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3"/>
  </p:notesMasterIdLst>
  <p:sldIdLst>
    <p:sldId id="256" r:id="rId2"/>
    <p:sldId id="258" r:id="rId3"/>
    <p:sldId id="259" r:id="rId4"/>
    <p:sldId id="260" r:id="rId5"/>
    <p:sldId id="261" r:id="rId6"/>
    <p:sldId id="262" r:id="rId7"/>
    <p:sldId id="264" r:id="rId8"/>
    <p:sldId id="265" r:id="rId9"/>
    <p:sldId id="268" r:id="rId10"/>
    <p:sldId id="266" r:id="rId11"/>
    <p:sldId id="267" r:id="rId12"/>
  </p:sldIdLst>
  <p:sldSz cx="9144000" cy="5143500" type="screen16x9"/>
  <p:notesSz cx="6858000" cy="9144000"/>
  <p:embeddedFontLst>
    <p:embeddedFont>
      <p:font typeface="Merriweather" panose="00000500000000000000" pitchFamily="2" charset="0"/>
      <p:regular r:id="rId14"/>
      <p:bold r:id="rId15"/>
      <p:italic r:id="rId16"/>
      <p:boldItalic r:id="rId17"/>
    </p:embeddedFont>
    <p:embeddedFont>
      <p:font typeface="Roboto" panose="02000000000000000000" pitchFamily="2"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7" roundtripDataSignature="AMtx7mgQyDclegy8UkxUmIq3fTtgZoZTg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110002A-A133-4B8E-B1DE-7FFF98CC742E}">
  <a:tblStyle styleId="{1110002A-A133-4B8E-B1DE-7FFF98CC742E}" styleName="Table_0">
    <a:wholeTbl>
      <a:tcTxStyle b="off" i="off">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varScale="1">
        <p:scale>
          <a:sx n="91" d="100"/>
          <a:sy n="91" d="100"/>
        </p:scale>
        <p:origin x="786" y="7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6.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7" Type="http://customschemas.google.com/relationships/presentationmetadata" Target="meta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2" name="Google Shape;6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4" name="Google Shape;74;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1" name="Google Shape;81;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 sz="1200" dirty="0">
                <a:solidFill>
                  <a:schemeClr val="dk1"/>
                </a:solidFill>
                <a:latin typeface="Times New Roman"/>
                <a:ea typeface="Times New Roman"/>
                <a:cs typeface="Times New Roman"/>
                <a:sym typeface="Times New Roman"/>
              </a:rPr>
              <a:t>Goalpost Grind Café is a unique mix of specialty coffee, food, football gifts as well as live match screens and talk events. This café exists to create a friendly environment where people who are enthusiastic about football can gather and share the beverage. Main goal should be to become the goto place for sports fans. Growing foot traffic by 20% in the first year, working with local sport teams and keeping a 90% customer satisfaction rate are just some of the goals. A café setup close to a big sports store or within the premises of an indoor football complex, its USP is the combination of a comfortable café and active football central, creating space that draws in those who love this popular game.</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8" name="Google Shape;88;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 sz="1200" dirty="0">
                <a:solidFill>
                  <a:schemeClr val="dk1"/>
                </a:solidFill>
                <a:latin typeface="Times New Roman"/>
                <a:ea typeface="Times New Roman"/>
                <a:cs typeface="Times New Roman"/>
                <a:sym typeface="Times New Roman"/>
              </a:rPr>
              <a:t>Only conditionally, Goalpost Grind Cafe’s human resources strategy is categorised out of a lean commencement hiring diagram. It involves three workers; one boss, one barman and one waiter at inception. This will be done through local recruitment, job vacancy bulletins and avenues to bring in local expertise. Taking care of everyday activities, guaranteeing continuous flow and overseeing stock-management and personnel-assuming. The other duties are taking care of brewing great coffee and preparing different and beautiful drinks and making sure the unique equipment is cleaned up properly to have sophisticated drinks. The responsibilities of the server will be to provide experienced customer service, receiving orders, serve food and drinks and receive payment.</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5" name="Google Shape;95;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 sz="1200">
                <a:solidFill>
                  <a:schemeClr val="dk1"/>
                </a:solidFill>
                <a:latin typeface="Times New Roman"/>
                <a:ea typeface="Times New Roman"/>
                <a:cs typeface="Times New Roman"/>
                <a:sym typeface="Times New Roman"/>
              </a:rPr>
              <a:t>Goalpost Grind Cafe will finance the need for cash for start and operations through a combination of personal funds, small business loan and crowdfunding. The budget distribution will include initial setup as well equipment buy, promotion charges and other running costs. A comprehensive cash flow projection anticipates an increase in cash from one year of operation to another which is critical for making judgements and information on how decisions will be made.</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2" name="Google Shape;102;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4" name="Google Shape;114;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1" name="Google Shape;121;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 sz="1200">
                <a:solidFill>
                  <a:schemeClr val="dk1"/>
                </a:solidFill>
                <a:latin typeface="Times New Roman"/>
                <a:ea typeface="Times New Roman"/>
                <a:cs typeface="Times New Roman"/>
                <a:sym typeface="Times New Roman"/>
              </a:rPr>
              <a:t>Market study analysis conducted by Goalpost Grind Cafe mainly because this is the key result. The target group is football lovers aged 18-45 who want a community area for football oriented places. Moreover, reasonable prices and new deals. These results affected providing personalised deals depending on customers’ preferences and the use of competitive pricing concepts to differentiate its place in a crowded market.</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8" name="Google Shape;128;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4" name="Google Shape;134;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14"/>
          <p:cNvSpPr/>
          <p:nvPr/>
        </p:nvSpPr>
        <p:spPr>
          <a:xfrm>
            <a:off x="-125" y="0"/>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lt1"/>
          </a:solidFill>
          <a:ln>
            <a:noFill/>
          </a:ln>
        </p:spPr>
      </p:sp>
      <p:sp>
        <p:nvSpPr>
          <p:cNvPr id="11" name="Google Shape;11;p14"/>
          <p:cNvSpPr txBox="1">
            <a:spLocks noGrp="1"/>
          </p:cNvSpPr>
          <p:nvPr>
            <p:ph type="ctrTitle"/>
          </p:nvPr>
        </p:nvSpPr>
        <p:spPr>
          <a:xfrm>
            <a:off x="311700" y="539725"/>
            <a:ext cx="8520600" cy="12825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600"/>
              <a:buNone/>
              <a:defRPr sz="3600"/>
            </a:lvl1pPr>
            <a:lvl2pPr lvl="1" algn="l">
              <a:lnSpc>
                <a:spcPct val="100000"/>
              </a:lnSpc>
              <a:spcBef>
                <a:spcPts val="0"/>
              </a:spcBef>
              <a:spcAft>
                <a:spcPts val="0"/>
              </a:spcAft>
              <a:buSzPts val="3600"/>
              <a:buNone/>
              <a:defRPr sz="3600"/>
            </a:lvl2pPr>
            <a:lvl3pPr lvl="2" algn="l">
              <a:lnSpc>
                <a:spcPct val="100000"/>
              </a:lnSpc>
              <a:spcBef>
                <a:spcPts val="0"/>
              </a:spcBef>
              <a:spcAft>
                <a:spcPts val="0"/>
              </a:spcAft>
              <a:buSzPts val="3600"/>
              <a:buNone/>
              <a:defRPr sz="3600"/>
            </a:lvl3pPr>
            <a:lvl4pPr lvl="3" algn="l">
              <a:lnSpc>
                <a:spcPct val="100000"/>
              </a:lnSpc>
              <a:spcBef>
                <a:spcPts val="0"/>
              </a:spcBef>
              <a:spcAft>
                <a:spcPts val="0"/>
              </a:spcAft>
              <a:buSzPts val="3600"/>
              <a:buNone/>
              <a:defRPr sz="3600"/>
            </a:lvl4pPr>
            <a:lvl5pPr lvl="4" algn="l">
              <a:lnSpc>
                <a:spcPct val="100000"/>
              </a:lnSpc>
              <a:spcBef>
                <a:spcPts val="0"/>
              </a:spcBef>
              <a:spcAft>
                <a:spcPts val="0"/>
              </a:spcAft>
              <a:buSzPts val="3600"/>
              <a:buNone/>
              <a:defRPr sz="3600"/>
            </a:lvl5pPr>
            <a:lvl6pPr lvl="5" algn="l">
              <a:lnSpc>
                <a:spcPct val="100000"/>
              </a:lnSpc>
              <a:spcBef>
                <a:spcPts val="0"/>
              </a:spcBef>
              <a:spcAft>
                <a:spcPts val="0"/>
              </a:spcAft>
              <a:buSzPts val="3600"/>
              <a:buNone/>
              <a:defRPr sz="3600"/>
            </a:lvl6pPr>
            <a:lvl7pPr lvl="6" algn="l">
              <a:lnSpc>
                <a:spcPct val="100000"/>
              </a:lnSpc>
              <a:spcBef>
                <a:spcPts val="0"/>
              </a:spcBef>
              <a:spcAft>
                <a:spcPts val="0"/>
              </a:spcAft>
              <a:buSzPts val="3600"/>
              <a:buNone/>
              <a:defRPr sz="3600"/>
            </a:lvl7pPr>
            <a:lvl8pPr lvl="7" algn="l">
              <a:lnSpc>
                <a:spcPct val="100000"/>
              </a:lnSpc>
              <a:spcBef>
                <a:spcPts val="0"/>
              </a:spcBef>
              <a:spcAft>
                <a:spcPts val="0"/>
              </a:spcAft>
              <a:buSzPts val="3600"/>
              <a:buNone/>
              <a:defRPr sz="3600"/>
            </a:lvl8pPr>
            <a:lvl9pPr lvl="8" algn="l">
              <a:lnSpc>
                <a:spcPct val="100000"/>
              </a:lnSpc>
              <a:spcBef>
                <a:spcPts val="0"/>
              </a:spcBef>
              <a:spcAft>
                <a:spcPts val="0"/>
              </a:spcAft>
              <a:buSzPts val="3600"/>
              <a:buNone/>
              <a:defRPr sz="3600"/>
            </a:lvl9pPr>
          </a:lstStyle>
          <a:p>
            <a:endParaRPr/>
          </a:p>
        </p:txBody>
      </p:sp>
      <p:sp>
        <p:nvSpPr>
          <p:cNvPr id="12" name="Google Shape;12;p14"/>
          <p:cNvSpPr txBox="1">
            <a:spLocks noGrp="1"/>
          </p:cNvSpPr>
          <p:nvPr>
            <p:ph type="subTitle" idx="1"/>
          </p:nvPr>
        </p:nvSpPr>
        <p:spPr>
          <a:xfrm>
            <a:off x="311700" y="1878560"/>
            <a:ext cx="4242600" cy="7383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2"/>
              </a:buClr>
              <a:buSzPts val="1600"/>
              <a:buNone/>
              <a:defRPr sz="1600">
                <a:solidFill>
                  <a:schemeClr val="lt2"/>
                </a:solidFill>
              </a:defRPr>
            </a:lvl1pPr>
            <a:lvl2pPr lvl="1" algn="l">
              <a:lnSpc>
                <a:spcPct val="100000"/>
              </a:lnSpc>
              <a:spcBef>
                <a:spcPts val="0"/>
              </a:spcBef>
              <a:spcAft>
                <a:spcPts val="0"/>
              </a:spcAft>
              <a:buClr>
                <a:schemeClr val="lt2"/>
              </a:buClr>
              <a:buSzPts val="1600"/>
              <a:buNone/>
              <a:defRPr sz="1600">
                <a:solidFill>
                  <a:schemeClr val="lt2"/>
                </a:solidFill>
              </a:defRPr>
            </a:lvl2pPr>
            <a:lvl3pPr lvl="2" algn="l">
              <a:lnSpc>
                <a:spcPct val="100000"/>
              </a:lnSpc>
              <a:spcBef>
                <a:spcPts val="0"/>
              </a:spcBef>
              <a:spcAft>
                <a:spcPts val="0"/>
              </a:spcAft>
              <a:buClr>
                <a:schemeClr val="lt2"/>
              </a:buClr>
              <a:buSzPts val="1600"/>
              <a:buNone/>
              <a:defRPr sz="1600">
                <a:solidFill>
                  <a:schemeClr val="lt2"/>
                </a:solidFill>
              </a:defRPr>
            </a:lvl3pPr>
            <a:lvl4pPr lvl="3" algn="l">
              <a:lnSpc>
                <a:spcPct val="100000"/>
              </a:lnSpc>
              <a:spcBef>
                <a:spcPts val="0"/>
              </a:spcBef>
              <a:spcAft>
                <a:spcPts val="0"/>
              </a:spcAft>
              <a:buClr>
                <a:schemeClr val="lt2"/>
              </a:buClr>
              <a:buSzPts val="1600"/>
              <a:buNone/>
              <a:defRPr sz="1600">
                <a:solidFill>
                  <a:schemeClr val="lt2"/>
                </a:solidFill>
              </a:defRPr>
            </a:lvl4pPr>
            <a:lvl5pPr lvl="4" algn="l">
              <a:lnSpc>
                <a:spcPct val="100000"/>
              </a:lnSpc>
              <a:spcBef>
                <a:spcPts val="0"/>
              </a:spcBef>
              <a:spcAft>
                <a:spcPts val="0"/>
              </a:spcAft>
              <a:buClr>
                <a:schemeClr val="lt2"/>
              </a:buClr>
              <a:buSzPts val="1600"/>
              <a:buNone/>
              <a:defRPr sz="1600">
                <a:solidFill>
                  <a:schemeClr val="lt2"/>
                </a:solidFill>
              </a:defRPr>
            </a:lvl5pPr>
            <a:lvl6pPr lvl="5" algn="l">
              <a:lnSpc>
                <a:spcPct val="100000"/>
              </a:lnSpc>
              <a:spcBef>
                <a:spcPts val="0"/>
              </a:spcBef>
              <a:spcAft>
                <a:spcPts val="0"/>
              </a:spcAft>
              <a:buClr>
                <a:schemeClr val="lt2"/>
              </a:buClr>
              <a:buSzPts val="1600"/>
              <a:buNone/>
              <a:defRPr sz="1600">
                <a:solidFill>
                  <a:schemeClr val="lt2"/>
                </a:solidFill>
              </a:defRPr>
            </a:lvl6pPr>
            <a:lvl7pPr lvl="6" algn="l">
              <a:lnSpc>
                <a:spcPct val="100000"/>
              </a:lnSpc>
              <a:spcBef>
                <a:spcPts val="0"/>
              </a:spcBef>
              <a:spcAft>
                <a:spcPts val="0"/>
              </a:spcAft>
              <a:buClr>
                <a:schemeClr val="lt2"/>
              </a:buClr>
              <a:buSzPts val="1600"/>
              <a:buNone/>
              <a:defRPr sz="1600">
                <a:solidFill>
                  <a:schemeClr val="lt2"/>
                </a:solidFill>
              </a:defRPr>
            </a:lvl7pPr>
            <a:lvl8pPr lvl="7" algn="l">
              <a:lnSpc>
                <a:spcPct val="100000"/>
              </a:lnSpc>
              <a:spcBef>
                <a:spcPts val="0"/>
              </a:spcBef>
              <a:spcAft>
                <a:spcPts val="0"/>
              </a:spcAft>
              <a:buClr>
                <a:schemeClr val="lt2"/>
              </a:buClr>
              <a:buSzPts val="1600"/>
              <a:buNone/>
              <a:defRPr sz="1600">
                <a:solidFill>
                  <a:schemeClr val="lt2"/>
                </a:solidFill>
              </a:defRPr>
            </a:lvl8pPr>
            <a:lvl9pPr lvl="8" algn="l">
              <a:lnSpc>
                <a:spcPct val="100000"/>
              </a:lnSpc>
              <a:spcBef>
                <a:spcPts val="0"/>
              </a:spcBef>
              <a:spcAft>
                <a:spcPts val="0"/>
              </a:spcAft>
              <a:buClr>
                <a:schemeClr val="lt2"/>
              </a:buClr>
              <a:buSzPts val="1600"/>
              <a:buNone/>
              <a:defRPr sz="1600">
                <a:solidFill>
                  <a:schemeClr val="lt2"/>
                </a:solidFill>
              </a:defRPr>
            </a:lvl9pPr>
          </a:lstStyle>
          <a:p>
            <a:endParaRPr/>
          </a:p>
        </p:txBody>
      </p:sp>
      <p:sp>
        <p:nvSpPr>
          <p:cNvPr id="13" name="Google Shape;13;p1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4"/>
        <p:cNvGrpSpPr/>
        <p:nvPr/>
      </p:nvGrpSpPr>
      <p:grpSpPr>
        <a:xfrm>
          <a:off x="0" y="0"/>
          <a:ext cx="0" cy="0"/>
          <a:chOff x="0" y="0"/>
          <a:chExt cx="0" cy="0"/>
        </a:xfrm>
      </p:grpSpPr>
      <p:sp>
        <p:nvSpPr>
          <p:cNvPr id="15" name="Google Shape;15;p15"/>
          <p:cNvSpPr/>
          <p:nvPr/>
        </p:nvSpPr>
        <p:spPr>
          <a:xfrm>
            <a:off x="0" y="0"/>
            <a:ext cx="4314000" cy="51435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15"/>
          <p:cNvSpPr/>
          <p:nvPr/>
        </p:nvSpPr>
        <p:spPr>
          <a:xfrm>
            <a:off x="0" y="44125"/>
            <a:ext cx="4313625" cy="4399375"/>
          </a:xfrm>
          <a:custGeom>
            <a:avLst/>
            <a:gdLst/>
            <a:ahLst/>
            <a:cxnLst/>
            <a:rect l="l" t="t" r="r" b="b"/>
            <a:pathLst>
              <a:path w="172545" h="175975" extrusionOk="0">
                <a:moveTo>
                  <a:pt x="0" y="157"/>
                </a:moveTo>
                <a:lnTo>
                  <a:pt x="172419" y="0"/>
                </a:lnTo>
                <a:lnTo>
                  <a:pt x="172545" y="126541"/>
                </a:lnTo>
                <a:lnTo>
                  <a:pt x="0" y="175975"/>
                </a:lnTo>
                <a:close/>
              </a:path>
            </a:pathLst>
          </a:custGeom>
          <a:solidFill>
            <a:schemeClr val="accent2"/>
          </a:solidFill>
          <a:ln>
            <a:noFill/>
          </a:ln>
        </p:spPr>
      </p:sp>
      <p:sp>
        <p:nvSpPr>
          <p:cNvPr id="17" name="Google Shape;17;p15"/>
          <p:cNvSpPr/>
          <p:nvPr/>
        </p:nvSpPr>
        <p:spPr>
          <a:xfrm>
            <a:off x="-125" y="0"/>
            <a:ext cx="4316900" cy="4395600"/>
          </a:xfrm>
          <a:custGeom>
            <a:avLst/>
            <a:gdLst/>
            <a:ahLst/>
            <a:cxnLst/>
            <a:rect l="l" t="t" r="r" b="b"/>
            <a:pathLst>
              <a:path w="172676" h="175824" extrusionOk="0">
                <a:moveTo>
                  <a:pt x="0" y="6"/>
                </a:moveTo>
                <a:lnTo>
                  <a:pt x="172676" y="0"/>
                </a:lnTo>
                <a:lnTo>
                  <a:pt x="172562" y="126442"/>
                </a:lnTo>
                <a:lnTo>
                  <a:pt x="0" y="175824"/>
                </a:lnTo>
                <a:close/>
              </a:path>
            </a:pathLst>
          </a:custGeom>
          <a:solidFill>
            <a:schemeClr val="dk1"/>
          </a:solidFill>
          <a:ln>
            <a:noFill/>
          </a:ln>
        </p:spPr>
      </p:sp>
      <p:sp>
        <p:nvSpPr>
          <p:cNvPr id="18" name="Google Shape;18;p15"/>
          <p:cNvSpPr txBox="1">
            <a:spLocks noGrp="1"/>
          </p:cNvSpPr>
          <p:nvPr>
            <p:ph type="title"/>
          </p:nvPr>
        </p:nvSpPr>
        <p:spPr>
          <a:xfrm>
            <a:off x="311725" y="500925"/>
            <a:ext cx="3706500" cy="25089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2800"/>
              <a:buNone/>
              <a:defRPr>
                <a:solidFill>
                  <a:schemeClr val="lt1"/>
                </a:solidFill>
              </a:defRPr>
            </a:lvl1pPr>
            <a:lvl2pPr lvl="1" algn="l">
              <a:lnSpc>
                <a:spcPct val="100000"/>
              </a:lnSpc>
              <a:spcBef>
                <a:spcPts val="0"/>
              </a:spcBef>
              <a:spcAft>
                <a:spcPts val="0"/>
              </a:spcAft>
              <a:buClr>
                <a:schemeClr val="lt1"/>
              </a:buClr>
              <a:buSzPts val="2800"/>
              <a:buNone/>
              <a:defRPr>
                <a:solidFill>
                  <a:schemeClr val="lt1"/>
                </a:solidFill>
              </a:defRPr>
            </a:lvl2pPr>
            <a:lvl3pPr lvl="2" algn="l">
              <a:lnSpc>
                <a:spcPct val="100000"/>
              </a:lnSpc>
              <a:spcBef>
                <a:spcPts val="0"/>
              </a:spcBef>
              <a:spcAft>
                <a:spcPts val="0"/>
              </a:spcAft>
              <a:buClr>
                <a:schemeClr val="lt1"/>
              </a:buClr>
              <a:buSzPts val="2800"/>
              <a:buNone/>
              <a:defRPr>
                <a:solidFill>
                  <a:schemeClr val="lt1"/>
                </a:solidFill>
              </a:defRPr>
            </a:lvl3pPr>
            <a:lvl4pPr lvl="3" algn="l">
              <a:lnSpc>
                <a:spcPct val="100000"/>
              </a:lnSpc>
              <a:spcBef>
                <a:spcPts val="0"/>
              </a:spcBef>
              <a:spcAft>
                <a:spcPts val="0"/>
              </a:spcAft>
              <a:buClr>
                <a:schemeClr val="lt1"/>
              </a:buClr>
              <a:buSzPts val="2800"/>
              <a:buNone/>
              <a:defRPr>
                <a:solidFill>
                  <a:schemeClr val="lt1"/>
                </a:solidFill>
              </a:defRPr>
            </a:lvl4pPr>
            <a:lvl5pPr lvl="4" algn="l">
              <a:lnSpc>
                <a:spcPct val="100000"/>
              </a:lnSpc>
              <a:spcBef>
                <a:spcPts val="0"/>
              </a:spcBef>
              <a:spcAft>
                <a:spcPts val="0"/>
              </a:spcAft>
              <a:buClr>
                <a:schemeClr val="lt1"/>
              </a:buClr>
              <a:buSzPts val="2800"/>
              <a:buNone/>
              <a:defRPr>
                <a:solidFill>
                  <a:schemeClr val="lt1"/>
                </a:solidFill>
              </a:defRPr>
            </a:lvl5pPr>
            <a:lvl6pPr lvl="5" algn="l">
              <a:lnSpc>
                <a:spcPct val="100000"/>
              </a:lnSpc>
              <a:spcBef>
                <a:spcPts val="0"/>
              </a:spcBef>
              <a:spcAft>
                <a:spcPts val="0"/>
              </a:spcAft>
              <a:buClr>
                <a:schemeClr val="lt1"/>
              </a:buClr>
              <a:buSzPts val="2800"/>
              <a:buNone/>
              <a:defRPr>
                <a:solidFill>
                  <a:schemeClr val="lt1"/>
                </a:solidFill>
              </a:defRPr>
            </a:lvl6pPr>
            <a:lvl7pPr lvl="6" algn="l">
              <a:lnSpc>
                <a:spcPct val="100000"/>
              </a:lnSpc>
              <a:spcBef>
                <a:spcPts val="0"/>
              </a:spcBef>
              <a:spcAft>
                <a:spcPts val="0"/>
              </a:spcAft>
              <a:buClr>
                <a:schemeClr val="lt1"/>
              </a:buClr>
              <a:buSzPts val="2800"/>
              <a:buNone/>
              <a:defRPr>
                <a:solidFill>
                  <a:schemeClr val="lt1"/>
                </a:solidFill>
              </a:defRPr>
            </a:lvl7pPr>
            <a:lvl8pPr lvl="7" algn="l">
              <a:lnSpc>
                <a:spcPct val="100000"/>
              </a:lnSpc>
              <a:spcBef>
                <a:spcPts val="0"/>
              </a:spcBef>
              <a:spcAft>
                <a:spcPts val="0"/>
              </a:spcAft>
              <a:buClr>
                <a:schemeClr val="lt1"/>
              </a:buClr>
              <a:buSzPts val="2800"/>
              <a:buNone/>
              <a:defRPr>
                <a:solidFill>
                  <a:schemeClr val="lt1"/>
                </a:solidFill>
              </a:defRPr>
            </a:lvl8pPr>
            <a:lvl9pPr lvl="8" algn="l">
              <a:lnSpc>
                <a:spcPct val="100000"/>
              </a:lnSpc>
              <a:spcBef>
                <a:spcPts val="0"/>
              </a:spcBef>
              <a:spcAft>
                <a:spcPts val="0"/>
              </a:spcAft>
              <a:buClr>
                <a:schemeClr val="lt1"/>
              </a:buClr>
              <a:buSzPts val="2800"/>
              <a:buNone/>
              <a:defRPr>
                <a:solidFill>
                  <a:schemeClr val="lt1"/>
                </a:solidFill>
              </a:defRPr>
            </a:lvl9pPr>
          </a:lstStyle>
          <a:p>
            <a:endParaRPr/>
          </a:p>
        </p:txBody>
      </p:sp>
      <p:sp>
        <p:nvSpPr>
          <p:cNvPr id="19" name="Google Shape;19;p15"/>
          <p:cNvSpPr txBox="1">
            <a:spLocks noGrp="1"/>
          </p:cNvSpPr>
          <p:nvPr>
            <p:ph type="body" idx="1"/>
          </p:nvPr>
        </p:nvSpPr>
        <p:spPr>
          <a:xfrm>
            <a:off x="4644675" y="500925"/>
            <a:ext cx="4166400" cy="40986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20" name="Google Shape;20;p1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1"/>
        <p:cNvGrpSpPr/>
        <p:nvPr/>
      </p:nvGrpSpPr>
      <p:grpSpPr>
        <a:xfrm>
          <a:off x="0" y="0"/>
          <a:ext cx="0" cy="0"/>
          <a:chOff x="0" y="0"/>
          <a:chExt cx="0" cy="0"/>
        </a:xfrm>
      </p:grpSpPr>
      <p:sp>
        <p:nvSpPr>
          <p:cNvPr id="22" name="Google Shape;22;p16"/>
          <p:cNvSpPr/>
          <p:nvPr/>
        </p:nvSpPr>
        <p:spPr>
          <a:xfrm>
            <a:off x="0" y="48099"/>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lt1"/>
          </a:solidFill>
          <a:ln>
            <a:noFill/>
          </a:ln>
        </p:spPr>
      </p:sp>
      <p:sp>
        <p:nvSpPr>
          <p:cNvPr id="23" name="Google Shape;23;p16"/>
          <p:cNvSpPr/>
          <p:nvPr/>
        </p:nvSpPr>
        <p:spPr>
          <a:xfrm>
            <a:off x="0" y="0"/>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accent3"/>
          </a:solidFill>
          <a:ln>
            <a:noFill/>
          </a:ln>
        </p:spPr>
      </p:sp>
      <p:sp>
        <p:nvSpPr>
          <p:cNvPr id="24" name="Google Shape;24;p16"/>
          <p:cNvSpPr txBox="1">
            <a:spLocks noGrp="1"/>
          </p:cNvSpPr>
          <p:nvPr>
            <p:ph type="title"/>
          </p:nvPr>
        </p:nvSpPr>
        <p:spPr>
          <a:xfrm>
            <a:off x="311700" y="539725"/>
            <a:ext cx="8520600" cy="12825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600"/>
              <a:buNone/>
              <a:defRPr sz="3600"/>
            </a:lvl1pPr>
            <a:lvl2pPr lvl="1" algn="l">
              <a:lnSpc>
                <a:spcPct val="100000"/>
              </a:lnSpc>
              <a:spcBef>
                <a:spcPts val="0"/>
              </a:spcBef>
              <a:spcAft>
                <a:spcPts val="0"/>
              </a:spcAft>
              <a:buSzPts val="3600"/>
              <a:buNone/>
              <a:defRPr sz="3600"/>
            </a:lvl2pPr>
            <a:lvl3pPr lvl="2" algn="l">
              <a:lnSpc>
                <a:spcPct val="100000"/>
              </a:lnSpc>
              <a:spcBef>
                <a:spcPts val="0"/>
              </a:spcBef>
              <a:spcAft>
                <a:spcPts val="0"/>
              </a:spcAft>
              <a:buSzPts val="3600"/>
              <a:buNone/>
              <a:defRPr sz="3600"/>
            </a:lvl3pPr>
            <a:lvl4pPr lvl="3" algn="l">
              <a:lnSpc>
                <a:spcPct val="100000"/>
              </a:lnSpc>
              <a:spcBef>
                <a:spcPts val="0"/>
              </a:spcBef>
              <a:spcAft>
                <a:spcPts val="0"/>
              </a:spcAft>
              <a:buSzPts val="3600"/>
              <a:buNone/>
              <a:defRPr sz="3600"/>
            </a:lvl4pPr>
            <a:lvl5pPr lvl="4" algn="l">
              <a:lnSpc>
                <a:spcPct val="100000"/>
              </a:lnSpc>
              <a:spcBef>
                <a:spcPts val="0"/>
              </a:spcBef>
              <a:spcAft>
                <a:spcPts val="0"/>
              </a:spcAft>
              <a:buSzPts val="3600"/>
              <a:buNone/>
              <a:defRPr sz="3600"/>
            </a:lvl5pPr>
            <a:lvl6pPr lvl="5" algn="l">
              <a:lnSpc>
                <a:spcPct val="100000"/>
              </a:lnSpc>
              <a:spcBef>
                <a:spcPts val="0"/>
              </a:spcBef>
              <a:spcAft>
                <a:spcPts val="0"/>
              </a:spcAft>
              <a:buSzPts val="3600"/>
              <a:buNone/>
              <a:defRPr sz="3600"/>
            </a:lvl6pPr>
            <a:lvl7pPr lvl="6" algn="l">
              <a:lnSpc>
                <a:spcPct val="100000"/>
              </a:lnSpc>
              <a:spcBef>
                <a:spcPts val="0"/>
              </a:spcBef>
              <a:spcAft>
                <a:spcPts val="0"/>
              </a:spcAft>
              <a:buSzPts val="3600"/>
              <a:buNone/>
              <a:defRPr sz="3600"/>
            </a:lvl7pPr>
            <a:lvl8pPr lvl="7" algn="l">
              <a:lnSpc>
                <a:spcPct val="100000"/>
              </a:lnSpc>
              <a:spcBef>
                <a:spcPts val="0"/>
              </a:spcBef>
              <a:spcAft>
                <a:spcPts val="0"/>
              </a:spcAft>
              <a:buSzPts val="3600"/>
              <a:buNone/>
              <a:defRPr sz="3600"/>
            </a:lvl8pPr>
            <a:lvl9pPr lvl="8" algn="l">
              <a:lnSpc>
                <a:spcPct val="100000"/>
              </a:lnSpc>
              <a:spcBef>
                <a:spcPts val="0"/>
              </a:spcBef>
              <a:spcAft>
                <a:spcPts val="0"/>
              </a:spcAft>
              <a:buSzPts val="3600"/>
              <a:buNone/>
              <a:defRPr sz="3600"/>
            </a:lvl9pPr>
          </a:lstStyle>
          <a:p>
            <a:endParaRPr/>
          </a:p>
        </p:txBody>
      </p:sp>
      <p:sp>
        <p:nvSpPr>
          <p:cNvPr id="25" name="Google Shape;25;p1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6"/>
        <p:cNvGrpSpPr/>
        <p:nvPr/>
      </p:nvGrpSpPr>
      <p:grpSpPr>
        <a:xfrm>
          <a:off x="0" y="0"/>
          <a:ext cx="0" cy="0"/>
          <a:chOff x="0" y="0"/>
          <a:chExt cx="0" cy="0"/>
        </a:xfrm>
      </p:grpSpPr>
      <p:sp>
        <p:nvSpPr>
          <p:cNvPr id="27" name="Google Shape;27;p17"/>
          <p:cNvSpPr/>
          <p:nvPr/>
        </p:nvSpPr>
        <p:spPr>
          <a:xfrm>
            <a:off x="0" y="0"/>
            <a:ext cx="9144000" cy="12771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17"/>
          <p:cNvSpPr txBox="1">
            <a:spLocks noGrp="1"/>
          </p:cNvSpPr>
          <p:nvPr>
            <p:ph type="title"/>
          </p:nvPr>
        </p:nvSpPr>
        <p:spPr>
          <a:xfrm>
            <a:off x="311725" y="500925"/>
            <a:ext cx="8520600" cy="623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2800"/>
              <a:buNone/>
              <a:defRPr>
                <a:solidFill>
                  <a:schemeClr val="lt1"/>
                </a:solidFill>
              </a:defRPr>
            </a:lvl1pPr>
            <a:lvl2pPr lvl="1" algn="l">
              <a:lnSpc>
                <a:spcPct val="100000"/>
              </a:lnSpc>
              <a:spcBef>
                <a:spcPts val="0"/>
              </a:spcBef>
              <a:spcAft>
                <a:spcPts val="0"/>
              </a:spcAft>
              <a:buClr>
                <a:schemeClr val="lt1"/>
              </a:buClr>
              <a:buSzPts val="2800"/>
              <a:buNone/>
              <a:defRPr>
                <a:solidFill>
                  <a:schemeClr val="lt1"/>
                </a:solidFill>
              </a:defRPr>
            </a:lvl2pPr>
            <a:lvl3pPr lvl="2" algn="l">
              <a:lnSpc>
                <a:spcPct val="100000"/>
              </a:lnSpc>
              <a:spcBef>
                <a:spcPts val="0"/>
              </a:spcBef>
              <a:spcAft>
                <a:spcPts val="0"/>
              </a:spcAft>
              <a:buClr>
                <a:schemeClr val="lt1"/>
              </a:buClr>
              <a:buSzPts val="2800"/>
              <a:buNone/>
              <a:defRPr>
                <a:solidFill>
                  <a:schemeClr val="lt1"/>
                </a:solidFill>
              </a:defRPr>
            </a:lvl3pPr>
            <a:lvl4pPr lvl="3" algn="l">
              <a:lnSpc>
                <a:spcPct val="100000"/>
              </a:lnSpc>
              <a:spcBef>
                <a:spcPts val="0"/>
              </a:spcBef>
              <a:spcAft>
                <a:spcPts val="0"/>
              </a:spcAft>
              <a:buClr>
                <a:schemeClr val="lt1"/>
              </a:buClr>
              <a:buSzPts val="2800"/>
              <a:buNone/>
              <a:defRPr>
                <a:solidFill>
                  <a:schemeClr val="lt1"/>
                </a:solidFill>
              </a:defRPr>
            </a:lvl4pPr>
            <a:lvl5pPr lvl="4" algn="l">
              <a:lnSpc>
                <a:spcPct val="100000"/>
              </a:lnSpc>
              <a:spcBef>
                <a:spcPts val="0"/>
              </a:spcBef>
              <a:spcAft>
                <a:spcPts val="0"/>
              </a:spcAft>
              <a:buClr>
                <a:schemeClr val="lt1"/>
              </a:buClr>
              <a:buSzPts val="2800"/>
              <a:buNone/>
              <a:defRPr>
                <a:solidFill>
                  <a:schemeClr val="lt1"/>
                </a:solidFill>
              </a:defRPr>
            </a:lvl5pPr>
            <a:lvl6pPr lvl="5" algn="l">
              <a:lnSpc>
                <a:spcPct val="100000"/>
              </a:lnSpc>
              <a:spcBef>
                <a:spcPts val="0"/>
              </a:spcBef>
              <a:spcAft>
                <a:spcPts val="0"/>
              </a:spcAft>
              <a:buClr>
                <a:schemeClr val="lt1"/>
              </a:buClr>
              <a:buSzPts val="2800"/>
              <a:buNone/>
              <a:defRPr>
                <a:solidFill>
                  <a:schemeClr val="lt1"/>
                </a:solidFill>
              </a:defRPr>
            </a:lvl6pPr>
            <a:lvl7pPr lvl="6" algn="l">
              <a:lnSpc>
                <a:spcPct val="100000"/>
              </a:lnSpc>
              <a:spcBef>
                <a:spcPts val="0"/>
              </a:spcBef>
              <a:spcAft>
                <a:spcPts val="0"/>
              </a:spcAft>
              <a:buClr>
                <a:schemeClr val="lt1"/>
              </a:buClr>
              <a:buSzPts val="2800"/>
              <a:buNone/>
              <a:defRPr>
                <a:solidFill>
                  <a:schemeClr val="lt1"/>
                </a:solidFill>
              </a:defRPr>
            </a:lvl7pPr>
            <a:lvl8pPr lvl="7" algn="l">
              <a:lnSpc>
                <a:spcPct val="100000"/>
              </a:lnSpc>
              <a:spcBef>
                <a:spcPts val="0"/>
              </a:spcBef>
              <a:spcAft>
                <a:spcPts val="0"/>
              </a:spcAft>
              <a:buClr>
                <a:schemeClr val="lt1"/>
              </a:buClr>
              <a:buSzPts val="2800"/>
              <a:buNone/>
              <a:defRPr>
                <a:solidFill>
                  <a:schemeClr val="lt1"/>
                </a:solidFill>
              </a:defRPr>
            </a:lvl8pPr>
            <a:lvl9pPr lvl="8" algn="l">
              <a:lnSpc>
                <a:spcPct val="100000"/>
              </a:lnSpc>
              <a:spcBef>
                <a:spcPts val="0"/>
              </a:spcBef>
              <a:spcAft>
                <a:spcPts val="0"/>
              </a:spcAft>
              <a:buClr>
                <a:schemeClr val="lt1"/>
              </a:buClr>
              <a:buSzPts val="2800"/>
              <a:buNone/>
              <a:defRPr>
                <a:solidFill>
                  <a:schemeClr val="lt1"/>
                </a:solidFill>
              </a:defRPr>
            </a:lvl9pPr>
          </a:lstStyle>
          <a:p>
            <a:endParaRPr/>
          </a:p>
        </p:txBody>
      </p:sp>
      <p:sp>
        <p:nvSpPr>
          <p:cNvPr id="29" name="Google Shape;29;p17"/>
          <p:cNvSpPr txBox="1">
            <a:spLocks noGrp="1"/>
          </p:cNvSpPr>
          <p:nvPr>
            <p:ph type="body" idx="1"/>
          </p:nvPr>
        </p:nvSpPr>
        <p:spPr>
          <a:xfrm>
            <a:off x="311700" y="1505700"/>
            <a:ext cx="3999900" cy="30762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30" name="Google Shape;30;p17"/>
          <p:cNvSpPr txBox="1">
            <a:spLocks noGrp="1"/>
          </p:cNvSpPr>
          <p:nvPr>
            <p:ph type="body" idx="2"/>
          </p:nvPr>
        </p:nvSpPr>
        <p:spPr>
          <a:xfrm>
            <a:off x="4832400" y="1505700"/>
            <a:ext cx="3999900" cy="30762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31" name="Google Shape;31;p1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2"/>
        <p:cNvGrpSpPr/>
        <p:nvPr/>
      </p:nvGrpSpPr>
      <p:grpSpPr>
        <a:xfrm>
          <a:off x="0" y="0"/>
          <a:ext cx="0" cy="0"/>
          <a:chOff x="0" y="0"/>
          <a:chExt cx="0" cy="0"/>
        </a:xfrm>
      </p:grpSpPr>
      <p:sp>
        <p:nvSpPr>
          <p:cNvPr id="33" name="Google Shape;33;p18"/>
          <p:cNvSpPr/>
          <p:nvPr/>
        </p:nvSpPr>
        <p:spPr>
          <a:xfrm>
            <a:off x="0" y="0"/>
            <a:ext cx="9144000" cy="12771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 name="Google Shape;34;p18"/>
          <p:cNvSpPr txBox="1">
            <a:spLocks noGrp="1"/>
          </p:cNvSpPr>
          <p:nvPr>
            <p:ph type="title"/>
          </p:nvPr>
        </p:nvSpPr>
        <p:spPr>
          <a:xfrm>
            <a:off x="311725" y="500925"/>
            <a:ext cx="8520600" cy="623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2800"/>
              <a:buNone/>
              <a:defRPr>
                <a:solidFill>
                  <a:schemeClr val="lt1"/>
                </a:solidFill>
              </a:defRPr>
            </a:lvl1pPr>
            <a:lvl2pPr lvl="1" algn="l">
              <a:lnSpc>
                <a:spcPct val="100000"/>
              </a:lnSpc>
              <a:spcBef>
                <a:spcPts val="0"/>
              </a:spcBef>
              <a:spcAft>
                <a:spcPts val="0"/>
              </a:spcAft>
              <a:buClr>
                <a:schemeClr val="lt1"/>
              </a:buClr>
              <a:buSzPts val="2800"/>
              <a:buNone/>
              <a:defRPr>
                <a:solidFill>
                  <a:schemeClr val="lt1"/>
                </a:solidFill>
              </a:defRPr>
            </a:lvl2pPr>
            <a:lvl3pPr lvl="2" algn="l">
              <a:lnSpc>
                <a:spcPct val="100000"/>
              </a:lnSpc>
              <a:spcBef>
                <a:spcPts val="0"/>
              </a:spcBef>
              <a:spcAft>
                <a:spcPts val="0"/>
              </a:spcAft>
              <a:buClr>
                <a:schemeClr val="lt1"/>
              </a:buClr>
              <a:buSzPts val="2800"/>
              <a:buNone/>
              <a:defRPr>
                <a:solidFill>
                  <a:schemeClr val="lt1"/>
                </a:solidFill>
              </a:defRPr>
            </a:lvl3pPr>
            <a:lvl4pPr lvl="3" algn="l">
              <a:lnSpc>
                <a:spcPct val="100000"/>
              </a:lnSpc>
              <a:spcBef>
                <a:spcPts val="0"/>
              </a:spcBef>
              <a:spcAft>
                <a:spcPts val="0"/>
              </a:spcAft>
              <a:buClr>
                <a:schemeClr val="lt1"/>
              </a:buClr>
              <a:buSzPts val="2800"/>
              <a:buNone/>
              <a:defRPr>
                <a:solidFill>
                  <a:schemeClr val="lt1"/>
                </a:solidFill>
              </a:defRPr>
            </a:lvl4pPr>
            <a:lvl5pPr lvl="4" algn="l">
              <a:lnSpc>
                <a:spcPct val="100000"/>
              </a:lnSpc>
              <a:spcBef>
                <a:spcPts val="0"/>
              </a:spcBef>
              <a:spcAft>
                <a:spcPts val="0"/>
              </a:spcAft>
              <a:buClr>
                <a:schemeClr val="lt1"/>
              </a:buClr>
              <a:buSzPts val="2800"/>
              <a:buNone/>
              <a:defRPr>
                <a:solidFill>
                  <a:schemeClr val="lt1"/>
                </a:solidFill>
              </a:defRPr>
            </a:lvl5pPr>
            <a:lvl6pPr lvl="5" algn="l">
              <a:lnSpc>
                <a:spcPct val="100000"/>
              </a:lnSpc>
              <a:spcBef>
                <a:spcPts val="0"/>
              </a:spcBef>
              <a:spcAft>
                <a:spcPts val="0"/>
              </a:spcAft>
              <a:buClr>
                <a:schemeClr val="lt1"/>
              </a:buClr>
              <a:buSzPts val="2800"/>
              <a:buNone/>
              <a:defRPr>
                <a:solidFill>
                  <a:schemeClr val="lt1"/>
                </a:solidFill>
              </a:defRPr>
            </a:lvl6pPr>
            <a:lvl7pPr lvl="6" algn="l">
              <a:lnSpc>
                <a:spcPct val="100000"/>
              </a:lnSpc>
              <a:spcBef>
                <a:spcPts val="0"/>
              </a:spcBef>
              <a:spcAft>
                <a:spcPts val="0"/>
              </a:spcAft>
              <a:buClr>
                <a:schemeClr val="lt1"/>
              </a:buClr>
              <a:buSzPts val="2800"/>
              <a:buNone/>
              <a:defRPr>
                <a:solidFill>
                  <a:schemeClr val="lt1"/>
                </a:solidFill>
              </a:defRPr>
            </a:lvl7pPr>
            <a:lvl8pPr lvl="7" algn="l">
              <a:lnSpc>
                <a:spcPct val="100000"/>
              </a:lnSpc>
              <a:spcBef>
                <a:spcPts val="0"/>
              </a:spcBef>
              <a:spcAft>
                <a:spcPts val="0"/>
              </a:spcAft>
              <a:buClr>
                <a:schemeClr val="lt1"/>
              </a:buClr>
              <a:buSzPts val="2800"/>
              <a:buNone/>
              <a:defRPr>
                <a:solidFill>
                  <a:schemeClr val="lt1"/>
                </a:solidFill>
              </a:defRPr>
            </a:lvl8pPr>
            <a:lvl9pPr lvl="8" algn="l">
              <a:lnSpc>
                <a:spcPct val="100000"/>
              </a:lnSpc>
              <a:spcBef>
                <a:spcPts val="0"/>
              </a:spcBef>
              <a:spcAft>
                <a:spcPts val="0"/>
              </a:spcAft>
              <a:buClr>
                <a:schemeClr val="lt1"/>
              </a:buClr>
              <a:buSzPts val="2800"/>
              <a:buNone/>
              <a:defRPr>
                <a:solidFill>
                  <a:schemeClr val="lt1"/>
                </a:solidFill>
              </a:defRPr>
            </a:lvl9pPr>
          </a:lstStyle>
          <a:p>
            <a:endParaRPr/>
          </a:p>
        </p:txBody>
      </p:sp>
      <p:sp>
        <p:nvSpPr>
          <p:cNvPr id="35" name="Google Shape;35;p1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sp>
        <p:nvSpPr>
          <p:cNvPr id="37" name="Google Shape;37;p19"/>
          <p:cNvSpPr/>
          <p:nvPr/>
        </p:nvSpPr>
        <p:spPr>
          <a:xfrm>
            <a:off x="0" y="0"/>
            <a:ext cx="3764400" cy="51435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 name="Google Shape;38;p19"/>
          <p:cNvSpPr txBox="1">
            <a:spLocks noGrp="1"/>
          </p:cNvSpPr>
          <p:nvPr>
            <p:ph type="title"/>
          </p:nvPr>
        </p:nvSpPr>
        <p:spPr>
          <a:xfrm>
            <a:off x="311725" y="500925"/>
            <a:ext cx="3127500" cy="18291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2800"/>
              <a:buNone/>
              <a:defRPr>
                <a:solidFill>
                  <a:schemeClr val="lt1"/>
                </a:solidFill>
              </a:defRPr>
            </a:lvl1pPr>
            <a:lvl2pPr lvl="1" algn="l">
              <a:lnSpc>
                <a:spcPct val="100000"/>
              </a:lnSpc>
              <a:spcBef>
                <a:spcPts val="0"/>
              </a:spcBef>
              <a:spcAft>
                <a:spcPts val="0"/>
              </a:spcAft>
              <a:buClr>
                <a:schemeClr val="lt1"/>
              </a:buClr>
              <a:buSzPts val="2800"/>
              <a:buNone/>
              <a:defRPr>
                <a:solidFill>
                  <a:schemeClr val="lt1"/>
                </a:solidFill>
              </a:defRPr>
            </a:lvl2pPr>
            <a:lvl3pPr lvl="2" algn="l">
              <a:lnSpc>
                <a:spcPct val="100000"/>
              </a:lnSpc>
              <a:spcBef>
                <a:spcPts val="0"/>
              </a:spcBef>
              <a:spcAft>
                <a:spcPts val="0"/>
              </a:spcAft>
              <a:buClr>
                <a:schemeClr val="lt1"/>
              </a:buClr>
              <a:buSzPts val="2800"/>
              <a:buNone/>
              <a:defRPr>
                <a:solidFill>
                  <a:schemeClr val="lt1"/>
                </a:solidFill>
              </a:defRPr>
            </a:lvl3pPr>
            <a:lvl4pPr lvl="3" algn="l">
              <a:lnSpc>
                <a:spcPct val="100000"/>
              </a:lnSpc>
              <a:spcBef>
                <a:spcPts val="0"/>
              </a:spcBef>
              <a:spcAft>
                <a:spcPts val="0"/>
              </a:spcAft>
              <a:buClr>
                <a:schemeClr val="lt1"/>
              </a:buClr>
              <a:buSzPts val="2800"/>
              <a:buNone/>
              <a:defRPr>
                <a:solidFill>
                  <a:schemeClr val="lt1"/>
                </a:solidFill>
              </a:defRPr>
            </a:lvl4pPr>
            <a:lvl5pPr lvl="4" algn="l">
              <a:lnSpc>
                <a:spcPct val="100000"/>
              </a:lnSpc>
              <a:spcBef>
                <a:spcPts val="0"/>
              </a:spcBef>
              <a:spcAft>
                <a:spcPts val="0"/>
              </a:spcAft>
              <a:buClr>
                <a:schemeClr val="lt1"/>
              </a:buClr>
              <a:buSzPts val="2800"/>
              <a:buNone/>
              <a:defRPr>
                <a:solidFill>
                  <a:schemeClr val="lt1"/>
                </a:solidFill>
              </a:defRPr>
            </a:lvl5pPr>
            <a:lvl6pPr lvl="5" algn="l">
              <a:lnSpc>
                <a:spcPct val="100000"/>
              </a:lnSpc>
              <a:spcBef>
                <a:spcPts val="0"/>
              </a:spcBef>
              <a:spcAft>
                <a:spcPts val="0"/>
              </a:spcAft>
              <a:buClr>
                <a:schemeClr val="lt1"/>
              </a:buClr>
              <a:buSzPts val="2800"/>
              <a:buNone/>
              <a:defRPr>
                <a:solidFill>
                  <a:schemeClr val="lt1"/>
                </a:solidFill>
              </a:defRPr>
            </a:lvl6pPr>
            <a:lvl7pPr lvl="6" algn="l">
              <a:lnSpc>
                <a:spcPct val="100000"/>
              </a:lnSpc>
              <a:spcBef>
                <a:spcPts val="0"/>
              </a:spcBef>
              <a:spcAft>
                <a:spcPts val="0"/>
              </a:spcAft>
              <a:buClr>
                <a:schemeClr val="lt1"/>
              </a:buClr>
              <a:buSzPts val="2800"/>
              <a:buNone/>
              <a:defRPr>
                <a:solidFill>
                  <a:schemeClr val="lt1"/>
                </a:solidFill>
              </a:defRPr>
            </a:lvl7pPr>
            <a:lvl8pPr lvl="7" algn="l">
              <a:lnSpc>
                <a:spcPct val="100000"/>
              </a:lnSpc>
              <a:spcBef>
                <a:spcPts val="0"/>
              </a:spcBef>
              <a:spcAft>
                <a:spcPts val="0"/>
              </a:spcAft>
              <a:buClr>
                <a:schemeClr val="lt1"/>
              </a:buClr>
              <a:buSzPts val="2800"/>
              <a:buNone/>
              <a:defRPr>
                <a:solidFill>
                  <a:schemeClr val="lt1"/>
                </a:solidFill>
              </a:defRPr>
            </a:lvl8pPr>
            <a:lvl9pPr lvl="8" algn="l">
              <a:lnSpc>
                <a:spcPct val="100000"/>
              </a:lnSpc>
              <a:spcBef>
                <a:spcPts val="0"/>
              </a:spcBef>
              <a:spcAft>
                <a:spcPts val="0"/>
              </a:spcAft>
              <a:buClr>
                <a:schemeClr val="lt1"/>
              </a:buClr>
              <a:buSzPts val="2800"/>
              <a:buNone/>
              <a:defRPr>
                <a:solidFill>
                  <a:schemeClr val="lt1"/>
                </a:solidFill>
              </a:defRPr>
            </a:lvl9pPr>
          </a:lstStyle>
          <a:p>
            <a:endParaRPr/>
          </a:p>
        </p:txBody>
      </p:sp>
      <p:sp>
        <p:nvSpPr>
          <p:cNvPr id="39" name="Google Shape;39;p19"/>
          <p:cNvSpPr txBox="1">
            <a:spLocks noGrp="1"/>
          </p:cNvSpPr>
          <p:nvPr>
            <p:ph type="body" idx="1"/>
          </p:nvPr>
        </p:nvSpPr>
        <p:spPr>
          <a:xfrm>
            <a:off x="311700" y="2390650"/>
            <a:ext cx="3127500" cy="229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Clr>
                <a:schemeClr val="accent2"/>
              </a:buClr>
              <a:buSzPts val="1300"/>
              <a:buChar char="●"/>
              <a:defRPr>
                <a:solidFill>
                  <a:schemeClr val="accent2"/>
                </a:solidFill>
              </a:defRPr>
            </a:lvl1pPr>
            <a:lvl2pPr marL="914400" lvl="1" indent="-298450" algn="l">
              <a:lnSpc>
                <a:spcPct val="115000"/>
              </a:lnSpc>
              <a:spcBef>
                <a:spcPts val="0"/>
              </a:spcBef>
              <a:spcAft>
                <a:spcPts val="0"/>
              </a:spcAft>
              <a:buClr>
                <a:schemeClr val="accent2"/>
              </a:buClr>
              <a:buSzPts val="1100"/>
              <a:buChar char="○"/>
              <a:defRPr>
                <a:solidFill>
                  <a:schemeClr val="accent2"/>
                </a:solidFill>
              </a:defRPr>
            </a:lvl2pPr>
            <a:lvl3pPr marL="1371600" lvl="2" indent="-298450" algn="l">
              <a:lnSpc>
                <a:spcPct val="115000"/>
              </a:lnSpc>
              <a:spcBef>
                <a:spcPts val="0"/>
              </a:spcBef>
              <a:spcAft>
                <a:spcPts val="0"/>
              </a:spcAft>
              <a:buClr>
                <a:schemeClr val="accent2"/>
              </a:buClr>
              <a:buSzPts val="1100"/>
              <a:buChar char="■"/>
              <a:defRPr>
                <a:solidFill>
                  <a:schemeClr val="accent2"/>
                </a:solidFill>
              </a:defRPr>
            </a:lvl3pPr>
            <a:lvl4pPr marL="1828800" lvl="3" indent="-298450" algn="l">
              <a:lnSpc>
                <a:spcPct val="115000"/>
              </a:lnSpc>
              <a:spcBef>
                <a:spcPts val="0"/>
              </a:spcBef>
              <a:spcAft>
                <a:spcPts val="0"/>
              </a:spcAft>
              <a:buClr>
                <a:schemeClr val="accent2"/>
              </a:buClr>
              <a:buSzPts val="1100"/>
              <a:buChar char="●"/>
              <a:defRPr>
                <a:solidFill>
                  <a:schemeClr val="accent2"/>
                </a:solidFill>
              </a:defRPr>
            </a:lvl4pPr>
            <a:lvl5pPr marL="2286000" lvl="4" indent="-298450" algn="l">
              <a:lnSpc>
                <a:spcPct val="115000"/>
              </a:lnSpc>
              <a:spcBef>
                <a:spcPts val="0"/>
              </a:spcBef>
              <a:spcAft>
                <a:spcPts val="0"/>
              </a:spcAft>
              <a:buClr>
                <a:schemeClr val="accent2"/>
              </a:buClr>
              <a:buSzPts val="1100"/>
              <a:buChar char="○"/>
              <a:defRPr>
                <a:solidFill>
                  <a:schemeClr val="accent2"/>
                </a:solidFill>
              </a:defRPr>
            </a:lvl5pPr>
            <a:lvl6pPr marL="2743200" lvl="5" indent="-298450" algn="l">
              <a:lnSpc>
                <a:spcPct val="115000"/>
              </a:lnSpc>
              <a:spcBef>
                <a:spcPts val="0"/>
              </a:spcBef>
              <a:spcAft>
                <a:spcPts val="0"/>
              </a:spcAft>
              <a:buClr>
                <a:schemeClr val="accent2"/>
              </a:buClr>
              <a:buSzPts val="1100"/>
              <a:buChar char="■"/>
              <a:defRPr>
                <a:solidFill>
                  <a:schemeClr val="accent2"/>
                </a:solidFill>
              </a:defRPr>
            </a:lvl6pPr>
            <a:lvl7pPr marL="3200400" lvl="6" indent="-298450" algn="l">
              <a:lnSpc>
                <a:spcPct val="115000"/>
              </a:lnSpc>
              <a:spcBef>
                <a:spcPts val="0"/>
              </a:spcBef>
              <a:spcAft>
                <a:spcPts val="0"/>
              </a:spcAft>
              <a:buClr>
                <a:schemeClr val="accent2"/>
              </a:buClr>
              <a:buSzPts val="1100"/>
              <a:buChar char="●"/>
              <a:defRPr>
                <a:solidFill>
                  <a:schemeClr val="accent2"/>
                </a:solidFill>
              </a:defRPr>
            </a:lvl7pPr>
            <a:lvl8pPr marL="3657600" lvl="7" indent="-298450" algn="l">
              <a:lnSpc>
                <a:spcPct val="115000"/>
              </a:lnSpc>
              <a:spcBef>
                <a:spcPts val="0"/>
              </a:spcBef>
              <a:spcAft>
                <a:spcPts val="0"/>
              </a:spcAft>
              <a:buClr>
                <a:schemeClr val="accent2"/>
              </a:buClr>
              <a:buSzPts val="1100"/>
              <a:buChar char="○"/>
              <a:defRPr>
                <a:solidFill>
                  <a:schemeClr val="accent2"/>
                </a:solidFill>
              </a:defRPr>
            </a:lvl8pPr>
            <a:lvl9pPr marL="4114800" lvl="8" indent="-298450" algn="l">
              <a:lnSpc>
                <a:spcPct val="115000"/>
              </a:lnSpc>
              <a:spcBef>
                <a:spcPts val="0"/>
              </a:spcBef>
              <a:spcAft>
                <a:spcPts val="0"/>
              </a:spcAft>
              <a:buClr>
                <a:schemeClr val="accent2"/>
              </a:buClr>
              <a:buSzPts val="1100"/>
              <a:buChar char="■"/>
              <a:defRPr>
                <a:solidFill>
                  <a:schemeClr val="accent2"/>
                </a:solidFill>
              </a:defRPr>
            </a:lvl9pPr>
          </a:lstStyle>
          <a:p>
            <a:endParaRPr/>
          </a:p>
        </p:txBody>
      </p:sp>
      <p:sp>
        <p:nvSpPr>
          <p:cNvPr id="40" name="Google Shape;40;p1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1"/>
        <p:cNvGrpSpPr/>
        <p:nvPr/>
      </p:nvGrpSpPr>
      <p:grpSpPr>
        <a:xfrm>
          <a:off x="0" y="0"/>
          <a:ext cx="0" cy="0"/>
          <a:chOff x="0" y="0"/>
          <a:chExt cx="0" cy="0"/>
        </a:xfrm>
      </p:grpSpPr>
      <p:sp>
        <p:nvSpPr>
          <p:cNvPr id="42" name="Google Shape;42;p20"/>
          <p:cNvSpPr txBox="1">
            <a:spLocks noGrp="1"/>
          </p:cNvSpPr>
          <p:nvPr>
            <p:ph type="title"/>
          </p:nvPr>
        </p:nvSpPr>
        <p:spPr>
          <a:xfrm>
            <a:off x="311675" y="798600"/>
            <a:ext cx="6247800" cy="35463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3600"/>
              <a:buNone/>
              <a:defRPr sz="3600"/>
            </a:lvl1pPr>
            <a:lvl2pPr lvl="1" algn="l">
              <a:lnSpc>
                <a:spcPct val="100000"/>
              </a:lnSpc>
              <a:spcBef>
                <a:spcPts val="0"/>
              </a:spcBef>
              <a:spcAft>
                <a:spcPts val="0"/>
              </a:spcAft>
              <a:buSzPts val="3600"/>
              <a:buNone/>
              <a:defRPr sz="3600"/>
            </a:lvl2pPr>
            <a:lvl3pPr lvl="2" algn="l">
              <a:lnSpc>
                <a:spcPct val="100000"/>
              </a:lnSpc>
              <a:spcBef>
                <a:spcPts val="0"/>
              </a:spcBef>
              <a:spcAft>
                <a:spcPts val="0"/>
              </a:spcAft>
              <a:buSzPts val="3600"/>
              <a:buNone/>
              <a:defRPr sz="3600"/>
            </a:lvl3pPr>
            <a:lvl4pPr lvl="3" algn="l">
              <a:lnSpc>
                <a:spcPct val="100000"/>
              </a:lnSpc>
              <a:spcBef>
                <a:spcPts val="0"/>
              </a:spcBef>
              <a:spcAft>
                <a:spcPts val="0"/>
              </a:spcAft>
              <a:buSzPts val="3600"/>
              <a:buNone/>
              <a:defRPr sz="3600"/>
            </a:lvl4pPr>
            <a:lvl5pPr lvl="4" algn="l">
              <a:lnSpc>
                <a:spcPct val="100000"/>
              </a:lnSpc>
              <a:spcBef>
                <a:spcPts val="0"/>
              </a:spcBef>
              <a:spcAft>
                <a:spcPts val="0"/>
              </a:spcAft>
              <a:buSzPts val="3600"/>
              <a:buNone/>
              <a:defRPr sz="3600"/>
            </a:lvl5pPr>
            <a:lvl6pPr lvl="5" algn="l">
              <a:lnSpc>
                <a:spcPct val="100000"/>
              </a:lnSpc>
              <a:spcBef>
                <a:spcPts val="0"/>
              </a:spcBef>
              <a:spcAft>
                <a:spcPts val="0"/>
              </a:spcAft>
              <a:buSzPts val="3600"/>
              <a:buNone/>
              <a:defRPr sz="3600"/>
            </a:lvl6pPr>
            <a:lvl7pPr lvl="6" algn="l">
              <a:lnSpc>
                <a:spcPct val="100000"/>
              </a:lnSpc>
              <a:spcBef>
                <a:spcPts val="0"/>
              </a:spcBef>
              <a:spcAft>
                <a:spcPts val="0"/>
              </a:spcAft>
              <a:buSzPts val="3600"/>
              <a:buNone/>
              <a:defRPr sz="3600"/>
            </a:lvl7pPr>
            <a:lvl8pPr lvl="7" algn="l">
              <a:lnSpc>
                <a:spcPct val="100000"/>
              </a:lnSpc>
              <a:spcBef>
                <a:spcPts val="0"/>
              </a:spcBef>
              <a:spcAft>
                <a:spcPts val="0"/>
              </a:spcAft>
              <a:buSzPts val="3600"/>
              <a:buNone/>
              <a:defRPr sz="3600"/>
            </a:lvl8pPr>
            <a:lvl9pPr lvl="8" algn="l">
              <a:lnSpc>
                <a:spcPct val="100000"/>
              </a:lnSpc>
              <a:spcBef>
                <a:spcPts val="0"/>
              </a:spcBef>
              <a:spcAft>
                <a:spcPts val="0"/>
              </a:spcAft>
              <a:buSzPts val="3600"/>
              <a:buNone/>
              <a:defRPr sz="3600"/>
            </a:lvl9pPr>
          </a:lstStyle>
          <a:p>
            <a:endParaRPr/>
          </a:p>
        </p:txBody>
      </p:sp>
      <p:sp>
        <p:nvSpPr>
          <p:cNvPr id="43" name="Google Shape;43;p2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4"/>
        <p:cNvGrpSpPr/>
        <p:nvPr/>
      </p:nvGrpSpPr>
      <p:grpSpPr>
        <a:xfrm>
          <a:off x="0" y="0"/>
          <a:ext cx="0" cy="0"/>
          <a:chOff x="0" y="0"/>
          <a:chExt cx="0" cy="0"/>
        </a:xfrm>
      </p:grpSpPr>
      <p:sp>
        <p:nvSpPr>
          <p:cNvPr id="45" name="Google Shape;45;p21"/>
          <p:cNvSpPr/>
          <p:nvPr/>
        </p:nvSpPr>
        <p:spPr>
          <a:xfrm>
            <a:off x="0" y="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 name="Google Shape;46;p21"/>
          <p:cNvSpPr txBox="1">
            <a:spLocks noGrp="1"/>
          </p:cNvSpPr>
          <p:nvPr>
            <p:ph type="title"/>
          </p:nvPr>
        </p:nvSpPr>
        <p:spPr>
          <a:xfrm>
            <a:off x="311300" y="500925"/>
            <a:ext cx="3704400" cy="2049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2800"/>
              <a:buNone/>
              <a:defRPr>
                <a:solidFill>
                  <a:schemeClr val="lt1"/>
                </a:solidFill>
              </a:defRPr>
            </a:lvl1pPr>
            <a:lvl2pPr lvl="1" algn="l">
              <a:lnSpc>
                <a:spcPct val="100000"/>
              </a:lnSpc>
              <a:spcBef>
                <a:spcPts val="0"/>
              </a:spcBef>
              <a:spcAft>
                <a:spcPts val="0"/>
              </a:spcAft>
              <a:buClr>
                <a:schemeClr val="lt1"/>
              </a:buClr>
              <a:buSzPts val="2800"/>
              <a:buNone/>
              <a:defRPr>
                <a:solidFill>
                  <a:schemeClr val="lt1"/>
                </a:solidFill>
              </a:defRPr>
            </a:lvl2pPr>
            <a:lvl3pPr lvl="2" algn="l">
              <a:lnSpc>
                <a:spcPct val="100000"/>
              </a:lnSpc>
              <a:spcBef>
                <a:spcPts val="0"/>
              </a:spcBef>
              <a:spcAft>
                <a:spcPts val="0"/>
              </a:spcAft>
              <a:buClr>
                <a:schemeClr val="lt1"/>
              </a:buClr>
              <a:buSzPts val="2800"/>
              <a:buNone/>
              <a:defRPr>
                <a:solidFill>
                  <a:schemeClr val="lt1"/>
                </a:solidFill>
              </a:defRPr>
            </a:lvl3pPr>
            <a:lvl4pPr lvl="3" algn="l">
              <a:lnSpc>
                <a:spcPct val="100000"/>
              </a:lnSpc>
              <a:spcBef>
                <a:spcPts val="0"/>
              </a:spcBef>
              <a:spcAft>
                <a:spcPts val="0"/>
              </a:spcAft>
              <a:buClr>
                <a:schemeClr val="lt1"/>
              </a:buClr>
              <a:buSzPts val="2800"/>
              <a:buNone/>
              <a:defRPr>
                <a:solidFill>
                  <a:schemeClr val="lt1"/>
                </a:solidFill>
              </a:defRPr>
            </a:lvl4pPr>
            <a:lvl5pPr lvl="4" algn="l">
              <a:lnSpc>
                <a:spcPct val="100000"/>
              </a:lnSpc>
              <a:spcBef>
                <a:spcPts val="0"/>
              </a:spcBef>
              <a:spcAft>
                <a:spcPts val="0"/>
              </a:spcAft>
              <a:buClr>
                <a:schemeClr val="lt1"/>
              </a:buClr>
              <a:buSzPts val="2800"/>
              <a:buNone/>
              <a:defRPr>
                <a:solidFill>
                  <a:schemeClr val="lt1"/>
                </a:solidFill>
              </a:defRPr>
            </a:lvl5pPr>
            <a:lvl6pPr lvl="5" algn="l">
              <a:lnSpc>
                <a:spcPct val="100000"/>
              </a:lnSpc>
              <a:spcBef>
                <a:spcPts val="0"/>
              </a:spcBef>
              <a:spcAft>
                <a:spcPts val="0"/>
              </a:spcAft>
              <a:buClr>
                <a:schemeClr val="lt1"/>
              </a:buClr>
              <a:buSzPts val="2800"/>
              <a:buNone/>
              <a:defRPr>
                <a:solidFill>
                  <a:schemeClr val="lt1"/>
                </a:solidFill>
              </a:defRPr>
            </a:lvl6pPr>
            <a:lvl7pPr lvl="6" algn="l">
              <a:lnSpc>
                <a:spcPct val="100000"/>
              </a:lnSpc>
              <a:spcBef>
                <a:spcPts val="0"/>
              </a:spcBef>
              <a:spcAft>
                <a:spcPts val="0"/>
              </a:spcAft>
              <a:buClr>
                <a:schemeClr val="lt1"/>
              </a:buClr>
              <a:buSzPts val="2800"/>
              <a:buNone/>
              <a:defRPr>
                <a:solidFill>
                  <a:schemeClr val="lt1"/>
                </a:solidFill>
              </a:defRPr>
            </a:lvl7pPr>
            <a:lvl8pPr lvl="7" algn="l">
              <a:lnSpc>
                <a:spcPct val="100000"/>
              </a:lnSpc>
              <a:spcBef>
                <a:spcPts val="0"/>
              </a:spcBef>
              <a:spcAft>
                <a:spcPts val="0"/>
              </a:spcAft>
              <a:buClr>
                <a:schemeClr val="lt1"/>
              </a:buClr>
              <a:buSzPts val="2800"/>
              <a:buNone/>
              <a:defRPr>
                <a:solidFill>
                  <a:schemeClr val="lt1"/>
                </a:solidFill>
              </a:defRPr>
            </a:lvl8pPr>
            <a:lvl9pPr lvl="8" algn="l">
              <a:lnSpc>
                <a:spcPct val="100000"/>
              </a:lnSpc>
              <a:spcBef>
                <a:spcPts val="0"/>
              </a:spcBef>
              <a:spcAft>
                <a:spcPts val="0"/>
              </a:spcAft>
              <a:buClr>
                <a:schemeClr val="lt1"/>
              </a:buClr>
              <a:buSzPts val="2800"/>
              <a:buNone/>
              <a:defRPr>
                <a:solidFill>
                  <a:schemeClr val="lt1"/>
                </a:solidFill>
              </a:defRPr>
            </a:lvl9pPr>
          </a:lstStyle>
          <a:p>
            <a:endParaRPr/>
          </a:p>
        </p:txBody>
      </p:sp>
      <p:sp>
        <p:nvSpPr>
          <p:cNvPr id="47" name="Google Shape;47;p21"/>
          <p:cNvSpPr txBox="1">
            <a:spLocks noGrp="1"/>
          </p:cNvSpPr>
          <p:nvPr>
            <p:ph type="subTitle" idx="1"/>
          </p:nvPr>
        </p:nvSpPr>
        <p:spPr>
          <a:xfrm>
            <a:off x="304800" y="2626725"/>
            <a:ext cx="3704400" cy="926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accent2"/>
              </a:buClr>
              <a:buSzPts val="1600"/>
              <a:buNone/>
              <a:defRPr sz="1600">
                <a:solidFill>
                  <a:schemeClr val="accent2"/>
                </a:solidFill>
              </a:defRPr>
            </a:lvl1pPr>
            <a:lvl2pPr lvl="1" algn="l">
              <a:lnSpc>
                <a:spcPct val="100000"/>
              </a:lnSpc>
              <a:spcBef>
                <a:spcPts val="0"/>
              </a:spcBef>
              <a:spcAft>
                <a:spcPts val="0"/>
              </a:spcAft>
              <a:buClr>
                <a:schemeClr val="accent2"/>
              </a:buClr>
              <a:buSzPts val="1600"/>
              <a:buNone/>
              <a:defRPr sz="1600">
                <a:solidFill>
                  <a:schemeClr val="accent2"/>
                </a:solidFill>
              </a:defRPr>
            </a:lvl2pPr>
            <a:lvl3pPr lvl="2" algn="l">
              <a:lnSpc>
                <a:spcPct val="100000"/>
              </a:lnSpc>
              <a:spcBef>
                <a:spcPts val="0"/>
              </a:spcBef>
              <a:spcAft>
                <a:spcPts val="0"/>
              </a:spcAft>
              <a:buClr>
                <a:schemeClr val="accent2"/>
              </a:buClr>
              <a:buSzPts val="1600"/>
              <a:buNone/>
              <a:defRPr sz="1600">
                <a:solidFill>
                  <a:schemeClr val="accent2"/>
                </a:solidFill>
              </a:defRPr>
            </a:lvl3pPr>
            <a:lvl4pPr lvl="3" algn="l">
              <a:lnSpc>
                <a:spcPct val="100000"/>
              </a:lnSpc>
              <a:spcBef>
                <a:spcPts val="0"/>
              </a:spcBef>
              <a:spcAft>
                <a:spcPts val="0"/>
              </a:spcAft>
              <a:buClr>
                <a:schemeClr val="accent2"/>
              </a:buClr>
              <a:buSzPts val="1600"/>
              <a:buNone/>
              <a:defRPr sz="1600">
                <a:solidFill>
                  <a:schemeClr val="accent2"/>
                </a:solidFill>
              </a:defRPr>
            </a:lvl4pPr>
            <a:lvl5pPr lvl="4" algn="l">
              <a:lnSpc>
                <a:spcPct val="100000"/>
              </a:lnSpc>
              <a:spcBef>
                <a:spcPts val="0"/>
              </a:spcBef>
              <a:spcAft>
                <a:spcPts val="0"/>
              </a:spcAft>
              <a:buClr>
                <a:schemeClr val="accent2"/>
              </a:buClr>
              <a:buSzPts val="1600"/>
              <a:buNone/>
              <a:defRPr sz="1600">
                <a:solidFill>
                  <a:schemeClr val="accent2"/>
                </a:solidFill>
              </a:defRPr>
            </a:lvl5pPr>
            <a:lvl6pPr lvl="5" algn="l">
              <a:lnSpc>
                <a:spcPct val="100000"/>
              </a:lnSpc>
              <a:spcBef>
                <a:spcPts val="0"/>
              </a:spcBef>
              <a:spcAft>
                <a:spcPts val="0"/>
              </a:spcAft>
              <a:buClr>
                <a:schemeClr val="accent2"/>
              </a:buClr>
              <a:buSzPts val="1600"/>
              <a:buNone/>
              <a:defRPr sz="1600">
                <a:solidFill>
                  <a:schemeClr val="accent2"/>
                </a:solidFill>
              </a:defRPr>
            </a:lvl6pPr>
            <a:lvl7pPr lvl="6" algn="l">
              <a:lnSpc>
                <a:spcPct val="100000"/>
              </a:lnSpc>
              <a:spcBef>
                <a:spcPts val="0"/>
              </a:spcBef>
              <a:spcAft>
                <a:spcPts val="0"/>
              </a:spcAft>
              <a:buClr>
                <a:schemeClr val="accent2"/>
              </a:buClr>
              <a:buSzPts val="1600"/>
              <a:buNone/>
              <a:defRPr sz="1600">
                <a:solidFill>
                  <a:schemeClr val="accent2"/>
                </a:solidFill>
              </a:defRPr>
            </a:lvl7pPr>
            <a:lvl8pPr lvl="7" algn="l">
              <a:lnSpc>
                <a:spcPct val="100000"/>
              </a:lnSpc>
              <a:spcBef>
                <a:spcPts val="0"/>
              </a:spcBef>
              <a:spcAft>
                <a:spcPts val="0"/>
              </a:spcAft>
              <a:buClr>
                <a:schemeClr val="accent2"/>
              </a:buClr>
              <a:buSzPts val="1600"/>
              <a:buNone/>
              <a:defRPr sz="1600">
                <a:solidFill>
                  <a:schemeClr val="accent2"/>
                </a:solidFill>
              </a:defRPr>
            </a:lvl8pPr>
            <a:lvl9pPr lvl="8" algn="l">
              <a:lnSpc>
                <a:spcPct val="100000"/>
              </a:lnSpc>
              <a:spcBef>
                <a:spcPts val="0"/>
              </a:spcBef>
              <a:spcAft>
                <a:spcPts val="0"/>
              </a:spcAft>
              <a:buClr>
                <a:schemeClr val="accent2"/>
              </a:buClr>
              <a:buSzPts val="1600"/>
              <a:buNone/>
              <a:defRPr sz="1600">
                <a:solidFill>
                  <a:schemeClr val="accent2"/>
                </a:solidFill>
              </a:defRPr>
            </a:lvl9pPr>
          </a:lstStyle>
          <a:p>
            <a:endParaRPr/>
          </a:p>
        </p:txBody>
      </p:sp>
      <p:sp>
        <p:nvSpPr>
          <p:cNvPr id="48" name="Google Shape;48;p21"/>
          <p:cNvSpPr txBox="1">
            <a:spLocks noGrp="1"/>
          </p:cNvSpPr>
          <p:nvPr>
            <p:ph type="body" idx="2"/>
          </p:nvPr>
        </p:nvSpPr>
        <p:spPr>
          <a:xfrm>
            <a:off x="4879025" y="500925"/>
            <a:ext cx="3954000" cy="41115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49" name="Google Shape;49;p2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0"/>
        <p:cNvGrpSpPr/>
        <p:nvPr/>
      </p:nvGrpSpPr>
      <p:grpSpPr>
        <a:xfrm>
          <a:off x="0" y="0"/>
          <a:ext cx="0" cy="0"/>
          <a:chOff x="0" y="0"/>
          <a:chExt cx="0" cy="0"/>
        </a:xfrm>
      </p:grpSpPr>
      <p:sp>
        <p:nvSpPr>
          <p:cNvPr id="51" name="Google Shape;51;p22"/>
          <p:cNvSpPr/>
          <p:nvPr/>
        </p:nvSpPr>
        <p:spPr>
          <a:xfrm>
            <a:off x="0" y="4369000"/>
            <a:ext cx="9144000" cy="7743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 name="Google Shape;52;p22"/>
          <p:cNvSpPr txBox="1">
            <a:spLocks noGrp="1"/>
          </p:cNvSpPr>
          <p:nvPr>
            <p:ph type="body" idx="1"/>
          </p:nvPr>
        </p:nvSpPr>
        <p:spPr>
          <a:xfrm>
            <a:off x="311700" y="4521400"/>
            <a:ext cx="7979400" cy="4605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Clr>
                <a:schemeClr val="lt1"/>
              </a:buClr>
              <a:buSzPts val="1300"/>
              <a:buFont typeface="Merriweather"/>
              <a:buNone/>
              <a:defRPr>
                <a:solidFill>
                  <a:schemeClr val="lt1"/>
                </a:solidFill>
                <a:latin typeface="Merriweather"/>
                <a:ea typeface="Merriweather"/>
                <a:cs typeface="Merriweather"/>
                <a:sym typeface="Merriweather"/>
              </a:defRPr>
            </a:lvl1pPr>
          </a:lstStyle>
          <a:p>
            <a:endParaRPr/>
          </a:p>
        </p:txBody>
      </p:sp>
      <p:sp>
        <p:nvSpPr>
          <p:cNvPr id="53" name="Google Shape;53;p2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4"/>
        <p:cNvGrpSpPr/>
        <p:nvPr/>
      </p:nvGrpSpPr>
      <p:grpSpPr>
        <a:xfrm>
          <a:off x="0" y="0"/>
          <a:ext cx="0" cy="0"/>
          <a:chOff x="0" y="0"/>
          <a:chExt cx="0" cy="0"/>
        </a:xfrm>
      </p:grpSpPr>
      <p:sp>
        <p:nvSpPr>
          <p:cNvPr id="55" name="Google Shape;55;p23"/>
          <p:cNvSpPr txBox="1">
            <a:spLocks noGrp="1"/>
          </p:cNvSpPr>
          <p:nvPr>
            <p:ph type="title" hasCustomPrompt="1"/>
          </p:nvPr>
        </p:nvSpPr>
        <p:spPr>
          <a:xfrm>
            <a:off x="311750" y="831175"/>
            <a:ext cx="5334900" cy="1244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Clr>
                <a:schemeClr val="lt1"/>
              </a:buClr>
              <a:buSzPts val="10000"/>
              <a:buNone/>
              <a:defRPr sz="10000">
                <a:solidFill>
                  <a:schemeClr val="lt1"/>
                </a:solidFill>
              </a:defRPr>
            </a:lvl1pPr>
            <a:lvl2pPr lvl="1" algn="l">
              <a:lnSpc>
                <a:spcPct val="100000"/>
              </a:lnSpc>
              <a:spcBef>
                <a:spcPts val="0"/>
              </a:spcBef>
              <a:spcAft>
                <a:spcPts val="0"/>
              </a:spcAft>
              <a:buClr>
                <a:schemeClr val="lt1"/>
              </a:buClr>
              <a:buSzPts val="10000"/>
              <a:buNone/>
              <a:defRPr sz="10000">
                <a:solidFill>
                  <a:schemeClr val="lt1"/>
                </a:solidFill>
              </a:defRPr>
            </a:lvl2pPr>
            <a:lvl3pPr lvl="2" algn="l">
              <a:lnSpc>
                <a:spcPct val="100000"/>
              </a:lnSpc>
              <a:spcBef>
                <a:spcPts val="0"/>
              </a:spcBef>
              <a:spcAft>
                <a:spcPts val="0"/>
              </a:spcAft>
              <a:buClr>
                <a:schemeClr val="lt1"/>
              </a:buClr>
              <a:buSzPts val="10000"/>
              <a:buNone/>
              <a:defRPr sz="10000">
                <a:solidFill>
                  <a:schemeClr val="lt1"/>
                </a:solidFill>
              </a:defRPr>
            </a:lvl3pPr>
            <a:lvl4pPr lvl="3" algn="l">
              <a:lnSpc>
                <a:spcPct val="100000"/>
              </a:lnSpc>
              <a:spcBef>
                <a:spcPts val="0"/>
              </a:spcBef>
              <a:spcAft>
                <a:spcPts val="0"/>
              </a:spcAft>
              <a:buClr>
                <a:schemeClr val="lt1"/>
              </a:buClr>
              <a:buSzPts val="10000"/>
              <a:buNone/>
              <a:defRPr sz="10000">
                <a:solidFill>
                  <a:schemeClr val="lt1"/>
                </a:solidFill>
              </a:defRPr>
            </a:lvl4pPr>
            <a:lvl5pPr lvl="4" algn="l">
              <a:lnSpc>
                <a:spcPct val="100000"/>
              </a:lnSpc>
              <a:spcBef>
                <a:spcPts val="0"/>
              </a:spcBef>
              <a:spcAft>
                <a:spcPts val="0"/>
              </a:spcAft>
              <a:buClr>
                <a:schemeClr val="lt1"/>
              </a:buClr>
              <a:buSzPts val="10000"/>
              <a:buNone/>
              <a:defRPr sz="10000">
                <a:solidFill>
                  <a:schemeClr val="lt1"/>
                </a:solidFill>
              </a:defRPr>
            </a:lvl5pPr>
            <a:lvl6pPr lvl="5" algn="l">
              <a:lnSpc>
                <a:spcPct val="100000"/>
              </a:lnSpc>
              <a:spcBef>
                <a:spcPts val="0"/>
              </a:spcBef>
              <a:spcAft>
                <a:spcPts val="0"/>
              </a:spcAft>
              <a:buClr>
                <a:schemeClr val="lt1"/>
              </a:buClr>
              <a:buSzPts val="10000"/>
              <a:buNone/>
              <a:defRPr sz="10000">
                <a:solidFill>
                  <a:schemeClr val="lt1"/>
                </a:solidFill>
              </a:defRPr>
            </a:lvl6pPr>
            <a:lvl7pPr lvl="6" algn="l">
              <a:lnSpc>
                <a:spcPct val="100000"/>
              </a:lnSpc>
              <a:spcBef>
                <a:spcPts val="0"/>
              </a:spcBef>
              <a:spcAft>
                <a:spcPts val="0"/>
              </a:spcAft>
              <a:buClr>
                <a:schemeClr val="lt1"/>
              </a:buClr>
              <a:buSzPts val="10000"/>
              <a:buNone/>
              <a:defRPr sz="10000">
                <a:solidFill>
                  <a:schemeClr val="lt1"/>
                </a:solidFill>
              </a:defRPr>
            </a:lvl7pPr>
            <a:lvl8pPr lvl="7" algn="l">
              <a:lnSpc>
                <a:spcPct val="100000"/>
              </a:lnSpc>
              <a:spcBef>
                <a:spcPts val="0"/>
              </a:spcBef>
              <a:spcAft>
                <a:spcPts val="0"/>
              </a:spcAft>
              <a:buClr>
                <a:schemeClr val="lt1"/>
              </a:buClr>
              <a:buSzPts val="10000"/>
              <a:buNone/>
              <a:defRPr sz="10000">
                <a:solidFill>
                  <a:schemeClr val="lt1"/>
                </a:solidFill>
              </a:defRPr>
            </a:lvl8pPr>
            <a:lvl9pPr lvl="8" algn="l">
              <a:lnSpc>
                <a:spcPct val="100000"/>
              </a:lnSpc>
              <a:spcBef>
                <a:spcPts val="0"/>
              </a:spcBef>
              <a:spcAft>
                <a:spcPts val="0"/>
              </a:spcAft>
              <a:buClr>
                <a:schemeClr val="lt1"/>
              </a:buClr>
              <a:buSzPts val="10000"/>
              <a:buNone/>
              <a:defRPr sz="10000">
                <a:solidFill>
                  <a:schemeClr val="lt1"/>
                </a:solidFill>
              </a:defRPr>
            </a:lvl9pPr>
          </a:lstStyle>
          <a:p>
            <a:r>
              <a:t>xx%</a:t>
            </a:r>
          </a:p>
        </p:txBody>
      </p:sp>
      <p:sp>
        <p:nvSpPr>
          <p:cNvPr id="56" name="Google Shape;56;p23"/>
          <p:cNvSpPr txBox="1">
            <a:spLocks noGrp="1"/>
          </p:cNvSpPr>
          <p:nvPr>
            <p:ph type="body" idx="1"/>
          </p:nvPr>
        </p:nvSpPr>
        <p:spPr>
          <a:xfrm>
            <a:off x="311700" y="2121425"/>
            <a:ext cx="5334900" cy="9426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Clr>
                <a:schemeClr val="accent2"/>
              </a:buClr>
              <a:buSzPts val="1300"/>
              <a:buChar char="●"/>
              <a:defRPr>
                <a:solidFill>
                  <a:schemeClr val="accent2"/>
                </a:solidFill>
              </a:defRPr>
            </a:lvl1pPr>
            <a:lvl2pPr marL="914400" lvl="1" indent="-298450" algn="l">
              <a:lnSpc>
                <a:spcPct val="115000"/>
              </a:lnSpc>
              <a:spcBef>
                <a:spcPts val="0"/>
              </a:spcBef>
              <a:spcAft>
                <a:spcPts val="0"/>
              </a:spcAft>
              <a:buClr>
                <a:schemeClr val="accent2"/>
              </a:buClr>
              <a:buSzPts val="1100"/>
              <a:buChar char="○"/>
              <a:defRPr>
                <a:solidFill>
                  <a:schemeClr val="accent2"/>
                </a:solidFill>
              </a:defRPr>
            </a:lvl2pPr>
            <a:lvl3pPr marL="1371600" lvl="2" indent="-298450" algn="l">
              <a:lnSpc>
                <a:spcPct val="115000"/>
              </a:lnSpc>
              <a:spcBef>
                <a:spcPts val="0"/>
              </a:spcBef>
              <a:spcAft>
                <a:spcPts val="0"/>
              </a:spcAft>
              <a:buClr>
                <a:schemeClr val="accent2"/>
              </a:buClr>
              <a:buSzPts val="1100"/>
              <a:buChar char="■"/>
              <a:defRPr>
                <a:solidFill>
                  <a:schemeClr val="accent2"/>
                </a:solidFill>
              </a:defRPr>
            </a:lvl3pPr>
            <a:lvl4pPr marL="1828800" lvl="3" indent="-298450" algn="l">
              <a:lnSpc>
                <a:spcPct val="115000"/>
              </a:lnSpc>
              <a:spcBef>
                <a:spcPts val="0"/>
              </a:spcBef>
              <a:spcAft>
                <a:spcPts val="0"/>
              </a:spcAft>
              <a:buClr>
                <a:schemeClr val="accent2"/>
              </a:buClr>
              <a:buSzPts val="1100"/>
              <a:buChar char="●"/>
              <a:defRPr>
                <a:solidFill>
                  <a:schemeClr val="accent2"/>
                </a:solidFill>
              </a:defRPr>
            </a:lvl4pPr>
            <a:lvl5pPr marL="2286000" lvl="4" indent="-298450" algn="l">
              <a:lnSpc>
                <a:spcPct val="115000"/>
              </a:lnSpc>
              <a:spcBef>
                <a:spcPts val="0"/>
              </a:spcBef>
              <a:spcAft>
                <a:spcPts val="0"/>
              </a:spcAft>
              <a:buClr>
                <a:schemeClr val="accent2"/>
              </a:buClr>
              <a:buSzPts val="1100"/>
              <a:buChar char="○"/>
              <a:defRPr>
                <a:solidFill>
                  <a:schemeClr val="accent2"/>
                </a:solidFill>
              </a:defRPr>
            </a:lvl5pPr>
            <a:lvl6pPr marL="2743200" lvl="5" indent="-298450" algn="l">
              <a:lnSpc>
                <a:spcPct val="115000"/>
              </a:lnSpc>
              <a:spcBef>
                <a:spcPts val="0"/>
              </a:spcBef>
              <a:spcAft>
                <a:spcPts val="0"/>
              </a:spcAft>
              <a:buClr>
                <a:schemeClr val="accent2"/>
              </a:buClr>
              <a:buSzPts val="1100"/>
              <a:buChar char="■"/>
              <a:defRPr>
                <a:solidFill>
                  <a:schemeClr val="accent2"/>
                </a:solidFill>
              </a:defRPr>
            </a:lvl6pPr>
            <a:lvl7pPr marL="3200400" lvl="6" indent="-298450" algn="l">
              <a:lnSpc>
                <a:spcPct val="115000"/>
              </a:lnSpc>
              <a:spcBef>
                <a:spcPts val="0"/>
              </a:spcBef>
              <a:spcAft>
                <a:spcPts val="0"/>
              </a:spcAft>
              <a:buClr>
                <a:schemeClr val="accent2"/>
              </a:buClr>
              <a:buSzPts val="1100"/>
              <a:buChar char="●"/>
              <a:defRPr>
                <a:solidFill>
                  <a:schemeClr val="accent2"/>
                </a:solidFill>
              </a:defRPr>
            </a:lvl7pPr>
            <a:lvl8pPr marL="3657600" lvl="7" indent="-298450" algn="l">
              <a:lnSpc>
                <a:spcPct val="115000"/>
              </a:lnSpc>
              <a:spcBef>
                <a:spcPts val="0"/>
              </a:spcBef>
              <a:spcAft>
                <a:spcPts val="0"/>
              </a:spcAft>
              <a:buClr>
                <a:schemeClr val="accent2"/>
              </a:buClr>
              <a:buSzPts val="1100"/>
              <a:buChar char="○"/>
              <a:defRPr>
                <a:solidFill>
                  <a:schemeClr val="accent2"/>
                </a:solidFill>
              </a:defRPr>
            </a:lvl8pPr>
            <a:lvl9pPr marL="4114800" lvl="8" indent="-298450" algn="l">
              <a:lnSpc>
                <a:spcPct val="115000"/>
              </a:lnSpc>
              <a:spcBef>
                <a:spcPts val="0"/>
              </a:spcBef>
              <a:spcAft>
                <a:spcPts val="0"/>
              </a:spcAft>
              <a:buClr>
                <a:schemeClr val="accent2"/>
              </a:buClr>
              <a:buSzPts val="1100"/>
              <a:buChar char="■"/>
              <a:defRPr>
                <a:solidFill>
                  <a:schemeClr val="accent2"/>
                </a:solidFill>
              </a:defRPr>
            </a:lvl9pPr>
          </a:lstStyle>
          <a:p>
            <a:endParaRPr/>
          </a:p>
        </p:txBody>
      </p:sp>
      <p:sp>
        <p:nvSpPr>
          <p:cNvPr id="57" name="Google Shape;57;p2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8"/>
        <p:cNvGrpSpPr/>
        <p:nvPr/>
      </p:nvGrpSpPr>
      <p:grpSpPr>
        <a:xfrm>
          <a:off x="0" y="0"/>
          <a:ext cx="0" cy="0"/>
          <a:chOff x="0" y="0"/>
          <a:chExt cx="0" cy="0"/>
        </a:xfrm>
      </p:grpSpPr>
      <p:sp>
        <p:nvSpPr>
          <p:cNvPr id="59" name="Google Shape;59;p2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aradigm">
    <p:bg>
      <p:bgPr>
        <a:solidFill>
          <a:schemeClr val="accent3"/>
        </a:solidFill>
        <a:effectLst/>
      </p:bgPr>
    </p:bg>
    <p:spTree>
      <p:nvGrpSpPr>
        <p:cNvPr id="1" name="Shape 5"/>
        <p:cNvGrpSpPr/>
        <p:nvPr/>
      </p:nvGrpSpPr>
      <p:grpSpPr>
        <a:xfrm>
          <a:off x="0" y="0"/>
          <a:ext cx="0" cy="0"/>
          <a:chOff x="0" y="0"/>
          <a:chExt cx="0" cy="0"/>
        </a:xfrm>
      </p:grpSpPr>
      <p:sp>
        <p:nvSpPr>
          <p:cNvPr id="6" name="Google Shape;6;p1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accent1"/>
              </a:buClr>
              <a:buSzPts val="2800"/>
              <a:buFont typeface="Merriweather"/>
              <a:buNone/>
              <a:defRPr sz="2800" b="0" i="0" u="none" strike="noStrike" cap="none">
                <a:solidFill>
                  <a:schemeClr val="accent1"/>
                </a:solidFill>
                <a:latin typeface="Merriweather"/>
                <a:ea typeface="Merriweather"/>
                <a:cs typeface="Merriweather"/>
                <a:sym typeface="Merriweather"/>
              </a:defRPr>
            </a:lvl1pPr>
            <a:lvl2pPr marR="0" lvl="1" algn="l" rtl="0">
              <a:lnSpc>
                <a:spcPct val="100000"/>
              </a:lnSpc>
              <a:spcBef>
                <a:spcPts val="0"/>
              </a:spcBef>
              <a:spcAft>
                <a:spcPts val="0"/>
              </a:spcAft>
              <a:buClr>
                <a:schemeClr val="accent1"/>
              </a:buClr>
              <a:buSzPts val="2800"/>
              <a:buFont typeface="Merriweather"/>
              <a:buNone/>
              <a:defRPr sz="2800" b="0" i="0" u="none" strike="noStrike" cap="none">
                <a:solidFill>
                  <a:schemeClr val="accent1"/>
                </a:solidFill>
                <a:latin typeface="Merriweather"/>
                <a:ea typeface="Merriweather"/>
                <a:cs typeface="Merriweather"/>
                <a:sym typeface="Merriweather"/>
              </a:defRPr>
            </a:lvl2pPr>
            <a:lvl3pPr marR="0" lvl="2" algn="l" rtl="0">
              <a:lnSpc>
                <a:spcPct val="100000"/>
              </a:lnSpc>
              <a:spcBef>
                <a:spcPts val="0"/>
              </a:spcBef>
              <a:spcAft>
                <a:spcPts val="0"/>
              </a:spcAft>
              <a:buClr>
                <a:schemeClr val="accent1"/>
              </a:buClr>
              <a:buSzPts val="2800"/>
              <a:buFont typeface="Merriweather"/>
              <a:buNone/>
              <a:defRPr sz="2800" b="0" i="0" u="none" strike="noStrike" cap="none">
                <a:solidFill>
                  <a:schemeClr val="accent1"/>
                </a:solidFill>
                <a:latin typeface="Merriweather"/>
                <a:ea typeface="Merriweather"/>
                <a:cs typeface="Merriweather"/>
                <a:sym typeface="Merriweather"/>
              </a:defRPr>
            </a:lvl3pPr>
            <a:lvl4pPr marR="0" lvl="3" algn="l" rtl="0">
              <a:lnSpc>
                <a:spcPct val="100000"/>
              </a:lnSpc>
              <a:spcBef>
                <a:spcPts val="0"/>
              </a:spcBef>
              <a:spcAft>
                <a:spcPts val="0"/>
              </a:spcAft>
              <a:buClr>
                <a:schemeClr val="accent1"/>
              </a:buClr>
              <a:buSzPts val="2800"/>
              <a:buFont typeface="Merriweather"/>
              <a:buNone/>
              <a:defRPr sz="2800" b="0" i="0" u="none" strike="noStrike" cap="none">
                <a:solidFill>
                  <a:schemeClr val="accent1"/>
                </a:solidFill>
                <a:latin typeface="Merriweather"/>
                <a:ea typeface="Merriweather"/>
                <a:cs typeface="Merriweather"/>
                <a:sym typeface="Merriweather"/>
              </a:defRPr>
            </a:lvl4pPr>
            <a:lvl5pPr marR="0" lvl="4" algn="l" rtl="0">
              <a:lnSpc>
                <a:spcPct val="100000"/>
              </a:lnSpc>
              <a:spcBef>
                <a:spcPts val="0"/>
              </a:spcBef>
              <a:spcAft>
                <a:spcPts val="0"/>
              </a:spcAft>
              <a:buClr>
                <a:schemeClr val="accent1"/>
              </a:buClr>
              <a:buSzPts val="2800"/>
              <a:buFont typeface="Merriweather"/>
              <a:buNone/>
              <a:defRPr sz="2800" b="0" i="0" u="none" strike="noStrike" cap="none">
                <a:solidFill>
                  <a:schemeClr val="accent1"/>
                </a:solidFill>
                <a:latin typeface="Merriweather"/>
                <a:ea typeface="Merriweather"/>
                <a:cs typeface="Merriweather"/>
                <a:sym typeface="Merriweather"/>
              </a:defRPr>
            </a:lvl5pPr>
            <a:lvl6pPr marR="0" lvl="5" algn="l" rtl="0">
              <a:lnSpc>
                <a:spcPct val="100000"/>
              </a:lnSpc>
              <a:spcBef>
                <a:spcPts val="0"/>
              </a:spcBef>
              <a:spcAft>
                <a:spcPts val="0"/>
              </a:spcAft>
              <a:buClr>
                <a:schemeClr val="accent1"/>
              </a:buClr>
              <a:buSzPts val="2800"/>
              <a:buFont typeface="Merriweather"/>
              <a:buNone/>
              <a:defRPr sz="2800" b="0" i="0" u="none" strike="noStrike" cap="none">
                <a:solidFill>
                  <a:schemeClr val="accent1"/>
                </a:solidFill>
                <a:latin typeface="Merriweather"/>
                <a:ea typeface="Merriweather"/>
                <a:cs typeface="Merriweather"/>
                <a:sym typeface="Merriweather"/>
              </a:defRPr>
            </a:lvl6pPr>
            <a:lvl7pPr marR="0" lvl="6" algn="l" rtl="0">
              <a:lnSpc>
                <a:spcPct val="100000"/>
              </a:lnSpc>
              <a:spcBef>
                <a:spcPts val="0"/>
              </a:spcBef>
              <a:spcAft>
                <a:spcPts val="0"/>
              </a:spcAft>
              <a:buClr>
                <a:schemeClr val="accent1"/>
              </a:buClr>
              <a:buSzPts val="2800"/>
              <a:buFont typeface="Merriweather"/>
              <a:buNone/>
              <a:defRPr sz="2800" b="0" i="0" u="none" strike="noStrike" cap="none">
                <a:solidFill>
                  <a:schemeClr val="accent1"/>
                </a:solidFill>
                <a:latin typeface="Merriweather"/>
                <a:ea typeface="Merriweather"/>
                <a:cs typeface="Merriweather"/>
                <a:sym typeface="Merriweather"/>
              </a:defRPr>
            </a:lvl7pPr>
            <a:lvl8pPr marR="0" lvl="7" algn="l" rtl="0">
              <a:lnSpc>
                <a:spcPct val="100000"/>
              </a:lnSpc>
              <a:spcBef>
                <a:spcPts val="0"/>
              </a:spcBef>
              <a:spcAft>
                <a:spcPts val="0"/>
              </a:spcAft>
              <a:buClr>
                <a:schemeClr val="accent1"/>
              </a:buClr>
              <a:buSzPts val="2800"/>
              <a:buFont typeface="Merriweather"/>
              <a:buNone/>
              <a:defRPr sz="2800" b="0" i="0" u="none" strike="noStrike" cap="none">
                <a:solidFill>
                  <a:schemeClr val="accent1"/>
                </a:solidFill>
                <a:latin typeface="Merriweather"/>
                <a:ea typeface="Merriweather"/>
                <a:cs typeface="Merriweather"/>
                <a:sym typeface="Merriweather"/>
              </a:defRPr>
            </a:lvl8pPr>
            <a:lvl9pPr marR="0" lvl="8" algn="l" rtl="0">
              <a:lnSpc>
                <a:spcPct val="100000"/>
              </a:lnSpc>
              <a:spcBef>
                <a:spcPts val="0"/>
              </a:spcBef>
              <a:spcAft>
                <a:spcPts val="0"/>
              </a:spcAft>
              <a:buClr>
                <a:schemeClr val="accent1"/>
              </a:buClr>
              <a:buSzPts val="2800"/>
              <a:buFont typeface="Merriweather"/>
              <a:buNone/>
              <a:defRPr sz="2800" b="0" i="0" u="none" strike="noStrike" cap="none">
                <a:solidFill>
                  <a:schemeClr val="accent1"/>
                </a:solidFill>
                <a:latin typeface="Merriweather"/>
                <a:ea typeface="Merriweather"/>
                <a:cs typeface="Merriweather"/>
                <a:sym typeface="Merriweather"/>
              </a:defRPr>
            </a:lvl9pPr>
          </a:lstStyle>
          <a:p>
            <a:endParaRPr/>
          </a:p>
        </p:txBody>
      </p:sp>
      <p:sp>
        <p:nvSpPr>
          <p:cNvPr id="7" name="Google Shape;7;p13"/>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11150" algn="l" rtl="0">
              <a:lnSpc>
                <a:spcPct val="115000"/>
              </a:lnSpc>
              <a:spcBef>
                <a:spcPts val="0"/>
              </a:spcBef>
              <a:spcAft>
                <a:spcPts val="0"/>
              </a:spcAft>
              <a:buClr>
                <a:schemeClr val="dk2"/>
              </a:buClr>
              <a:buSzPts val="1300"/>
              <a:buFont typeface="Roboto"/>
              <a:buChar char="●"/>
              <a:defRPr sz="1300" b="0" i="0" u="none" strike="noStrike" cap="none">
                <a:solidFill>
                  <a:schemeClr val="dk2"/>
                </a:solidFill>
                <a:latin typeface="Roboto"/>
                <a:ea typeface="Roboto"/>
                <a:cs typeface="Roboto"/>
                <a:sym typeface="Roboto"/>
              </a:defRPr>
            </a:lvl1pPr>
            <a:lvl2pPr marL="914400" marR="0" lvl="1" indent="-298450" algn="l" rtl="0">
              <a:lnSpc>
                <a:spcPct val="115000"/>
              </a:lnSpc>
              <a:spcBef>
                <a:spcPts val="0"/>
              </a:spcBef>
              <a:spcAft>
                <a:spcPts val="0"/>
              </a:spcAft>
              <a:buClr>
                <a:schemeClr val="dk2"/>
              </a:buClr>
              <a:buSzPts val="1100"/>
              <a:buFont typeface="Roboto"/>
              <a:buChar char="○"/>
              <a:defRPr sz="1100" b="0" i="0" u="none" strike="noStrike" cap="none">
                <a:solidFill>
                  <a:schemeClr val="dk2"/>
                </a:solidFill>
                <a:latin typeface="Roboto"/>
                <a:ea typeface="Roboto"/>
                <a:cs typeface="Roboto"/>
                <a:sym typeface="Roboto"/>
              </a:defRPr>
            </a:lvl2pPr>
            <a:lvl3pPr marL="1371600" marR="0" lvl="2" indent="-298450" algn="l" rtl="0">
              <a:lnSpc>
                <a:spcPct val="115000"/>
              </a:lnSpc>
              <a:spcBef>
                <a:spcPts val="0"/>
              </a:spcBef>
              <a:spcAft>
                <a:spcPts val="0"/>
              </a:spcAft>
              <a:buClr>
                <a:schemeClr val="dk2"/>
              </a:buClr>
              <a:buSzPts val="1100"/>
              <a:buFont typeface="Roboto"/>
              <a:buChar char="■"/>
              <a:defRPr sz="1100" b="0" i="0" u="none" strike="noStrike" cap="none">
                <a:solidFill>
                  <a:schemeClr val="dk2"/>
                </a:solidFill>
                <a:latin typeface="Roboto"/>
                <a:ea typeface="Roboto"/>
                <a:cs typeface="Roboto"/>
                <a:sym typeface="Roboto"/>
              </a:defRPr>
            </a:lvl3pPr>
            <a:lvl4pPr marL="1828800" marR="0" lvl="3" indent="-298450" algn="l" rtl="0">
              <a:lnSpc>
                <a:spcPct val="115000"/>
              </a:lnSpc>
              <a:spcBef>
                <a:spcPts val="0"/>
              </a:spcBef>
              <a:spcAft>
                <a:spcPts val="0"/>
              </a:spcAft>
              <a:buClr>
                <a:schemeClr val="dk2"/>
              </a:buClr>
              <a:buSzPts val="1100"/>
              <a:buFont typeface="Roboto"/>
              <a:buChar char="●"/>
              <a:defRPr sz="1100" b="0" i="0" u="none" strike="noStrike" cap="none">
                <a:solidFill>
                  <a:schemeClr val="dk2"/>
                </a:solidFill>
                <a:latin typeface="Roboto"/>
                <a:ea typeface="Roboto"/>
                <a:cs typeface="Roboto"/>
                <a:sym typeface="Roboto"/>
              </a:defRPr>
            </a:lvl4pPr>
            <a:lvl5pPr marL="2286000" marR="0" lvl="4" indent="-298450" algn="l" rtl="0">
              <a:lnSpc>
                <a:spcPct val="115000"/>
              </a:lnSpc>
              <a:spcBef>
                <a:spcPts val="0"/>
              </a:spcBef>
              <a:spcAft>
                <a:spcPts val="0"/>
              </a:spcAft>
              <a:buClr>
                <a:schemeClr val="dk2"/>
              </a:buClr>
              <a:buSzPts val="1100"/>
              <a:buFont typeface="Roboto"/>
              <a:buChar char="○"/>
              <a:defRPr sz="1100" b="0" i="0" u="none" strike="noStrike" cap="none">
                <a:solidFill>
                  <a:schemeClr val="dk2"/>
                </a:solidFill>
                <a:latin typeface="Roboto"/>
                <a:ea typeface="Roboto"/>
                <a:cs typeface="Roboto"/>
                <a:sym typeface="Roboto"/>
              </a:defRPr>
            </a:lvl5pPr>
            <a:lvl6pPr marL="2743200" marR="0" lvl="5" indent="-298450" algn="l" rtl="0">
              <a:lnSpc>
                <a:spcPct val="115000"/>
              </a:lnSpc>
              <a:spcBef>
                <a:spcPts val="0"/>
              </a:spcBef>
              <a:spcAft>
                <a:spcPts val="0"/>
              </a:spcAft>
              <a:buClr>
                <a:schemeClr val="dk2"/>
              </a:buClr>
              <a:buSzPts val="1100"/>
              <a:buFont typeface="Roboto"/>
              <a:buChar char="■"/>
              <a:defRPr sz="1100" b="0" i="0" u="none" strike="noStrike" cap="none">
                <a:solidFill>
                  <a:schemeClr val="dk2"/>
                </a:solidFill>
                <a:latin typeface="Roboto"/>
                <a:ea typeface="Roboto"/>
                <a:cs typeface="Roboto"/>
                <a:sym typeface="Roboto"/>
              </a:defRPr>
            </a:lvl6pPr>
            <a:lvl7pPr marL="3200400" marR="0" lvl="6" indent="-298450" algn="l" rtl="0">
              <a:lnSpc>
                <a:spcPct val="115000"/>
              </a:lnSpc>
              <a:spcBef>
                <a:spcPts val="0"/>
              </a:spcBef>
              <a:spcAft>
                <a:spcPts val="0"/>
              </a:spcAft>
              <a:buClr>
                <a:schemeClr val="dk2"/>
              </a:buClr>
              <a:buSzPts val="1100"/>
              <a:buFont typeface="Roboto"/>
              <a:buChar char="●"/>
              <a:defRPr sz="1100" b="0" i="0" u="none" strike="noStrike" cap="none">
                <a:solidFill>
                  <a:schemeClr val="dk2"/>
                </a:solidFill>
                <a:latin typeface="Roboto"/>
                <a:ea typeface="Roboto"/>
                <a:cs typeface="Roboto"/>
                <a:sym typeface="Roboto"/>
              </a:defRPr>
            </a:lvl7pPr>
            <a:lvl8pPr marL="3657600" marR="0" lvl="7" indent="-298450" algn="l" rtl="0">
              <a:lnSpc>
                <a:spcPct val="115000"/>
              </a:lnSpc>
              <a:spcBef>
                <a:spcPts val="0"/>
              </a:spcBef>
              <a:spcAft>
                <a:spcPts val="0"/>
              </a:spcAft>
              <a:buClr>
                <a:schemeClr val="dk2"/>
              </a:buClr>
              <a:buSzPts val="1100"/>
              <a:buFont typeface="Roboto"/>
              <a:buChar char="○"/>
              <a:defRPr sz="1100" b="0" i="0" u="none" strike="noStrike" cap="none">
                <a:solidFill>
                  <a:schemeClr val="dk2"/>
                </a:solidFill>
                <a:latin typeface="Roboto"/>
                <a:ea typeface="Roboto"/>
                <a:cs typeface="Roboto"/>
                <a:sym typeface="Roboto"/>
              </a:defRPr>
            </a:lvl8pPr>
            <a:lvl9pPr marL="4114800" marR="0" lvl="8" indent="-298450" algn="l" rtl="0">
              <a:lnSpc>
                <a:spcPct val="115000"/>
              </a:lnSpc>
              <a:spcBef>
                <a:spcPts val="0"/>
              </a:spcBef>
              <a:spcAft>
                <a:spcPts val="0"/>
              </a:spcAft>
              <a:buClr>
                <a:schemeClr val="dk2"/>
              </a:buClr>
              <a:buSzPts val="1100"/>
              <a:buFont typeface="Roboto"/>
              <a:buChar char="■"/>
              <a:defRPr sz="1100" b="0" i="0" u="none" strike="noStrike" cap="none">
                <a:solidFill>
                  <a:schemeClr val="dk2"/>
                </a:solidFill>
                <a:latin typeface="Roboto"/>
                <a:ea typeface="Roboto"/>
                <a:cs typeface="Roboto"/>
                <a:sym typeface="Roboto"/>
              </a:defRPr>
            </a:lvl9pPr>
          </a:lstStyle>
          <a:p>
            <a:endParaRPr/>
          </a:p>
        </p:txBody>
      </p:sp>
      <p:sp>
        <p:nvSpPr>
          <p:cNvPr id="8" name="Google Shape;8;p1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1"/>
          <p:cNvSpPr txBox="1">
            <a:spLocks noGrp="1"/>
          </p:cNvSpPr>
          <p:nvPr>
            <p:ph type="ctrTitle"/>
          </p:nvPr>
        </p:nvSpPr>
        <p:spPr>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SzPts val="990"/>
              <a:buNone/>
            </a:pPr>
            <a:r>
              <a:rPr lang="en" sz="3200" b="1" dirty="0"/>
              <a:t>Managing Enterprise in the 21st Century</a:t>
            </a:r>
            <a:br>
              <a:rPr lang="en" sz="2400" b="1" dirty="0"/>
            </a:br>
            <a:r>
              <a:rPr lang="en" sz="3100" b="1" dirty="0"/>
              <a:t>BMSW4011</a:t>
            </a:r>
            <a:endParaRPr sz="3100" b="1" dirty="0"/>
          </a:p>
        </p:txBody>
      </p:sp>
      <p:sp>
        <p:nvSpPr>
          <p:cNvPr id="65" name="Google Shape;65;p1"/>
          <p:cNvSpPr txBox="1">
            <a:spLocks noGrp="1"/>
          </p:cNvSpPr>
          <p:nvPr>
            <p:ph type="subTitle" idx="1"/>
          </p:nvPr>
        </p:nvSpPr>
        <p:spPr>
          <a:xfrm>
            <a:off x="217106" y="2425088"/>
            <a:ext cx="5268000" cy="2377500"/>
          </a:xfrm>
          <a:prstGeom prst="rect">
            <a:avLst/>
          </a:prstGeom>
          <a:noFill/>
          <a:ln>
            <a:noFill/>
          </a:ln>
        </p:spPr>
        <p:txBody>
          <a:bodyPr spcFirstLastPara="1" wrap="square" lIns="91425" tIns="91425" rIns="91425" bIns="91425" anchor="t" anchorCtr="0">
            <a:normAutofit fontScale="62500" lnSpcReduction="20000"/>
          </a:bodyPr>
          <a:lstStyle/>
          <a:p>
            <a:pPr marL="0" lvl="0" indent="0" algn="just" rtl="0">
              <a:lnSpc>
                <a:spcPct val="150000"/>
              </a:lnSpc>
              <a:spcBef>
                <a:spcPts val="0"/>
              </a:spcBef>
              <a:spcAft>
                <a:spcPts val="0"/>
              </a:spcAft>
              <a:buSzPct val="55465"/>
              <a:buNone/>
            </a:pPr>
            <a:r>
              <a:rPr lang="en" sz="2884" b="1" dirty="0">
                <a:solidFill>
                  <a:schemeClr val="dk1"/>
                </a:solidFill>
                <a:latin typeface="Times New Roman"/>
                <a:ea typeface="Times New Roman"/>
                <a:cs typeface="Times New Roman"/>
                <a:sym typeface="Times New Roman"/>
              </a:rPr>
              <a:t>Goalpost Grind Cafe: </a:t>
            </a:r>
            <a:endParaRPr sz="2884"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ct val="55465"/>
              <a:buNone/>
            </a:pPr>
            <a:r>
              <a:rPr lang="en" sz="2884" b="1" dirty="0">
                <a:solidFill>
                  <a:schemeClr val="dk1"/>
                </a:solidFill>
                <a:latin typeface="Times New Roman"/>
                <a:ea typeface="Times New Roman"/>
                <a:cs typeface="Times New Roman"/>
                <a:sym typeface="Times New Roman"/>
              </a:rPr>
              <a:t>Where Coffee Meets Football Passion</a:t>
            </a:r>
            <a:endParaRPr sz="2884"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ct val="100000"/>
              <a:buNone/>
            </a:pPr>
            <a:endParaRPr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ct val="100000"/>
              <a:buNone/>
            </a:pPr>
            <a:endParaRPr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ct val="100000"/>
              <a:buNone/>
            </a:pPr>
            <a:endParaRPr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ct val="100000"/>
              <a:buNone/>
            </a:pPr>
            <a:endParaRPr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ct val="68750"/>
              <a:buNone/>
            </a:pPr>
            <a:r>
              <a:rPr lang="en" sz="2327" b="1" dirty="0">
                <a:solidFill>
                  <a:schemeClr val="dk1"/>
                </a:solidFill>
                <a:latin typeface="Times New Roman"/>
                <a:ea typeface="Times New Roman"/>
                <a:cs typeface="Times New Roman"/>
                <a:sym typeface="Times New Roman"/>
              </a:rPr>
              <a:t>Student ID: 2008695</a:t>
            </a:r>
          </a:p>
          <a:p>
            <a:pPr marL="0" lvl="0" indent="0" algn="just" rtl="0">
              <a:lnSpc>
                <a:spcPct val="150000"/>
              </a:lnSpc>
              <a:spcBef>
                <a:spcPts val="0"/>
              </a:spcBef>
              <a:spcAft>
                <a:spcPts val="0"/>
              </a:spcAft>
              <a:buSzPct val="68750"/>
              <a:buNone/>
            </a:pPr>
            <a:r>
              <a:rPr lang="en-GB" sz="2327" b="1" dirty="0">
                <a:solidFill>
                  <a:schemeClr val="dk1"/>
                </a:solidFill>
                <a:latin typeface="Times New Roman"/>
                <a:ea typeface="Times New Roman"/>
                <a:cs typeface="Times New Roman"/>
                <a:sym typeface="Times New Roman"/>
              </a:rPr>
              <a:t>Student Name: Ana Ivona Misu</a:t>
            </a:r>
            <a:endParaRPr sz="2327"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ct val="100000"/>
              <a:buNone/>
            </a:pPr>
            <a:endParaRPr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ct val="100000"/>
              <a:buNone/>
            </a:pPr>
            <a:endParaRPr b="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ct val="100000"/>
              <a:buNone/>
            </a:pPr>
            <a:endParaRPr b="1" dirty="0">
              <a:solidFill>
                <a:schemeClr val="dk1"/>
              </a:solidFill>
              <a:latin typeface="Times New Roman"/>
              <a:ea typeface="Times New Roman"/>
              <a:cs typeface="Times New Roman"/>
              <a:sym typeface="Times New Roman"/>
            </a:endParaRPr>
          </a:p>
        </p:txBody>
      </p:sp>
      <p:pic>
        <p:nvPicPr>
          <p:cNvPr id="2" name="Google Shape;78;p3">
            <a:extLst>
              <a:ext uri="{FF2B5EF4-FFF2-40B4-BE49-F238E27FC236}">
                <a16:creationId xmlns:a16="http://schemas.microsoft.com/office/drawing/2014/main" id="{90FDD2BD-82B2-BC33-F03D-0EF7E071D1E0}"/>
              </a:ext>
            </a:extLst>
          </p:cNvPr>
          <p:cNvPicPr preferRelativeResize="0"/>
          <p:nvPr/>
        </p:nvPicPr>
        <p:blipFill rotWithShape="1">
          <a:blip r:embed="rId3">
            <a:alphaModFix/>
          </a:blip>
          <a:srcRect/>
          <a:stretch/>
        </p:blipFill>
        <p:spPr>
          <a:xfrm>
            <a:off x="5579700" y="1918936"/>
            <a:ext cx="3252600" cy="2957864"/>
          </a:xfrm>
          <a:prstGeom prst="rect">
            <a:avLst/>
          </a:prstGeom>
          <a:noFill/>
          <a:ln w="12700" cap="flat" cmpd="sng">
            <a:solidFill>
              <a:srgbClr val="000000"/>
            </a:solidFill>
            <a:prstDash val="solid"/>
            <a:miter lim="8000"/>
            <a:headEnd type="none" w="sm" len="sm"/>
            <a:tailEnd type="none" w="sm" len="sm"/>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3"/>
          <p:cNvSpPr txBox="1">
            <a:spLocks noGrp="1"/>
          </p:cNvSpPr>
          <p:nvPr>
            <p:ph type="title"/>
          </p:nvPr>
        </p:nvSpPr>
        <p:spPr>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2800"/>
              <a:buNone/>
            </a:pPr>
            <a:r>
              <a:rPr lang="en" b="1" dirty="0"/>
              <a:t>Introduction</a:t>
            </a:r>
            <a:endParaRPr b="1" dirty="0"/>
          </a:p>
        </p:txBody>
      </p:sp>
      <p:sp>
        <p:nvSpPr>
          <p:cNvPr id="77" name="Google Shape;77;p3"/>
          <p:cNvSpPr txBox="1">
            <a:spLocks noGrp="1"/>
          </p:cNvSpPr>
          <p:nvPr>
            <p:ph type="body" idx="1"/>
          </p:nvPr>
        </p:nvSpPr>
        <p:spPr>
          <a:xfrm>
            <a:off x="4644675" y="196725"/>
            <a:ext cx="4166400" cy="4334454"/>
          </a:xfrm>
          <a:prstGeom prst="rect">
            <a:avLst/>
          </a:prstGeom>
          <a:noFill/>
          <a:ln>
            <a:noFill/>
          </a:ln>
        </p:spPr>
        <p:txBody>
          <a:bodyPr spcFirstLastPara="1" wrap="square" lIns="91425" tIns="91425" rIns="91425" bIns="91425" anchor="t" anchorCtr="0">
            <a:normAutofit fontScale="85000" lnSpcReduction="20000"/>
          </a:bodyPr>
          <a:lstStyle/>
          <a:p>
            <a:pPr marL="0" lvl="0" indent="0" algn="just" rtl="0">
              <a:lnSpc>
                <a:spcPct val="150000"/>
              </a:lnSpc>
              <a:spcBef>
                <a:spcPts val="0"/>
              </a:spcBef>
              <a:spcAft>
                <a:spcPts val="0"/>
              </a:spcAft>
              <a:buSzPts val="1300"/>
              <a:buNone/>
            </a:pPr>
            <a:r>
              <a:rPr lang="en" dirty="0">
                <a:solidFill>
                  <a:srgbClr val="000000"/>
                </a:solidFill>
                <a:latin typeface="Arial" panose="020B0604020202020204" pitchFamily="34" charset="0"/>
                <a:ea typeface="Times New Roman"/>
                <a:cs typeface="Arial" panose="020B0604020202020204" pitchFamily="34" charset="0"/>
                <a:sym typeface="Times New Roman"/>
              </a:rPr>
              <a:t>Goalpost Grind Cafe is looking forward to combining that thing, with a popular cafe charm and the craziness of the football ground. A coffee shop is one of the favourite places for the people who love to spend their qulity time (</a:t>
            </a:r>
            <a:r>
              <a:rPr lang="en-US" b="0" i="0" dirty="0">
                <a:solidFill>
                  <a:srgbClr val="222222"/>
                </a:solidFill>
                <a:effectLst/>
                <a:latin typeface="Arial" panose="020B0604020202020204" pitchFamily="34" charset="0"/>
                <a:cs typeface="Arial" panose="020B0604020202020204" pitchFamily="34" charset="0"/>
              </a:rPr>
              <a:t>Aziz </a:t>
            </a:r>
            <a:r>
              <a:rPr lang="en-US" b="0" i="1" dirty="0">
                <a:solidFill>
                  <a:srgbClr val="222222"/>
                </a:solidFill>
                <a:effectLst/>
                <a:latin typeface="Arial" panose="020B0604020202020204" pitchFamily="34" charset="0"/>
                <a:cs typeface="Arial" panose="020B0604020202020204" pitchFamily="34" charset="0"/>
              </a:rPr>
              <a:t>et al., </a:t>
            </a:r>
            <a:r>
              <a:rPr lang="en-US" b="0" i="0" dirty="0">
                <a:solidFill>
                  <a:srgbClr val="222222"/>
                </a:solidFill>
                <a:effectLst/>
                <a:latin typeface="Arial" panose="020B0604020202020204" pitchFamily="34" charset="0"/>
                <a:cs typeface="Arial" panose="020B0604020202020204" pitchFamily="34" charset="0"/>
              </a:rPr>
              <a:t>2023)</a:t>
            </a:r>
            <a:r>
              <a:rPr lang="en" dirty="0">
                <a:solidFill>
                  <a:srgbClr val="000000"/>
                </a:solidFill>
                <a:latin typeface="Arial" panose="020B0604020202020204" pitchFamily="34" charset="0"/>
                <a:ea typeface="Times New Roman"/>
                <a:cs typeface="Arial" panose="020B0604020202020204" pitchFamily="34" charset="0"/>
                <a:sym typeface="Times New Roman"/>
              </a:rPr>
              <a:t> It is situated in Central Cardiff. Football fans’ hang out, where specialty coffee and food is made. A creative place where football meets the human race. This discussion will explore and detail this exciting business opportunity, highlighting what makes it so special and community led. </a:t>
            </a:r>
          </a:p>
          <a:p>
            <a:pPr marL="0" lvl="0" indent="0" algn="just" rtl="0">
              <a:lnSpc>
                <a:spcPct val="150000"/>
              </a:lnSpc>
              <a:spcBef>
                <a:spcPts val="0"/>
              </a:spcBef>
              <a:spcAft>
                <a:spcPts val="0"/>
              </a:spcAft>
              <a:buSzPts val="1300"/>
              <a:buNone/>
            </a:pPr>
            <a:r>
              <a:rPr lang="en" dirty="0">
                <a:solidFill>
                  <a:srgbClr val="000000"/>
                </a:solidFill>
                <a:latin typeface="Arial" panose="020B0604020202020204" pitchFamily="34" charset="0"/>
                <a:ea typeface="Times New Roman"/>
                <a:cs typeface="Arial" panose="020B0604020202020204" pitchFamily="34" charset="0"/>
                <a:sym typeface="Times New Roman"/>
              </a:rPr>
              <a:t>It follows a flat organisational structure to run the operations more smoothly. It will target the audience by effective social media platforms.</a:t>
            </a:r>
          </a:p>
          <a:p>
            <a:pPr marL="0" lvl="0" indent="0" algn="just" rtl="0">
              <a:lnSpc>
                <a:spcPct val="150000"/>
              </a:lnSpc>
              <a:spcBef>
                <a:spcPts val="0"/>
              </a:spcBef>
              <a:spcAft>
                <a:spcPts val="0"/>
              </a:spcAft>
              <a:buSzPts val="1300"/>
              <a:buNone/>
            </a:pPr>
            <a:r>
              <a:rPr lang="en-IN" b="1" dirty="0">
                <a:solidFill>
                  <a:srgbClr val="000000"/>
                </a:solidFill>
                <a:latin typeface="Arial" panose="020B0604020202020204" pitchFamily="34" charset="0"/>
                <a:cs typeface="Arial" panose="020B0604020202020204" pitchFamily="34" charset="0"/>
              </a:rPr>
              <a:t>Mission</a:t>
            </a:r>
            <a:r>
              <a:rPr lang="en-IN" dirty="0">
                <a:solidFill>
                  <a:srgbClr val="000000"/>
                </a:solidFill>
                <a:latin typeface="Arial" panose="020B0604020202020204" pitchFamily="34" charset="0"/>
                <a:cs typeface="Arial" panose="020B0604020202020204" pitchFamily="34" charset="0"/>
              </a:rPr>
              <a:t> </a:t>
            </a:r>
          </a:p>
          <a:p>
            <a:pPr marL="285750" indent="-285750" algn="just">
              <a:lnSpc>
                <a:spcPct val="150000"/>
              </a:lnSpc>
            </a:pPr>
            <a:r>
              <a:rPr lang="en-IN" dirty="0">
                <a:solidFill>
                  <a:srgbClr val="000000"/>
                </a:solidFill>
                <a:latin typeface="Arial" panose="020B0604020202020204" pitchFamily="34" charset="0"/>
                <a:cs typeface="Arial" panose="020B0604020202020204" pitchFamily="34" charset="0"/>
              </a:rPr>
              <a:t>To deliver delicious and extraordinary freshly brewed coffee to the customers</a:t>
            </a:r>
          </a:p>
          <a:p>
            <a:pPr marL="285750" indent="-285750" algn="just">
              <a:lnSpc>
                <a:spcPct val="150000"/>
              </a:lnSpc>
            </a:pPr>
            <a:r>
              <a:rPr lang="en-IN" dirty="0">
                <a:solidFill>
                  <a:srgbClr val="000000"/>
                </a:solidFill>
                <a:latin typeface="Arial" panose="020B0604020202020204" pitchFamily="34" charset="0"/>
                <a:cs typeface="Arial" panose="020B0604020202020204" pitchFamily="34" charset="0"/>
              </a:rPr>
              <a:t>To ethically source the ingredients of the coffee</a:t>
            </a:r>
          </a:p>
          <a:p>
            <a:pPr marL="0" indent="0" algn="just">
              <a:lnSpc>
                <a:spcPct val="150000"/>
              </a:lnSpc>
              <a:buNone/>
            </a:pPr>
            <a:r>
              <a:rPr lang="en-IN" b="1" dirty="0">
                <a:solidFill>
                  <a:srgbClr val="000000"/>
                </a:solidFill>
                <a:latin typeface="Arial" panose="020B0604020202020204" pitchFamily="34" charset="0"/>
                <a:cs typeface="Arial" panose="020B0604020202020204" pitchFamily="34" charset="0"/>
              </a:rPr>
              <a:t>Vision</a:t>
            </a:r>
          </a:p>
          <a:p>
            <a:pPr marL="0" indent="0" algn="just">
              <a:lnSpc>
                <a:spcPct val="150000"/>
              </a:lnSpc>
              <a:buNone/>
            </a:pPr>
            <a:r>
              <a:rPr lang="en-IN" dirty="0">
                <a:solidFill>
                  <a:srgbClr val="000000"/>
                </a:solidFill>
                <a:latin typeface="Arial" panose="020B0604020202020204" pitchFamily="34" charset="0"/>
                <a:cs typeface="Arial" panose="020B0604020202020204" pitchFamily="34" charset="0"/>
              </a:rPr>
              <a:t>To remain sustainable and remain one of the popular coffee brands by catering the needs and demands of customers</a:t>
            </a:r>
            <a:r>
              <a:rPr lang="en-IN" dirty="0">
                <a:solidFill>
                  <a:srgbClr val="000000"/>
                </a:solidFill>
                <a:latin typeface="Times New Roman" panose="02020603050405020304" pitchFamily="18" charset="0"/>
                <a:cs typeface="Times New Roman" panose="02020603050405020304" pitchFamily="18" charset="0"/>
              </a:rPr>
              <a:t>.</a:t>
            </a:r>
          </a:p>
        </p:txBody>
      </p:sp>
      <p:pic>
        <p:nvPicPr>
          <p:cNvPr id="85" name="Google Shape;85;p4"/>
          <p:cNvPicPr preferRelativeResize="0"/>
          <p:nvPr/>
        </p:nvPicPr>
        <p:blipFill>
          <a:blip r:embed="rId3"/>
          <a:srcRect/>
          <a:stretch/>
        </p:blipFill>
        <p:spPr>
          <a:xfrm>
            <a:off x="120713" y="2175641"/>
            <a:ext cx="4088524" cy="2848304"/>
          </a:xfrm>
          <a:prstGeom prst="rect">
            <a:avLst/>
          </a:prstGeom>
          <a:noFill/>
          <a:ln w="12700" cap="flat" cmpd="sng">
            <a:solidFill>
              <a:srgbClr val="000000"/>
            </a:solidFill>
            <a:prstDash val="solid"/>
            <a:miter lim="8000"/>
            <a:headEnd type="none" w="sm" len="sm"/>
            <a:tailEnd type="none" w="sm" len="sm"/>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Google Shape;83;p4"/>
          <p:cNvSpPr txBox="1">
            <a:spLocks noGrp="1"/>
          </p:cNvSpPr>
          <p:nvPr>
            <p:ph type="title"/>
          </p:nvPr>
        </p:nvSpPr>
        <p:spPr>
          <a:prstGeom prst="rect">
            <a:avLst/>
          </a:prstGeom>
          <a:noFill/>
          <a:ln>
            <a:noFill/>
          </a:ln>
        </p:spPr>
        <p:txBody>
          <a:bodyPr spcFirstLastPara="1" wrap="square" lIns="91425" tIns="91425" rIns="91425" bIns="91425" anchor="t" anchorCtr="0">
            <a:normAutofit/>
          </a:bodyPr>
          <a:lstStyle/>
          <a:p>
            <a:pPr marL="0" lvl="0" indent="0" algn="just" rtl="0">
              <a:lnSpc>
                <a:spcPct val="150000"/>
              </a:lnSpc>
              <a:spcBef>
                <a:spcPts val="0"/>
              </a:spcBef>
              <a:spcAft>
                <a:spcPts val="0"/>
              </a:spcAft>
              <a:buSzPct val="111111"/>
              <a:buNone/>
            </a:pPr>
            <a:r>
              <a:rPr lang="en" b="1"/>
              <a:t>Business Proposition Overview</a:t>
            </a:r>
            <a:endParaRPr b="1"/>
          </a:p>
          <a:p>
            <a:pPr marL="0" lvl="0" indent="0" algn="l" rtl="0">
              <a:lnSpc>
                <a:spcPct val="100000"/>
              </a:lnSpc>
              <a:spcBef>
                <a:spcPts val="0"/>
              </a:spcBef>
              <a:spcAft>
                <a:spcPts val="0"/>
              </a:spcAft>
              <a:buSzPct val="111111"/>
              <a:buNone/>
            </a:pPr>
            <a:endParaRPr/>
          </a:p>
          <a:p>
            <a:pPr marL="0" lvl="0" indent="0" algn="l" rtl="0">
              <a:lnSpc>
                <a:spcPct val="100000"/>
              </a:lnSpc>
              <a:spcBef>
                <a:spcPts val="0"/>
              </a:spcBef>
              <a:spcAft>
                <a:spcPts val="0"/>
              </a:spcAft>
              <a:buSzPct val="111111"/>
              <a:buNone/>
            </a:pPr>
            <a:endParaRPr/>
          </a:p>
        </p:txBody>
      </p:sp>
      <p:sp>
        <p:nvSpPr>
          <p:cNvPr id="84" name="Google Shape;84;p4"/>
          <p:cNvSpPr txBox="1">
            <a:spLocks noGrp="1"/>
          </p:cNvSpPr>
          <p:nvPr>
            <p:ph type="body" idx="1"/>
          </p:nvPr>
        </p:nvSpPr>
        <p:spPr>
          <a:xfrm>
            <a:off x="4441475" y="136178"/>
            <a:ext cx="4166400" cy="1466844"/>
          </a:xfrm>
          <a:prstGeom prst="rect">
            <a:avLst/>
          </a:prstGeom>
          <a:noFill/>
          <a:ln>
            <a:noFill/>
          </a:ln>
        </p:spPr>
        <p:txBody>
          <a:bodyPr spcFirstLastPara="1" wrap="square" lIns="91425" tIns="91425" rIns="91425" bIns="91425" anchor="t" anchorCtr="0">
            <a:normAutofit fontScale="85000" lnSpcReduction="10000"/>
          </a:bodyPr>
          <a:lstStyle/>
          <a:p>
            <a:pPr marL="457200" lvl="0" indent="-317500" algn="just" rtl="0">
              <a:lnSpc>
                <a:spcPct val="150000"/>
              </a:lnSpc>
              <a:spcBef>
                <a:spcPts val="0"/>
              </a:spcBef>
              <a:spcAft>
                <a:spcPts val="0"/>
              </a:spcAft>
              <a:buClr>
                <a:srgbClr val="000000"/>
              </a:buClr>
              <a:buSzPts val="1400"/>
              <a:buFont typeface="Times New Roman"/>
              <a:buChar char="●"/>
            </a:pPr>
            <a:r>
              <a:rPr lang="en" sz="1400" dirty="0">
                <a:solidFill>
                  <a:srgbClr val="000000"/>
                </a:solidFill>
                <a:latin typeface="+mn-lt"/>
                <a:ea typeface="Times New Roman"/>
                <a:cs typeface="Times New Roman"/>
                <a:sym typeface="Times New Roman"/>
              </a:rPr>
              <a:t>Offers coffee, food and football gifts.</a:t>
            </a:r>
            <a:endParaRPr sz="1400" dirty="0">
              <a:solidFill>
                <a:srgbClr val="000000"/>
              </a:solidFill>
              <a:latin typeface="+mn-lt"/>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400" dirty="0">
                <a:solidFill>
                  <a:srgbClr val="000000"/>
                </a:solidFill>
                <a:latin typeface="+mn-lt"/>
                <a:ea typeface="Times New Roman"/>
                <a:cs typeface="Times New Roman"/>
                <a:sym typeface="Times New Roman"/>
              </a:rPr>
              <a:t>Aims to attract football fans.</a:t>
            </a:r>
          </a:p>
          <a:p>
            <a:pPr marL="457200" lvl="0" indent="-317500" algn="just" rtl="0">
              <a:lnSpc>
                <a:spcPct val="150000"/>
              </a:lnSpc>
              <a:spcBef>
                <a:spcPts val="0"/>
              </a:spcBef>
              <a:spcAft>
                <a:spcPts val="0"/>
              </a:spcAft>
              <a:buClr>
                <a:srgbClr val="000000"/>
              </a:buClr>
              <a:buSzPts val="1400"/>
              <a:buFont typeface="Times New Roman"/>
              <a:buChar char="●"/>
            </a:pPr>
            <a:r>
              <a:rPr lang="en-IN" sz="1400" dirty="0">
                <a:solidFill>
                  <a:srgbClr val="000000"/>
                </a:solidFill>
                <a:latin typeface="+mn-lt"/>
                <a:ea typeface="Times New Roman"/>
                <a:cs typeface="Times New Roman"/>
                <a:sym typeface="Times New Roman"/>
              </a:rPr>
              <a:t>Follows the flat organisational structure </a:t>
            </a:r>
            <a:endParaRPr sz="1400" dirty="0">
              <a:solidFill>
                <a:srgbClr val="000000"/>
              </a:solidFill>
              <a:latin typeface="+mn-lt"/>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400" dirty="0">
                <a:solidFill>
                  <a:srgbClr val="000000"/>
                </a:solidFill>
                <a:latin typeface="+mn-lt"/>
                <a:ea typeface="Times New Roman"/>
                <a:cs typeface="Times New Roman"/>
                <a:sym typeface="Times New Roman"/>
              </a:rPr>
              <a:t>Aims for 20% foot traffic growth in the first year.</a:t>
            </a:r>
            <a:endParaRPr sz="1400" dirty="0">
              <a:solidFill>
                <a:srgbClr val="000000"/>
              </a:solidFill>
              <a:latin typeface="+mn-lt"/>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400" dirty="0">
                <a:solidFill>
                  <a:srgbClr val="000000"/>
                </a:solidFill>
                <a:latin typeface="+mn-lt"/>
                <a:ea typeface="Times New Roman"/>
                <a:cs typeface="Times New Roman"/>
                <a:sym typeface="Times New Roman"/>
              </a:rPr>
              <a:t>Located near sports stores or complexes.</a:t>
            </a:r>
          </a:p>
          <a:p>
            <a:pPr marL="457200" lvl="0" indent="-317500" algn="just" rtl="0">
              <a:lnSpc>
                <a:spcPct val="150000"/>
              </a:lnSpc>
              <a:spcBef>
                <a:spcPts val="0"/>
              </a:spcBef>
              <a:spcAft>
                <a:spcPts val="0"/>
              </a:spcAft>
              <a:buClr>
                <a:srgbClr val="000000"/>
              </a:buClr>
              <a:buSzPts val="1400"/>
              <a:buFont typeface="Times New Roman"/>
              <a:buChar char="●"/>
            </a:pPr>
            <a:endParaRPr sz="1500" dirty="0"/>
          </a:p>
        </p:txBody>
      </p:sp>
      <p:sp>
        <p:nvSpPr>
          <p:cNvPr id="3" name="TextBox 2">
            <a:extLst>
              <a:ext uri="{FF2B5EF4-FFF2-40B4-BE49-F238E27FC236}">
                <a16:creationId xmlns:a16="http://schemas.microsoft.com/office/drawing/2014/main" id="{DE712E5D-7325-DECC-EE61-D05770C3AF58}"/>
              </a:ext>
            </a:extLst>
          </p:cNvPr>
          <p:cNvSpPr txBox="1"/>
          <p:nvPr/>
        </p:nvSpPr>
        <p:spPr>
          <a:xfrm>
            <a:off x="4441475" y="1603022"/>
            <a:ext cx="4623503" cy="2828147"/>
          </a:xfrm>
          <a:prstGeom prst="rect">
            <a:avLst/>
          </a:prstGeom>
          <a:noFill/>
        </p:spPr>
        <p:txBody>
          <a:bodyPr wrap="square">
            <a:spAutoFit/>
          </a:bodyPr>
          <a:lstStyle/>
          <a:p>
            <a:pPr algn="just">
              <a:lnSpc>
                <a:spcPct val="150000"/>
              </a:lnSpc>
            </a:pPr>
            <a:r>
              <a:rPr lang="en-GB" sz="1200" dirty="0">
                <a:effectLst/>
                <a:latin typeface="+mn-lt"/>
                <a:ea typeface="Times New Roman" panose="02020603050405020304" pitchFamily="18" charset="0"/>
              </a:rPr>
              <a:t>This café exists to create a friendly environment where people who are enthusiastic about football can gather and share the beverage (Ketchum, 2022). Main goal should be to become the go to place for sports fans. Growing foot traffic by 20% in the first year, working with local sport teams and keeping a 90% customer satisfaction rate are just some of the goals. As per </a:t>
            </a:r>
            <a:r>
              <a:rPr lang="en-GB" sz="1200" dirty="0" err="1">
                <a:effectLst/>
                <a:latin typeface="+mn-lt"/>
                <a:ea typeface="Times New Roman" panose="02020603050405020304" pitchFamily="18" charset="0"/>
              </a:rPr>
              <a:t>Wergeland</a:t>
            </a:r>
            <a:r>
              <a:rPr lang="en-GB" sz="1200" dirty="0">
                <a:effectLst/>
                <a:latin typeface="+mn-lt"/>
                <a:ea typeface="Times New Roman" panose="02020603050405020304" pitchFamily="18" charset="0"/>
              </a:rPr>
              <a:t> and </a:t>
            </a:r>
            <a:r>
              <a:rPr lang="en-GB" sz="1200" dirty="0" err="1">
                <a:effectLst/>
                <a:latin typeface="+mn-lt"/>
                <a:ea typeface="Times New Roman" panose="02020603050405020304" pitchFamily="18" charset="0"/>
              </a:rPr>
              <a:t>Hognestad</a:t>
            </a:r>
            <a:r>
              <a:rPr lang="en-GB" sz="1200" dirty="0">
                <a:effectLst/>
                <a:latin typeface="+mn-lt"/>
                <a:ea typeface="Times New Roman" panose="02020603050405020304" pitchFamily="18" charset="0"/>
              </a:rPr>
              <a:t> (2021), a café setup close to a big sports store or within the premises of an indoor football complex, its USP is the combination of a comfortable café and active football centre, creating space that draws in those who love this popular game.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5"/>
          <p:cNvSpPr txBox="1">
            <a:spLocks noGrp="1"/>
          </p:cNvSpPr>
          <p:nvPr>
            <p:ph type="title"/>
          </p:nvPr>
        </p:nvSpPr>
        <p:spPr>
          <a:prstGeom prst="rect">
            <a:avLst/>
          </a:prstGeom>
          <a:noFill/>
          <a:ln>
            <a:noFill/>
          </a:ln>
        </p:spPr>
        <p:txBody>
          <a:bodyPr spcFirstLastPara="1" wrap="square" lIns="91425" tIns="91425" rIns="91425" bIns="91425" anchor="t" anchorCtr="0">
            <a:normAutofit/>
          </a:bodyPr>
          <a:lstStyle/>
          <a:p>
            <a:pPr marL="0" lvl="0" indent="0" algn="just" rtl="0">
              <a:lnSpc>
                <a:spcPct val="150000"/>
              </a:lnSpc>
              <a:spcBef>
                <a:spcPts val="0"/>
              </a:spcBef>
              <a:spcAft>
                <a:spcPts val="0"/>
              </a:spcAft>
              <a:buSzPts val="2800"/>
              <a:buNone/>
            </a:pPr>
            <a:r>
              <a:rPr lang="en" b="1"/>
              <a:t>Human Resources Strategy</a:t>
            </a:r>
            <a:endParaRPr b="1"/>
          </a:p>
        </p:txBody>
      </p:sp>
      <p:sp>
        <p:nvSpPr>
          <p:cNvPr id="91" name="Google Shape;91;p5"/>
          <p:cNvSpPr txBox="1">
            <a:spLocks noGrp="1"/>
          </p:cNvSpPr>
          <p:nvPr>
            <p:ph type="body" idx="1"/>
          </p:nvPr>
        </p:nvSpPr>
        <p:spPr>
          <a:xfrm>
            <a:off x="4572000" y="156675"/>
            <a:ext cx="4166400" cy="1598700"/>
          </a:xfrm>
          <a:prstGeom prst="rect">
            <a:avLst/>
          </a:prstGeom>
          <a:noFill/>
          <a:ln>
            <a:noFill/>
          </a:ln>
        </p:spPr>
        <p:txBody>
          <a:bodyPr spcFirstLastPara="1" wrap="square" lIns="91425" tIns="91425" rIns="91425" bIns="91425" anchor="t" anchorCtr="0">
            <a:normAutofit/>
          </a:bodyPr>
          <a:lstStyle/>
          <a:p>
            <a:pPr marL="0" lvl="0" indent="0" algn="just" rtl="0">
              <a:lnSpc>
                <a:spcPct val="150000"/>
              </a:lnSpc>
              <a:spcBef>
                <a:spcPts val="0"/>
              </a:spcBef>
              <a:spcAft>
                <a:spcPts val="0"/>
              </a:spcAft>
              <a:buSzPts val="1300"/>
              <a:buNone/>
            </a:pPr>
            <a:r>
              <a:rPr lang="en" dirty="0">
                <a:solidFill>
                  <a:srgbClr val="000000"/>
                </a:solidFill>
                <a:latin typeface="Arial" panose="020B0604020202020204" pitchFamily="34" charset="0"/>
                <a:ea typeface="Times New Roman"/>
                <a:cs typeface="Arial" panose="020B0604020202020204" pitchFamily="34" charset="0"/>
                <a:sym typeface="Times New Roman"/>
              </a:rPr>
              <a:t>• </a:t>
            </a:r>
            <a:r>
              <a:rPr lang="en" sz="1200" dirty="0">
                <a:solidFill>
                  <a:srgbClr val="000000"/>
                </a:solidFill>
                <a:latin typeface="+mn-lt"/>
                <a:ea typeface="Times New Roman"/>
                <a:cs typeface="Arial" panose="020B0604020202020204" pitchFamily="34" charset="0"/>
                <a:sym typeface="Times New Roman"/>
              </a:rPr>
              <a:t>Manager oversees operations (</a:t>
            </a:r>
            <a:r>
              <a:rPr lang="en-US" sz="1200" b="0" i="0" dirty="0" err="1">
                <a:solidFill>
                  <a:srgbClr val="222222"/>
                </a:solidFill>
                <a:effectLst/>
                <a:latin typeface="+mn-lt"/>
                <a:cs typeface="Arial" panose="020B0604020202020204" pitchFamily="34" charset="0"/>
              </a:rPr>
              <a:t>Prayogo</a:t>
            </a:r>
            <a:r>
              <a:rPr lang="en-US" sz="1200" b="0" i="0" dirty="0">
                <a:solidFill>
                  <a:srgbClr val="222222"/>
                </a:solidFill>
                <a:effectLst/>
                <a:latin typeface="+mn-lt"/>
                <a:cs typeface="Arial" panose="020B0604020202020204" pitchFamily="34" charset="0"/>
              </a:rPr>
              <a:t> </a:t>
            </a:r>
            <a:r>
              <a:rPr lang="en-US" sz="1200" b="0" i="1" dirty="0">
                <a:solidFill>
                  <a:srgbClr val="222222"/>
                </a:solidFill>
                <a:effectLst/>
                <a:latin typeface="+mn-lt"/>
                <a:cs typeface="Arial" panose="020B0604020202020204" pitchFamily="34" charset="0"/>
              </a:rPr>
              <a:t>et al., </a:t>
            </a:r>
            <a:r>
              <a:rPr lang="en-US" sz="1200" b="0" i="0" dirty="0">
                <a:solidFill>
                  <a:srgbClr val="222222"/>
                </a:solidFill>
                <a:effectLst/>
                <a:latin typeface="+mn-lt"/>
                <a:cs typeface="Arial" panose="020B0604020202020204" pitchFamily="34" charset="0"/>
              </a:rPr>
              <a:t>2020)</a:t>
            </a:r>
            <a:r>
              <a:rPr lang="en" sz="1200" dirty="0">
                <a:solidFill>
                  <a:srgbClr val="000000"/>
                </a:solidFill>
                <a:latin typeface="+mn-lt"/>
                <a:ea typeface="Times New Roman"/>
                <a:cs typeface="Arial" panose="020B0604020202020204" pitchFamily="34" charset="0"/>
                <a:sym typeface="Times New Roman"/>
              </a:rPr>
              <a:t>.</a:t>
            </a:r>
            <a:endParaRPr sz="1200" dirty="0">
              <a:solidFill>
                <a:srgbClr val="000000"/>
              </a:solidFill>
              <a:latin typeface="+mn-lt"/>
              <a:ea typeface="Times New Roman"/>
              <a:cs typeface="Arial" panose="020B0604020202020204" pitchFamily="34" charset="0"/>
              <a:sym typeface="Times New Roman"/>
            </a:endParaRPr>
          </a:p>
          <a:p>
            <a:pPr marL="0" lvl="0" indent="0" algn="just" rtl="0">
              <a:lnSpc>
                <a:spcPct val="150000"/>
              </a:lnSpc>
              <a:spcBef>
                <a:spcPts val="0"/>
              </a:spcBef>
              <a:spcAft>
                <a:spcPts val="0"/>
              </a:spcAft>
              <a:buSzPts val="1300"/>
              <a:buNone/>
            </a:pPr>
            <a:r>
              <a:rPr lang="en" sz="1200" dirty="0">
                <a:solidFill>
                  <a:srgbClr val="000000"/>
                </a:solidFill>
                <a:latin typeface="+mn-lt"/>
                <a:ea typeface="Times New Roman"/>
                <a:cs typeface="Arial" panose="020B0604020202020204" pitchFamily="34" charset="0"/>
                <a:sym typeface="Times New Roman"/>
              </a:rPr>
              <a:t>• Barista prepares coffee.</a:t>
            </a:r>
            <a:endParaRPr sz="1200" dirty="0">
              <a:solidFill>
                <a:srgbClr val="000000"/>
              </a:solidFill>
              <a:latin typeface="+mn-lt"/>
              <a:ea typeface="Times New Roman"/>
              <a:cs typeface="Arial" panose="020B0604020202020204" pitchFamily="34" charset="0"/>
              <a:sym typeface="Times New Roman"/>
            </a:endParaRPr>
          </a:p>
          <a:p>
            <a:pPr marL="0" lvl="0" indent="0" algn="just" rtl="0">
              <a:lnSpc>
                <a:spcPct val="150000"/>
              </a:lnSpc>
              <a:spcBef>
                <a:spcPts val="0"/>
              </a:spcBef>
              <a:spcAft>
                <a:spcPts val="0"/>
              </a:spcAft>
              <a:buSzPts val="1300"/>
              <a:buNone/>
            </a:pPr>
            <a:r>
              <a:rPr lang="en" sz="1200" dirty="0">
                <a:solidFill>
                  <a:srgbClr val="000000"/>
                </a:solidFill>
                <a:latin typeface="+mn-lt"/>
                <a:ea typeface="Times New Roman"/>
                <a:cs typeface="Arial" panose="020B0604020202020204" pitchFamily="34" charset="0"/>
                <a:sym typeface="Times New Roman"/>
              </a:rPr>
              <a:t>• Server provides customer service.</a:t>
            </a:r>
            <a:endParaRPr sz="1200" dirty="0">
              <a:solidFill>
                <a:srgbClr val="000000"/>
              </a:solidFill>
              <a:latin typeface="+mn-lt"/>
              <a:ea typeface="Times New Roman"/>
              <a:cs typeface="Arial" panose="020B0604020202020204" pitchFamily="34" charset="0"/>
              <a:sym typeface="Times New Roman"/>
            </a:endParaRPr>
          </a:p>
          <a:p>
            <a:pPr marL="0" lvl="0" indent="0" algn="just" rtl="0">
              <a:lnSpc>
                <a:spcPct val="150000"/>
              </a:lnSpc>
              <a:spcBef>
                <a:spcPts val="0"/>
              </a:spcBef>
              <a:spcAft>
                <a:spcPts val="0"/>
              </a:spcAft>
              <a:buSzPts val="1300"/>
              <a:buNone/>
            </a:pPr>
            <a:r>
              <a:rPr lang="en" sz="1200" dirty="0">
                <a:solidFill>
                  <a:srgbClr val="000000"/>
                </a:solidFill>
                <a:latin typeface="+mn-lt"/>
                <a:ea typeface="Times New Roman"/>
                <a:cs typeface="Arial" panose="020B0604020202020204" pitchFamily="34" charset="0"/>
                <a:sym typeface="Times New Roman"/>
              </a:rPr>
              <a:t>• Job posts and referrals for local talent</a:t>
            </a:r>
            <a:r>
              <a:rPr lang="en" sz="1200" dirty="0">
                <a:solidFill>
                  <a:srgbClr val="000000"/>
                </a:solidFill>
                <a:latin typeface="+mn-lt"/>
                <a:ea typeface="Times New Roman"/>
                <a:cs typeface="Times New Roman"/>
                <a:sym typeface="Times New Roman"/>
              </a:rPr>
              <a:t>.</a:t>
            </a:r>
            <a:endParaRPr sz="1200" dirty="0">
              <a:latin typeface="+mn-lt"/>
            </a:endParaRPr>
          </a:p>
        </p:txBody>
      </p:sp>
      <p:sp>
        <p:nvSpPr>
          <p:cNvPr id="3" name="TextBox 2">
            <a:extLst>
              <a:ext uri="{FF2B5EF4-FFF2-40B4-BE49-F238E27FC236}">
                <a16:creationId xmlns:a16="http://schemas.microsoft.com/office/drawing/2014/main" id="{6C2D8D7E-BE78-FB08-1858-51BD1382DED8}"/>
              </a:ext>
            </a:extLst>
          </p:cNvPr>
          <p:cNvSpPr txBox="1"/>
          <p:nvPr/>
        </p:nvSpPr>
        <p:spPr>
          <a:xfrm>
            <a:off x="4472892" y="1603940"/>
            <a:ext cx="4572000" cy="3382144"/>
          </a:xfrm>
          <a:prstGeom prst="rect">
            <a:avLst/>
          </a:prstGeom>
          <a:noFill/>
        </p:spPr>
        <p:txBody>
          <a:bodyPr wrap="square">
            <a:spAutoFit/>
          </a:bodyPr>
          <a:lstStyle/>
          <a:p>
            <a:pPr>
              <a:lnSpc>
                <a:spcPct val="150000"/>
              </a:lnSpc>
            </a:pPr>
            <a:r>
              <a:rPr lang="en-GB" sz="1200" dirty="0">
                <a:effectLst/>
                <a:latin typeface="Arial" panose="020B0604020202020204" pitchFamily="34" charset="0"/>
                <a:ea typeface="Times New Roman" panose="02020603050405020304" pitchFamily="18" charset="0"/>
                <a:cs typeface="Arial" panose="020B0604020202020204" pitchFamily="34" charset="0"/>
              </a:rPr>
              <a:t>It involves three workers; one boss, one barman and one waiter at inception. This will be done through local recruitment, job vacancy bulletins and avenues to bring in local expertise (Norton </a:t>
            </a:r>
            <a:r>
              <a:rPr lang="en-GB" sz="1200" i="1" dirty="0">
                <a:effectLst/>
                <a:latin typeface="Arial" panose="020B0604020202020204" pitchFamily="34" charset="0"/>
                <a:ea typeface="Times New Roman" panose="02020603050405020304" pitchFamily="18" charset="0"/>
                <a:cs typeface="Arial" panose="020B0604020202020204" pitchFamily="34" charset="0"/>
              </a:rPr>
              <a:t>et al</a:t>
            </a:r>
            <a:r>
              <a:rPr lang="en-GB" sz="1200" dirty="0">
                <a:effectLst/>
                <a:latin typeface="Arial" panose="020B0604020202020204" pitchFamily="34" charset="0"/>
                <a:ea typeface="Times New Roman" panose="02020603050405020304" pitchFamily="18" charset="0"/>
                <a:cs typeface="Arial" panose="020B0604020202020204" pitchFamily="34" charset="0"/>
              </a:rPr>
              <a:t>., 2020). Taking care of everyday activities, guaranteeing continuous flow and overseeing stock-management and personnel-assuming. The other duties are taking care of brewing great coffee and preparing different and beautiful drinks and making sure the unique equipment is cleaned up properly to have sophisticated drinks (</a:t>
            </a:r>
            <a:r>
              <a:rPr lang="en-GB" sz="1200" dirty="0" err="1">
                <a:effectLst/>
                <a:latin typeface="Arial" panose="020B0604020202020204" pitchFamily="34" charset="0"/>
                <a:ea typeface="Times New Roman" panose="02020603050405020304" pitchFamily="18" charset="0"/>
                <a:cs typeface="Arial" panose="020B0604020202020204" pitchFamily="34" charset="0"/>
              </a:rPr>
              <a:t>Klapperich</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dirty="0" err="1">
                <a:effectLst/>
                <a:latin typeface="Arial" panose="020B0604020202020204" pitchFamily="34" charset="0"/>
                <a:ea typeface="Times New Roman" panose="02020603050405020304" pitchFamily="18" charset="0"/>
                <a:cs typeface="Arial" panose="020B0604020202020204" pitchFamily="34" charset="0"/>
              </a:rPr>
              <a:t>Uhde</a:t>
            </a:r>
            <a:r>
              <a:rPr lang="en-GB" sz="1200" dirty="0">
                <a:effectLst/>
                <a:latin typeface="Arial" panose="020B0604020202020204" pitchFamily="34" charset="0"/>
                <a:ea typeface="Times New Roman" panose="02020603050405020304" pitchFamily="18" charset="0"/>
                <a:cs typeface="Arial" panose="020B0604020202020204" pitchFamily="34" charset="0"/>
              </a:rPr>
              <a:t> and </a:t>
            </a:r>
            <a:r>
              <a:rPr lang="en-GB" sz="1200" dirty="0" err="1">
                <a:effectLst/>
                <a:latin typeface="Arial" panose="020B0604020202020204" pitchFamily="34" charset="0"/>
                <a:ea typeface="Times New Roman" panose="02020603050405020304" pitchFamily="18" charset="0"/>
                <a:cs typeface="Arial" panose="020B0604020202020204" pitchFamily="34" charset="0"/>
              </a:rPr>
              <a:t>Hassenzahl</a:t>
            </a:r>
            <a:r>
              <a:rPr lang="en-GB" sz="1200" dirty="0">
                <a:effectLst/>
                <a:latin typeface="Arial" panose="020B0604020202020204" pitchFamily="34" charset="0"/>
                <a:ea typeface="Times New Roman" panose="02020603050405020304" pitchFamily="18" charset="0"/>
                <a:cs typeface="Arial" panose="020B0604020202020204" pitchFamily="34" charset="0"/>
              </a:rPr>
              <a:t>, 2020; Cohen, 2021). The responsibilities of the server will be to provide experienced customer service, receiving orders, serve food and drinks and receive payment.</a:t>
            </a:r>
            <a:endParaRPr lang="en-GB" sz="1200" dirty="0">
              <a:latin typeface="Arial" panose="020B0604020202020204" pitchFamily="34" charset="0"/>
              <a:cs typeface="Arial" panose="020B0604020202020204" pitchFamily="34" charset="0"/>
            </a:endParaRPr>
          </a:p>
        </p:txBody>
      </p:sp>
      <p:pic>
        <p:nvPicPr>
          <p:cNvPr id="5" name="Picture 4" descr="Close-up of barista serving coffee">
            <a:extLst>
              <a:ext uri="{FF2B5EF4-FFF2-40B4-BE49-F238E27FC236}">
                <a16:creationId xmlns:a16="http://schemas.microsoft.com/office/drawing/2014/main" id="{D6FC8D04-A46B-5D1F-56E4-765D9B54DD99}"/>
              </a:ext>
            </a:extLst>
          </p:cNvPr>
          <p:cNvPicPr>
            <a:picLocks noChangeAspect="1"/>
          </p:cNvPicPr>
          <p:nvPr/>
        </p:nvPicPr>
        <p:blipFill>
          <a:blip r:embed="rId3"/>
          <a:stretch>
            <a:fillRect/>
          </a:stretch>
        </p:blipFill>
        <p:spPr>
          <a:xfrm>
            <a:off x="99108" y="2063497"/>
            <a:ext cx="4115540" cy="292258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6"/>
          <p:cNvSpPr txBox="1">
            <a:spLocks noGrp="1"/>
          </p:cNvSpPr>
          <p:nvPr>
            <p:ph type="title"/>
          </p:nvPr>
        </p:nvSpPr>
        <p:spPr>
          <a:xfrm>
            <a:off x="137229" y="334436"/>
            <a:ext cx="4035378" cy="25089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2800"/>
              <a:buNone/>
            </a:pPr>
            <a:r>
              <a:rPr lang="en" b="1" dirty="0"/>
              <a:t>Financial Resources</a:t>
            </a:r>
            <a:endParaRPr b="1" dirty="0"/>
          </a:p>
          <a:p>
            <a:pPr marL="0" lvl="0" indent="0" algn="l" rtl="0">
              <a:lnSpc>
                <a:spcPct val="100000"/>
              </a:lnSpc>
              <a:spcBef>
                <a:spcPts val="0"/>
              </a:spcBef>
              <a:spcAft>
                <a:spcPts val="0"/>
              </a:spcAft>
              <a:buSzPts val="2800"/>
              <a:buNone/>
            </a:pPr>
            <a:endParaRPr dirty="0"/>
          </a:p>
          <a:p>
            <a:pPr marL="0" lvl="0" indent="0" algn="l" rtl="0">
              <a:lnSpc>
                <a:spcPct val="100000"/>
              </a:lnSpc>
              <a:spcBef>
                <a:spcPts val="0"/>
              </a:spcBef>
              <a:spcAft>
                <a:spcPts val="0"/>
              </a:spcAft>
              <a:buSzPts val="2800"/>
              <a:buNone/>
            </a:pPr>
            <a:endParaRPr dirty="0"/>
          </a:p>
        </p:txBody>
      </p:sp>
      <p:sp>
        <p:nvSpPr>
          <p:cNvPr id="98" name="Google Shape;98;p6"/>
          <p:cNvSpPr txBox="1">
            <a:spLocks noGrp="1"/>
          </p:cNvSpPr>
          <p:nvPr>
            <p:ph type="body" idx="1"/>
          </p:nvPr>
        </p:nvSpPr>
        <p:spPr>
          <a:xfrm>
            <a:off x="4644675" y="682586"/>
            <a:ext cx="4166400" cy="9063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000000"/>
              </a:buClr>
              <a:buSzPts val="1400"/>
              <a:buFont typeface="Times New Roman"/>
              <a:buChar char="●"/>
            </a:pPr>
            <a:r>
              <a:rPr lang="en" dirty="0">
                <a:solidFill>
                  <a:srgbClr val="000000"/>
                </a:solidFill>
                <a:latin typeface="+mn-lt"/>
                <a:ea typeface="Times New Roman"/>
                <a:cs typeface="Times New Roman"/>
                <a:sym typeface="Times New Roman"/>
              </a:rPr>
              <a:t>Personal funds, crowdfunding.</a:t>
            </a:r>
            <a:endParaRPr dirty="0">
              <a:solidFill>
                <a:srgbClr val="000000"/>
              </a:solidFill>
              <a:latin typeface="+mn-lt"/>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dirty="0">
                <a:solidFill>
                  <a:srgbClr val="000000"/>
                </a:solidFill>
                <a:latin typeface="+mn-lt"/>
                <a:ea typeface="Times New Roman"/>
                <a:cs typeface="Times New Roman"/>
                <a:sym typeface="Times New Roman"/>
              </a:rPr>
              <a:t>Projected positive cash flow within 12 months</a:t>
            </a:r>
            <a:r>
              <a:rPr lang="en" sz="1400" dirty="0">
                <a:solidFill>
                  <a:srgbClr val="000000"/>
                </a:solidFill>
                <a:latin typeface="Times New Roman"/>
                <a:ea typeface="Times New Roman"/>
                <a:cs typeface="Times New Roman"/>
                <a:sym typeface="Times New Roman"/>
              </a:rPr>
              <a:t>.</a:t>
            </a:r>
          </a:p>
          <a:p>
            <a:pPr marL="139700" lvl="0" indent="0" algn="just" rtl="0">
              <a:lnSpc>
                <a:spcPct val="150000"/>
              </a:lnSpc>
              <a:spcBef>
                <a:spcPts val="0"/>
              </a:spcBef>
              <a:spcAft>
                <a:spcPts val="0"/>
              </a:spcAft>
              <a:buClr>
                <a:srgbClr val="000000"/>
              </a:buClr>
              <a:buSzPts val="1400"/>
              <a:buNone/>
            </a:pPr>
            <a:endParaRPr sz="1500" dirty="0"/>
          </a:p>
        </p:txBody>
      </p:sp>
      <p:sp>
        <p:nvSpPr>
          <p:cNvPr id="3" name="TextBox 2">
            <a:extLst>
              <a:ext uri="{FF2B5EF4-FFF2-40B4-BE49-F238E27FC236}">
                <a16:creationId xmlns:a16="http://schemas.microsoft.com/office/drawing/2014/main" id="{FB570C66-0838-F62C-B785-DBFFD82D66E7}"/>
              </a:ext>
            </a:extLst>
          </p:cNvPr>
          <p:cNvSpPr txBox="1"/>
          <p:nvPr/>
        </p:nvSpPr>
        <p:spPr>
          <a:xfrm>
            <a:off x="4441875" y="1909125"/>
            <a:ext cx="4572000" cy="1997150"/>
          </a:xfrm>
          <a:prstGeom prst="rect">
            <a:avLst/>
          </a:prstGeom>
          <a:noFill/>
        </p:spPr>
        <p:txBody>
          <a:bodyPr wrap="square">
            <a:spAutoFit/>
          </a:bodyPr>
          <a:lstStyle/>
          <a:p>
            <a:pPr algn="just">
              <a:lnSpc>
                <a:spcPct val="150000"/>
              </a:lnSpc>
            </a:pPr>
            <a:r>
              <a:rPr lang="en-GB" sz="1200" dirty="0">
                <a:effectLst/>
                <a:latin typeface="+mn-lt"/>
                <a:ea typeface="Times New Roman" panose="02020603050405020304" pitchFamily="18" charset="0"/>
              </a:rPr>
              <a:t>Utilising personal savings creates liberty and shows dedication to the business. While reducing original size, it offers a solid base. A small business loan offers freedom, covering starting costs and ongoing expenses, albeit with payback responsibilities. Crowdfunding adds funds, involving the community and broadening sources (Arshad and Berndt, 2023). Moreover, success hangs on effective campaign management. </a:t>
            </a:r>
          </a:p>
        </p:txBody>
      </p:sp>
      <p:pic>
        <p:nvPicPr>
          <p:cNvPr id="5" name="Picture 4" descr="Close-up of documents on desk">
            <a:extLst>
              <a:ext uri="{FF2B5EF4-FFF2-40B4-BE49-F238E27FC236}">
                <a16:creationId xmlns:a16="http://schemas.microsoft.com/office/drawing/2014/main" id="{39589EAF-661F-3EE1-CA39-D76B7E10D16B}"/>
              </a:ext>
            </a:extLst>
          </p:cNvPr>
          <p:cNvPicPr>
            <a:picLocks noChangeAspect="1"/>
          </p:cNvPicPr>
          <p:nvPr/>
        </p:nvPicPr>
        <p:blipFill>
          <a:blip r:embed="rId3"/>
          <a:stretch>
            <a:fillRect/>
          </a:stretch>
        </p:blipFill>
        <p:spPr>
          <a:xfrm>
            <a:off x="130126" y="1909125"/>
            <a:ext cx="4042482" cy="295923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7"/>
          <p:cNvSpPr txBox="1">
            <a:spLocks noGrp="1"/>
          </p:cNvSpPr>
          <p:nvPr>
            <p:ph type="title"/>
          </p:nvPr>
        </p:nvSpPr>
        <p:spPr>
          <a:prstGeom prst="rect">
            <a:avLst/>
          </a:prstGeom>
          <a:noFill/>
          <a:ln>
            <a:noFill/>
          </a:ln>
        </p:spPr>
        <p:txBody>
          <a:bodyPr spcFirstLastPara="1" wrap="square" lIns="91425" tIns="91425" rIns="91425" bIns="91425" anchor="t" anchorCtr="0">
            <a:normAutofit/>
          </a:bodyPr>
          <a:lstStyle/>
          <a:p>
            <a:pPr marL="0" lvl="0" indent="0" algn="just" rtl="0">
              <a:lnSpc>
                <a:spcPct val="150000"/>
              </a:lnSpc>
              <a:spcBef>
                <a:spcPts val="0"/>
              </a:spcBef>
              <a:spcAft>
                <a:spcPts val="0"/>
              </a:spcAft>
              <a:buSzPts val="2800"/>
              <a:buNone/>
            </a:pPr>
            <a:r>
              <a:rPr lang="en" b="1"/>
              <a:t>Cash Flow Statement</a:t>
            </a:r>
            <a:endParaRPr b="1"/>
          </a:p>
        </p:txBody>
      </p:sp>
      <p:pic>
        <p:nvPicPr>
          <p:cNvPr id="2" name="Picture 1">
            <a:extLst>
              <a:ext uri="{FF2B5EF4-FFF2-40B4-BE49-F238E27FC236}">
                <a16:creationId xmlns:a16="http://schemas.microsoft.com/office/drawing/2014/main" id="{B20A5544-B695-6E3A-AA93-A20FB41408EA}"/>
              </a:ext>
            </a:extLst>
          </p:cNvPr>
          <p:cNvPicPr>
            <a:picLocks noChangeAspect="1"/>
          </p:cNvPicPr>
          <p:nvPr/>
        </p:nvPicPr>
        <p:blipFill>
          <a:blip r:embed="rId3"/>
          <a:srcRect/>
          <a:stretch/>
        </p:blipFill>
        <p:spPr>
          <a:xfrm>
            <a:off x="4938967" y="342871"/>
            <a:ext cx="3706500" cy="4197199"/>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9"/>
          <p:cNvSpPr txBox="1">
            <a:spLocks noGrp="1"/>
          </p:cNvSpPr>
          <p:nvPr>
            <p:ph type="title"/>
          </p:nvPr>
        </p:nvSpPr>
        <p:spPr>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2800"/>
              <a:buNone/>
            </a:pPr>
            <a:r>
              <a:rPr lang="en" b="1"/>
              <a:t>Marketing Strategy</a:t>
            </a:r>
            <a:endParaRPr b="1"/>
          </a:p>
          <a:p>
            <a:pPr marL="0" lvl="0" indent="0" algn="l" rtl="0">
              <a:lnSpc>
                <a:spcPct val="100000"/>
              </a:lnSpc>
              <a:spcBef>
                <a:spcPts val="0"/>
              </a:spcBef>
              <a:spcAft>
                <a:spcPts val="0"/>
              </a:spcAft>
              <a:buSzPts val="2800"/>
              <a:buNone/>
            </a:pPr>
            <a:endParaRPr/>
          </a:p>
          <a:p>
            <a:pPr marL="0" lvl="0" indent="0" algn="l" rtl="0">
              <a:lnSpc>
                <a:spcPct val="100000"/>
              </a:lnSpc>
              <a:spcBef>
                <a:spcPts val="0"/>
              </a:spcBef>
              <a:spcAft>
                <a:spcPts val="0"/>
              </a:spcAft>
              <a:buSzPts val="2800"/>
              <a:buNone/>
            </a:pPr>
            <a:endParaRPr/>
          </a:p>
        </p:txBody>
      </p:sp>
      <p:sp>
        <p:nvSpPr>
          <p:cNvPr id="117" name="Google Shape;117;p9"/>
          <p:cNvSpPr txBox="1">
            <a:spLocks noGrp="1"/>
          </p:cNvSpPr>
          <p:nvPr>
            <p:ph type="body" idx="1"/>
          </p:nvPr>
        </p:nvSpPr>
        <p:spPr>
          <a:xfrm>
            <a:off x="4644675" y="214050"/>
            <a:ext cx="4166400" cy="20742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000000"/>
              </a:buClr>
              <a:buSzPts val="1400"/>
              <a:buFont typeface="Times New Roman"/>
              <a:buChar char="●"/>
            </a:pPr>
            <a:r>
              <a:rPr lang="en" sz="1200" dirty="0">
                <a:solidFill>
                  <a:srgbClr val="000000"/>
                </a:solidFill>
                <a:latin typeface="+mn-lt"/>
                <a:ea typeface="Times New Roman"/>
                <a:cs typeface="Times New Roman"/>
                <a:sym typeface="Times New Roman"/>
              </a:rPr>
              <a:t>Social media interaction on Instagram and Facebook </a:t>
            </a:r>
            <a:endParaRPr sz="1200" dirty="0">
              <a:solidFill>
                <a:srgbClr val="000000"/>
              </a:solidFill>
              <a:latin typeface="+mn-lt"/>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200" dirty="0">
                <a:solidFill>
                  <a:srgbClr val="000000"/>
                </a:solidFill>
                <a:latin typeface="+mn-lt"/>
                <a:ea typeface="Times New Roman"/>
                <a:cs typeface="Times New Roman"/>
                <a:sym typeface="Times New Roman"/>
              </a:rPr>
              <a:t>Implement reward programs with savings and freebies.</a:t>
            </a:r>
            <a:endParaRPr sz="1200" dirty="0">
              <a:solidFill>
                <a:srgbClr val="000000"/>
              </a:solidFill>
              <a:latin typeface="+mn-lt"/>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200" dirty="0">
                <a:solidFill>
                  <a:srgbClr val="000000"/>
                </a:solidFill>
                <a:latin typeface="+mn-lt"/>
                <a:ea typeface="Times New Roman"/>
                <a:cs typeface="Times New Roman"/>
                <a:sym typeface="Times New Roman"/>
              </a:rPr>
              <a:t>Use TikTok and Facebook ads to reach a bigger following.</a:t>
            </a:r>
            <a:endParaRPr sz="1200" dirty="0">
              <a:latin typeface="+mn-lt"/>
            </a:endParaRPr>
          </a:p>
        </p:txBody>
      </p:sp>
      <p:sp>
        <p:nvSpPr>
          <p:cNvPr id="3" name="TextBox 2">
            <a:extLst>
              <a:ext uri="{FF2B5EF4-FFF2-40B4-BE49-F238E27FC236}">
                <a16:creationId xmlns:a16="http://schemas.microsoft.com/office/drawing/2014/main" id="{03DA65AB-6891-3729-DFFC-5AAB9BC73D4A}"/>
              </a:ext>
            </a:extLst>
          </p:cNvPr>
          <p:cNvSpPr txBox="1"/>
          <p:nvPr/>
        </p:nvSpPr>
        <p:spPr>
          <a:xfrm>
            <a:off x="4499326" y="2176989"/>
            <a:ext cx="4572000" cy="2274149"/>
          </a:xfrm>
          <a:prstGeom prst="rect">
            <a:avLst/>
          </a:prstGeom>
          <a:noFill/>
        </p:spPr>
        <p:txBody>
          <a:bodyPr wrap="square">
            <a:spAutoFit/>
          </a:bodyPr>
          <a:lstStyle/>
          <a:p>
            <a:pPr algn="just">
              <a:lnSpc>
                <a:spcPct val="150000"/>
              </a:lnSpc>
            </a:pPr>
            <a:r>
              <a:rPr lang="en-GB" sz="1200" dirty="0">
                <a:effectLst/>
                <a:latin typeface="+mn-lt"/>
                <a:ea typeface="Times New Roman" panose="02020603050405020304" pitchFamily="18" charset="0"/>
              </a:rPr>
              <a:t>Goalpost Grind Cafe has an extensive marketing strategy as it is promoted on different social media platforms primarily Instagram and Facebook to promote its amiable environment, product sales, and upcoming events (Tran </a:t>
            </a:r>
            <a:r>
              <a:rPr lang="en-GB" sz="1200" dirty="0" err="1">
                <a:effectLst/>
                <a:latin typeface="+mn-lt"/>
                <a:ea typeface="Times New Roman" panose="02020603050405020304" pitchFamily="18" charset="0"/>
              </a:rPr>
              <a:t>Thi</a:t>
            </a:r>
            <a:r>
              <a:rPr lang="en-GB" sz="1200" dirty="0">
                <a:effectLst/>
                <a:latin typeface="+mn-lt"/>
                <a:ea typeface="Times New Roman" panose="02020603050405020304" pitchFamily="18" charset="0"/>
              </a:rPr>
              <a:t> My, 2021). Moreover, the company will also reward customer loyalty using discounts and gifts, support local football matches and charitable events for brand promotion, and collaborate with local media to get coverage for its innovative promotional offers.</a:t>
            </a:r>
          </a:p>
        </p:txBody>
      </p:sp>
      <p:pic>
        <p:nvPicPr>
          <p:cNvPr id="9" name="Picture 8" descr="Circle of hands holding smartphones">
            <a:extLst>
              <a:ext uri="{FF2B5EF4-FFF2-40B4-BE49-F238E27FC236}">
                <a16:creationId xmlns:a16="http://schemas.microsoft.com/office/drawing/2014/main" id="{8CAC92AD-9066-237F-F2BF-540CD9AE466C}"/>
              </a:ext>
            </a:extLst>
          </p:cNvPr>
          <p:cNvPicPr>
            <a:picLocks noChangeAspect="1"/>
          </p:cNvPicPr>
          <p:nvPr/>
        </p:nvPicPr>
        <p:blipFill>
          <a:blip r:embed="rId3"/>
          <a:stretch>
            <a:fillRect/>
          </a:stretch>
        </p:blipFill>
        <p:spPr>
          <a:xfrm>
            <a:off x="231229" y="1954924"/>
            <a:ext cx="3932346" cy="308963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10"/>
          <p:cNvSpPr txBox="1">
            <a:spLocks noGrp="1"/>
          </p:cNvSpPr>
          <p:nvPr>
            <p:ph type="title"/>
          </p:nvPr>
        </p:nvSpPr>
        <p:spPr>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2800"/>
              <a:buNone/>
            </a:pPr>
            <a:r>
              <a:rPr lang="en" b="1"/>
              <a:t>Market Research</a:t>
            </a:r>
            <a:endParaRPr b="1"/>
          </a:p>
          <a:p>
            <a:pPr marL="0" lvl="0" indent="0" algn="l" rtl="0">
              <a:lnSpc>
                <a:spcPct val="100000"/>
              </a:lnSpc>
              <a:spcBef>
                <a:spcPts val="0"/>
              </a:spcBef>
              <a:spcAft>
                <a:spcPts val="0"/>
              </a:spcAft>
              <a:buSzPts val="2800"/>
              <a:buNone/>
            </a:pPr>
            <a:endParaRPr/>
          </a:p>
          <a:p>
            <a:pPr marL="0" lvl="0" indent="0" algn="l" rtl="0">
              <a:lnSpc>
                <a:spcPct val="100000"/>
              </a:lnSpc>
              <a:spcBef>
                <a:spcPts val="0"/>
              </a:spcBef>
              <a:spcAft>
                <a:spcPts val="0"/>
              </a:spcAft>
              <a:buSzPts val="2800"/>
              <a:buNone/>
            </a:pPr>
            <a:endParaRPr/>
          </a:p>
        </p:txBody>
      </p:sp>
      <p:sp>
        <p:nvSpPr>
          <p:cNvPr id="124" name="Google Shape;124;p10"/>
          <p:cNvSpPr txBox="1">
            <a:spLocks noGrp="1"/>
          </p:cNvSpPr>
          <p:nvPr>
            <p:ph type="body" idx="1"/>
          </p:nvPr>
        </p:nvSpPr>
        <p:spPr>
          <a:xfrm>
            <a:off x="4644675" y="220718"/>
            <a:ext cx="4166400" cy="4790482"/>
          </a:xfrm>
          <a:prstGeom prst="rect">
            <a:avLst/>
          </a:prstGeom>
          <a:noFill/>
          <a:ln>
            <a:noFill/>
          </a:ln>
        </p:spPr>
        <p:txBody>
          <a:bodyPr spcFirstLastPara="1" wrap="square" lIns="91425" tIns="91425" rIns="91425" bIns="91425" anchor="t" anchorCtr="0">
            <a:normAutofit/>
          </a:bodyPr>
          <a:lstStyle/>
          <a:p>
            <a:pPr marL="0" lvl="0" indent="0" algn="just" rtl="0">
              <a:lnSpc>
                <a:spcPct val="150000"/>
              </a:lnSpc>
              <a:spcBef>
                <a:spcPts val="0"/>
              </a:spcBef>
              <a:spcAft>
                <a:spcPts val="0"/>
              </a:spcAft>
              <a:buSzPts val="1300"/>
              <a:buNone/>
            </a:pPr>
            <a:r>
              <a:rPr lang="en" sz="1200" dirty="0">
                <a:solidFill>
                  <a:srgbClr val="000000"/>
                </a:solidFill>
                <a:latin typeface="+mn-lt"/>
                <a:ea typeface="Times New Roman"/>
                <a:cs typeface="Times New Roman"/>
                <a:sym typeface="Times New Roman"/>
              </a:rPr>
              <a:t>• Targets 18-45 year olds.</a:t>
            </a:r>
            <a:endParaRPr sz="1200" dirty="0">
              <a:solidFill>
                <a:srgbClr val="000000"/>
              </a:solidFill>
              <a:latin typeface="+mn-lt"/>
              <a:ea typeface="Times New Roman"/>
              <a:cs typeface="Times New Roman"/>
              <a:sym typeface="Times New Roman"/>
            </a:endParaRPr>
          </a:p>
          <a:p>
            <a:pPr marL="0" lvl="0" indent="0" algn="just" rtl="0">
              <a:lnSpc>
                <a:spcPct val="150000"/>
              </a:lnSpc>
              <a:spcBef>
                <a:spcPts val="0"/>
              </a:spcBef>
              <a:spcAft>
                <a:spcPts val="0"/>
              </a:spcAft>
              <a:buSzPts val="1300"/>
              <a:buNone/>
            </a:pPr>
            <a:r>
              <a:rPr lang="en" sz="1200" dirty="0">
                <a:solidFill>
                  <a:srgbClr val="000000"/>
                </a:solidFill>
                <a:latin typeface="+mn-lt"/>
                <a:ea typeface="Times New Roman"/>
                <a:cs typeface="Times New Roman"/>
                <a:sym typeface="Times New Roman"/>
              </a:rPr>
              <a:t>• Offers tailored, competitive pricing.</a:t>
            </a:r>
            <a:endParaRPr sz="1200" dirty="0">
              <a:solidFill>
                <a:srgbClr val="000000"/>
              </a:solidFill>
              <a:latin typeface="+mn-lt"/>
              <a:ea typeface="Times New Roman"/>
              <a:cs typeface="Times New Roman"/>
              <a:sym typeface="Times New Roman"/>
            </a:endParaRPr>
          </a:p>
          <a:p>
            <a:pPr marL="0" lvl="0" indent="0" algn="just" rtl="0">
              <a:lnSpc>
                <a:spcPct val="150000"/>
              </a:lnSpc>
              <a:spcBef>
                <a:spcPts val="0"/>
              </a:spcBef>
              <a:spcAft>
                <a:spcPts val="0"/>
              </a:spcAft>
              <a:buSzPts val="1300"/>
              <a:buNone/>
            </a:pPr>
            <a:r>
              <a:rPr lang="en" sz="1200" dirty="0">
                <a:solidFill>
                  <a:srgbClr val="000000"/>
                </a:solidFill>
                <a:latin typeface="+mn-lt"/>
                <a:ea typeface="Times New Roman"/>
                <a:cs typeface="Times New Roman"/>
                <a:sym typeface="Times New Roman"/>
              </a:rPr>
              <a:t>• Provides unique, standout offerings</a:t>
            </a:r>
          </a:p>
          <a:p>
            <a:pPr marL="0" lvl="0" indent="0" algn="just" rtl="0">
              <a:lnSpc>
                <a:spcPct val="150000"/>
              </a:lnSpc>
              <a:spcBef>
                <a:spcPts val="0"/>
              </a:spcBef>
              <a:spcAft>
                <a:spcPts val="0"/>
              </a:spcAft>
              <a:buSzPts val="1300"/>
              <a:buNone/>
            </a:pPr>
            <a:endParaRPr lang="en" sz="1200" dirty="0">
              <a:solidFill>
                <a:srgbClr val="000000"/>
              </a:solidFill>
              <a:latin typeface="+mn-lt"/>
              <a:ea typeface="Times New Roman"/>
              <a:cs typeface="Times New Roman"/>
              <a:sym typeface="Times New Roman"/>
            </a:endParaRPr>
          </a:p>
          <a:p>
            <a:pPr marL="0" lvl="0" indent="0" algn="just" rtl="0">
              <a:lnSpc>
                <a:spcPct val="150000"/>
              </a:lnSpc>
              <a:spcBef>
                <a:spcPts val="0"/>
              </a:spcBef>
              <a:spcAft>
                <a:spcPts val="0"/>
              </a:spcAft>
              <a:buSzPts val="1300"/>
              <a:buNone/>
            </a:pPr>
            <a:endParaRPr lang="en" sz="1200" dirty="0">
              <a:solidFill>
                <a:srgbClr val="000000"/>
              </a:solidFill>
              <a:latin typeface="+mn-lt"/>
              <a:ea typeface="Times New Roman"/>
              <a:cs typeface="Times New Roman"/>
              <a:sym typeface="Times New Roman"/>
            </a:endParaRPr>
          </a:p>
          <a:p>
            <a:pPr marL="0" indent="0" algn="just">
              <a:lnSpc>
                <a:spcPct val="150000"/>
              </a:lnSpc>
              <a:buNone/>
            </a:pPr>
            <a:r>
              <a:rPr lang="en-GB" sz="1200" dirty="0">
                <a:solidFill>
                  <a:srgbClr val="000000"/>
                </a:solidFill>
                <a:effectLst/>
                <a:latin typeface="+mn-lt"/>
                <a:ea typeface="Times New Roman" panose="02020603050405020304" pitchFamily="18" charset="0"/>
              </a:rPr>
              <a:t>The research, which targeted football fans aged 18-45, revealed that there was a demand for such a community football-oriented space. By researching their competitors, they also observed the price strategies and offers of rival companies and then used these insights to build competitive advantages. Through this data-driven approach, Goalpost Grind Cafe can match its offerings to the tastes of the target group while differentiating itself in a crowded and competitive environment.</a:t>
            </a:r>
          </a:p>
          <a:p>
            <a:pPr marL="0" lvl="0" indent="0" algn="just" rtl="0">
              <a:lnSpc>
                <a:spcPct val="150000"/>
              </a:lnSpc>
              <a:spcBef>
                <a:spcPts val="0"/>
              </a:spcBef>
              <a:spcAft>
                <a:spcPts val="0"/>
              </a:spcAft>
              <a:buSzPts val="1300"/>
              <a:buNone/>
            </a:pPr>
            <a:endParaRPr sz="1200" dirty="0">
              <a:solidFill>
                <a:srgbClr val="000000"/>
              </a:solidFill>
              <a:latin typeface="+mn-lt"/>
              <a:ea typeface="Times New Roman"/>
              <a:cs typeface="Times New Roman"/>
              <a:sym typeface="Times New Roman"/>
            </a:endParaRPr>
          </a:p>
          <a:p>
            <a:pPr marL="0" lvl="0" indent="0" algn="l" rtl="0">
              <a:lnSpc>
                <a:spcPct val="115000"/>
              </a:lnSpc>
              <a:spcBef>
                <a:spcPts val="0"/>
              </a:spcBef>
              <a:spcAft>
                <a:spcPts val="1200"/>
              </a:spcAft>
              <a:buSzPts val="1300"/>
              <a:buNone/>
            </a:pPr>
            <a:endParaRPr dirty="0"/>
          </a:p>
        </p:txBody>
      </p:sp>
      <p:pic>
        <p:nvPicPr>
          <p:cNvPr id="3" name="Picture 2" descr="Graph">
            <a:extLst>
              <a:ext uri="{FF2B5EF4-FFF2-40B4-BE49-F238E27FC236}">
                <a16:creationId xmlns:a16="http://schemas.microsoft.com/office/drawing/2014/main" id="{EFA398A9-C71A-39F0-143F-E00930D7FD9D}"/>
              </a:ext>
            </a:extLst>
          </p:cNvPr>
          <p:cNvPicPr>
            <a:picLocks noChangeAspect="1"/>
          </p:cNvPicPr>
          <p:nvPr/>
        </p:nvPicPr>
        <p:blipFill>
          <a:blip r:embed="rId3"/>
          <a:stretch>
            <a:fillRect/>
          </a:stretch>
        </p:blipFill>
        <p:spPr>
          <a:xfrm>
            <a:off x="81775" y="2102070"/>
            <a:ext cx="4166400" cy="290913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C1C2B-2FCC-B9C8-BEEE-447CC96A9CDE}"/>
              </a:ext>
            </a:extLst>
          </p:cNvPr>
          <p:cNvSpPr>
            <a:spLocks noGrp="1"/>
          </p:cNvSpPr>
          <p:nvPr>
            <p:ph type="title"/>
          </p:nvPr>
        </p:nvSpPr>
        <p:spPr/>
        <p:txBody>
          <a:bodyPr/>
          <a:lstStyle/>
          <a:p>
            <a:r>
              <a:rPr lang="en-GB" dirty="0"/>
              <a:t>SWOT Analysis</a:t>
            </a:r>
          </a:p>
        </p:txBody>
      </p:sp>
      <p:sp>
        <p:nvSpPr>
          <p:cNvPr id="3" name="Text Placeholder 2">
            <a:extLst>
              <a:ext uri="{FF2B5EF4-FFF2-40B4-BE49-F238E27FC236}">
                <a16:creationId xmlns:a16="http://schemas.microsoft.com/office/drawing/2014/main" id="{72D530A5-4D5C-5510-92D3-6518AE1E39E3}"/>
              </a:ext>
            </a:extLst>
          </p:cNvPr>
          <p:cNvSpPr>
            <a:spLocks noGrp="1"/>
          </p:cNvSpPr>
          <p:nvPr>
            <p:ph type="body" idx="1"/>
          </p:nvPr>
        </p:nvSpPr>
        <p:spPr>
          <a:xfrm>
            <a:off x="4476508" y="91021"/>
            <a:ext cx="4488815" cy="4838331"/>
          </a:xfrm>
        </p:spPr>
        <p:txBody>
          <a:bodyPr>
            <a:noAutofit/>
          </a:bodyPr>
          <a:lstStyle/>
          <a:p>
            <a:r>
              <a:rPr lang="en-GB" sz="1200" b="1" dirty="0">
                <a:solidFill>
                  <a:srgbClr val="000000"/>
                </a:solidFill>
                <a:latin typeface="+mn-lt"/>
              </a:rPr>
              <a:t>Strengths</a:t>
            </a:r>
          </a:p>
          <a:p>
            <a:pPr marL="146050" indent="0" algn="just">
              <a:lnSpc>
                <a:spcPct val="150000"/>
              </a:lnSpc>
              <a:spcAft>
                <a:spcPts val="1000"/>
              </a:spcAft>
              <a:buNone/>
            </a:pPr>
            <a:r>
              <a:rPr lang="en-GB" sz="1200" dirty="0">
                <a:solidFill>
                  <a:srgbClr val="000000"/>
                </a:solidFill>
                <a:effectLst/>
                <a:latin typeface="+mn-lt"/>
                <a:ea typeface="Times New Roman" panose="02020603050405020304" pitchFamily="18" charset="0"/>
              </a:rPr>
              <a:t>The cafe has an original concept, which differentiates it from other businesses (Bressler, 2012).</a:t>
            </a:r>
          </a:p>
          <a:p>
            <a:pPr algn="just">
              <a:lnSpc>
                <a:spcPct val="150000"/>
              </a:lnSpc>
              <a:spcAft>
                <a:spcPts val="1000"/>
              </a:spcAft>
            </a:pPr>
            <a:r>
              <a:rPr lang="en-GB" sz="1200" b="1" dirty="0">
                <a:solidFill>
                  <a:srgbClr val="000000"/>
                </a:solidFill>
                <a:effectLst/>
                <a:latin typeface="+mn-lt"/>
                <a:ea typeface="Times New Roman" panose="02020603050405020304" pitchFamily="18" charset="0"/>
              </a:rPr>
              <a:t>Weaknesses</a:t>
            </a:r>
          </a:p>
          <a:p>
            <a:pPr marL="146050" indent="0" algn="just">
              <a:lnSpc>
                <a:spcPct val="150000"/>
              </a:lnSpc>
              <a:spcAft>
                <a:spcPts val="1000"/>
              </a:spcAft>
              <a:buNone/>
            </a:pPr>
            <a:r>
              <a:rPr lang="en-GB" sz="1200" dirty="0">
                <a:solidFill>
                  <a:srgbClr val="000000"/>
                </a:solidFill>
                <a:effectLst/>
                <a:latin typeface="+mn-lt"/>
                <a:ea typeface="Times New Roman" panose="02020603050405020304" pitchFamily="18" charset="0"/>
              </a:rPr>
              <a:t>Operational costs such as high rent and utilities can serve as a weakness (Tran, 2020).</a:t>
            </a:r>
          </a:p>
          <a:p>
            <a:pPr algn="just">
              <a:lnSpc>
                <a:spcPct val="150000"/>
              </a:lnSpc>
              <a:spcAft>
                <a:spcPts val="1000"/>
              </a:spcAft>
            </a:pPr>
            <a:r>
              <a:rPr lang="en-GB" sz="1200" b="1" dirty="0">
                <a:solidFill>
                  <a:srgbClr val="000000"/>
                </a:solidFill>
                <a:latin typeface="+mn-lt"/>
                <a:ea typeface="Times New Roman" panose="02020603050405020304" pitchFamily="18" charset="0"/>
              </a:rPr>
              <a:t>Opportunities</a:t>
            </a:r>
          </a:p>
          <a:p>
            <a:pPr marL="146050" indent="0" algn="just">
              <a:lnSpc>
                <a:spcPct val="150000"/>
              </a:lnSpc>
              <a:spcAft>
                <a:spcPts val="1000"/>
              </a:spcAft>
              <a:buNone/>
            </a:pPr>
            <a:r>
              <a:rPr lang="en-GB" sz="1200" dirty="0">
                <a:solidFill>
                  <a:srgbClr val="000000"/>
                </a:solidFill>
                <a:effectLst/>
                <a:latin typeface="+mn-lt"/>
                <a:ea typeface="Times New Roman" panose="02020603050405020304" pitchFamily="18" charset="0"/>
              </a:rPr>
              <a:t>Sports events can serve as an opportunity to raise foot traffic and increase revenue by selling football products. </a:t>
            </a:r>
          </a:p>
          <a:p>
            <a:pPr algn="just">
              <a:lnSpc>
                <a:spcPct val="150000"/>
              </a:lnSpc>
              <a:spcAft>
                <a:spcPts val="1000"/>
              </a:spcAft>
            </a:pPr>
            <a:r>
              <a:rPr lang="en-GB" sz="1200" b="1" dirty="0">
                <a:solidFill>
                  <a:srgbClr val="000000"/>
                </a:solidFill>
                <a:latin typeface="+mn-lt"/>
                <a:ea typeface="Times New Roman" panose="02020603050405020304" pitchFamily="18" charset="0"/>
              </a:rPr>
              <a:t>Threats</a:t>
            </a:r>
          </a:p>
          <a:p>
            <a:pPr marL="146050" indent="0" algn="just">
              <a:lnSpc>
                <a:spcPct val="150000"/>
              </a:lnSpc>
              <a:spcAft>
                <a:spcPts val="1000"/>
              </a:spcAft>
              <a:buNone/>
            </a:pPr>
            <a:r>
              <a:rPr lang="en-GB" sz="1200" dirty="0">
                <a:solidFill>
                  <a:srgbClr val="000000"/>
                </a:solidFill>
                <a:effectLst/>
                <a:latin typeface="+mn-lt"/>
                <a:ea typeface="Times New Roman" panose="02020603050405020304" pitchFamily="18" charset="0"/>
              </a:rPr>
              <a:t>In the coffee shop sector, business owners encounter substantial hurdles in maintaining their enterprises because of factors like fierce competition and fluctuating customer preferences (Sangalang and </a:t>
            </a:r>
            <a:r>
              <a:rPr lang="en-GB" sz="1200" dirty="0" err="1">
                <a:solidFill>
                  <a:srgbClr val="000000"/>
                </a:solidFill>
                <a:effectLst/>
                <a:latin typeface="+mn-lt"/>
                <a:ea typeface="Times New Roman" panose="02020603050405020304" pitchFamily="18" charset="0"/>
              </a:rPr>
              <a:t>Fampo</a:t>
            </a:r>
            <a:r>
              <a:rPr lang="en-GB" sz="1200" dirty="0">
                <a:solidFill>
                  <a:srgbClr val="000000"/>
                </a:solidFill>
                <a:effectLst/>
                <a:latin typeface="+mn-lt"/>
                <a:ea typeface="Times New Roman" panose="02020603050405020304" pitchFamily="18" charset="0"/>
              </a:rPr>
              <a:t>, 2024).</a:t>
            </a:r>
          </a:p>
          <a:p>
            <a:pPr marL="146050" indent="0" algn="just">
              <a:lnSpc>
                <a:spcPct val="150000"/>
              </a:lnSpc>
              <a:spcAft>
                <a:spcPts val="1000"/>
              </a:spcAft>
              <a:buNone/>
            </a:pPr>
            <a:endParaRPr lang="en-GB" sz="1200" dirty="0">
              <a:solidFill>
                <a:srgbClr val="000000"/>
              </a:solidFill>
              <a:latin typeface="Times New Roman" panose="02020603050405020304" pitchFamily="18" charset="0"/>
              <a:ea typeface="Times New Roman" panose="02020603050405020304" pitchFamily="18" charset="0"/>
            </a:endParaRPr>
          </a:p>
          <a:p>
            <a:pPr algn="just">
              <a:lnSpc>
                <a:spcPct val="150000"/>
              </a:lnSpc>
              <a:spcAft>
                <a:spcPts val="1000"/>
              </a:spcAft>
            </a:pPr>
            <a:endParaRPr lang="en-GB" sz="1200" dirty="0">
              <a:latin typeface="Times New Roman" panose="02020603050405020304" pitchFamily="18" charset="0"/>
              <a:ea typeface="Times New Roman" panose="02020603050405020304" pitchFamily="18" charset="0"/>
            </a:endParaRPr>
          </a:p>
          <a:p>
            <a:pPr marL="146050" indent="0" algn="just">
              <a:lnSpc>
                <a:spcPct val="150000"/>
              </a:lnSpc>
              <a:spcAft>
                <a:spcPts val="1000"/>
              </a:spcAft>
              <a:buNone/>
            </a:pPr>
            <a:endParaRPr lang="en-GB" sz="1200" dirty="0">
              <a:effectLst/>
              <a:latin typeface="Times New Roman" panose="02020603050405020304" pitchFamily="18" charset="0"/>
              <a:ea typeface="Times New Roman" panose="02020603050405020304" pitchFamily="18" charset="0"/>
            </a:endParaRPr>
          </a:p>
          <a:p>
            <a:pPr marL="146050" indent="0" algn="just">
              <a:lnSpc>
                <a:spcPct val="150000"/>
              </a:lnSpc>
              <a:spcAft>
                <a:spcPts val="1000"/>
              </a:spcAft>
              <a:buNone/>
            </a:pPr>
            <a:endParaRPr lang="en-GB" sz="1200" dirty="0">
              <a:effectLst/>
              <a:latin typeface="Times New Roman" panose="02020603050405020304" pitchFamily="18" charset="0"/>
              <a:ea typeface="Times New Roman" panose="02020603050405020304" pitchFamily="18" charset="0"/>
            </a:endParaRPr>
          </a:p>
          <a:p>
            <a:pPr marL="146050" indent="0" algn="just">
              <a:lnSpc>
                <a:spcPct val="150000"/>
              </a:lnSpc>
              <a:spcAft>
                <a:spcPts val="1000"/>
              </a:spcAft>
              <a:buNone/>
            </a:pPr>
            <a:endParaRPr lang="en-GB" sz="1200" dirty="0">
              <a:effectLst/>
              <a:latin typeface="Times New Roman" panose="02020603050405020304" pitchFamily="18" charset="0"/>
              <a:ea typeface="Times New Roman" panose="02020603050405020304" pitchFamily="18" charset="0"/>
            </a:endParaRPr>
          </a:p>
          <a:p>
            <a:pPr marL="146050" indent="0">
              <a:buNone/>
            </a:pPr>
            <a:r>
              <a:rPr lang="en-GB" sz="1200" b="1" dirty="0">
                <a:solidFill>
                  <a:schemeClr val="tx1"/>
                </a:solidFill>
                <a:latin typeface="+mn-lt"/>
              </a:rPr>
              <a:t>-</a:t>
            </a:r>
          </a:p>
        </p:txBody>
      </p:sp>
    </p:spTree>
    <p:extLst>
      <p:ext uri="{BB962C8B-B14F-4D97-AF65-F5344CB8AC3E}">
        <p14:creationId xmlns:p14="http://schemas.microsoft.com/office/powerpoint/2010/main" val="27976642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11"/>
          <p:cNvSpPr txBox="1">
            <a:spLocks noGrp="1"/>
          </p:cNvSpPr>
          <p:nvPr>
            <p:ph type="title"/>
          </p:nvPr>
        </p:nvSpPr>
        <p:spPr>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2800"/>
              <a:buNone/>
            </a:pPr>
            <a:r>
              <a:rPr lang="en" b="1"/>
              <a:t>Conclusion</a:t>
            </a:r>
            <a:endParaRPr b="1"/>
          </a:p>
        </p:txBody>
      </p:sp>
      <p:sp>
        <p:nvSpPr>
          <p:cNvPr id="131" name="Google Shape;131;p11"/>
          <p:cNvSpPr txBox="1">
            <a:spLocks noGrp="1"/>
          </p:cNvSpPr>
          <p:nvPr>
            <p:ph type="body" idx="1"/>
          </p:nvPr>
        </p:nvSpPr>
        <p:spPr>
          <a:xfrm>
            <a:off x="4644675" y="500924"/>
            <a:ext cx="4289118" cy="4438937"/>
          </a:xfrm>
          <a:prstGeom prst="rect">
            <a:avLst/>
          </a:prstGeom>
          <a:noFill/>
          <a:ln>
            <a:noFill/>
          </a:ln>
        </p:spPr>
        <p:txBody>
          <a:bodyPr spcFirstLastPara="1" wrap="square" lIns="91425" tIns="91425" rIns="91425" bIns="91425" anchor="t" anchorCtr="0">
            <a:normAutofit/>
          </a:bodyPr>
          <a:lstStyle/>
          <a:p>
            <a:pPr marL="0" lvl="0" indent="0" algn="just" rtl="0">
              <a:lnSpc>
                <a:spcPct val="150000"/>
              </a:lnSpc>
              <a:spcBef>
                <a:spcPts val="0"/>
              </a:spcBef>
              <a:spcAft>
                <a:spcPts val="0"/>
              </a:spcAft>
              <a:buSzPts val="1300"/>
              <a:buNone/>
            </a:pPr>
            <a:r>
              <a:rPr lang="en" sz="1200" dirty="0">
                <a:solidFill>
                  <a:srgbClr val="000000"/>
                </a:solidFill>
                <a:latin typeface="Arial" panose="020B0604020202020204" pitchFamily="34" charset="0"/>
                <a:ea typeface="Times New Roman"/>
                <a:cs typeface="Arial" panose="020B0604020202020204" pitchFamily="34" charset="0"/>
                <a:sym typeface="Times New Roman"/>
              </a:rPr>
              <a:t>A vibrant combination of coffee culture and football fervour, Goalpost Grind Cafe promises to be a unique community-oriented experience. This café looks to cater to the needs of sports fans and secure its sustainability through excellent strategic positioning in the central location. Goalpost Grind Cafe will likely be the meet-up place of choice for local sports fans in need of a nice and cozy environment combined with personalised offerings, reasonable prices, and some smart marketing.</a:t>
            </a:r>
            <a:endParaRPr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12"/>
          <p:cNvSpPr txBox="1">
            <a:spLocks noGrp="1"/>
          </p:cNvSpPr>
          <p:nvPr>
            <p:ph type="title"/>
          </p:nvPr>
        </p:nvSpPr>
        <p:spPr>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2800"/>
              <a:buNone/>
            </a:pPr>
            <a:r>
              <a:rPr lang="en" b="1"/>
              <a:t>Reference List</a:t>
            </a:r>
            <a:endParaRPr b="1"/>
          </a:p>
        </p:txBody>
      </p:sp>
      <p:sp>
        <p:nvSpPr>
          <p:cNvPr id="137" name="Google Shape;137;p12"/>
          <p:cNvSpPr txBox="1">
            <a:spLocks noGrp="1"/>
          </p:cNvSpPr>
          <p:nvPr>
            <p:ph type="body" idx="1"/>
          </p:nvPr>
        </p:nvSpPr>
        <p:spPr>
          <a:xfrm>
            <a:off x="4479600" y="177574"/>
            <a:ext cx="4463400" cy="4867391"/>
          </a:xfrm>
          <a:prstGeom prst="rect">
            <a:avLst/>
          </a:prstGeom>
          <a:noFill/>
          <a:ln>
            <a:noFill/>
          </a:ln>
        </p:spPr>
        <p:txBody>
          <a:bodyPr spcFirstLastPara="1" wrap="square" lIns="91425" tIns="91425" rIns="91425" bIns="91425" anchor="t" anchorCtr="0">
            <a:normAutofit fontScale="40000" lnSpcReduction="20000"/>
          </a:bodyPr>
          <a:lstStyle/>
          <a:p>
            <a:pPr marL="146050" indent="0" algn="just">
              <a:spcBef>
                <a:spcPts val="1000"/>
              </a:spcBef>
              <a:spcAft>
                <a:spcPts val="1000"/>
              </a:spcAft>
              <a:buNone/>
            </a:pPr>
            <a:r>
              <a:rPr lang="en-GB" sz="1800" dirty="0">
                <a:solidFill>
                  <a:srgbClr val="000000"/>
                </a:solidFill>
                <a:effectLst/>
                <a:latin typeface="+mn-lt"/>
                <a:ea typeface="Times New Roman" panose="02020603050405020304" pitchFamily="18" charset="0"/>
              </a:rPr>
              <a:t> </a:t>
            </a:r>
          </a:p>
          <a:p>
            <a:pPr marL="146050" indent="0">
              <a:lnSpc>
                <a:spcPct val="115000"/>
              </a:lnSpc>
              <a:spcAft>
                <a:spcPts val="800"/>
              </a:spcAft>
              <a:buNone/>
            </a:pPr>
            <a:r>
              <a:rPr lang="en-GB" sz="1800" kern="100" dirty="0">
                <a:solidFill>
                  <a:srgbClr val="000000"/>
                </a:solidFill>
                <a:effectLst/>
                <a:latin typeface="+mn-lt"/>
                <a:ea typeface="Aptos" panose="020B0004020202020204" pitchFamily="34" charset="0"/>
                <a:cs typeface="Times New Roman" panose="02020603050405020304" pitchFamily="18" charset="0"/>
              </a:rPr>
              <a:t>Arshad, N. and Berndt, A., 2023. Expanding understanding of family social capital in crowdfunding of migrant entrepreneurial ventures. </a:t>
            </a:r>
            <a:r>
              <a:rPr lang="en-GB" sz="1800" i="1" kern="100" dirty="0">
                <a:solidFill>
                  <a:srgbClr val="000000"/>
                </a:solidFill>
                <a:effectLst/>
                <a:latin typeface="+mn-lt"/>
                <a:ea typeface="Aptos" panose="020B0004020202020204" pitchFamily="34" charset="0"/>
                <a:cs typeface="Times New Roman" panose="02020603050405020304" pitchFamily="18" charset="0"/>
              </a:rPr>
              <a:t>Journal of Enterprising Communities: People and Places in the Global Economy</a:t>
            </a:r>
            <a:r>
              <a:rPr lang="en-GB" sz="1800" kern="100" dirty="0">
                <a:solidFill>
                  <a:srgbClr val="000000"/>
                </a:solidFill>
                <a:effectLst/>
                <a:latin typeface="+mn-lt"/>
                <a:ea typeface="Aptos" panose="020B0004020202020204" pitchFamily="34" charset="0"/>
                <a:cs typeface="Times New Roman" panose="02020603050405020304" pitchFamily="18" charset="0"/>
              </a:rPr>
              <a:t>, </a:t>
            </a:r>
            <a:r>
              <a:rPr lang="en-GB" sz="1800" i="1" kern="100" dirty="0">
                <a:solidFill>
                  <a:srgbClr val="000000"/>
                </a:solidFill>
                <a:effectLst/>
                <a:latin typeface="+mn-lt"/>
                <a:ea typeface="Aptos" panose="020B0004020202020204" pitchFamily="34" charset="0"/>
                <a:cs typeface="Times New Roman" panose="02020603050405020304" pitchFamily="18" charset="0"/>
              </a:rPr>
              <a:t>17</a:t>
            </a:r>
            <a:r>
              <a:rPr lang="en-GB" sz="1800" kern="100" dirty="0">
                <a:solidFill>
                  <a:srgbClr val="000000"/>
                </a:solidFill>
                <a:effectLst/>
                <a:latin typeface="+mn-lt"/>
                <a:ea typeface="Aptos" panose="020B0004020202020204" pitchFamily="34" charset="0"/>
                <a:cs typeface="Times New Roman" panose="02020603050405020304" pitchFamily="18" charset="0"/>
              </a:rPr>
              <a:t>(1), pp.182-207.</a:t>
            </a:r>
          </a:p>
          <a:p>
            <a:pPr marL="146050" indent="0" algn="just">
              <a:buNone/>
            </a:pPr>
            <a:r>
              <a:rPr lang="en-US" sz="1800" dirty="0">
                <a:solidFill>
                  <a:srgbClr val="000000"/>
                </a:solidFill>
                <a:effectLst/>
                <a:latin typeface="+mn-lt"/>
                <a:ea typeface="Roboto" panose="02000000000000000000" pitchFamily="2" charset="0"/>
              </a:rPr>
              <a:t>Aziz, S., Ikhwan, S., </a:t>
            </a:r>
            <a:r>
              <a:rPr lang="en-US" sz="1800" dirty="0" err="1">
                <a:solidFill>
                  <a:srgbClr val="000000"/>
                </a:solidFill>
                <a:effectLst/>
                <a:latin typeface="+mn-lt"/>
                <a:ea typeface="Roboto" panose="02000000000000000000" pitchFamily="2" charset="0"/>
              </a:rPr>
              <a:t>Riono</a:t>
            </a:r>
            <a:r>
              <a:rPr lang="en-US" sz="1800" dirty="0">
                <a:solidFill>
                  <a:srgbClr val="000000"/>
                </a:solidFill>
                <a:effectLst/>
                <a:latin typeface="+mn-lt"/>
                <a:ea typeface="Roboto" panose="02000000000000000000" pitchFamily="2" charset="0"/>
              </a:rPr>
              <a:t>, S.B. and Islami, N., 2023. The Influence of Product Differentiation Strategy, Brand Image and Price on Purchasing Decisions of </a:t>
            </a:r>
            <a:r>
              <a:rPr lang="en-US" sz="1800" dirty="0" err="1">
                <a:solidFill>
                  <a:srgbClr val="000000"/>
                </a:solidFill>
                <a:effectLst/>
                <a:latin typeface="+mn-lt"/>
                <a:ea typeface="Roboto" panose="02000000000000000000" pitchFamily="2" charset="0"/>
              </a:rPr>
              <a:t>Rajaswa</a:t>
            </a:r>
            <a:r>
              <a:rPr lang="en-US" sz="1800" dirty="0">
                <a:solidFill>
                  <a:srgbClr val="000000"/>
                </a:solidFill>
                <a:effectLst/>
                <a:latin typeface="+mn-lt"/>
                <a:ea typeface="Roboto" panose="02000000000000000000" pitchFamily="2" charset="0"/>
              </a:rPr>
              <a:t> Coffee Customers in </a:t>
            </a:r>
            <a:r>
              <a:rPr lang="en-US" sz="1800" dirty="0" err="1">
                <a:solidFill>
                  <a:srgbClr val="000000"/>
                </a:solidFill>
                <a:effectLst/>
                <a:latin typeface="+mn-lt"/>
                <a:ea typeface="Roboto" panose="02000000000000000000" pitchFamily="2" charset="0"/>
              </a:rPr>
              <a:t>Brebes</a:t>
            </a:r>
            <a:r>
              <a:rPr lang="en-US" sz="1800" dirty="0">
                <a:solidFill>
                  <a:srgbClr val="000000"/>
                </a:solidFill>
                <a:effectLst/>
                <a:latin typeface="+mn-lt"/>
                <a:ea typeface="Roboto" panose="02000000000000000000" pitchFamily="2" charset="0"/>
              </a:rPr>
              <a:t> County. </a:t>
            </a:r>
            <a:r>
              <a:rPr lang="en-US" sz="1800" i="1" dirty="0">
                <a:solidFill>
                  <a:srgbClr val="000000"/>
                </a:solidFill>
                <a:effectLst/>
                <a:latin typeface="+mn-lt"/>
                <a:ea typeface="Roboto" panose="02000000000000000000" pitchFamily="2" charset="0"/>
              </a:rPr>
              <a:t>IJESSR: International Journal of Economics and Social Sciences Research</a:t>
            </a:r>
            <a:r>
              <a:rPr lang="en-US" sz="1800" dirty="0">
                <a:solidFill>
                  <a:srgbClr val="000000"/>
                </a:solidFill>
                <a:effectLst/>
                <a:latin typeface="+mn-lt"/>
                <a:ea typeface="Roboto" panose="02000000000000000000" pitchFamily="2" charset="0"/>
              </a:rPr>
              <a:t>, </a:t>
            </a:r>
            <a:r>
              <a:rPr lang="en-US" sz="1800" i="1" dirty="0">
                <a:solidFill>
                  <a:srgbClr val="000000"/>
                </a:solidFill>
                <a:effectLst/>
                <a:latin typeface="+mn-lt"/>
                <a:ea typeface="Roboto" panose="02000000000000000000" pitchFamily="2" charset="0"/>
              </a:rPr>
              <a:t>1</a:t>
            </a:r>
            <a:r>
              <a:rPr lang="en-US" sz="1800" dirty="0">
                <a:solidFill>
                  <a:srgbClr val="000000"/>
                </a:solidFill>
                <a:effectLst/>
                <a:latin typeface="+mn-lt"/>
                <a:ea typeface="Roboto" panose="02000000000000000000" pitchFamily="2" charset="0"/>
              </a:rPr>
              <a:t>(1), pp.1-13.</a:t>
            </a:r>
          </a:p>
          <a:p>
            <a:pPr marL="146050" indent="0" algn="just">
              <a:buNone/>
            </a:pPr>
            <a:endParaRPr lang="en-GB" sz="1800" dirty="0">
              <a:solidFill>
                <a:srgbClr val="000000"/>
              </a:solidFill>
              <a:effectLst/>
              <a:latin typeface="+mn-lt"/>
              <a:ea typeface="Times New Roman" panose="02020603050405020304" pitchFamily="18" charset="0"/>
            </a:endParaRPr>
          </a:p>
          <a:p>
            <a:pPr marL="146050" indent="0">
              <a:lnSpc>
                <a:spcPct val="115000"/>
              </a:lnSpc>
              <a:spcAft>
                <a:spcPts val="1000"/>
              </a:spcAft>
              <a:buNone/>
            </a:pPr>
            <a:r>
              <a:rPr lang="en-GB" sz="1800" kern="100" dirty="0">
                <a:solidFill>
                  <a:srgbClr val="000000"/>
                </a:solidFill>
                <a:effectLst/>
                <a:latin typeface="+mn-lt"/>
                <a:ea typeface="Aptos" panose="020B0004020202020204" pitchFamily="34" charset="0"/>
                <a:cs typeface="Times New Roman" panose="02020603050405020304" pitchFamily="18" charset="0"/>
              </a:rPr>
              <a:t>Bressler, M. S. (2012). How small businesses master the art of competition through superior competitive advantage. Journal of Management and Marketing Research, 11(1), 1-12.</a:t>
            </a:r>
            <a:endParaRPr lang="en-GB" sz="1800" kern="100" dirty="0">
              <a:solidFill>
                <a:srgbClr val="000000"/>
              </a:solidFill>
              <a:latin typeface="+mn-lt"/>
              <a:ea typeface="Aptos" panose="020B0004020202020204" pitchFamily="34" charset="0"/>
              <a:cs typeface="Times New Roman" panose="02020603050405020304" pitchFamily="18" charset="0"/>
            </a:endParaRPr>
          </a:p>
          <a:p>
            <a:pPr marL="146050" indent="0">
              <a:lnSpc>
                <a:spcPct val="115000"/>
              </a:lnSpc>
              <a:spcAft>
                <a:spcPts val="1000"/>
              </a:spcAft>
              <a:buNone/>
            </a:pPr>
            <a:r>
              <a:rPr lang="en-US" sz="1800" dirty="0">
                <a:solidFill>
                  <a:srgbClr val="000000"/>
                </a:solidFill>
                <a:effectLst/>
                <a:latin typeface="+mn-lt"/>
                <a:ea typeface="Times New Roman" panose="02020603050405020304" pitchFamily="18" charset="0"/>
              </a:rPr>
              <a:t>Ketchum, A.D., 2022. </a:t>
            </a:r>
            <a:r>
              <a:rPr lang="en-US" sz="1800" i="1" dirty="0">
                <a:solidFill>
                  <a:srgbClr val="000000"/>
                </a:solidFill>
                <a:effectLst/>
                <a:latin typeface="+mn-lt"/>
                <a:ea typeface="Times New Roman" panose="02020603050405020304" pitchFamily="18" charset="0"/>
              </a:rPr>
              <a:t>Ingredients for Revolution: A History of American Feminist Restaurants, Cafes, and Coffeehouses</a:t>
            </a:r>
            <a:r>
              <a:rPr lang="en-US" sz="1800" dirty="0">
                <a:solidFill>
                  <a:srgbClr val="000000"/>
                </a:solidFill>
                <a:effectLst/>
                <a:latin typeface="+mn-lt"/>
                <a:ea typeface="Times New Roman" panose="02020603050405020304" pitchFamily="18" charset="0"/>
              </a:rPr>
              <a:t>. Concordia University Press.</a:t>
            </a:r>
            <a:endParaRPr lang="en-GB" sz="1800" dirty="0">
              <a:solidFill>
                <a:srgbClr val="000000"/>
              </a:solidFill>
              <a:effectLst/>
              <a:latin typeface="+mn-lt"/>
              <a:ea typeface="Times New Roman" panose="02020603050405020304" pitchFamily="18" charset="0"/>
            </a:endParaRPr>
          </a:p>
          <a:p>
            <a:pPr marL="146050" indent="0" algn="just">
              <a:spcBef>
                <a:spcPts val="1000"/>
              </a:spcBef>
              <a:buNone/>
            </a:pPr>
            <a:r>
              <a:rPr lang="de-DE" sz="1800" dirty="0">
                <a:solidFill>
                  <a:srgbClr val="000000"/>
                </a:solidFill>
                <a:effectLst/>
                <a:latin typeface="+mn-lt"/>
                <a:ea typeface="Times New Roman" panose="02020603050405020304" pitchFamily="18" charset="0"/>
              </a:rPr>
              <a:t>Klapperich, H., Uhde, A. and </a:t>
            </a:r>
            <a:r>
              <a:rPr lang="de-DE" sz="1800" dirty="0" err="1">
                <a:solidFill>
                  <a:srgbClr val="000000"/>
                </a:solidFill>
                <a:effectLst/>
                <a:latin typeface="+mn-lt"/>
                <a:ea typeface="Times New Roman" panose="02020603050405020304" pitchFamily="18" charset="0"/>
              </a:rPr>
              <a:t>Hassenzahl</a:t>
            </a:r>
            <a:r>
              <a:rPr lang="de-DE" sz="1800" dirty="0">
                <a:solidFill>
                  <a:srgbClr val="000000"/>
                </a:solidFill>
                <a:effectLst/>
                <a:latin typeface="+mn-lt"/>
                <a:ea typeface="Times New Roman" panose="02020603050405020304" pitchFamily="18" charset="0"/>
              </a:rPr>
              <a:t>, M., 2020. </a:t>
            </a:r>
            <a:r>
              <a:rPr lang="en-US" sz="1800" dirty="0">
                <a:solidFill>
                  <a:srgbClr val="000000"/>
                </a:solidFill>
                <a:effectLst/>
                <a:latin typeface="+mn-lt"/>
                <a:ea typeface="Times New Roman" panose="02020603050405020304" pitchFamily="18" charset="0"/>
              </a:rPr>
              <a:t>Designing everyday automation with well-being in mind. </a:t>
            </a:r>
            <a:r>
              <a:rPr lang="en-US" sz="1800" i="1" dirty="0">
                <a:solidFill>
                  <a:srgbClr val="000000"/>
                </a:solidFill>
                <a:effectLst/>
                <a:latin typeface="+mn-lt"/>
                <a:ea typeface="Times New Roman" panose="02020603050405020304" pitchFamily="18" charset="0"/>
              </a:rPr>
              <a:t>Personal and Ubiquitous Computing</a:t>
            </a:r>
            <a:r>
              <a:rPr lang="en-US" sz="1800" dirty="0">
                <a:solidFill>
                  <a:srgbClr val="000000"/>
                </a:solidFill>
                <a:effectLst/>
                <a:latin typeface="+mn-lt"/>
                <a:ea typeface="Times New Roman" panose="02020603050405020304" pitchFamily="18" charset="0"/>
              </a:rPr>
              <a:t>, </a:t>
            </a:r>
            <a:r>
              <a:rPr lang="en-US" sz="1800" i="1" dirty="0">
                <a:solidFill>
                  <a:srgbClr val="000000"/>
                </a:solidFill>
                <a:effectLst/>
                <a:latin typeface="+mn-lt"/>
                <a:ea typeface="Times New Roman" panose="02020603050405020304" pitchFamily="18" charset="0"/>
              </a:rPr>
              <a:t>24</a:t>
            </a:r>
            <a:r>
              <a:rPr lang="en-US" sz="1800" dirty="0">
                <a:solidFill>
                  <a:srgbClr val="000000"/>
                </a:solidFill>
                <a:effectLst/>
                <a:latin typeface="+mn-lt"/>
                <a:ea typeface="Times New Roman" panose="02020603050405020304" pitchFamily="18" charset="0"/>
              </a:rPr>
              <a:t>, pp.763-779.</a:t>
            </a:r>
            <a:endParaRPr lang="en-GB" sz="1800" dirty="0">
              <a:solidFill>
                <a:srgbClr val="000000"/>
              </a:solidFill>
              <a:effectLst/>
              <a:latin typeface="+mn-lt"/>
              <a:ea typeface="Times New Roman" panose="02020603050405020304" pitchFamily="18" charset="0"/>
            </a:endParaRPr>
          </a:p>
          <a:p>
            <a:pPr marL="146050" indent="0" algn="just">
              <a:spcBef>
                <a:spcPts val="1000"/>
              </a:spcBef>
              <a:buNone/>
            </a:pPr>
            <a:r>
              <a:rPr lang="en-US" sz="1800" dirty="0">
                <a:solidFill>
                  <a:srgbClr val="000000"/>
                </a:solidFill>
                <a:effectLst/>
                <a:latin typeface="+mn-lt"/>
                <a:ea typeface="Times New Roman" panose="02020603050405020304" pitchFamily="18" charset="0"/>
              </a:rPr>
              <a:t>Norton, A., Seddon, N., Agrawal, A., Shakya, C., Kaur, N. and Porras, I., 2020. Harnessing employment-based social assistance </a:t>
            </a:r>
            <a:r>
              <a:rPr lang="en-US" sz="1800" dirty="0" err="1">
                <a:solidFill>
                  <a:srgbClr val="000000"/>
                </a:solidFill>
                <a:effectLst/>
                <a:latin typeface="+mn-lt"/>
                <a:ea typeface="Times New Roman" panose="02020603050405020304" pitchFamily="18" charset="0"/>
              </a:rPr>
              <a:t>programmes</a:t>
            </a:r>
            <a:r>
              <a:rPr lang="en-US" sz="1800" dirty="0">
                <a:solidFill>
                  <a:srgbClr val="000000"/>
                </a:solidFill>
                <a:effectLst/>
                <a:latin typeface="+mn-lt"/>
                <a:ea typeface="Times New Roman" panose="02020603050405020304" pitchFamily="18" charset="0"/>
              </a:rPr>
              <a:t> to scale up nature-based climate action. </a:t>
            </a:r>
            <a:r>
              <a:rPr lang="en-US" sz="1800" i="1" dirty="0">
                <a:solidFill>
                  <a:srgbClr val="000000"/>
                </a:solidFill>
                <a:effectLst/>
                <a:latin typeface="+mn-lt"/>
                <a:ea typeface="Times New Roman" panose="02020603050405020304" pitchFamily="18" charset="0"/>
              </a:rPr>
              <a:t>Philosophical Transactions of the Royal Society B</a:t>
            </a:r>
            <a:r>
              <a:rPr lang="en-US" sz="1800" dirty="0">
                <a:solidFill>
                  <a:srgbClr val="000000"/>
                </a:solidFill>
                <a:effectLst/>
                <a:latin typeface="+mn-lt"/>
                <a:ea typeface="Times New Roman" panose="02020603050405020304" pitchFamily="18" charset="0"/>
              </a:rPr>
              <a:t>, </a:t>
            </a:r>
            <a:r>
              <a:rPr lang="en-US" sz="1800" i="1" dirty="0">
                <a:solidFill>
                  <a:srgbClr val="000000"/>
                </a:solidFill>
                <a:effectLst/>
                <a:latin typeface="+mn-lt"/>
                <a:ea typeface="Times New Roman" panose="02020603050405020304" pitchFamily="18" charset="0"/>
              </a:rPr>
              <a:t>375</a:t>
            </a:r>
            <a:r>
              <a:rPr lang="en-US" sz="1800" dirty="0">
                <a:solidFill>
                  <a:srgbClr val="000000"/>
                </a:solidFill>
                <a:effectLst/>
                <a:latin typeface="+mn-lt"/>
                <a:ea typeface="Times New Roman" panose="02020603050405020304" pitchFamily="18" charset="0"/>
              </a:rPr>
              <a:t>(1794), p.20190127.</a:t>
            </a:r>
            <a:endParaRPr lang="en-GB" sz="1800" dirty="0">
              <a:solidFill>
                <a:srgbClr val="000000"/>
              </a:solidFill>
              <a:effectLst/>
              <a:latin typeface="+mn-lt"/>
              <a:ea typeface="Times New Roman" panose="02020603050405020304" pitchFamily="18" charset="0"/>
            </a:endParaRPr>
          </a:p>
          <a:p>
            <a:pPr marL="146050" indent="0" algn="just">
              <a:spcBef>
                <a:spcPts val="1000"/>
              </a:spcBef>
              <a:buNone/>
            </a:pPr>
            <a:r>
              <a:rPr lang="en-US" sz="1800" dirty="0" err="1">
                <a:solidFill>
                  <a:srgbClr val="000000"/>
                </a:solidFill>
                <a:effectLst/>
                <a:latin typeface="+mn-lt"/>
                <a:ea typeface="Roboto" panose="02000000000000000000" pitchFamily="2" charset="0"/>
              </a:rPr>
              <a:t>Prayogo</a:t>
            </a:r>
            <a:r>
              <a:rPr lang="en-US" sz="1800" dirty="0">
                <a:solidFill>
                  <a:srgbClr val="000000"/>
                </a:solidFill>
                <a:effectLst/>
                <a:latin typeface="+mn-lt"/>
                <a:ea typeface="Roboto" panose="02000000000000000000" pitchFamily="2" charset="0"/>
              </a:rPr>
              <a:t>, A., </a:t>
            </a:r>
            <a:r>
              <a:rPr lang="en-US" sz="1800" dirty="0" err="1">
                <a:solidFill>
                  <a:srgbClr val="000000"/>
                </a:solidFill>
                <a:effectLst/>
                <a:latin typeface="+mn-lt"/>
                <a:ea typeface="Roboto" panose="02000000000000000000" pitchFamily="2" charset="0"/>
              </a:rPr>
              <a:t>Diza</a:t>
            </a:r>
            <a:r>
              <a:rPr lang="en-US" sz="1800" dirty="0">
                <a:solidFill>
                  <a:srgbClr val="000000"/>
                </a:solidFill>
                <a:effectLst/>
                <a:latin typeface="+mn-lt"/>
                <a:ea typeface="Roboto" panose="02000000000000000000" pitchFamily="2" charset="0"/>
              </a:rPr>
              <a:t>, T., </a:t>
            </a:r>
            <a:r>
              <a:rPr lang="en-US" sz="1800" dirty="0" err="1">
                <a:solidFill>
                  <a:srgbClr val="000000"/>
                </a:solidFill>
                <a:effectLst/>
                <a:latin typeface="+mn-lt"/>
                <a:ea typeface="Roboto" panose="02000000000000000000" pitchFamily="2" charset="0"/>
              </a:rPr>
              <a:t>Prasetyaningtyas</a:t>
            </a:r>
            <a:r>
              <a:rPr lang="en-US" sz="1800" dirty="0">
                <a:solidFill>
                  <a:srgbClr val="000000"/>
                </a:solidFill>
                <a:effectLst/>
                <a:latin typeface="+mn-lt"/>
                <a:ea typeface="Roboto" panose="02000000000000000000" pitchFamily="2" charset="0"/>
              </a:rPr>
              <a:t>, S.W. and Maharani, A., 2020. A Qualitative Study Exploring the Effects of Job Analysis and Organizational Culture toward Job Satisfaction in a Coffee Shop. </a:t>
            </a:r>
            <a:r>
              <a:rPr lang="en-US" sz="1800" i="1" dirty="0">
                <a:solidFill>
                  <a:srgbClr val="000000"/>
                </a:solidFill>
                <a:effectLst/>
                <a:latin typeface="+mn-lt"/>
                <a:ea typeface="Roboto" panose="02000000000000000000" pitchFamily="2" charset="0"/>
              </a:rPr>
              <a:t>Open Journal of Business and Management</a:t>
            </a:r>
            <a:r>
              <a:rPr lang="en-US" sz="1800" dirty="0">
                <a:solidFill>
                  <a:srgbClr val="000000"/>
                </a:solidFill>
                <a:effectLst/>
                <a:latin typeface="+mn-lt"/>
                <a:ea typeface="Roboto" panose="02000000000000000000" pitchFamily="2" charset="0"/>
              </a:rPr>
              <a:t>, </a:t>
            </a:r>
            <a:r>
              <a:rPr lang="en-US" sz="1800" i="1" dirty="0">
                <a:solidFill>
                  <a:srgbClr val="000000"/>
                </a:solidFill>
                <a:effectLst/>
                <a:latin typeface="+mn-lt"/>
                <a:ea typeface="Roboto" panose="02000000000000000000" pitchFamily="2" charset="0"/>
              </a:rPr>
              <a:t>8</a:t>
            </a:r>
            <a:r>
              <a:rPr lang="en-US" sz="1800" dirty="0">
                <a:solidFill>
                  <a:srgbClr val="000000"/>
                </a:solidFill>
                <a:effectLst/>
                <a:latin typeface="+mn-lt"/>
                <a:ea typeface="Roboto" panose="02000000000000000000" pitchFamily="2" charset="0"/>
              </a:rPr>
              <a:t>(06), p.2687.</a:t>
            </a:r>
            <a:endParaRPr lang="en-GB" sz="1800" dirty="0">
              <a:solidFill>
                <a:srgbClr val="000000"/>
              </a:solidFill>
              <a:effectLst/>
              <a:latin typeface="+mn-lt"/>
              <a:ea typeface="Times New Roman" panose="02020603050405020304" pitchFamily="18" charset="0"/>
            </a:endParaRPr>
          </a:p>
          <a:p>
            <a:pPr marL="146050" indent="0">
              <a:lnSpc>
                <a:spcPct val="115000"/>
              </a:lnSpc>
              <a:spcAft>
                <a:spcPts val="1000"/>
              </a:spcAft>
              <a:buNone/>
            </a:pPr>
            <a:endParaRPr lang="de-DE" sz="1800" kern="100" dirty="0">
              <a:solidFill>
                <a:srgbClr val="000000"/>
              </a:solidFill>
              <a:effectLst/>
              <a:latin typeface="+mn-lt"/>
              <a:ea typeface="Aptos" panose="020B0004020202020204" pitchFamily="34" charset="0"/>
              <a:cs typeface="Times New Roman" panose="02020603050405020304" pitchFamily="18" charset="0"/>
            </a:endParaRPr>
          </a:p>
          <a:p>
            <a:pPr marL="146050" indent="0">
              <a:lnSpc>
                <a:spcPct val="115000"/>
              </a:lnSpc>
              <a:spcAft>
                <a:spcPts val="1000"/>
              </a:spcAft>
              <a:buNone/>
            </a:pPr>
            <a:r>
              <a:rPr lang="de-DE" sz="1800" kern="100" dirty="0" err="1">
                <a:solidFill>
                  <a:srgbClr val="000000"/>
                </a:solidFill>
                <a:effectLst/>
                <a:latin typeface="+mn-lt"/>
                <a:ea typeface="Aptos" panose="020B0004020202020204" pitchFamily="34" charset="0"/>
                <a:cs typeface="Times New Roman" panose="02020603050405020304" pitchFamily="18" charset="0"/>
              </a:rPr>
              <a:t>Sangalang</a:t>
            </a:r>
            <a:r>
              <a:rPr lang="de-DE" sz="1800" kern="100" dirty="0">
                <a:solidFill>
                  <a:srgbClr val="000000"/>
                </a:solidFill>
                <a:effectLst/>
                <a:latin typeface="+mn-lt"/>
                <a:ea typeface="Aptos" panose="020B0004020202020204" pitchFamily="34" charset="0"/>
                <a:cs typeface="Times New Roman" panose="02020603050405020304" pitchFamily="18" charset="0"/>
              </a:rPr>
              <a:t>, G. M., &amp; </a:t>
            </a:r>
            <a:r>
              <a:rPr lang="de-DE" sz="1800" kern="100" dirty="0" err="1">
                <a:solidFill>
                  <a:srgbClr val="000000"/>
                </a:solidFill>
                <a:effectLst/>
                <a:latin typeface="+mn-lt"/>
                <a:ea typeface="Aptos" panose="020B0004020202020204" pitchFamily="34" charset="0"/>
                <a:cs typeface="Times New Roman" panose="02020603050405020304" pitchFamily="18" charset="0"/>
              </a:rPr>
              <a:t>Fampo</a:t>
            </a:r>
            <a:r>
              <a:rPr lang="de-DE" sz="1800" kern="100" dirty="0">
                <a:solidFill>
                  <a:srgbClr val="000000"/>
                </a:solidFill>
                <a:effectLst/>
                <a:latin typeface="+mn-lt"/>
                <a:ea typeface="Aptos" panose="020B0004020202020204" pitchFamily="34" charset="0"/>
                <a:cs typeface="Times New Roman" panose="02020603050405020304" pitchFamily="18" charset="0"/>
              </a:rPr>
              <a:t>, J. C. (2024). </a:t>
            </a:r>
            <a:r>
              <a:rPr lang="en-GB" sz="1800" kern="100" dirty="0">
                <a:solidFill>
                  <a:srgbClr val="000000"/>
                </a:solidFill>
                <a:effectLst/>
                <a:latin typeface="+mn-lt"/>
                <a:ea typeface="Aptos" panose="020B0004020202020204" pitchFamily="34" charset="0"/>
                <a:cs typeface="Times New Roman" panose="02020603050405020304" pitchFamily="18" charset="0"/>
              </a:rPr>
              <a:t>The Effects of “Coopetition” on Firm Performance among Local Coffee Shops.</a:t>
            </a:r>
          </a:p>
          <a:p>
            <a:pPr marL="146050" indent="0">
              <a:lnSpc>
                <a:spcPct val="115000"/>
              </a:lnSpc>
              <a:spcAft>
                <a:spcPts val="1000"/>
              </a:spcAft>
              <a:buNone/>
            </a:pPr>
            <a:r>
              <a:rPr lang="en-GB" sz="1800" kern="100" dirty="0">
                <a:solidFill>
                  <a:srgbClr val="000000"/>
                </a:solidFill>
                <a:effectLst/>
                <a:latin typeface="+mn-lt"/>
                <a:ea typeface="Aptos" panose="020B0004020202020204" pitchFamily="34" charset="0"/>
                <a:cs typeface="Times New Roman" panose="02020603050405020304" pitchFamily="18" charset="0"/>
              </a:rPr>
              <a:t>Tran </a:t>
            </a:r>
            <a:r>
              <a:rPr lang="en-GB" sz="1800" kern="100" dirty="0" err="1">
                <a:solidFill>
                  <a:srgbClr val="000000"/>
                </a:solidFill>
                <a:effectLst/>
                <a:latin typeface="+mn-lt"/>
                <a:ea typeface="Aptos" panose="020B0004020202020204" pitchFamily="34" charset="0"/>
                <a:cs typeface="Times New Roman" panose="02020603050405020304" pitchFamily="18" charset="0"/>
              </a:rPr>
              <a:t>Thi</a:t>
            </a:r>
            <a:r>
              <a:rPr lang="en-GB" sz="1800" kern="100" dirty="0">
                <a:solidFill>
                  <a:srgbClr val="000000"/>
                </a:solidFill>
                <a:effectLst/>
                <a:latin typeface="+mn-lt"/>
                <a:ea typeface="Aptos" panose="020B0004020202020204" pitchFamily="34" charset="0"/>
                <a:cs typeface="Times New Roman" panose="02020603050405020304" pitchFamily="18" charset="0"/>
              </a:rPr>
              <a:t> My, H., 2021. The effects of social media marketing on brand awareness through Facebook and Instagram. Case: Company X.</a:t>
            </a:r>
          </a:p>
          <a:p>
            <a:pPr marL="146050" indent="0">
              <a:lnSpc>
                <a:spcPct val="115000"/>
              </a:lnSpc>
              <a:spcAft>
                <a:spcPts val="1000"/>
              </a:spcAft>
              <a:buNone/>
            </a:pPr>
            <a:r>
              <a:rPr lang="en-GB" sz="1800" kern="100" dirty="0">
                <a:solidFill>
                  <a:srgbClr val="000000"/>
                </a:solidFill>
                <a:effectLst/>
                <a:latin typeface="+mn-lt"/>
                <a:ea typeface="Aptos" panose="020B0004020202020204" pitchFamily="34" charset="0"/>
                <a:cs typeface="Times New Roman" panose="02020603050405020304" pitchFamily="18" charset="0"/>
              </a:rPr>
              <a:t>Tran, K. S. (2020). </a:t>
            </a:r>
            <a:r>
              <a:rPr lang="en-GB" sz="1800" kern="100" dirty="0" err="1">
                <a:solidFill>
                  <a:srgbClr val="000000"/>
                </a:solidFill>
                <a:effectLst/>
                <a:latin typeface="+mn-lt"/>
                <a:ea typeface="Aptos" panose="020B0004020202020204" pitchFamily="34" charset="0"/>
                <a:cs typeface="Times New Roman" panose="02020603050405020304" pitchFamily="18" charset="0"/>
              </a:rPr>
              <a:t>Porevol</a:t>
            </a:r>
            <a:r>
              <a:rPr lang="en-GB" sz="1800" kern="100" dirty="0">
                <a:solidFill>
                  <a:srgbClr val="000000"/>
                </a:solidFill>
                <a:effectLst/>
                <a:latin typeface="+mn-lt"/>
                <a:ea typeface="Aptos" panose="020B0004020202020204" pitchFamily="34" charset="0"/>
                <a:cs typeface="Times New Roman" panose="02020603050405020304" pitchFamily="18" charset="0"/>
              </a:rPr>
              <a:t> Coffee Shop: Case Study Research in Management Strategy for a University Students’ Star-up Business. </a:t>
            </a:r>
            <a:r>
              <a:rPr lang="en-GB" sz="1800" i="1" kern="100" dirty="0">
                <a:solidFill>
                  <a:srgbClr val="000000"/>
                </a:solidFill>
                <a:effectLst/>
                <a:latin typeface="+mn-lt"/>
                <a:ea typeface="Aptos" panose="020B0004020202020204" pitchFamily="34" charset="0"/>
                <a:cs typeface="Times New Roman" panose="02020603050405020304" pitchFamily="18" charset="0"/>
              </a:rPr>
              <a:t>Journal of Advanced Management Science Vol</a:t>
            </a:r>
            <a:r>
              <a:rPr lang="en-GB" sz="1800" kern="100" dirty="0">
                <a:solidFill>
                  <a:srgbClr val="000000"/>
                </a:solidFill>
                <a:effectLst/>
                <a:latin typeface="+mn-lt"/>
                <a:ea typeface="Aptos" panose="020B0004020202020204" pitchFamily="34" charset="0"/>
                <a:cs typeface="Times New Roman" panose="02020603050405020304" pitchFamily="18" charset="0"/>
              </a:rPr>
              <a:t>, </a:t>
            </a:r>
            <a:r>
              <a:rPr lang="en-GB" sz="1800" i="1" kern="100" dirty="0">
                <a:solidFill>
                  <a:srgbClr val="000000"/>
                </a:solidFill>
                <a:effectLst/>
                <a:latin typeface="+mn-lt"/>
                <a:ea typeface="Aptos" panose="020B0004020202020204" pitchFamily="34" charset="0"/>
                <a:cs typeface="Times New Roman" panose="02020603050405020304" pitchFamily="18" charset="0"/>
              </a:rPr>
              <a:t>8</a:t>
            </a:r>
            <a:r>
              <a:rPr lang="en-GB" sz="1800" kern="100" dirty="0">
                <a:solidFill>
                  <a:srgbClr val="000000"/>
                </a:solidFill>
                <a:effectLst/>
                <a:latin typeface="+mn-lt"/>
                <a:ea typeface="Aptos" panose="020B0004020202020204" pitchFamily="34" charset="0"/>
                <a:cs typeface="Times New Roman" panose="02020603050405020304" pitchFamily="18" charset="0"/>
              </a:rPr>
              <a:t>(4).</a:t>
            </a:r>
          </a:p>
          <a:p>
            <a:pPr marL="146050" indent="0">
              <a:lnSpc>
                <a:spcPct val="115000"/>
              </a:lnSpc>
              <a:spcAft>
                <a:spcPts val="1000"/>
              </a:spcAft>
              <a:buNone/>
            </a:pPr>
            <a:r>
              <a:rPr lang="en-US" sz="1800" dirty="0" err="1">
                <a:solidFill>
                  <a:srgbClr val="000000"/>
                </a:solidFill>
                <a:effectLst/>
                <a:latin typeface="+mn-lt"/>
                <a:ea typeface="Times New Roman" panose="02020603050405020304" pitchFamily="18" charset="0"/>
              </a:rPr>
              <a:t>Wergeland</a:t>
            </a:r>
            <a:r>
              <a:rPr lang="en-US" sz="1800" dirty="0">
                <a:solidFill>
                  <a:srgbClr val="000000"/>
                </a:solidFill>
                <a:effectLst/>
                <a:latin typeface="+mn-lt"/>
                <a:ea typeface="Times New Roman" panose="02020603050405020304" pitchFamily="18" charset="0"/>
              </a:rPr>
              <a:t>, E.S. and </a:t>
            </a:r>
            <a:r>
              <a:rPr lang="en-US" sz="1800" dirty="0" err="1">
                <a:solidFill>
                  <a:srgbClr val="000000"/>
                </a:solidFill>
                <a:effectLst/>
                <a:latin typeface="+mn-lt"/>
                <a:ea typeface="Times New Roman" panose="02020603050405020304" pitchFamily="18" charset="0"/>
              </a:rPr>
              <a:t>Hognestad</a:t>
            </a:r>
            <a:r>
              <a:rPr lang="en-US" sz="1800" dirty="0">
                <a:solidFill>
                  <a:srgbClr val="000000"/>
                </a:solidFill>
                <a:effectLst/>
                <a:latin typeface="+mn-lt"/>
                <a:ea typeface="Times New Roman" panose="02020603050405020304" pitchFamily="18" charset="0"/>
              </a:rPr>
              <a:t>, H.K., 2021. Reusing stadiums for a greener future: the circular design potential of football architecture. </a:t>
            </a:r>
            <a:r>
              <a:rPr lang="en-US" sz="1800" i="1" dirty="0">
                <a:solidFill>
                  <a:srgbClr val="000000"/>
                </a:solidFill>
                <a:effectLst/>
                <a:latin typeface="+mn-lt"/>
                <a:ea typeface="Times New Roman" panose="02020603050405020304" pitchFamily="18" charset="0"/>
              </a:rPr>
              <a:t>Frontiers in Sports and Active Living</a:t>
            </a:r>
            <a:r>
              <a:rPr lang="en-US" sz="1800" dirty="0">
                <a:solidFill>
                  <a:srgbClr val="000000"/>
                </a:solidFill>
                <a:effectLst/>
                <a:latin typeface="+mn-lt"/>
                <a:ea typeface="Times New Roman" panose="02020603050405020304" pitchFamily="18" charset="0"/>
              </a:rPr>
              <a:t>, </a:t>
            </a:r>
            <a:r>
              <a:rPr lang="en-US" sz="1800" i="1" dirty="0">
                <a:solidFill>
                  <a:srgbClr val="000000"/>
                </a:solidFill>
                <a:effectLst/>
                <a:latin typeface="+mn-lt"/>
                <a:ea typeface="Times New Roman" panose="02020603050405020304" pitchFamily="18" charset="0"/>
              </a:rPr>
              <a:t>3</a:t>
            </a:r>
            <a:r>
              <a:rPr lang="en-US" sz="1800" dirty="0">
                <a:solidFill>
                  <a:srgbClr val="000000"/>
                </a:solidFill>
                <a:effectLst/>
                <a:latin typeface="+mn-lt"/>
                <a:ea typeface="Times New Roman" panose="02020603050405020304" pitchFamily="18" charset="0"/>
              </a:rPr>
              <a:t>, p.692632.</a:t>
            </a:r>
            <a:endParaRPr lang="en-GB" sz="1800" dirty="0">
              <a:solidFill>
                <a:srgbClr val="000000"/>
              </a:solidFill>
              <a:effectLst/>
              <a:latin typeface="+mn-lt"/>
              <a:ea typeface="Times New Roman" panose="02020603050405020304" pitchFamily="18" charset="0"/>
            </a:endParaRPr>
          </a:p>
          <a:p>
            <a:pPr marL="0" lvl="0" indent="0" algn="just" rtl="0">
              <a:lnSpc>
                <a:spcPct val="150000"/>
              </a:lnSpc>
              <a:spcBef>
                <a:spcPts val="0"/>
              </a:spcBef>
              <a:spcAft>
                <a:spcPts val="0"/>
              </a:spcAft>
              <a:buNone/>
            </a:pPr>
            <a:endParaRPr lang="en" sz="120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p:txBody>
      </p:sp>
    </p:spTree>
  </p:cSld>
  <p:clrMapOvr>
    <a:masterClrMapping/>
  </p:clrMapOvr>
</p:sld>
</file>

<file path=ppt/theme/theme1.xml><?xml version="1.0" encoding="utf-8"?>
<a:theme xmlns:a="http://schemas.openxmlformats.org/drawingml/2006/main" name="Paradigm">
  <a:themeElements>
    <a:clrScheme name="Paradigm">
      <a:dk1>
        <a:srgbClr val="31394D"/>
      </a:dk1>
      <a:lt1>
        <a:srgbClr val="FFFFFF"/>
      </a:lt1>
      <a:dk2>
        <a:srgbClr val="666666"/>
      </a:dk2>
      <a:lt2>
        <a:srgbClr val="626B73"/>
      </a:lt2>
      <a:accent1>
        <a:srgbClr val="002F4A"/>
      </a:accent1>
      <a:accent2>
        <a:srgbClr val="D9C4B1"/>
      </a:accent2>
      <a:accent3>
        <a:srgbClr val="EDE3DA"/>
      </a:accent3>
      <a:accent4>
        <a:srgbClr val="B85741"/>
      </a:accent4>
      <a:accent5>
        <a:srgbClr val="009384"/>
      </a:accent5>
      <a:accent6>
        <a:srgbClr val="D0F6FF"/>
      </a:accent6>
      <a:hlink>
        <a:srgbClr val="009384"/>
      </a:hlink>
      <a:folHlink>
        <a:srgbClr val="00938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1836</Words>
  <Application>Microsoft Office PowerPoint</Application>
  <PresentationFormat>On-screen Show (16:9)</PresentationFormat>
  <Paragraphs>84</Paragraphs>
  <Slides>11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Merriweather</vt:lpstr>
      <vt:lpstr>Times New Roman</vt:lpstr>
      <vt:lpstr>Roboto</vt:lpstr>
      <vt:lpstr>Paradigm</vt:lpstr>
      <vt:lpstr>Managing Enterprise in the 21st Century BMSW4011</vt:lpstr>
      <vt:lpstr>Introduction</vt:lpstr>
      <vt:lpstr>Business Proposition Overview  </vt:lpstr>
      <vt:lpstr>Human Resources Strategy</vt:lpstr>
      <vt:lpstr>Financial Resources  </vt:lpstr>
      <vt:lpstr>Cash Flow Statement</vt:lpstr>
      <vt:lpstr>Marketing Strategy  </vt:lpstr>
      <vt:lpstr>Market Research  </vt:lpstr>
      <vt:lpstr>SWOT Analysis</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Ana Ivona Misu (2008695)</cp:lastModifiedBy>
  <cp:revision>9</cp:revision>
  <dcterms:modified xsi:type="dcterms:W3CDTF">2024-06-30T13:49:15Z</dcterms:modified>
</cp:coreProperties>
</file>