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B575CE-5A9E-6A2E-596C-8833E3115285}" name="danielli souza" initials="ds" userId="d40710eeab70773e"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F7BDB-0374-446E-B008-F9484070049D}" v="1" dt="2026-03-17T16:51:07.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190" autoAdjust="0"/>
  </p:normalViewPr>
  <p:slideViewPr>
    <p:cSldViewPr snapToGrid="0">
      <p:cViewPr>
        <p:scale>
          <a:sx n="87" d="100"/>
          <a:sy n="87" d="100"/>
        </p:scale>
        <p:origin x="528" y="0"/>
      </p:cViewPr>
      <p:guideLst/>
    </p:cSldViewPr>
  </p:slideViewPr>
  <p:notesTextViewPr>
    <p:cViewPr>
      <p:scale>
        <a:sx n="1" d="1"/>
        <a:sy n="1" d="1"/>
      </p:scale>
      <p:origin x="0" y="-20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i souza" userId="d40710eeab70773e" providerId="LiveId" clId="{92B6A243-DC7B-40CF-AC83-AC9493073FD8}"/>
    <pc:docChg chg="custSel modSld">
      <pc:chgData name="danielli souza" userId="d40710eeab70773e" providerId="LiveId" clId="{92B6A243-DC7B-40CF-AC83-AC9493073FD8}" dt="2026-03-17T16:51:22.030" v="18" actId="33524"/>
      <pc:docMkLst>
        <pc:docMk/>
      </pc:docMkLst>
      <pc:sldChg chg="modSp mod">
        <pc:chgData name="danielli souza" userId="d40710eeab70773e" providerId="LiveId" clId="{92B6A243-DC7B-40CF-AC83-AC9493073FD8}" dt="2026-03-17T16:51:22.030" v="18" actId="33524"/>
        <pc:sldMkLst>
          <pc:docMk/>
          <pc:sldMk cId="2550687465" sldId="260"/>
        </pc:sldMkLst>
        <pc:spChg chg="mod">
          <ac:chgData name="danielli souza" userId="d40710eeab70773e" providerId="LiveId" clId="{92B6A243-DC7B-40CF-AC83-AC9493073FD8}" dt="2026-03-17T16:51:22.030" v="18" actId="33524"/>
          <ac:spMkLst>
            <pc:docMk/>
            <pc:sldMk cId="2550687465" sldId="260"/>
            <ac:spMk id="3" creationId="{1081017A-EF37-90BD-F986-4FD0B25EAB15}"/>
          </ac:spMkLst>
        </pc:spChg>
      </pc:sldChg>
      <pc:sldChg chg="modSp mod">
        <pc:chgData name="danielli souza" userId="d40710eeab70773e" providerId="LiveId" clId="{92B6A243-DC7B-40CF-AC83-AC9493073FD8}" dt="2026-03-17T16:50:55.234" v="0" actId="21"/>
        <pc:sldMkLst>
          <pc:docMk/>
          <pc:sldMk cId="3957927123" sldId="261"/>
        </pc:sldMkLst>
        <pc:spChg chg="mod">
          <ac:chgData name="danielli souza" userId="d40710eeab70773e" providerId="LiveId" clId="{92B6A243-DC7B-40CF-AC83-AC9493073FD8}" dt="2026-03-17T16:50:55.234" v="0" actId="21"/>
          <ac:spMkLst>
            <pc:docMk/>
            <pc:sldMk cId="3957927123" sldId="261"/>
            <ac:spMk id="3" creationId="{253F0E28-94A9-7A64-9A0F-860BF8E73A5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AE7370-2909-4CE8-BF51-32A4730F3E5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598D1C3-6E3B-4648-B34D-F8E8941D8F6F}">
      <dgm:prSet/>
      <dgm:spPr/>
      <dgm:t>
        <a:bodyPr/>
        <a:lstStyle/>
        <a:p>
          <a:pPr>
            <a:defRPr cap="all"/>
          </a:pPr>
          <a:r>
            <a:rPr lang="en-US"/>
            <a:t>Example: Holistic care wards in UK hospitals improve patient satisfaction by 20% (NHS England, 2022).</a:t>
          </a:r>
        </a:p>
      </dgm:t>
    </dgm:pt>
    <dgm:pt modelId="{2F1B6827-94B8-4CE2-8F6A-5A4AA1F0A9EB}" type="parTrans" cxnId="{FA6D5847-4CB5-4226-B6DF-E29A52EFFD58}">
      <dgm:prSet/>
      <dgm:spPr/>
      <dgm:t>
        <a:bodyPr/>
        <a:lstStyle/>
        <a:p>
          <a:endParaRPr lang="en-US"/>
        </a:p>
      </dgm:t>
    </dgm:pt>
    <dgm:pt modelId="{1090DE40-2293-403B-808B-6CFF32AE249B}" type="sibTrans" cxnId="{FA6D5847-4CB5-4226-B6DF-E29A52EFFD58}">
      <dgm:prSet/>
      <dgm:spPr/>
      <dgm:t>
        <a:bodyPr/>
        <a:lstStyle/>
        <a:p>
          <a:endParaRPr lang="en-US"/>
        </a:p>
      </dgm:t>
    </dgm:pt>
    <dgm:pt modelId="{EE8F7717-6D6E-4E8E-AAAD-D8FBC03C1C01}">
      <dgm:prSet/>
      <dgm:spPr/>
      <dgm:t>
        <a:bodyPr/>
        <a:lstStyle/>
        <a:p>
          <a:pPr>
            <a:defRPr cap="all"/>
          </a:pPr>
          <a:r>
            <a:rPr lang="en-US"/>
            <a:t>Case management reduces readmission rates by 12–15% (Public Health England, 2018).</a:t>
          </a:r>
        </a:p>
      </dgm:t>
    </dgm:pt>
    <dgm:pt modelId="{48AA585B-A545-489D-9E44-B3F55C16FC1E}" type="parTrans" cxnId="{78CFD9F4-45AA-4B7A-95CF-21DE67C19575}">
      <dgm:prSet/>
      <dgm:spPr/>
      <dgm:t>
        <a:bodyPr/>
        <a:lstStyle/>
        <a:p>
          <a:endParaRPr lang="en-US"/>
        </a:p>
      </dgm:t>
    </dgm:pt>
    <dgm:pt modelId="{621B05ED-4737-462A-A58D-124A20776F77}" type="sibTrans" cxnId="{78CFD9F4-45AA-4B7A-95CF-21DE67C19575}">
      <dgm:prSet/>
      <dgm:spPr/>
      <dgm:t>
        <a:bodyPr/>
        <a:lstStyle/>
        <a:p>
          <a:endParaRPr lang="en-US"/>
        </a:p>
      </dgm:t>
    </dgm:pt>
    <dgm:pt modelId="{B0CDCC7D-6787-4670-9DE0-4B5554AE9B52}">
      <dgm:prSet/>
      <dgm:spPr/>
      <dgm:t>
        <a:bodyPr/>
        <a:lstStyle/>
        <a:p>
          <a:pPr>
            <a:defRPr cap="all"/>
          </a:pPr>
          <a:r>
            <a:rPr lang="en-US"/>
            <a:t>Multidisciplinary teams address medical, mental, and social needs.</a:t>
          </a:r>
        </a:p>
      </dgm:t>
    </dgm:pt>
    <dgm:pt modelId="{214EB9D9-0224-4F7D-9B7E-3E13DEA24EE1}" type="parTrans" cxnId="{03E03C8B-A8B6-4FF3-823B-CF90F95C41E4}">
      <dgm:prSet/>
      <dgm:spPr/>
      <dgm:t>
        <a:bodyPr/>
        <a:lstStyle/>
        <a:p>
          <a:endParaRPr lang="en-US"/>
        </a:p>
      </dgm:t>
    </dgm:pt>
    <dgm:pt modelId="{44DCDCFF-BE8B-4B0C-8392-99B8ABB085D6}" type="sibTrans" cxnId="{03E03C8B-A8B6-4FF3-823B-CF90F95C41E4}">
      <dgm:prSet/>
      <dgm:spPr/>
      <dgm:t>
        <a:bodyPr/>
        <a:lstStyle/>
        <a:p>
          <a:endParaRPr lang="en-US"/>
        </a:p>
      </dgm:t>
    </dgm:pt>
    <dgm:pt modelId="{E8586F60-485B-4A46-8A43-94C1BDD6FB38}">
      <dgm:prSet/>
      <dgm:spPr/>
      <dgm:t>
        <a:bodyPr/>
        <a:lstStyle/>
        <a:p>
          <a:pPr>
            <a:defRPr cap="all"/>
          </a:pPr>
          <a:r>
            <a:rPr lang="en-US"/>
            <a:t>Preventive interventions reduce long-term healthcare costs.</a:t>
          </a:r>
        </a:p>
      </dgm:t>
    </dgm:pt>
    <dgm:pt modelId="{80946899-1984-4833-A9D1-DBDB85E85F91}" type="parTrans" cxnId="{0455E91B-3E90-4FB4-9BFB-78E807C0F1AB}">
      <dgm:prSet/>
      <dgm:spPr/>
      <dgm:t>
        <a:bodyPr/>
        <a:lstStyle/>
        <a:p>
          <a:endParaRPr lang="en-US"/>
        </a:p>
      </dgm:t>
    </dgm:pt>
    <dgm:pt modelId="{30CB4444-3F02-45A3-AC77-7EB4D8040B9F}" type="sibTrans" cxnId="{0455E91B-3E90-4FB4-9BFB-78E807C0F1AB}">
      <dgm:prSet/>
      <dgm:spPr/>
      <dgm:t>
        <a:bodyPr/>
        <a:lstStyle/>
        <a:p>
          <a:endParaRPr lang="en-US"/>
        </a:p>
      </dgm:t>
    </dgm:pt>
    <dgm:pt modelId="{B95A3A99-01A2-4270-98B2-139CD886CD3C}">
      <dgm:prSet/>
      <dgm:spPr/>
      <dgm:t>
        <a:bodyPr/>
        <a:lstStyle/>
        <a:p>
          <a:pPr>
            <a:defRPr cap="all"/>
          </a:pPr>
          <a:r>
            <a:rPr lang="en-US"/>
            <a:t>Patient feedback informs continuous service improvement.</a:t>
          </a:r>
        </a:p>
      </dgm:t>
    </dgm:pt>
    <dgm:pt modelId="{63042A7B-42FF-41A1-A137-BD385902D6DF}" type="parTrans" cxnId="{3E51718B-9ECD-443B-BA91-103803B843D4}">
      <dgm:prSet/>
      <dgm:spPr/>
      <dgm:t>
        <a:bodyPr/>
        <a:lstStyle/>
        <a:p>
          <a:endParaRPr lang="en-US"/>
        </a:p>
      </dgm:t>
    </dgm:pt>
    <dgm:pt modelId="{C302F803-4BE7-4568-89D9-F11B9BFEE66F}" type="sibTrans" cxnId="{3E51718B-9ECD-443B-BA91-103803B843D4}">
      <dgm:prSet/>
      <dgm:spPr/>
      <dgm:t>
        <a:bodyPr/>
        <a:lstStyle/>
        <a:p>
          <a:endParaRPr lang="en-US"/>
        </a:p>
      </dgm:t>
    </dgm:pt>
    <dgm:pt modelId="{17E59700-841F-44BB-866D-3FB6A26D98D5}" type="pres">
      <dgm:prSet presAssocID="{93AE7370-2909-4CE8-BF51-32A4730F3E50}" presName="root" presStyleCnt="0">
        <dgm:presLayoutVars>
          <dgm:dir/>
          <dgm:resizeHandles val="exact"/>
        </dgm:presLayoutVars>
      </dgm:prSet>
      <dgm:spPr/>
    </dgm:pt>
    <dgm:pt modelId="{FED73D58-3573-45C2-9FFE-E2CD6F2D357F}" type="pres">
      <dgm:prSet presAssocID="{3598D1C3-6E3B-4648-B34D-F8E8941D8F6F}" presName="compNode" presStyleCnt="0"/>
      <dgm:spPr/>
    </dgm:pt>
    <dgm:pt modelId="{1A7C5D02-3CB0-4E8F-8895-53BAD26796FC}" type="pres">
      <dgm:prSet presAssocID="{3598D1C3-6E3B-4648-B34D-F8E8941D8F6F}" presName="iconBgRect" presStyleLbl="bgShp" presStyleIdx="0" presStyleCnt="5"/>
      <dgm:spPr/>
    </dgm:pt>
    <dgm:pt modelId="{0B02576C-9916-4C92-91A2-3CB71A7AEA4E}" type="pres">
      <dgm:prSet presAssocID="{3598D1C3-6E3B-4648-B34D-F8E8941D8F6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86FE46AA-0FD8-4C36-9F9D-B4274E02CE6B}" type="pres">
      <dgm:prSet presAssocID="{3598D1C3-6E3B-4648-B34D-F8E8941D8F6F}" presName="spaceRect" presStyleCnt="0"/>
      <dgm:spPr/>
    </dgm:pt>
    <dgm:pt modelId="{A9EB7B20-241C-45F7-B97D-1E24056DBCCC}" type="pres">
      <dgm:prSet presAssocID="{3598D1C3-6E3B-4648-B34D-F8E8941D8F6F}" presName="textRect" presStyleLbl="revTx" presStyleIdx="0" presStyleCnt="5">
        <dgm:presLayoutVars>
          <dgm:chMax val="1"/>
          <dgm:chPref val="1"/>
        </dgm:presLayoutVars>
      </dgm:prSet>
      <dgm:spPr/>
    </dgm:pt>
    <dgm:pt modelId="{FAC3A37F-6660-452C-B405-4D56BBA9F60A}" type="pres">
      <dgm:prSet presAssocID="{1090DE40-2293-403B-808B-6CFF32AE249B}" presName="sibTrans" presStyleCnt="0"/>
      <dgm:spPr/>
    </dgm:pt>
    <dgm:pt modelId="{391A4193-AF3A-4615-8800-22F155F84531}" type="pres">
      <dgm:prSet presAssocID="{EE8F7717-6D6E-4E8E-AAAD-D8FBC03C1C01}" presName="compNode" presStyleCnt="0"/>
      <dgm:spPr/>
    </dgm:pt>
    <dgm:pt modelId="{14EB1713-641D-4D24-9124-84F25755464B}" type="pres">
      <dgm:prSet presAssocID="{EE8F7717-6D6E-4E8E-AAAD-D8FBC03C1C01}" presName="iconBgRect" presStyleLbl="bgShp" presStyleIdx="1" presStyleCnt="5"/>
      <dgm:spPr/>
    </dgm:pt>
    <dgm:pt modelId="{023BAF87-EB8A-44D8-AC28-3E023F61FFF0}" type="pres">
      <dgm:prSet presAssocID="{EE8F7717-6D6E-4E8E-AAAD-D8FBC03C1C0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5CC864E7-0E30-48B0-83A0-F35847E84E4B}" type="pres">
      <dgm:prSet presAssocID="{EE8F7717-6D6E-4E8E-AAAD-D8FBC03C1C01}" presName="spaceRect" presStyleCnt="0"/>
      <dgm:spPr/>
    </dgm:pt>
    <dgm:pt modelId="{BD310B2B-72CB-4F85-9FB1-4F83FDC6A0D8}" type="pres">
      <dgm:prSet presAssocID="{EE8F7717-6D6E-4E8E-AAAD-D8FBC03C1C01}" presName="textRect" presStyleLbl="revTx" presStyleIdx="1" presStyleCnt="5">
        <dgm:presLayoutVars>
          <dgm:chMax val="1"/>
          <dgm:chPref val="1"/>
        </dgm:presLayoutVars>
      </dgm:prSet>
      <dgm:spPr/>
    </dgm:pt>
    <dgm:pt modelId="{DDF2E717-FECF-4CA3-974C-394240D74654}" type="pres">
      <dgm:prSet presAssocID="{621B05ED-4737-462A-A58D-124A20776F77}" presName="sibTrans" presStyleCnt="0"/>
      <dgm:spPr/>
    </dgm:pt>
    <dgm:pt modelId="{A1F64BDC-C7E3-4BC6-885D-86FAB16320EA}" type="pres">
      <dgm:prSet presAssocID="{B0CDCC7D-6787-4670-9DE0-4B5554AE9B52}" presName="compNode" presStyleCnt="0"/>
      <dgm:spPr/>
    </dgm:pt>
    <dgm:pt modelId="{C309FDD6-50DE-4271-9209-1D555B3D44E6}" type="pres">
      <dgm:prSet presAssocID="{B0CDCC7D-6787-4670-9DE0-4B5554AE9B52}" presName="iconBgRect" presStyleLbl="bgShp" presStyleIdx="2" presStyleCnt="5"/>
      <dgm:spPr/>
    </dgm:pt>
    <dgm:pt modelId="{9E0E5F19-1386-4B9A-B147-8B2722DBC598}" type="pres">
      <dgm:prSet presAssocID="{B0CDCC7D-6787-4670-9DE0-4B5554AE9B5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A15B6598-672B-4E93-9FE8-80A06C5EE237}" type="pres">
      <dgm:prSet presAssocID="{B0CDCC7D-6787-4670-9DE0-4B5554AE9B52}" presName="spaceRect" presStyleCnt="0"/>
      <dgm:spPr/>
    </dgm:pt>
    <dgm:pt modelId="{01557F57-1504-49FE-8221-C50B6F514A31}" type="pres">
      <dgm:prSet presAssocID="{B0CDCC7D-6787-4670-9DE0-4B5554AE9B52}" presName="textRect" presStyleLbl="revTx" presStyleIdx="2" presStyleCnt="5">
        <dgm:presLayoutVars>
          <dgm:chMax val="1"/>
          <dgm:chPref val="1"/>
        </dgm:presLayoutVars>
      </dgm:prSet>
      <dgm:spPr/>
    </dgm:pt>
    <dgm:pt modelId="{92F7903E-0C14-4B8A-B2B5-2A76434BB271}" type="pres">
      <dgm:prSet presAssocID="{44DCDCFF-BE8B-4B0C-8392-99B8ABB085D6}" presName="sibTrans" presStyleCnt="0"/>
      <dgm:spPr/>
    </dgm:pt>
    <dgm:pt modelId="{B75E7B03-B99A-4244-B8D6-69152D200E7F}" type="pres">
      <dgm:prSet presAssocID="{E8586F60-485B-4A46-8A43-94C1BDD6FB38}" presName="compNode" presStyleCnt="0"/>
      <dgm:spPr/>
    </dgm:pt>
    <dgm:pt modelId="{6037ED35-7C85-4632-8D08-DCA15D228BA7}" type="pres">
      <dgm:prSet presAssocID="{E8586F60-485B-4A46-8A43-94C1BDD6FB38}" presName="iconBgRect" presStyleLbl="bgShp" presStyleIdx="3" presStyleCnt="5"/>
      <dgm:spPr/>
    </dgm:pt>
    <dgm:pt modelId="{843F77CF-22E6-464C-B0E0-5E4A9D7D05A4}" type="pres">
      <dgm:prSet presAssocID="{E8586F60-485B-4A46-8A43-94C1BDD6FB3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16EFC9ED-9CB9-4D78-9BAB-2F0BD2D416CC}" type="pres">
      <dgm:prSet presAssocID="{E8586F60-485B-4A46-8A43-94C1BDD6FB38}" presName="spaceRect" presStyleCnt="0"/>
      <dgm:spPr/>
    </dgm:pt>
    <dgm:pt modelId="{5990E631-C515-421C-9948-D3B543F8FD75}" type="pres">
      <dgm:prSet presAssocID="{E8586F60-485B-4A46-8A43-94C1BDD6FB38}" presName="textRect" presStyleLbl="revTx" presStyleIdx="3" presStyleCnt="5">
        <dgm:presLayoutVars>
          <dgm:chMax val="1"/>
          <dgm:chPref val="1"/>
        </dgm:presLayoutVars>
      </dgm:prSet>
      <dgm:spPr/>
    </dgm:pt>
    <dgm:pt modelId="{83BF5102-9E9F-41F1-9208-B1036E5F866F}" type="pres">
      <dgm:prSet presAssocID="{30CB4444-3F02-45A3-AC77-7EB4D8040B9F}" presName="sibTrans" presStyleCnt="0"/>
      <dgm:spPr/>
    </dgm:pt>
    <dgm:pt modelId="{960B8569-6FE7-4F9B-9CD9-D41F1CA9785A}" type="pres">
      <dgm:prSet presAssocID="{B95A3A99-01A2-4270-98B2-139CD886CD3C}" presName="compNode" presStyleCnt="0"/>
      <dgm:spPr/>
    </dgm:pt>
    <dgm:pt modelId="{663D352B-961A-4DC4-AD4D-6ABF86F5368C}" type="pres">
      <dgm:prSet presAssocID="{B95A3A99-01A2-4270-98B2-139CD886CD3C}" presName="iconBgRect" presStyleLbl="bgShp" presStyleIdx="4" presStyleCnt="5"/>
      <dgm:spPr/>
    </dgm:pt>
    <dgm:pt modelId="{F3AF9DDF-CC4F-42E4-91A4-A6766BCDE7A6}" type="pres">
      <dgm:prSet presAssocID="{B95A3A99-01A2-4270-98B2-139CD886CD3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ethoscope"/>
        </a:ext>
      </dgm:extLst>
    </dgm:pt>
    <dgm:pt modelId="{5BDDE520-21EF-45E3-91B7-DBB87C59D4D6}" type="pres">
      <dgm:prSet presAssocID="{B95A3A99-01A2-4270-98B2-139CD886CD3C}" presName="spaceRect" presStyleCnt="0"/>
      <dgm:spPr/>
    </dgm:pt>
    <dgm:pt modelId="{92243844-D7BA-433B-B257-FD7A9368E76B}" type="pres">
      <dgm:prSet presAssocID="{B95A3A99-01A2-4270-98B2-139CD886CD3C}" presName="textRect" presStyleLbl="revTx" presStyleIdx="4" presStyleCnt="5">
        <dgm:presLayoutVars>
          <dgm:chMax val="1"/>
          <dgm:chPref val="1"/>
        </dgm:presLayoutVars>
      </dgm:prSet>
      <dgm:spPr/>
    </dgm:pt>
  </dgm:ptLst>
  <dgm:cxnLst>
    <dgm:cxn modelId="{0455E91B-3E90-4FB4-9BFB-78E807C0F1AB}" srcId="{93AE7370-2909-4CE8-BF51-32A4730F3E50}" destId="{E8586F60-485B-4A46-8A43-94C1BDD6FB38}" srcOrd="3" destOrd="0" parTransId="{80946899-1984-4833-A9D1-DBDB85E85F91}" sibTransId="{30CB4444-3F02-45A3-AC77-7EB4D8040B9F}"/>
    <dgm:cxn modelId="{0EA62642-9CC5-4EF9-AC88-9AAE8227D714}" type="presOf" srcId="{B95A3A99-01A2-4270-98B2-139CD886CD3C}" destId="{92243844-D7BA-433B-B257-FD7A9368E76B}" srcOrd="0" destOrd="0" presId="urn:microsoft.com/office/officeart/2018/5/layout/IconCircleLabelList"/>
    <dgm:cxn modelId="{52102744-E1B8-4B6C-94B7-E1D065394098}" type="presOf" srcId="{E8586F60-485B-4A46-8A43-94C1BDD6FB38}" destId="{5990E631-C515-421C-9948-D3B543F8FD75}" srcOrd="0" destOrd="0" presId="urn:microsoft.com/office/officeart/2018/5/layout/IconCircleLabelList"/>
    <dgm:cxn modelId="{FA6D5847-4CB5-4226-B6DF-E29A52EFFD58}" srcId="{93AE7370-2909-4CE8-BF51-32A4730F3E50}" destId="{3598D1C3-6E3B-4648-B34D-F8E8941D8F6F}" srcOrd="0" destOrd="0" parTransId="{2F1B6827-94B8-4CE2-8F6A-5A4AA1F0A9EB}" sibTransId="{1090DE40-2293-403B-808B-6CFF32AE249B}"/>
    <dgm:cxn modelId="{B60D8269-57C8-45B0-80A1-0FB076D9647F}" type="presOf" srcId="{EE8F7717-6D6E-4E8E-AAAD-D8FBC03C1C01}" destId="{BD310B2B-72CB-4F85-9FB1-4F83FDC6A0D8}" srcOrd="0" destOrd="0" presId="urn:microsoft.com/office/officeart/2018/5/layout/IconCircleLabelList"/>
    <dgm:cxn modelId="{03E03C8B-A8B6-4FF3-823B-CF90F95C41E4}" srcId="{93AE7370-2909-4CE8-BF51-32A4730F3E50}" destId="{B0CDCC7D-6787-4670-9DE0-4B5554AE9B52}" srcOrd="2" destOrd="0" parTransId="{214EB9D9-0224-4F7D-9B7E-3E13DEA24EE1}" sibTransId="{44DCDCFF-BE8B-4B0C-8392-99B8ABB085D6}"/>
    <dgm:cxn modelId="{3E51718B-9ECD-443B-BA91-103803B843D4}" srcId="{93AE7370-2909-4CE8-BF51-32A4730F3E50}" destId="{B95A3A99-01A2-4270-98B2-139CD886CD3C}" srcOrd="4" destOrd="0" parTransId="{63042A7B-42FF-41A1-A137-BD385902D6DF}" sibTransId="{C302F803-4BE7-4568-89D9-F11B9BFEE66F}"/>
    <dgm:cxn modelId="{E0CA91A8-1976-42A5-94B6-6E0F3B417139}" type="presOf" srcId="{3598D1C3-6E3B-4648-B34D-F8E8941D8F6F}" destId="{A9EB7B20-241C-45F7-B97D-1E24056DBCCC}" srcOrd="0" destOrd="0" presId="urn:microsoft.com/office/officeart/2018/5/layout/IconCircleLabelList"/>
    <dgm:cxn modelId="{C71417C8-1E73-4E3B-8187-BDA2DEB222F1}" type="presOf" srcId="{93AE7370-2909-4CE8-BF51-32A4730F3E50}" destId="{17E59700-841F-44BB-866D-3FB6A26D98D5}" srcOrd="0" destOrd="0" presId="urn:microsoft.com/office/officeart/2018/5/layout/IconCircleLabelList"/>
    <dgm:cxn modelId="{78CFD9F4-45AA-4B7A-95CF-21DE67C19575}" srcId="{93AE7370-2909-4CE8-BF51-32A4730F3E50}" destId="{EE8F7717-6D6E-4E8E-AAAD-D8FBC03C1C01}" srcOrd="1" destOrd="0" parTransId="{48AA585B-A545-489D-9E44-B3F55C16FC1E}" sibTransId="{621B05ED-4737-462A-A58D-124A20776F77}"/>
    <dgm:cxn modelId="{65EF0DFB-9B75-4DA1-8C63-D83F25597DFD}" type="presOf" srcId="{B0CDCC7D-6787-4670-9DE0-4B5554AE9B52}" destId="{01557F57-1504-49FE-8221-C50B6F514A31}" srcOrd="0" destOrd="0" presId="urn:microsoft.com/office/officeart/2018/5/layout/IconCircleLabelList"/>
    <dgm:cxn modelId="{773D244A-24FD-4CC5-9762-E0BD54C23A88}" type="presParOf" srcId="{17E59700-841F-44BB-866D-3FB6A26D98D5}" destId="{FED73D58-3573-45C2-9FFE-E2CD6F2D357F}" srcOrd="0" destOrd="0" presId="urn:microsoft.com/office/officeart/2018/5/layout/IconCircleLabelList"/>
    <dgm:cxn modelId="{8E92E73D-6A6C-48B0-BF1B-38656576B0EC}" type="presParOf" srcId="{FED73D58-3573-45C2-9FFE-E2CD6F2D357F}" destId="{1A7C5D02-3CB0-4E8F-8895-53BAD26796FC}" srcOrd="0" destOrd="0" presId="urn:microsoft.com/office/officeart/2018/5/layout/IconCircleLabelList"/>
    <dgm:cxn modelId="{9B5AA2C4-0F07-4952-A716-101E7537EDEF}" type="presParOf" srcId="{FED73D58-3573-45C2-9FFE-E2CD6F2D357F}" destId="{0B02576C-9916-4C92-91A2-3CB71A7AEA4E}" srcOrd="1" destOrd="0" presId="urn:microsoft.com/office/officeart/2018/5/layout/IconCircleLabelList"/>
    <dgm:cxn modelId="{F632F4E6-DCFA-4AA4-9419-B2B9A0F60E0E}" type="presParOf" srcId="{FED73D58-3573-45C2-9FFE-E2CD6F2D357F}" destId="{86FE46AA-0FD8-4C36-9F9D-B4274E02CE6B}" srcOrd="2" destOrd="0" presId="urn:microsoft.com/office/officeart/2018/5/layout/IconCircleLabelList"/>
    <dgm:cxn modelId="{2CE36B82-9345-4EF4-A6D9-406A4EEE8633}" type="presParOf" srcId="{FED73D58-3573-45C2-9FFE-E2CD6F2D357F}" destId="{A9EB7B20-241C-45F7-B97D-1E24056DBCCC}" srcOrd="3" destOrd="0" presId="urn:microsoft.com/office/officeart/2018/5/layout/IconCircleLabelList"/>
    <dgm:cxn modelId="{794BE3AC-FA91-4EF8-936E-AF0BD74977BE}" type="presParOf" srcId="{17E59700-841F-44BB-866D-3FB6A26D98D5}" destId="{FAC3A37F-6660-452C-B405-4D56BBA9F60A}" srcOrd="1" destOrd="0" presId="urn:microsoft.com/office/officeart/2018/5/layout/IconCircleLabelList"/>
    <dgm:cxn modelId="{776E1B7C-26E5-46EB-A5C1-A5AEAF421C56}" type="presParOf" srcId="{17E59700-841F-44BB-866D-3FB6A26D98D5}" destId="{391A4193-AF3A-4615-8800-22F155F84531}" srcOrd="2" destOrd="0" presId="urn:microsoft.com/office/officeart/2018/5/layout/IconCircleLabelList"/>
    <dgm:cxn modelId="{46BDA511-BAE6-4AB4-B4B3-2597DBF22FAE}" type="presParOf" srcId="{391A4193-AF3A-4615-8800-22F155F84531}" destId="{14EB1713-641D-4D24-9124-84F25755464B}" srcOrd="0" destOrd="0" presId="urn:microsoft.com/office/officeart/2018/5/layout/IconCircleLabelList"/>
    <dgm:cxn modelId="{CD035845-78B7-468C-9D4E-825A4C086E4E}" type="presParOf" srcId="{391A4193-AF3A-4615-8800-22F155F84531}" destId="{023BAF87-EB8A-44D8-AC28-3E023F61FFF0}" srcOrd="1" destOrd="0" presId="urn:microsoft.com/office/officeart/2018/5/layout/IconCircleLabelList"/>
    <dgm:cxn modelId="{C028F222-6C8B-4E04-AE41-3A0967B95D57}" type="presParOf" srcId="{391A4193-AF3A-4615-8800-22F155F84531}" destId="{5CC864E7-0E30-48B0-83A0-F35847E84E4B}" srcOrd="2" destOrd="0" presId="urn:microsoft.com/office/officeart/2018/5/layout/IconCircleLabelList"/>
    <dgm:cxn modelId="{CB69F1B0-D55D-4690-AAC8-107D0ABCAF2D}" type="presParOf" srcId="{391A4193-AF3A-4615-8800-22F155F84531}" destId="{BD310B2B-72CB-4F85-9FB1-4F83FDC6A0D8}" srcOrd="3" destOrd="0" presId="urn:microsoft.com/office/officeart/2018/5/layout/IconCircleLabelList"/>
    <dgm:cxn modelId="{D1280877-1336-41DD-89FD-F0AFF7B3CF07}" type="presParOf" srcId="{17E59700-841F-44BB-866D-3FB6A26D98D5}" destId="{DDF2E717-FECF-4CA3-974C-394240D74654}" srcOrd="3" destOrd="0" presId="urn:microsoft.com/office/officeart/2018/5/layout/IconCircleLabelList"/>
    <dgm:cxn modelId="{700179CB-CC74-4D80-ABC2-3B632F99DFD0}" type="presParOf" srcId="{17E59700-841F-44BB-866D-3FB6A26D98D5}" destId="{A1F64BDC-C7E3-4BC6-885D-86FAB16320EA}" srcOrd="4" destOrd="0" presId="urn:microsoft.com/office/officeart/2018/5/layout/IconCircleLabelList"/>
    <dgm:cxn modelId="{9914BF1E-EE71-4140-BF90-D5FB5FB882AB}" type="presParOf" srcId="{A1F64BDC-C7E3-4BC6-885D-86FAB16320EA}" destId="{C309FDD6-50DE-4271-9209-1D555B3D44E6}" srcOrd="0" destOrd="0" presId="urn:microsoft.com/office/officeart/2018/5/layout/IconCircleLabelList"/>
    <dgm:cxn modelId="{75A7EDB5-E4FB-42BE-ABD3-460BD52821C9}" type="presParOf" srcId="{A1F64BDC-C7E3-4BC6-885D-86FAB16320EA}" destId="{9E0E5F19-1386-4B9A-B147-8B2722DBC598}" srcOrd="1" destOrd="0" presId="urn:microsoft.com/office/officeart/2018/5/layout/IconCircleLabelList"/>
    <dgm:cxn modelId="{C231CBCE-77BF-4143-9075-96C813F7F7ED}" type="presParOf" srcId="{A1F64BDC-C7E3-4BC6-885D-86FAB16320EA}" destId="{A15B6598-672B-4E93-9FE8-80A06C5EE237}" srcOrd="2" destOrd="0" presId="urn:microsoft.com/office/officeart/2018/5/layout/IconCircleLabelList"/>
    <dgm:cxn modelId="{F8716535-3B2E-49E8-8E88-BA48B5576C3F}" type="presParOf" srcId="{A1F64BDC-C7E3-4BC6-885D-86FAB16320EA}" destId="{01557F57-1504-49FE-8221-C50B6F514A31}" srcOrd="3" destOrd="0" presId="urn:microsoft.com/office/officeart/2018/5/layout/IconCircleLabelList"/>
    <dgm:cxn modelId="{966FBB3A-DE65-42E2-A7D8-06F4D316B7C4}" type="presParOf" srcId="{17E59700-841F-44BB-866D-3FB6A26D98D5}" destId="{92F7903E-0C14-4B8A-B2B5-2A76434BB271}" srcOrd="5" destOrd="0" presId="urn:microsoft.com/office/officeart/2018/5/layout/IconCircleLabelList"/>
    <dgm:cxn modelId="{ECDA1810-BFC9-4F75-A58C-BBEA52BDE455}" type="presParOf" srcId="{17E59700-841F-44BB-866D-3FB6A26D98D5}" destId="{B75E7B03-B99A-4244-B8D6-69152D200E7F}" srcOrd="6" destOrd="0" presId="urn:microsoft.com/office/officeart/2018/5/layout/IconCircleLabelList"/>
    <dgm:cxn modelId="{21C26CFA-FD11-49C4-8304-75CF640679AA}" type="presParOf" srcId="{B75E7B03-B99A-4244-B8D6-69152D200E7F}" destId="{6037ED35-7C85-4632-8D08-DCA15D228BA7}" srcOrd="0" destOrd="0" presId="urn:microsoft.com/office/officeart/2018/5/layout/IconCircleLabelList"/>
    <dgm:cxn modelId="{74E84893-DF75-40EA-90CA-31F2BC7C27C5}" type="presParOf" srcId="{B75E7B03-B99A-4244-B8D6-69152D200E7F}" destId="{843F77CF-22E6-464C-B0E0-5E4A9D7D05A4}" srcOrd="1" destOrd="0" presId="urn:microsoft.com/office/officeart/2018/5/layout/IconCircleLabelList"/>
    <dgm:cxn modelId="{CEFC1BE2-B2EE-4933-BDE6-A8774FB0D9B2}" type="presParOf" srcId="{B75E7B03-B99A-4244-B8D6-69152D200E7F}" destId="{16EFC9ED-9CB9-4D78-9BAB-2F0BD2D416CC}" srcOrd="2" destOrd="0" presId="urn:microsoft.com/office/officeart/2018/5/layout/IconCircleLabelList"/>
    <dgm:cxn modelId="{95FF43CD-54F4-445E-AC50-33F16D1C41DF}" type="presParOf" srcId="{B75E7B03-B99A-4244-B8D6-69152D200E7F}" destId="{5990E631-C515-421C-9948-D3B543F8FD75}" srcOrd="3" destOrd="0" presId="urn:microsoft.com/office/officeart/2018/5/layout/IconCircleLabelList"/>
    <dgm:cxn modelId="{A05B5ADA-8FCB-4A8F-AD39-BCE67B467607}" type="presParOf" srcId="{17E59700-841F-44BB-866D-3FB6A26D98D5}" destId="{83BF5102-9E9F-41F1-9208-B1036E5F866F}" srcOrd="7" destOrd="0" presId="urn:microsoft.com/office/officeart/2018/5/layout/IconCircleLabelList"/>
    <dgm:cxn modelId="{CA2DA99C-DB05-4F40-8E9E-8A805DCBDBF9}" type="presParOf" srcId="{17E59700-841F-44BB-866D-3FB6A26D98D5}" destId="{960B8569-6FE7-4F9B-9CD9-D41F1CA9785A}" srcOrd="8" destOrd="0" presId="urn:microsoft.com/office/officeart/2018/5/layout/IconCircleLabelList"/>
    <dgm:cxn modelId="{8ECDE9F9-EA5B-469F-B804-BC4D613ABC0A}" type="presParOf" srcId="{960B8569-6FE7-4F9B-9CD9-D41F1CA9785A}" destId="{663D352B-961A-4DC4-AD4D-6ABF86F5368C}" srcOrd="0" destOrd="0" presId="urn:microsoft.com/office/officeart/2018/5/layout/IconCircleLabelList"/>
    <dgm:cxn modelId="{2B59F277-2100-4198-A4C0-2913831A1089}" type="presParOf" srcId="{960B8569-6FE7-4F9B-9CD9-D41F1CA9785A}" destId="{F3AF9DDF-CC4F-42E4-91A4-A6766BCDE7A6}" srcOrd="1" destOrd="0" presId="urn:microsoft.com/office/officeart/2018/5/layout/IconCircleLabelList"/>
    <dgm:cxn modelId="{1A98238E-A4F8-410A-9D8A-A0D75FE15870}" type="presParOf" srcId="{960B8569-6FE7-4F9B-9CD9-D41F1CA9785A}" destId="{5BDDE520-21EF-45E3-91B7-DBB87C59D4D6}" srcOrd="2" destOrd="0" presId="urn:microsoft.com/office/officeart/2018/5/layout/IconCircleLabelList"/>
    <dgm:cxn modelId="{6609EDFF-8B17-443F-9B24-8560F71F9E9C}" type="presParOf" srcId="{960B8569-6FE7-4F9B-9CD9-D41F1CA9785A}" destId="{92243844-D7BA-433B-B257-FD7A9368E76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1A0041-032F-4E38-B12B-22B476477D51}"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77AE570B-73A4-4092-BAC3-B258A25EB329}">
      <dgm:prSet/>
      <dgm:spPr/>
      <dgm:t>
        <a:bodyPr/>
        <a:lstStyle/>
        <a:p>
          <a:r>
            <a:rPr lang="en-US"/>
            <a:t>Socioeconomic, geographic, and cultural barriers limit healthcare access (Marmot, 2020).</a:t>
          </a:r>
        </a:p>
      </dgm:t>
    </dgm:pt>
    <dgm:pt modelId="{BC3E2852-C6D2-4B7C-9B14-37C0B1D930B4}" type="parTrans" cxnId="{48DE768D-F076-4730-A063-8E939AD7C53C}">
      <dgm:prSet/>
      <dgm:spPr/>
      <dgm:t>
        <a:bodyPr/>
        <a:lstStyle/>
        <a:p>
          <a:endParaRPr lang="en-US"/>
        </a:p>
      </dgm:t>
    </dgm:pt>
    <dgm:pt modelId="{1A1A6BA7-ACBF-4665-8AAA-07EC7EEB7F3A}" type="sibTrans" cxnId="{48DE768D-F076-4730-A063-8E939AD7C53C}">
      <dgm:prSet phldrT="1" phldr="0"/>
      <dgm:spPr/>
      <dgm:t>
        <a:bodyPr/>
        <a:lstStyle/>
        <a:p>
          <a:r>
            <a:rPr lang="en-US"/>
            <a:t>1</a:t>
          </a:r>
        </a:p>
      </dgm:t>
    </dgm:pt>
    <dgm:pt modelId="{484CA693-5C3B-40C7-B2F7-2C56BCD958F9}">
      <dgm:prSet/>
      <dgm:spPr/>
      <dgm:t>
        <a:bodyPr/>
        <a:lstStyle/>
        <a:p>
          <a:r>
            <a:rPr lang="en-US"/>
            <a:t>Universal healthcare reduces disparities and improves health outcomes (WHO, 2025).</a:t>
          </a:r>
        </a:p>
      </dgm:t>
    </dgm:pt>
    <dgm:pt modelId="{2F5C9313-DD05-44D0-8953-ADE687539C67}" type="parTrans" cxnId="{E88402D8-CD75-4147-BF0C-2B8B12DD1ED3}">
      <dgm:prSet/>
      <dgm:spPr/>
      <dgm:t>
        <a:bodyPr/>
        <a:lstStyle/>
        <a:p>
          <a:endParaRPr lang="en-US"/>
        </a:p>
      </dgm:t>
    </dgm:pt>
    <dgm:pt modelId="{A2B8F092-59C0-4B17-8E65-288D2BAC0BC7}" type="sibTrans" cxnId="{E88402D8-CD75-4147-BF0C-2B8B12DD1ED3}">
      <dgm:prSet phldrT="2" phldr="0"/>
      <dgm:spPr/>
      <dgm:t>
        <a:bodyPr/>
        <a:lstStyle/>
        <a:p>
          <a:r>
            <a:rPr lang="en-US"/>
            <a:t>2</a:t>
          </a:r>
        </a:p>
      </dgm:t>
    </dgm:pt>
    <dgm:pt modelId="{02FECA49-2A8C-4706-9826-EDA4A8983C96}">
      <dgm:prSet/>
      <dgm:spPr/>
      <dgm:t>
        <a:bodyPr/>
        <a:lstStyle/>
        <a:p>
          <a:r>
            <a:rPr lang="en-US"/>
            <a:t>Targeted interventions support vulnerable populations (Xiao et al., 2021).</a:t>
          </a:r>
        </a:p>
      </dgm:t>
    </dgm:pt>
    <dgm:pt modelId="{A5CC7E8E-44BB-4104-8498-308D3B5C46CD}" type="parTrans" cxnId="{D167B82E-6613-4E68-93CD-8FD6D7703575}">
      <dgm:prSet/>
      <dgm:spPr/>
      <dgm:t>
        <a:bodyPr/>
        <a:lstStyle/>
        <a:p>
          <a:endParaRPr lang="en-US"/>
        </a:p>
      </dgm:t>
    </dgm:pt>
    <dgm:pt modelId="{37DED8D4-AFF9-4587-BA94-FFFEF0446AD9}" type="sibTrans" cxnId="{D167B82E-6613-4E68-93CD-8FD6D7703575}">
      <dgm:prSet phldrT="3" phldr="0"/>
      <dgm:spPr/>
      <dgm:t>
        <a:bodyPr/>
        <a:lstStyle/>
        <a:p>
          <a:r>
            <a:rPr lang="en-US"/>
            <a:t>3</a:t>
          </a:r>
        </a:p>
      </dgm:t>
    </dgm:pt>
    <dgm:pt modelId="{F1DB03D1-E8EC-4A81-9570-DC92F991A238}">
      <dgm:prSet/>
      <dgm:spPr/>
      <dgm:t>
        <a:bodyPr/>
        <a:lstStyle/>
        <a:p>
          <a:r>
            <a:rPr lang="en-US"/>
            <a:t>Telehealth and mobile clinics improve rural access by 30–40% (NHS England, 2023).</a:t>
          </a:r>
        </a:p>
      </dgm:t>
    </dgm:pt>
    <dgm:pt modelId="{C11BADE4-B57E-462E-9409-421E3561F0A4}" type="parTrans" cxnId="{A76D0E87-A0FE-41AF-A48A-91599DCA6E95}">
      <dgm:prSet/>
      <dgm:spPr/>
      <dgm:t>
        <a:bodyPr/>
        <a:lstStyle/>
        <a:p>
          <a:endParaRPr lang="en-US"/>
        </a:p>
      </dgm:t>
    </dgm:pt>
    <dgm:pt modelId="{6008B51B-19A3-4791-B704-969A76DB86C2}" type="sibTrans" cxnId="{A76D0E87-A0FE-41AF-A48A-91599DCA6E95}">
      <dgm:prSet phldrT="4" phldr="0"/>
      <dgm:spPr/>
      <dgm:t>
        <a:bodyPr/>
        <a:lstStyle/>
        <a:p>
          <a:r>
            <a:rPr lang="en-US"/>
            <a:t>4</a:t>
          </a:r>
        </a:p>
      </dgm:t>
    </dgm:pt>
    <dgm:pt modelId="{4119B875-6236-4E6A-BB38-92A749116BE7}">
      <dgm:prSet/>
      <dgm:spPr/>
      <dgm:t>
        <a:bodyPr/>
        <a:lstStyle/>
        <a:p>
          <a:r>
            <a:rPr lang="en-US"/>
            <a:t>Equity-focused policies foster inclusivity and reduce long-term health inequalities.</a:t>
          </a:r>
        </a:p>
      </dgm:t>
    </dgm:pt>
    <dgm:pt modelId="{A25632CF-6D5E-448E-A9CD-4630AA26ADD7}" type="parTrans" cxnId="{DF38B398-8B9C-42B5-B640-18DE04962A60}">
      <dgm:prSet/>
      <dgm:spPr/>
      <dgm:t>
        <a:bodyPr/>
        <a:lstStyle/>
        <a:p>
          <a:endParaRPr lang="en-US"/>
        </a:p>
      </dgm:t>
    </dgm:pt>
    <dgm:pt modelId="{599047E8-9227-4C36-AB96-831CBC5BD781}" type="sibTrans" cxnId="{DF38B398-8B9C-42B5-B640-18DE04962A60}">
      <dgm:prSet phldrT="5" phldr="0"/>
      <dgm:spPr/>
      <dgm:t>
        <a:bodyPr/>
        <a:lstStyle/>
        <a:p>
          <a:r>
            <a:rPr lang="en-US"/>
            <a:t>5</a:t>
          </a:r>
        </a:p>
      </dgm:t>
    </dgm:pt>
    <dgm:pt modelId="{D7E37E2A-D31E-4F81-85A0-599211156033}" type="pres">
      <dgm:prSet presAssocID="{701A0041-032F-4E38-B12B-22B476477D51}" presName="Name0" presStyleCnt="0">
        <dgm:presLayoutVars>
          <dgm:animLvl val="lvl"/>
          <dgm:resizeHandles val="exact"/>
        </dgm:presLayoutVars>
      </dgm:prSet>
      <dgm:spPr/>
    </dgm:pt>
    <dgm:pt modelId="{88BA2E55-3BAB-42A8-A4FC-C68C3B948941}" type="pres">
      <dgm:prSet presAssocID="{77AE570B-73A4-4092-BAC3-B258A25EB329}" presName="compositeNode" presStyleCnt="0">
        <dgm:presLayoutVars>
          <dgm:bulletEnabled val="1"/>
        </dgm:presLayoutVars>
      </dgm:prSet>
      <dgm:spPr/>
    </dgm:pt>
    <dgm:pt modelId="{F35F56B6-7618-41EF-8A91-5ADA2F293428}" type="pres">
      <dgm:prSet presAssocID="{77AE570B-73A4-4092-BAC3-B258A25EB329}" presName="bgRect" presStyleLbl="bgAccFollowNode1" presStyleIdx="0" presStyleCnt="5"/>
      <dgm:spPr/>
    </dgm:pt>
    <dgm:pt modelId="{B699C3EC-6620-4717-ACD6-BEA8DBB21CFC}" type="pres">
      <dgm:prSet presAssocID="{1A1A6BA7-ACBF-4665-8AAA-07EC7EEB7F3A}" presName="sibTransNodeCircle" presStyleLbl="alignNode1" presStyleIdx="0" presStyleCnt="10">
        <dgm:presLayoutVars>
          <dgm:chMax val="0"/>
          <dgm:bulletEnabled/>
        </dgm:presLayoutVars>
      </dgm:prSet>
      <dgm:spPr/>
    </dgm:pt>
    <dgm:pt modelId="{16D7EA88-D917-4E75-A503-1C7BB8FADE25}" type="pres">
      <dgm:prSet presAssocID="{77AE570B-73A4-4092-BAC3-B258A25EB329}" presName="bottomLine" presStyleLbl="alignNode1" presStyleIdx="1" presStyleCnt="10">
        <dgm:presLayoutVars/>
      </dgm:prSet>
      <dgm:spPr/>
    </dgm:pt>
    <dgm:pt modelId="{99B88F2F-4D98-4484-B2C5-2D233F6B2339}" type="pres">
      <dgm:prSet presAssocID="{77AE570B-73A4-4092-BAC3-B258A25EB329}" presName="nodeText" presStyleLbl="bgAccFollowNode1" presStyleIdx="0" presStyleCnt="5">
        <dgm:presLayoutVars>
          <dgm:bulletEnabled val="1"/>
        </dgm:presLayoutVars>
      </dgm:prSet>
      <dgm:spPr/>
    </dgm:pt>
    <dgm:pt modelId="{D975026F-EF18-4252-8286-3C43CCCA2C3D}" type="pres">
      <dgm:prSet presAssocID="{1A1A6BA7-ACBF-4665-8AAA-07EC7EEB7F3A}" presName="sibTrans" presStyleCnt="0"/>
      <dgm:spPr/>
    </dgm:pt>
    <dgm:pt modelId="{9553B9C6-A9C0-4035-8CE3-640FCC103C9D}" type="pres">
      <dgm:prSet presAssocID="{484CA693-5C3B-40C7-B2F7-2C56BCD958F9}" presName="compositeNode" presStyleCnt="0">
        <dgm:presLayoutVars>
          <dgm:bulletEnabled val="1"/>
        </dgm:presLayoutVars>
      </dgm:prSet>
      <dgm:spPr/>
    </dgm:pt>
    <dgm:pt modelId="{B562AEEB-531F-4564-B6B6-FDD8B4560293}" type="pres">
      <dgm:prSet presAssocID="{484CA693-5C3B-40C7-B2F7-2C56BCD958F9}" presName="bgRect" presStyleLbl="bgAccFollowNode1" presStyleIdx="1" presStyleCnt="5"/>
      <dgm:spPr/>
    </dgm:pt>
    <dgm:pt modelId="{0DB97C20-FCD5-428A-8AB5-FD03B14B78E9}" type="pres">
      <dgm:prSet presAssocID="{A2B8F092-59C0-4B17-8E65-288D2BAC0BC7}" presName="sibTransNodeCircle" presStyleLbl="alignNode1" presStyleIdx="2" presStyleCnt="10">
        <dgm:presLayoutVars>
          <dgm:chMax val="0"/>
          <dgm:bulletEnabled/>
        </dgm:presLayoutVars>
      </dgm:prSet>
      <dgm:spPr/>
    </dgm:pt>
    <dgm:pt modelId="{45AF7C1A-6616-4059-91B8-BA869CBFFC65}" type="pres">
      <dgm:prSet presAssocID="{484CA693-5C3B-40C7-B2F7-2C56BCD958F9}" presName="bottomLine" presStyleLbl="alignNode1" presStyleIdx="3" presStyleCnt="10">
        <dgm:presLayoutVars/>
      </dgm:prSet>
      <dgm:spPr/>
    </dgm:pt>
    <dgm:pt modelId="{AC877304-D967-4810-A31E-45C8CB60CD77}" type="pres">
      <dgm:prSet presAssocID="{484CA693-5C3B-40C7-B2F7-2C56BCD958F9}" presName="nodeText" presStyleLbl="bgAccFollowNode1" presStyleIdx="1" presStyleCnt="5">
        <dgm:presLayoutVars>
          <dgm:bulletEnabled val="1"/>
        </dgm:presLayoutVars>
      </dgm:prSet>
      <dgm:spPr/>
    </dgm:pt>
    <dgm:pt modelId="{67B5F38F-07FE-42B1-8BCF-EAE73B644079}" type="pres">
      <dgm:prSet presAssocID="{A2B8F092-59C0-4B17-8E65-288D2BAC0BC7}" presName="sibTrans" presStyleCnt="0"/>
      <dgm:spPr/>
    </dgm:pt>
    <dgm:pt modelId="{4FB03B51-E239-460E-A354-F0F1BB7C558B}" type="pres">
      <dgm:prSet presAssocID="{02FECA49-2A8C-4706-9826-EDA4A8983C96}" presName="compositeNode" presStyleCnt="0">
        <dgm:presLayoutVars>
          <dgm:bulletEnabled val="1"/>
        </dgm:presLayoutVars>
      </dgm:prSet>
      <dgm:spPr/>
    </dgm:pt>
    <dgm:pt modelId="{A6B1EB86-1065-4971-9E80-4A0785543B3A}" type="pres">
      <dgm:prSet presAssocID="{02FECA49-2A8C-4706-9826-EDA4A8983C96}" presName="bgRect" presStyleLbl="bgAccFollowNode1" presStyleIdx="2" presStyleCnt="5"/>
      <dgm:spPr/>
    </dgm:pt>
    <dgm:pt modelId="{B7E256CE-B316-4C0D-B80D-1CC2C61E70D2}" type="pres">
      <dgm:prSet presAssocID="{37DED8D4-AFF9-4587-BA94-FFFEF0446AD9}" presName="sibTransNodeCircle" presStyleLbl="alignNode1" presStyleIdx="4" presStyleCnt="10">
        <dgm:presLayoutVars>
          <dgm:chMax val="0"/>
          <dgm:bulletEnabled/>
        </dgm:presLayoutVars>
      </dgm:prSet>
      <dgm:spPr/>
    </dgm:pt>
    <dgm:pt modelId="{0B2911FF-AD73-46B7-8D83-D56CE57938C3}" type="pres">
      <dgm:prSet presAssocID="{02FECA49-2A8C-4706-9826-EDA4A8983C96}" presName="bottomLine" presStyleLbl="alignNode1" presStyleIdx="5" presStyleCnt="10">
        <dgm:presLayoutVars/>
      </dgm:prSet>
      <dgm:spPr/>
    </dgm:pt>
    <dgm:pt modelId="{117E44BF-1CFE-47A0-9ADC-767D25B19761}" type="pres">
      <dgm:prSet presAssocID="{02FECA49-2A8C-4706-9826-EDA4A8983C96}" presName="nodeText" presStyleLbl="bgAccFollowNode1" presStyleIdx="2" presStyleCnt="5">
        <dgm:presLayoutVars>
          <dgm:bulletEnabled val="1"/>
        </dgm:presLayoutVars>
      </dgm:prSet>
      <dgm:spPr/>
    </dgm:pt>
    <dgm:pt modelId="{9577522A-5261-4172-9F20-E773FA52A13B}" type="pres">
      <dgm:prSet presAssocID="{37DED8D4-AFF9-4587-BA94-FFFEF0446AD9}" presName="sibTrans" presStyleCnt="0"/>
      <dgm:spPr/>
    </dgm:pt>
    <dgm:pt modelId="{02601BE5-51BE-47C0-9756-0636825FC158}" type="pres">
      <dgm:prSet presAssocID="{F1DB03D1-E8EC-4A81-9570-DC92F991A238}" presName="compositeNode" presStyleCnt="0">
        <dgm:presLayoutVars>
          <dgm:bulletEnabled val="1"/>
        </dgm:presLayoutVars>
      </dgm:prSet>
      <dgm:spPr/>
    </dgm:pt>
    <dgm:pt modelId="{FE336553-EFF1-4B7D-B32F-59135E1A66B8}" type="pres">
      <dgm:prSet presAssocID="{F1DB03D1-E8EC-4A81-9570-DC92F991A238}" presName="bgRect" presStyleLbl="bgAccFollowNode1" presStyleIdx="3" presStyleCnt="5"/>
      <dgm:spPr/>
    </dgm:pt>
    <dgm:pt modelId="{359A454F-7474-4554-B4CF-CE4AD6E45933}" type="pres">
      <dgm:prSet presAssocID="{6008B51B-19A3-4791-B704-969A76DB86C2}" presName="sibTransNodeCircle" presStyleLbl="alignNode1" presStyleIdx="6" presStyleCnt="10">
        <dgm:presLayoutVars>
          <dgm:chMax val="0"/>
          <dgm:bulletEnabled/>
        </dgm:presLayoutVars>
      </dgm:prSet>
      <dgm:spPr/>
    </dgm:pt>
    <dgm:pt modelId="{3F5548D6-FD9A-4CBE-AE1B-E35A53D04CB4}" type="pres">
      <dgm:prSet presAssocID="{F1DB03D1-E8EC-4A81-9570-DC92F991A238}" presName="bottomLine" presStyleLbl="alignNode1" presStyleIdx="7" presStyleCnt="10">
        <dgm:presLayoutVars/>
      </dgm:prSet>
      <dgm:spPr/>
    </dgm:pt>
    <dgm:pt modelId="{E56B9481-951E-4ABD-BA10-B3671A5DA49B}" type="pres">
      <dgm:prSet presAssocID="{F1DB03D1-E8EC-4A81-9570-DC92F991A238}" presName="nodeText" presStyleLbl="bgAccFollowNode1" presStyleIdx="3" presStyleCnt="5">
        <dgm:presLayoutVars>
          <dgm:bulletEnabled val="1"/>
        </dgm:presLayoutVars>
      </dgm:prSet>
      <dgm:spPr/>
    </dgm:pt>
    <dgm:pt modelId="{4A14F021-2472-49BF-B529-397299D8FDE9}" type="pres">
      <dgm:prSet presAssocID="{6008B51B-19A3-4791-B704-969A76DB86C2}" presName="sibTrans" presStyleCnt="0"/>
      <dgm:spPr/>
    </dgm:pt>
    <dgm:pt modelId="{D12A92D2-63BF-4811-91E6-6ADF2D59D677}" type="pres">
      <dgm:prSet presAssocID="{4119B875-6236-4E6A-BB38-92A749116BE7}" presName="compositeNode" presStyleCnt="0">
        <dgm:presLayoutVars>
          <dgm:bulletEnabled val="1"/>
        </dgm:presLayoutVars>
      </dgm:prSet>
      <dgm:spPr/>
    </dgm:pt>
    <dgm:pt modelId="{7C76026B-9EF1-41CE-BF2A-DEFCA3248823}" type="pres">
      <dgm:prSet presAssocID="{4119B875-6236-4E6A-BB38-92A749116BE7}" presName="bgRect" presStyleLbl="bgAccFollowNode1" presStyleIdx="4" presStyleCnt="5"/>
      <dgm:spPr/>
    </dgm:pt>
    <dgm:pt modelId="{A3EE06A6-5563-4D5A-813E-4C50D974F8D0}" type="pres">
      <dgm:prSet presAssocID="{599047E8-9227-4C36-AB96-831CBC5BD781}" presName="sibTransNodeCircle" presStyleLbl="alignNode1" presStyleIdx="8" presStyleCnt="10">
        <dgm:presLayoutVars>
          <dgm:chMax val="0"/>
          <dgm:bulletEnabled/>
        </dgm:presLayoutVars>
      </dgm:prSet>
      <dgm:spPr/>
    </dgm:pt>
    <dgm:pt modelId="{52CB082A-C94D-4B1E-8D77-93616F0A8862}" type="pres">
      <dgm:prSet presAssocID="{4119B875-6236-4E6A-BB38-92A749116BE7}" presName="bottomLine" presStyleLbl="alignNode1" presStyleIdx="9" presStyleCnt="10">
        <dgm:presLayoutVars/>
      </dgm:prSet>
      <dgm:spPr/>
    </dgm:pt>
    <dgm:pt modelId="{47200FEF-7EDA-4FF2-9743-44333ECE8BBB}" type="pres">
      <dgm:prSet presAssocID="{4119B875-6236-4E6A-BB38-92A749116BE7}" presName="nodeText" presStyleLbl="bgAccFollowNode1" presStyleIdx="4" presStyleCnt="5">
        <dgm:presLayoutVars>
          <dgm:bulletEnabled val="1"/>
        </dgm:presLayoutVars>
      </dgm:prSet>
      <dgm:spPr/>
    </dgm:pt>
  </dgm:ptLst>
  <dgm:cxnLst>
    <dgm:cxn modelId="{5D078F07-79AE-45DD-9E9F-C0D199DB75D9}" type="presOf" srcId="{1A1A6BA7-ACBF-4665-8AAA-07EC7EEB7F3A}" destId="{B699C3EC-6620-4717-ACD6-BEA8DBB21CFC}" srcOrd="0" destOrd="0" presId="urn:microsoft.com/office/officeart/2016/7/layout/BasicLinearProcessNumbered"/>
    <dgm:cxn modelId="{0A1A3518-5C05-4C44-B330-2CA20146EE7D}" type="presOf" srcId="{37DED8D4-AFF9-4587-BA94-FFFEF0446AD9}" destId="{B7E256CE-B316-4C0D-B80D-1CC2C61E70D2}" srcOrd="0" destOrd="0" presId="urn:microsoft.com/office/officeart/2016/7/layout/BasicLinearProcessNumbered"/>
    <dgm:cxn modelId="{5D3D7F20-2E26-47CA-AFF5-90A507F80A41}" type="presOf" srcId="{484CA693-5C3B-40C7-B2F7-2C56BCD958F9}" destId="{B562AEEB-531F-4564-B6B6-FDD8B4560293}" srcOrd="0" destOrd="0" presId="urn:microsoft.com/office/officeart/2016/7/layout/BasicLinearProcessNumbered"/>
    <dgm:cxn modelId="{D167B82E-6613-4E68-93CD-8FD6D7703575}" srcId="{701A0041-032F-4E38-B12B-22B476477D51}" destId="{02FECA49-2A8C-4706-9826-EDA4A8983C96}" srcOrd="2" destOrd="0" parTransId="{A5CC7E8E-44BB-4104-8498-308D3B5C46CD}" sibTransId="{37DED8D4-AFF9-4587-BA94-FFFEF0446AD9}"/>
    <dgm:cxn modelId="{AFA96A3E-349B-4B72-ACCE-B19EEF3BDEDE}" type="presOf" srcId="{701A0041-032F-4E38-B12B-22B476477D51}" destId="{D7E37E2A-D31E-4F81-85A0-599211156033}" srcOrd="0" destOrd="0" presId="urn:microsoft.com/office/officeart/2016/7/layout/BasicLinearProcessNumbered"/>
    <dgm:cxn modelId="{74C2B060-8424-4DFF-9D3D-E7ABF06B25E4}" type="presOf" srcId="{4119B875-6236-4E6A-BB38-92A749116BE7}" destId="{7C76026B-9EF1-41CE-BF2A-DEFCA3248823}" srcOrd="0" destOrd="0" presId="urn:microsoft.com/office/officeart/2016/7/layout/BasicLinearProcessNumbered"/>
    <dgm:cxn modelId="{B64AA84F-AF0F-4D0C-836A-B9C9AD3E2649}" type="presOf" srcId="{4119B875-6236-4E6A-BB38-92A749116BE7}" destId="{47200FEF-7EDA-4FF2-9743-44333ECE8BBB}" srcOrd="1" destOrd="0" presId="urn:microsoft.com/office/officeart/2016/7/layout/BasicLinearProcessNumbered"/>
    <dgm:cxn modelId="{9152F870-0E2B-4ADB-BF20-ECFB1A3033B1}" type="presOf" srcId="{F1DB03D1-E8EC-4A81-9570-DC92F991A238}" destId="{E56B9481-951E-4ABD-BA10-B3671A5DA49B}" srcOrd="1" destOrd="0" presId="urn:microsoft.com/office/officeart/2016/7/layout/BasicLinearProcessNumbered"/>
    <dgm:cxn modelId="{BBB64574-E2A6-430F-8909-D0DF98449015}" type="presOf" srcId="{77AE570B-73A4-4092-BAC3-B258A25EB329}" destId="{99B88F2F-4D98-4484-B2C5-2D233F6B2339}" srcOrd="1" destOrd="0" presId="urn:microsoft.com/office/officeart/2016/7/layout/BasicLinearProcessNumbered"/>
    <dgm:cxn modelId="{6325D476-7DEE-4C0B-A5C1-FCAC755203D4}" type="presOf" srcId="{A2B8F092-59C0-4B17-8E65-288D2BAC0BC7}" destId="{0DB97C20-FCD5-428A-8AB5-FD03B14B78E9}" srcOrd="0" destOrd="0" presId="urn:microsoft.com/office/officeart/2016/7/layout/BasicLinearProcessNumbered"/>
    <dgm:cxn modelId="{A76D0E87-A0FE-41AF-A48A-91599DCA6E95}" srcId="{701A0041-032F-4E38-B12B-22B476477D51}" destId="{F1DB03D1-E8EC-4A81-9570-DC92F991A238}" srcOrd="3" destOrd="0" parTransId="{C11BADE4-B57E-462E-9409-421E3561F0A4}" sibTransId="{6008B51B-19A3-4791-B704-969A76DB86C2}"/>
    <dgm:cxn modelId="{341B9D8A-607F-4670-8EF0-3190FC1DFF90}" type="presOf" srcId="{484CA693-5C3B-40C7-B2F7-2C56BCD958F9}" destId="{AC877304-D967-4810-A31E-45C8CB60CD77}" srcOrd="1" destOrd="0" presId="urn:microsoft.com/office/officeart/2016/7/layout/BasicLinearProcessNumbered"/>
    <dgm:cxn modelId="{48DE768D-F076-4730-A063-8E939AD7C53C}" srcId="{701A0041-032F-4E38-B12B-22B476477D51}" destId="{77AE570B-73A4-4092-BAC3-B258A25EB329}" srcOrd="0" destOrd="0" parTransId="{BC3E2852-C6D2-4B7C-9B14-37C0B1D930B4}" sibTransId="{1A1A6BA7-ACBF-4665-8AAA-07EC7EEB7F3A}"/>
    <dgm:cxn modelId="{DF38B398-8B9C-42B5-B640-18DE04962A60}" srcId="{701A0041-032F-4E38-B12B-22B476477D51}" destId="{4119B875-6236-4E6A-BB38-92A749116BE7}" srcOrd="4" destOrd="0" parTransId="{A25632CF-6D5E-448E-A9CD-4630AA26ADD7}" sibTransId="{599047E8-9227-4C36-AB96-831CBC5BD781}"/>
    <dgm:cxn modelId="{EFB7B5A4-ED90-41EA-831B-AB2B6F674B98}" type="presOf" srcId="{77AE570B-73A4-4092-BAC3-B258A25EB329}" destId="{F35F56B6-7618-41EF-8A91-5ADA2F293428}" srcOrd="0" destOrd="0" presId="urn:microsoft.com/office/officeart/2016/7/layout/BasicLinearProcessNumbered"/>
    <dgm:cxn modelId="{092AEBBB-62ED-4B2C-879F-4F964AF988DF}" type="presOf" srcId="{F1DB03D1-E8EC-4A81-9570-DC92F991A238}" destId="{FE336553-EFF1-4B7D-B32F-59135E1A66B8}" srcOrd="0" destOrd="0" presId="urn:microsoft.com/office/officeart/2016/7/layout/BasicLinearProcessNumbered"/>
    <dgm:cxn modelId="{0931EBBC-1DD6-4023-B7AF-2701F1C7C343}" type="presOf" srcId="{02FECA49-2A8C-4706-9826-EDA4A8983C96}" destId="{117E44BF-1CFE-47A0-9ADC-767D25B19761}" srcOrd="1" destOrd="0" presId="urn:microsoft.com/office/officeart/2016/7/layout/BasicLinearProcessNumbered"/>
    <dgm:cxn modelId="{DADB10C2-C3A8-4423-B20E-855BD597114F}" type="presOf" srcId="{599047E8-9227-4C36-AB96-831CBC5BD781}" destId="{A3EE06A6-5563-4D5A-813E-4C50D974F8D0}" srcOrd="0" destOrd="0" presId="urn:microsoft.com/office/officeart/2016/7/layout/BasicLinearProcessNumbered"/>
    <dgm:cxn modelId="{E88402D8-CD75-4147-BF0C-2B8B12DD1ED3}" srcId="{701A0041-032F-4E38-B12B-22B476477D51}" destId="{484CA693-5C3B-40C7-B2F7-2C56BCD958F9}" srcOrd="1" destOrd="0" parTransId="{2F5C9313-DD05-44D0-8953-ADE687539C67}" sibTransId="{A2B8F092-59C0-4B17-8E65-288D2BAC0BC7}"/>
    <dgm:cxn modelId="{96E84FF8-8370-4485-AB76-E1845D87A146}" type="presOf" srcId="{02FECA49-2A8C-4706-9826-EDA4A8983C96}" destId="{A6B1EB86-1065-4971-9E80-4A0785543B3A}" srcOrd="0" destOrd="0" presId="urn:microsoft.com/office/officeart/2016/7/layout/BasicLinearProcessNumbered"/>
    <dgm:cxn modelId="{E32FEFFF-A238-4A8D-AA73-F5CECEDACD4E}" type="presOf" srcId="{6008B51B-19A3-4791-B704-969A76DB86C2}" destId="{359A454F-7474-4554-B4CF-CE4AD6E45933}" srcOrd="0" destOrd="0" presId="urn:microsoft.com/office/officeart/2016/7/layout/BasicLinearProcessNumbered"/>
    <dgm:cxn modelId="{7655473B-145E-47D2-A911-65B35B1FA28A}" type="presParOf" srcId="{D7E37E2A-D31E-4F81-85A0-599211156033}" destId="{88BA2E55-3BAB-42A8-A4FC-C68C3B948941}" srcOrd="0" destOrd="0" presId="urn:microsoft.com/office/officeart/2016/7/layout/BasicLinearProcessNumbered"/>
    <dgm:cxn modelId="{15E34D27-39B8-4A82-BC9D-7022373E8097}" type="presParOf" srcId="{88BA2E55-3BAB-42A8-A4FC-C68C3B948941}" destId="{F35F56B6-7618-41EF-8A91-5ADA2F293428}" srcOrd="0" destOrd="0" presId="urn:microsoft.com/office/officeart/2016/7/layout/BasicLinearProcessNumbered"/>
    <dgm:cxn modelId="{8DB0944E-3825-4D73-959C-490389719CF9}" type="presParOf" srcId="{88BA2E55-3BAB-42A8-A4FC-C68C3B948941}" destId="{B699C3EC-6620-4717-ACD6-BEA8DBB21CFC}" srcOrd="1" destOrd="0" presId="urn:microsoft.com/office/officeart/2016/7/layout/BasicLinearProcessNumbered"/>
    <dgm:cxn modelId="{27BB34CC-F55A-4995-B75D-5B590964AD4B}" type="presParOf" srcId="{88BA2E55-3BAB-42A8-A4FC-C68C3B948941}" destId="{16D7EA88-D917-4E75-A503-1C7BB8FADE25}" srcOrd="2" destOrd="0" presId="urn:microsoft.com/office/officeart/2016/7/layout/BasicLinearProcessNumbered"/>
    <dgm:cxn modelId="{8347E51D-15D4-4D88-AEE4-0F54D0F7504F}" type="presParOf" srcId="{88BA2E55-3BAB-42A8-A4FC-C68C3B948941}" destId="{99B88F2F-4D98-4484-B2C5-2D233F6B2339}" srcOrd="3" destOrd="0" presId="urn:microsoft.com/office/officeart/2016/7/layout/BasicLinearProcessNumbered"/>
    <dgm:cxn modelId="{7EEF0417-0B89-4741-AF4F-1D3BEF037645}" type="presParOf" srcId="{D7E37E2A-D31E-4F81-85A0-599211156033}" destId="{D975026F-EF18-4252-8286-3C43CCCA2C3D}" srcOrd="1" destOrd="0" presId="urn:microsoft.com/office/officeart/2016/7/layout/BasicLinearProcessNumbered"/>
    <dgm:cxn modelId="{DDD6FCB7-EE90-4D6E-A2AD-DBBFF975F71F}" type="presParOf" srcId="{D7E37E2A-D31E-4F81-85A0-599211156033}" destId="{9553B9C6-A9C0-4035-8CE3-640FCC103C9D}" srcOrd="2" destOrd="0" presId="urn:microsoft.com/office/officeart/2016/7/layout/BasicLinearProcessNumbered"/>
    <dgm:cxn modelId="{22E28158-9AB5-4E78-8C5A-EA0885D98910}" type="presParOf" srcId="{9553B9C6-A9C0-4035-8CE3-640FCC103C9D}" destId="{B562AEEB-531F-4564-B6B6-FDD8B4560293}" srcOrd="0" destOrd="0" presId="urn:microsoft.com/office/officeart/2016/7/layout/BasicLinearProcessNumbered"/>
    <dgm:cxn modelId="{5B999CB4-72EE-43FD-93A2-C1009F2227B9}" type="presParOf" srcId="{9553B9C6-A9C0-4035-8CE3-640FCC103C9D}" destId="{0DB97C20-FCD5-428A-8AB5-FD03B14B78E9}" srcOrd="1" destOrd="0" presId="urn:microsoft.com/office/officeart/2016/7/layout/BasicLinearProcessNumbered"/>
    <dgm:cxn modelId="{D60FDD55-BA8D-465A-97D7-DBCF6144BA34}" type="presParOf" srcId="{9553B9C6-A9C0-4035-8CE3-640FCC103C9D}" destId="{45AF7C1A-6616-4059-91B8-BA869CBFFC65}" srcOrd="2" destOrd="0" presId="urn:microsoft.com/office/officeart/2016/7/layout/BasicLinearProcessNumbered"/>
    <dgm:cxn modelId="{77E7D157-9288-47D5-B683-056EE89249E4}" type="presParOf" srcId="{9553B9C6-A9C0-4035-8CE3-640FCC103C9D}" destId="{AC877304-D967-4810-A31E-45C8CB60CD77}" srcOrd="3" destOrd="0" presId="urn:microsoft.com/office/officeart/2016/7/layout/BasicLinearProcessNumbered"/>
    <dgm:cxn modelId="{F005961E-6EDB-4527-BA22-DC18FBC5E28B}" type="presParOf" srcId="{D7E37E2A-D31E-4F81-85A0-599211156033}" destId="{67B5F38F-07FE-42B1-8BCF-EAE73B644079}" srcOrd="3" destOrd="0" presId="urn:microsoft.com/office/officeart/2016/7/layout/BasicLinearProcessNumbered"/>
    <dgm:cxn modelId="{58D742D9-2ECB-4106-A753-7AAFB5E30D6D}" type="presParOf" srcId="{D7E37E2A-D31E-4F81-85A0-599211156033}" destId="{4FB03B51-E239-460E-A354-F0F1BB7C558B}" srcOrd="4" destOrd="0" presId="urn:microsoft.com/office/officeart/2016/7/layout/BasicLinearProcessNumbered"/>
    <dgm:cxn modelId="{2C6352BF-8E5C-42FC-9EA3-D9067EB55611}" type="presParOf" srcId="{4FB03B51-E239-460E-A354-F0F1BB7C558B}" destId="{A6B1EB86-1065-4971-9E80-4A0785543B3A}" srcOrd="0" destOrd="0" presId="urn:microsoft.com/office/officeart/2016/7/layout/BasicLinearProcessNumbered"/>
    <dgm:cxn modelId="{4CD1A58F-D69E-411B-A25C-A5A4A3788FE4}" type="presParOf" srcId="{4FB03B51-E239-460E-A354-F0F1BB7C558B}" destId="{B7E256CE-B316-4C0D-B80D-1CC2C61E70D2}" srcOrd="1" destOrd="0" presId="urn:microsoft.com/office/officeart/2016/7/layout/BasicLinearProcessNumbered"/>
    <dgm:cxn modelId="{EFA8F057-8BFA-4200-B493-EFE4C71D3246}" type="presParOf" srcId="{4FB03B51-E239-460E-A354-F0F1BB7C558B}" destId="{0B2911FF-AD73-46B7-8D83-D56CE57938C3}" srcOrd="2" destOrd="0" presId="urn:microsoft.com/office/officeart/2016/7/layout/BasicLinearProcessNumbered"/>
    <dgm:cxn modelId="{B63A5E47-6D70-4D97-8D78-9491F7D1F947}" type="presParOf" srcId="{4FB03B51-E239-460E-A354-F0F1BB7C558B}" destId="{117E44BF-1CFE-47A0-9ADC-767D25B19761}" srcOrd="3" destOrd="0" presId="urn:microsoft.com/office/officeart/2016/7/layout/BasicLinearProcessNumbered"/>
    <dgm:cxn modelId="{F959105D-7D46-475E-86D2-A54DB952E826}" type="presParOf" srcId="{D7E37E2A-D31E-4F81-85A0-599211156033}" destId="{9577522A-5261-4172-9F20-E773FA52A13B}" srcOrd="5" destOrd="0" presId="urn:microsoft.com/office/officeart/2016/7/layout/BasicLinearProcessNumbered"/>
    <dgm:cxn modelId="{2EBBC2D9-6D3F-4297-8063-569BBC1C8464}" type="presParOf" srcId="{D7E37E2A-D31E-4F81-85A0-599211156033}" destId="{02601BE5-51BE-47C0-9756-0636825FC158}" srcOrd="6" destOrd="0" presId="urn:microsoft.com/office/officeart/2016/7/layout/BasicLinearProcessNumbered"/>
    <dgm:cxn modelId="{F11B3135-1A4F-4330-8925-F78CD26B1C2B}" type="presParOf" srcId="{02601BE5-51BE-47C0-9756-0636825FC158}" destId="{FE336553-EFF1-4B7D-B32F-59135E1A66B8}" srcOrd="0" destOrd="0" presId="urn:microsoft.com/office/officeart/2016/7/layout/BasicLinearProcessNumbered"/>
    <dgm:cxn modelId="{8031DCEC-DDBC-420E-9F63-ACA3D221E5EB}" type="presParOf" srcId="{02601BE5-51BE-47C0-9756-0636825FC158}" destId="{359A454F-7474-4554-B4CF-CE4AD6E45933}" srcOrd="1" destOrd="0" presId="urn:microsoft.com/office/officeart/2016/7/layout/BasicLinearProcessNumbered"/>
    <dgm:cxn modelId="{AEEF4B63-111E-4AD8-B046-6976D8D33451}" type="presParOf" srcId="{02601BE5-51BE-47C0-9756-0636825FC158}" destId="{3F5548D6-FD9A-4CBE-AE1B-E35A53D04CB4}" srcOrd="2" destOrd="0" presId="urn:microsoft.com/office/officeart/2016/7/layout/BasicLinearProcessNumbered"/>
    <dgm:cxn modelId="{1C46655B-4D82-49A4-9D69-5E234B58BFE1}" type="presParOf" srcId="{02601BE5-51BE-47C0-9756-0636825FC158}" destId="{E56B9481-951E-4ABD-BA10-B3671A5DA49B}" srcOrd="3" destOrd="0" presId="urn:microsoft.com/office/officeart/2016/7/layout/BasicLinearProcessNumbered"/>
    <dgm:cxn modelId="{2C3B0C1E-B746-4BB0-BC6E-810EB34CD8F3}" type="presParOf" srcId="{D7E37E2A-D31E-4F81-85A0-599211156033}" destId="{4A14F021-2472-49BF-B529-397299D8FDE9}" srcOrd="7" destOrd="0" presId="urn:microsoft.com/office/officeart/2016/7/layout/BasicLinearProcessNumbered"/>
    <dgm:cxn modelId="{BE0DF466-F297-4382-949C-D9DF2162E7FB}" type="presParOf" srcId="{D7E37E2A-D31E-4F81-85A0-599211156033}" destId="{D12A92D2-63BF-4811-91E6-6ADF2D59D677}" srcOrd="8" destOrd="0" presId="urn:microsoft.com/office/officeart/2016/7/layout/BasicLinearProcessNumbered"/>
    <dgm:cxn modelId="{AE83F046-5BF6-4940-9E40-3A834A891024}" type="presParOf" srcId="{D12A92D2-63BF-4811-91E6-6ADF2D59D677}" destId="{7C76026B-9EF1-41CE-BF2A-DEFCA3248823}" srcOrd="0" destOrd="0" presId="urn:microsoft.com/office/officeart/2016/7/layout/BasicLinearProcessNumbered"/>
    <dgm:cxn modelId="{7B87263B-6A1E-4794-B19F-7CCAB7549B65}" type="presParOf" srcId="{D12A92D2-63BF-4811-91E6-6ADF2D59D677}" destId="{A3EE06A6-5563-4D5A-813E-4C50D974F8D0}" srcOrd="1" destOrd="0" presId="urn:microsoft.com/office/officeart/2016/7/layout/BasicLinearProcessNumbered"/>
    <dgm:cxn modelId="{256A91AF-1A17-4335-8D41-040CA3CF2972}" type="presParOf" srcId="{D12A92D2-63BF-4811-91E6-6ADF2D59D677}" destId="{52CB082A-C94D-4B1E-8D77-93616F0A8862}" srcOrd="2" destOrd="0" presId="urn:microsoft.com/office/officeart/2016/7/layout/BasicLinearProcessNumbered"/>
    <dgm:cxn modelId="{FB8DC20A-0C9F-4172-85DF-8D135CF076DC}" type="presParOf" srcId="{D12A92D2-63BF-4811-91E6-6ADF2D59D677}" destId="{47200FEF-7EDA-4FF2-9743-44333ECE8BB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C5D02-3CB0-4E8F-8895-53BAD26796FC}">
      <dsp:nvSpPr>
        <dsp:cNvPr id="0" name=""/>
        <dsp:cNvSpPr/>
      </dsp:nvSpPr>
      <dsp:spPr>
        <a:xfrm>
          <a:off x="684914" y="9039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2576C-9916-4C92-91A2-3CB71A7AEA4E}">
      <dsp:nvSpPr>
        <dsp:cNvPr id="0" name=""/>
        <dsp:cNvSpPr/>
      </dsp:nvSpPr>
      <dsp:spPr>
        <a:xfrm>
          <a:off x="918914" y="11379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EB7B20-241C-45F7-B97D-1E24056DBCCC}">
      <dsp:nvSpPr>
        <dsp:cNvPr id="0" name=""/>
        <dsp:cNvSpPr/>
      </dsp:nvSpPr>
      <dsp:spPr>
        <a:xfrm>
          <a:off x="33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Example: Holistic care wards in UK hospitals improve patient satisfaction by 20% (NHS England, 2022).</a:t>
          </a:r>
        </a:p>
      </dsp:txBody>
      <dsp:txXfrm>
        <a:off x="333914" y="2343902"/>
        <a:ext cx="1800000" cy="945000"/>
      </dsp:txXfrm>
    </dsp:sp>
    <dsp:sp modelId="{14EB1713-641D-4D24-9124-84F25755464B}">
      <dsp:nvSpPr>
        <dsp:cNvPr id="0" name=""/>
        <dsp:cNvSpPr/>
      </dsp:nvSpPr>
      <dsp:spPr>
        <a:xfrm>
          <a:off x="2799914" y="9039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BAF87-EB8A-44D8-AC28-3E023F61FFF0}">
      <dsp:nvSpPr>
        <dsp:cNvPr id="0" name=""/>
        <dsp:cNvSpPr/>
      </dsp:nvSpPr>
      <dsp:spPr>
        <a:xfrm>
          <a:off x="3033914" y="11379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310B2B-72CB-4F85-9FB1-4F83FDC6A0D8}">
      <dsp:nvSpPr>
        <dsp:cNvPr id="0" name=""/>
        <dsp:cNvSpPr/>
      </dsp:nvSpPr>
      <dsp:spPr>
        <a:xfrm>
          <a:off x="2448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Case management reduces readmission rates by 12–15% (Public Health England, 2018).</a:t>
          </a:r>
        </a:p>
      </dsp:txBody>
      <dsp:txXfrm>
        <a:off x="2448914" y="2343902"/>
        <a:ext cx="1800000" cy="945000"/>
      </dsp:txXfrm>
    </dsp:sp>
    <dsp:sp modelId="{C309FDD6-50DE-4271-9209-1D555B3D44E6}">
      <dsp:nvSpPr>
        <dsp:cNvPr id="0" name=""/>
        <dsp:cNvSpPr/>
      </dsp:nvSpPr>
      <dsp:spPr>
        <a:xfrm>
          <a:off x="4914914" y="9039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0E5F19-1386-4B9A-B147-8B2722DBC598}">
      <dsp:nvSpPr>
        <dsp:cNvPr id="0" name=""/>
        <dsp:cNvSpPr/>
      </dsp:nvSpPr>
      <dsp:spPr>
        <a:xfrm>
          <a:off x="5148914" y="11379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57F57-1504-49FE-8221-C50B6F514A31}">
      <dsp:nvSpPr>
        <dsp:cNvPr id="0" name=""/>
        <dsp:cNvSpPr/>
      </dsp:nvSpPr>
      <dsp:spPr>
        <a:xfrm>
          <a:off x="456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Multidisciplinary teams address medical, mental, and social needs.</a:t>
          </a:r>
        </a:p>
      </dsp:txBody>
      <dsp:txXfrm>
        <a:off x="4563914" y="2343902"/>
        <a:ext cx="1800000" cy="945000"/>
      </dsp:txXfrm>
    </dsp:sp>
    <dsp:sp modelId="{6037ED35-7C85-4632-8D08-DCA15D228BA7}">
      <dsp:nvSpPr>
        <dsp:cNvPr id="0" name=""/>
        <dsp:cNvSpPr/>
      </dsp:nvSpPr>
      <dsp:spPr>
        <a:xfrm>
          <a:off x="7029914" y="9039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3F77CF-22E6-464C-B0E0-5E4A9D7D05A4}">
      <dsp:nvSpPr>
        <dsp:cNvPr id="0" name=""/>
        <dsp:cNvSpPr/>
      </dsp:nvSpPr>
      <dsp:spPr>
        <a:xfrm>
          <a:off x="7263914" y="11379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90E631-C515-421C-9948-D3B543F8FD75}">
      <dsp:nvSpPr>
        <dsp:cNvPr id="0" name=""/>
        <dsp:cNvSpPr/>
      </dsp:nvSpPr>
      <dsp:spPr>
        <a:xfrm>
          <a:off x="6678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Preventive interventions reduce long-term healthcare costs.</a:t>
          </a:r>
        </a:p>
      </dsp:txBody>
      <dsp:txXfrm>
        <a:off x="6678914" y="2343902"/>
        <a:ext cx="1800000" cy="945000"/>
      </dsp:txXfrm>
    </dsp:sp>
    <dsp:sp modelId="{663D352B-961A-4DC4-AD4D-6ABF86F5368C}">
      <dsp:nvSpPr>
        <dsp:cNvPr id="0" name=""/>
        <dsp:cNvSpPr/>
      </dsp:nvSpPr>
      <dsp:spPr>
        <a:xfrm>
          <a:off x="9144914" y="9039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F9DDF-CC4F-42E4-91A4-A6766BCDE7A6}">
      <dsp:nvSpPr>
        <dsp:cNvPr id="0" name=""/>
        <dsp:cNvSpPr/>
      </dsp:nvSpPr>
      <dsp:spPr>
        <a:xfrm>
          <a:off x="9378914" y="11379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243844-D7BA-433B-B257-FD7A9368E76B}">
      <dsp:nvSpPr>
        <dsp:cNvPr id="0" name=""/>
        <dsp:cNvSpPr/>
      </dsp:nvSpPr>
      <dsp:spPr>
        <a:xfrm>
          <a:off x="8793914" y="2343902"/>
          <a:ext cx="1800000"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Patient feedback informs continuous service improvement.</a:t>
          </a:r>
        </a:p>
      </dsp:txBody>
      <dsp:txXfrm>
        <a:off x="8793914" y="2343902"/>
        <a:ext cx="1800000"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F56B6-7618-41EF-8A91-5ADA2F293428}">
      <dsp:nvSpPr>
        <dsp:cNvPr id="0" name=""/>
        <dsp:cNvSpPr/>
      </dsp:nvSpPr>
      <dsp:spPr>
        <a:xfrm>
          <a:off x="3735" y="680800"/>
          <a:ext cx="2022288" cy="28312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Socioeconomic, geographic, and cultural barriers limit healthcare access (Marmot, 2020).</a:t>
          </a:r>
        </a:p>
      </dsp:txBody>
      <dsp:txXfrm>
        <a:off x="3735" y="1756658"/>
        <a:ext cx="2022288" cy="1698722"/>
      </dsp:txXfrm>
    </dsp:sp>
    <dsp:sp modelId="{B699C3EC-6620-4717-ACD6-BEA8DBB21CFC}">
      <dsp:nvSpPr>
        <dsp:cNvPr id="0" name=""/>
        <dsp:cNvSpPr/>
      </dsp:nvSpPr>
      <dsp:spPr>
        <a:xfrm>
          <a:off x="590198" y="963920"/>
          <a:ext cx="849361" cy="84936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14584" y="1088306"/>
        <a:ext cx="600589" cy="600589"/>
      </dsp:txXfrm>
    </dsp:sp>
    <dsp:sp modelId="{16D7EA88-D917-4E75-A503-1C7BB8FADE25}">
      <dsp:nvSpPr>
        <dsp:cNvPr id="0" name=""/>
        <dsp:cNvSpPr/>
      </dsp:nvSpPr>
      <dsp:spPr>
        <a:xfrm>
          <a:off x="3735" y="3511932"/>
          <a:ext cx="2022288"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2AEEB-531F-4564-B6B6-FDD8B4560293}">
      <dsp:nvSpPr>
        <dsp:cNvPr id="0" name=""/>
        <dsp:cNvSpPr/>
      </dsp:nvSpPr>
      <dsp:spPr>
        <a:xfrm>
          <a:off x="2228252" y="680800"/>
          <a:ext cx="2022288" cy="283120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Universal healthcare reduces disparities and improves health outcomes (WHO, 2025).</a:t>
          </a:r>
        </a:p>
      </dsp:txBody>
      <dsp:txXfrm>
        <a:off x="2228252" y="1756658"/>
        <a:ext cx="2022288" cy="1698722"/>
      </dsp:txXfrm>
    </dsp:sp>
    <dsp:sp modelId="{0DB97C20-FCD5-428A-8AB5-FD03B14B78E9}">
      <dsp:nvSpPr>
        <dsp:cNvPr id="0" name=""/>
        <dsp:cNvSpPr/>
      </dsp:nvSpPr>
      <dsp:spPr>
        <a:xfrm>
          <a:off x="2814716" y="963920"/>
          <a:ext cx="849361" cy="84936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39102" y="1088306"/>
        <a:ext cx="600589" cy="600589"/>
      </dsp:txXfrm>
    </dsp:sp>
    <dsp:sp modelId="{45AF7C1A-6616-4059-91B8-BA869CBFFC65}">
      <dsp:nvSpPr>
        <dsp:cNvPr id="0" name=""/>
        <dsp:cNvSpPr/>
      </dsp:nvSpPr>
      <dsp:spPr>
        <a:xfrm>
          <a:off x="2228252" y="3511932"/>
          <a:ext cx="2022288"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B1EB86-1065-4971-9E80-4A0785543B3A}">
      <dsp:nvSpPr>
        <dsp:cNvPr id="0" name=""/>
        <dsp:cNvSpPr/>
      </dsp:nvSpPr>
      <dsp:spPr>
        <a:xfrm>
          <a:off x="4452770" y="680800"/>
          <a:ext cx="2022288" cy="283120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Targeted interventions support vulnerable populations (Xiao et al., 2021).</a:t>
          </a:r>
        </a:p>
      </dsp:txBody>
      <dsp:txXfrm>
        <a:off x="4452770" y="1756658"/>
        <a:ext cx="2022288" cy="1698722"/>
      </dsp:txXfrm>
    </dsp:sp>
    <dsp:sp modelId="{B7E256CE-B316-4C0D-B80D-1CC2C61E70D2}">
      <dsp:nvSpPr>
        <dsp:cNvPr id="0" name=""/>
        <dsp:cNvSpPr/>
      </dsp:nvSpPr>
      <dsp:spPr>
        <a:xfrm>
          <a:off x="5039233" y="963920"/>
          <a:ext cx="849361" cy="84936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63619" y="1088306"/>
        <a:ext cx="600589" cy="600589"/>
      </dsp:txXfrm>
    </dsp:sp>
    <dsp:sp modelId="{0B2911FF-AD73-46B7-8D83-D56CE57938C3}">
      <dsp:nvSpPr>
        <dsp:cNvPr id="0" name=""/>
        <dsp:cNvSpPr/>
      </dsp:nvSpPr>
      <dsp:spPr>
        <a:xfrm>
          <a:off x="4452770" y="3511932"/>
          <a:ext cx="202228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336553-EFF1-4B7D-B32F-59135E1A66B8}">
      <dsp:nvSpPr>
        <dsp:cNvPr id="0" name=""/>
        <dsp:cNvSpPr/>
      </dsp:nvSpPr>
      <dsp:spPr>
        <a:xfrm>
          <a:off x="6677287" y="680800"/>
          <a:ext cx="2022288" cy="283120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Telehealth and mobile clinics improve rural access by 30–40% (NHS England, 2023).</a:t>
          </a:r>
        </a:p>
      </dsp:txBody>
      <dsp:txXfrm>
        <a:off x="6677287" y="1756658"/>
        <a:ext cx="2022288" cy="1698722"/>
      </dsp:txXfrm>
    </dsp:sp>
    <dsp:sp modelId="{359A454F-7474-4554-B4CF-CE4AD6E45933}">
      <dsp:nvSpPr>
        <dsp:cNvPr id="0" name=""/>
        <dsp:cNvSpPr/>
      </dsp:nvSpPr>
      <dsp:spPr>
        <a:xfrm>
          <a:off x="7263751" y="963920"/>
          <a:ext cx="849361" cy="849361"/>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88137" y="1088306"/>
        <a:ext cx="600589" cy="600589"/>
      </dsp:txXfrm>
    </dsp:sp>
    <dsp:sp modelId="{3F5548D6-FD9A-4CBE-AE1B-E35A53D04CB4}">
      <dsp:nvSpPr>
        <dsp:cNvPr id="0" name=""/>
        <dsp:cNvSpPr/>
      </dsp:nvSpPr>
      <dsp:spPr>
        <a:xfrm>
          <a:off x="6677287" y="3511932"/>
          <a:ext cx="2022288"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6026B-9EF1-41CE-BF2A-DEFCA3248823}">
      <dsp:nvSpPr>
        <dsp:cNvPr id="0" name=""/>
        <dsp:cNvSpPr/>
      </dsp:nvSpPr>
      <dsp:spPr>
        <a:xfrm>
          <a:off x="8901805" y="680800"/>
          <a:ext cx="2022288" cy="283120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577850">
            <a:lnSpc>
              <a:spcPct val="90000"/>
            </a:lnSpc>
            <a:spcBef>
              <a:spcPct val="0"/>
            </a:spcBef>
            <a:spcAft>
              <a:spcPct val="35000"/>
            </a:spcAft>
            <a:buNone/>
          </a:pPr>
          <a:r>
            <a:rPr lang="en-US" sz="1300" kern="1200"/>
            <a:t>Equity-focused policies foster inclusivity and reduce long-term health inequalities.</a:t>
          </a:r>
        </a:p>
      </dsp:txBody>
      <dsp:txXfrm>
        <a:off x="8901805" y="1756658"/>
        <a:ext cx="2022288" cy="1698722"/>
      </dsp:txXfrm>
    </dsp:sp>
    <dsp:sp modelId="{A3EE06A6-5563-4D5A-813E-4C50D974F8D0}">
      <dsp:nvSpPr>
        <dsp:cNvPr id="0" name=""/>
        <dsp:cNvSpPr/>
      </dsp:nvSpPr>
      <dsp:spPr>
        <a:xfrm>
          <a:off x="9488268" y="963920"/>
          <a:ext cx="849361" cy="849361"/>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12654" y="1088306"/>
        <a:ext cx="600589" cy="600589"/>
      </dsp:txXfrm>
    </dsp:sp>
    <dsp:sp modelId="{52CB082A-C94D-4B1E-8D77-93616F0A8862}">
      <dsp:nvSpPr>
        <dsp:cNvPr id="0" name=""/>
        <dsp:cNvSpPr/>
      </dsp:nvSpPr>
      <dsp:spPr>
        <a:xfrm>
          <a:off x="8901805" y="3511932"/>
          <a:ext cx="2022288"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7F059C-AB12-4933-8791-8056DADE9CFF}"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C2B43-9CF7-4DFB-BEB1-B6AA66F8EE2B}" type="slidenum">
              <a:rPr lang="en-US" smtClean="0"/>
              <a:t>‹#›</a:t>
            </a:fld>
            <a:endParaRPr lang="en-US"/>
          </a:p>
        </p:txBody>
      </p:sp>
    </p:spTree>
    <p:extLst>
      <p:ext uri="{BB962C8B-B14F-4D97-AF65-F5344CB8AC3E}">
        <p14:creationId xmlns:p14="http://schemas.microsoft.com/office/powerpoint/2010/main" val="2407388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I will critically examine the integration of health, wellbeing, and sustainable development in health and social care. These concepts are central to modern healthcare reform.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notes that health systems should shift their focus to treating disease, to promoting wellbeing in general. Marmot (2020) goes on to state that health inequalities are socially constructed and must be addressed through structural policies. The growing chronicity of conditions enhances the argument of integration. As an illustration, Public Health England (2018) asserts that 45 percent of adults in the United Kingdom coexist with one or more long-term conditions. This mounting pressure underlines the necessity of preventative, holistic and sustainable measures that not only enhance the outcomes, but also guarantee the long-term resilience of the system.</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2</a:t>
            </a:fld>
            <a:endParaRPr lang="en-US"/>
          </a:p>
        </p:txBody>
      </p:sp>
    </p:spTree>
    <p:extLst>
      <p:ext uri="{BB962C8B-B14F-4D97-AF65-F5344CB8AC3E}">
        <p14:creationId xmlns:p14="http://schemas.microsoft.com/office/powerpoint/2010/main" val="2482671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Health is defined as physical, mental, and social wellbeing beyond the absence of disease, according to WHO (2023). This definition broadens the biomedical views. There is a growing need to use an integrated approach in chronic disease management. The study by Xiao et al. (2021) illustrates the effectiveness of integrating biological, psychological, and social care to make patients better. The issue of mental health is still a problem. According to NHS England (2020), every year, one out of four adults have mental health difficulties. Also, the socioeconomic and environmental conditions have an impact on health outcomes. Prevention can be important in cost reduction. According to DHSC (2021), the long-term healthcare spending can be decreased by 20-30% by preventive measures. Thus, there is a need to have a wider and syncretic conception of health.</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3</a:t>
            </a:fld>
            <a:endParaRPr lang="en-US"/>
          </a:p>
        </p:txBody>
      </p:sp>
    </p:spTree>
    <p:extLst>
      <p:ext uri="{BB962C8B-B14F-4D97-AF65-F5344CB8AC3E}">
        <p14:creationId xmlns:p14="http://schemas.microsoft.com/office/powerpoint/2010/main" val="755745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Wellbeing adopts a holistic framework that includes emotional, psychological, social, and physical dimensions. According to Marmot (2020), income, education, and housing are social determinants of wellbeing that have a significant influence on it. It is therefore not just limited to clinical delivery of healthcare. A good example is social prescribing. The study conducted by Public Health England (2018) has revealed that about 60 percent of the participants experienced increased wellbeing after being referred to community-based services. Interventions in the workplace also have a quantifiable effect. As pointed out by Xiao et al. (2021), absenteeism can be decreased by approximately 25 percent with the help of wellbeing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Mental health interventions also help to prolong life among vulnerable populations. The findings show that wellbeing needs to be addressed collectively in the healthcare, social service, and community sectors in order to provide sustainable improvements.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4</a:t>
            </a:fld>
            <a:endParaRPr lang="en-US"/>
          </a:p>
        </p:txBody>
      </p:sp>
    </p:spTree>
    <p:extLst>
      <p:ext uri="{BB962C8B-B14F-4D97-AF65-F5344CB8AC3E}">
        <p14:creationId xmlns:p14="http://schemas.microsoft.com/office/powerpoint/2010/main" val="320528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Sustainable development refers to meeting present needs without compromising the ability of future generations to meet their own needs. The principle is directly associated with healthcare systems by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(2022) in the form of the Sustainable Development Goals. The impact of healthcare on the environment is high, and needs to be reformed. As an illustration,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(2022) claims that green hospitals are able to save up to 40 percent of energy consumption without compromising the safety of patients. Ravaghi et al. (2023) also contend that sustainable community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effectively tackles the social determinants in the long term. Moreover,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(2025) underlines the fact that sustainability is all about equity. Thus, the concept of sustainability implemented into healthcare guarantees the environmentally responsible, economically efficient, and resilient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5</a:t>
            </a:fld>
            <a:endParaRPr lang="en-US"/>
          </a:p>
        </p:txBody>
      </p:sp>
    </p:spTree>
    <p:extLst>
      <p:ext uri="{BB962C8B-B14F-4D97-AF65-F5344CB8AC3E}">
        <p14:creationId xmlns:p14="http://schemas.microsoft.com/office/powerpoint/2010/main" val="328492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Modern healthcare policy frameworks are based on health, wellbeing, and sustainability.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Sustainable Development Goal 3 that aims at healthy living and wellbeing of everyone. It is also essential to reduce inequalities. Health equity is associated with Sustainable Development Goal 10 in terms of the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(2025). The need to integrate is also supported by financial pressures. According to NHS England (2022), NHS budget has been over 87 billion pounds, which indicates the growing demand. According to Marmot (2020), not taking into consideration the issue of health inequalities is a cost to the economics in the long-term. Thus, the preventive and integrated strategies are not only socially but also financially needed in order to support efficient and fair healthcare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6</a:t>
            </a:fld>
            <a:endParaRPr lang="en-US"/>
          </a:p>
        </p:txBody>
      </p:sp>
    </p:spTree>
    <p:extLst>
      <p:ext uri="{BB962C8B-B14F-4D97-AF65-F5344CB8AC3E}">
        <p14:creationId xmlns:p14="http://schemas.microsoft.com/office/powerpoint/2010/main" val="1537267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Integration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fragmentation in health care delivery. According to World Health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(2023), holistic approaches enhance patient outcomes and efficiency of systems. An example is the case of the Integrated Care Systems in the UK. According to NHS England (2022), ICS arrangements encourage the integration of hospitals, community services, and local authorities. There is evidence that proactive and preventive care is able to decrease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hospitalisations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by 15 to 20 percent. WHO’s “Health in All Policies” framework promotes collaboration across sectors such as housing, education, and transport to improve population health outcomes. It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recognises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health is influenced by wider social determinants, not just healthcare services. Integration enhances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care by making policy coordination among health, housing, education, and employment. Finally, integrated systems enhance compliance, coordination, and long-term wellbeing results.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7</a:t>
            </a:fld>
            <a:endParaRPr lang="en-US"/>
          </a:p>
        </p:txBody>
      </p:sp>
    </p:spTree>
    <p:extLst>
      <p:ext uri="{BB962C8B-B14F-4D97-AF65-F5344CB8AC3E}">
        <p14:creationId xmlns:p14="http://schemas.microsoft.com/office/powerpoint/2010/main" val="307453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biopsychosocial model combines biological, psychological and social determinants of health. Xiao et al. (2021) state that the use of this model enhances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outcomes in the real-world clinical setting. It does not concentrate on the biological factors alone but includes mental health and social context. Ravaghi et al. (2023)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the impact of psychosocial needs on hospital readmissions is beneficial. There is also evidence that holistic methods have the ability to enhance quality-adjusted life years by 10 to 15%. The Department of Health and Social Care (2021) endorses preventive measures that corroborate this model in order to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burden diseases in the long-term. Thus, the biopsychosocial framework enhances the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care planning and aids in the comprehensive and integrated provision of health services.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8</a:t>
            </a:fld>
            <a:endParaRPr lang="en-US"/>
          </a:p>
        </p:txBody>
      </p:sp>
    </p:spTree>
    <p:extLst>
      <p:ext uri="{BB962C8B-B14F-4D97-AF65-F5344CB8AC3E}">
        <p14:creationId xmlns:p14="http://schemas.microsoft.com/office/powerpoint/2010/main" val="1564934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policy and governance systems are essential to maintaining the holistic healthcare integration. The NHS Long Term Plan (2019) focuses on prevention, early diagnosis, and reducing health inequalities. As an example, to enhance the role of mental health in primary care, Marmot (2020) claims that primary care should embed mental health to improve the effectiveness of early intervention and decrease the disparity in long-term health outcomes. The Improving Access to Psychological Therapies (IAPT)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increases access to mental health </a:t>
            </a:r>
            <a:r>
              <a:rPr lang="en-US" sz="1200" kern="100">
                <a:effectLst/>
                <a:latin typeface="Times New Roman" panose="02020603050405020304" pitchFamily="18" charset="0"/>
                <a:ea typeface="Calibri" panose="020F0502020204030204" pitchFamily="34" charset="0"/>
                <a:cs typeface="Times New Roman" panose="02020603050405020304" pitchFamily="18" charset="0"/>
              </a:rPr>
              <a:t>services. The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Public Health England Prevention Strategy supports early intervention and health promotion. This is especially crucial because mental conditions are identified to contribute about 23% of all the burden of disease in the UK. Nevertheless, governance issues are a problem. WHO (2022)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the lack of integration within a regulatory system and short-term funding cycles may delay innovation and make it impossible to scale up integrated services. Good governance involves intersectoral cooperation among the health sector, social care, housing, and the education sector. Preventive measures have been shown to save up to 30% in healthcare spending with long-term investment in preventative measures. Policy leadership and accountability structures should therefore be strong in ensuring sustainability, equity, and enhanced population outcomes.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9</a:t>
            </a:fld>
            <a:endParaRPr lang="en-US"/>
          </a:p>
        </p:txBody>
      </p:sp>
    </p:spTree>
    <p:extLst>
      <p:ext uri="{BB962C8B-B14F-4D97-AF65-F5344CB8AC3E}">
        <p14:creationId xmlns:p14="http://schemas.microsoft.com/office/powerpoint/2010/main" val="2154215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Wellness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are also becoming part of service delivery in modern healthcare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in an effort to enhance recovery and long-term outcomes. An example is </a:t>
            </a:r>
            <a:r>
              <a:rPr lang="en-US" dirty="0"/>
              <a:t>the NHS Health and Wellbeing </a:t>
            </a:r>
            <a:r>
              <a:rPr lang="en-US" dirty="0" err="1"/>
              <a:t>Programme</a:t>
            </a:r>
            <a:r>
              <a:rPr lang="en-US" dirty="0"/>
              <a:t> supports staff mental health and reduces burnout.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particular, as the example of Xiao et al. (2021) shows, stress management, nutritional counselling, and psychological support introduced into the hospital care would greatly enhance the efficiency of patient recovery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hospitalisation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decreasing the number of those by 10-15 percent. Moreover, telehealth has changed the access to care, particularly after the COVID-19 pandemic. According to NHS England (2023), by 2020-2022, digital consultations increased by more than 30 percent, which enhanced the accessibility of vulnerable and rural groups. Local social determinant of housing and employment are also taken care of through community health initiatives. For instance, </a:t>
            </a:r>
            <a:r>
              <a:rPr lang="en-US" b="0" dirty="0"/>
              <a:t>Social Prescribing Link Workers (NHS) </a:t>
            </a:r>
            <a:r>
              <a:rPr lang="en-US" dirty="0"/>
              <a:t>connect patients to community support such as exercise groups and counselling. </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integration of digital health tools and community-based services enables healthcare systems to increase continuity of care and patient engagement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minimise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unnecessary hospital admissions.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10</a:t>
            </a:fld>
            <a:endParaRPr lang="en-US"/>
          </a:p>
        </p:txBody>
      </p:sp>
    </p:spTree>
    <p:extLst>
      <p:ext uri="{BB962C8B-B14F-4D97-AF65-F5344CB8AC3E}">
        <p14:creationId xmlns:p14="http://schemas.microsoft.com/office/powerpoint/2010/main" val="1710156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Holistic care models implemented within UK hospitals demonstrate measurable and practical outcomes. For instance, NHS England (2022) reports that Integrated Care Systems improved patient satisfaction by approximately 20% through coordinated multidisciplinary teamwork. These systems bring together doctors, nurses, social workers, and mental health specialists to address biological, psychological, and social needs simultaneously. Additionally, Public Health England (2018) notes that structured case management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reduced hospital readmissions by 12–15%, particularly among older adults with chronic conditions. Preventive care planning and discharge coordination play a crucial role in achieving these results. Continuous patient feedback mechanisms also contribute to quality improvement. These examples show that integrated, patient-</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centred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models not only enhance satisfaction but also generate cost savings and better long-term health outcomes.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11</a:t>
            </a:fld>
            <a:endParaRPr lang="en-US"/>
          </a:p>
        </p:txBody>
      </p:sp>
    </p:spTree>
    <p:extLst>
      <p:ext uri="{BB962C8B-B14F-4D97-AF65-F5344CB8AC3E}">
        <p14:creationId xmlns:p14="http://schemas.microsoft.com/office/powerpoint/2010/main" val="3953518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focus of promoting sustainable healthcare systems and long-term wellbeing is through public health efforts. To illustrate the point, WHO (2025) highlights that non-communicable diseases represent over 70% of all deaths worldwide each year, implying that the number of deaths can be decreased through prevention methods. The effect of anti-smoking campaigns is obvious. According to Public Health England (2018) the prevalence of smoking in adults in England has been going down by about 15 percent since 2010 due to consistent policy and awareness efforts. An estimated 1.5 million deaths per annum are also prevented by the vaccination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around the world. Education on nutrition and exercise also lowers wasting and heart diseases. Community engagement builds participation and provides culturally relevant interventions. Thus, community health programs do not only enhance the personal outcome; they also enhance the social wellbeing and financial sustainability.</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12</a:t>
            </a:fld>
            <a:endParaRPr lang="en-US"/>
          </a:p>
        </p:txBody>
      </p:sp>
    </p:spTree>
    <p:extLst>
      <p:ext uri="{BB962C8B-B14F-4D97-AF65-F5344CB8AC3E}">
        <p14:creationId xmlns:p14="http://schemas.microsoft.com/office/powerpoint/2010/main" val="3158153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Equity is one of the key problems in contemporary healthcare. Health outcomes are strongly affected by socioeconomic deprivation, geography, ethnicity and disability. As an example, Marmot (2020)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that life expectancy can differ by 10 years in the most and the least deprived areas in England. WHO (2025) promotes universal health coverage as one of the methods to decrease such inequalities and provide financial safeguards. It is proven that targeted interventions, which include mobile clinics, telehealth interventions, etc., can enhance rural access by 30 or 40 percent, especially in chronic disease management. It is also important to address structural determinants like quality of housing, job security, and education. The policy of inclusivity and fairness in healthcare provision is built around equity principles. Thus, sustainable and socially fair health systems can be attained only by reducing inequalities.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13</a:t>
            </a:fld>
            <a:endParaRPr lang="en-US"/>
          </a:p>
        </p:txBody>
      </p:sp>
    </p:spTree>
    <p:extLst>
      <p:ext uri="{BB962C8B-B14F-4D97-AF65-F5344CB8AC3E}">
        <p14:creationId xmlns:p14="http://schemas.microsoft.com/office/powerpoint/2010/main" val="407152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Although integration has some obvious advantages, serious issues still exist. The lack of funds and the shortage of working personnel remain limitations to service growth. Indicatively, WHO (2022) notes that policy fragmentation and failure to fund healthcare reform over the long term are some of the biggest obstacles to sustainable healthcare reform. Also, the workforce shortages in healthcare have risen by almost 15% in various systems in Europe. Nevertheless, innovation has significant opportunities. NHS England (2023) advocates the use of digital inclusion strategies to guarantee that people can equitably access telehealth and remote-monitoring technology. Other environmental sustainability efforts are bringing healthcare closer to the bigger climate agendas by decreasing carbon emissions into healthcare system. Data systems are integrated to enhance the monitoring of patient outcomes and effectiveness of the services. Thus, despite the obstacles, strategic investment in digital health and sustainability opens the opportunities to resilient and future-thinking healthcare systems.</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14</a:t>
            </a:fld>
            <a:endParaRPr lang="en-US"/>
          </a:p>
        </p:txBody>
      </p:sp>
    </p:spTree>
    <p:extLst>
      <p:ext uri="{BB962C8B-B14F-4D97-AF65-F5344CB8AC3E}">
        <p14:creationId xmlns:p14="http://schemas.microsoft.com/office/powerpoint/2010/main" val="1600675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Aft>
                <a:spcPts val="800"/>
              </a:spcAft>
              <a:buNone/>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conclusion, health, wellbeing, and sustainable development need to be incorporated to enhance healthcare systems in modern times. The holistic approach acknowledges that health is not just the absence of disease, but also social, emotional and environmental aspects. Combined governance, service delivery and public health strategies enhance coordination, patient satisfaction and long-term outcomes. Prevention saves money and eliminates disparities encourage equity and social justice. Despite the limitations of funds and staffing, digital health and community collaboration innovation can provide a high chance of improvement. Interdisciplinary collaboration, prevention, and equity should be high on the agenda of sustainable healthcare systems. Finally, by making health and wellbeing consistent with sustainable development, the systems will be resilient enough to address the current needs without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destabilising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health of the future generation.</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7C2B43-9CF7-4DFB-BEB1-B6AA66F8EE2B}" type="slidenum">
              <a:rPr lang="en-US" smtClean="0"/>
              <a:t>15</a:t>
            </a:fld>
            <a:endParaRPr lang="en-US"/>
          </a:p>
        </p:txBody>
      </p:sp>
    </p:spTree>
    <p:extLst>
      <p:ext uri="{BB962C8B-B14F-4D97-AF65-F5344CB8AC3E}">
        <p14:creationId xmlns:p14="http://schemas.microsoft.com/office/powerpoint/2010/main" val="3934221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3/20/2026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572886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3/20/2026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5075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3/20/2026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65614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29630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3/20/2026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32764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3/20/2026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39283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3/20/2026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8198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3/20/2026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98899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3/20/2026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57546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3/20/2026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697580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3/20/2026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771925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3/20/2026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3450766526"/>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afro.who.int/publications/health-all-policies-framework-country-action" TargetMode="External"/><Relationship Id="rId3" Type="http://schemas.openxmlformats.org/officeDocument/2006/relationships/hyperlink" Target="https://www.england.nhs.uk/long-read/inclusive-digital-healthcare-a-framework-for-nhs-action-on-digital-inclusion/" TargetMode="External"/><Relationship Id="rId7" Type="http://schemas.openxmlformats.org/officeDocument/2006/relationships/hyperlink" Target="https://www.who.int/teams/social-determinants-of-health/equity-and-health/world-report-on-social-determinants-of-health-equity" TargetMode="External"/><Relationship Id="rId2" Type="http://schemas.openxmlformats.org/officeDocument/2006/relationships/hyperlink" Target="https://www.england.nhs.uk/integratedcare/resources/integrated-care-systems-guidance/" TargetMode="External"/><Relationship Id="rId1" Type="http://schemas.openxmlformats.org/officeDocument/2006/relationships/slideLayout" Target="../slideLayouts/slideLayout2.xml"/><Relationship Id="rId6" Type="http://schemas.openxmlformats.org/officeDocument/2006/relationships/hyperlink" Target="https://www.frontiersin.org/journals/psychiatry/articles/10.3389/fpsyt.2021.725596/full" TargetMode="External"/><Relationship Id="rId5" Type="http://schemas.openxmlformats.org/officeDocument/2006/relationships/hyperlink" Target="https://www.gov.uk/government/publications/health-profile-for-england-2018" TargetMode="External"/><Relationship Id="rId4" Type="http://schemas.openxmlformats.org/officeDocument/2006/relationships/hyperlink" Target="https://www.england.nhs.uk/mental-health/adults/" TargetMode="External"/><Relationship Id="rId9" Type="http://schemas.openxmlformats.org/officeDocument/2006/relationships/hyperlink" Target="https://www.who.int/europe/about-us/our-work/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7224953E-72FB-0ED9-B54E-76CF47B9F2DF}"/>
              </a:ext>
            </a:extLst>
          </p:cNvPr>
          <p:cNvSpPr>
            <a:spLocks noGrp="1"/>
          </p:cNvSpPr>
          <p:nvPr>
            <p:ph idx="1"/>
          </p:nvPr>
        </p:nvSpPr>
        <p:spPr>
          <a:xfrm>
            <a:off x="838200" y="1042749"/>
            <a:ext cx="5393361" cy="5144652"/>
          </a:xfrm>
        </p:spPr>
        <p:txBody>
          <a:bodyPr vert="horz" lIns="91440" tIns="45720" rIns="91440" bIns="45720" rtlCol="0" anchor="t">
            <a:normAutofit/>
          </a:bodyPr>
          <a:lstStyle/>
          <a:p>
            <a:pPr marL="0" indent="0">
              <a:lnSpc>
                <a:spcPct val="110000"/>
              </a:lnSpc>
              <a:buNone/>
            </a:pPr>
            <a:endParaRPr lang="en-US" sz="1700" dirty="0"/>
          </a:p>
          <a:p>
            <a:pPr algn="ctr">
              <a:lnSpc>
                <a:spcPct val="110000"/>
              </a:lnSpc>
              <a:buNone/>
            </a:pPr>
            <a:r>
              <a:rPr lang="en-US" sz="2800" b="1" dirty="0"/>
              <a:t>Integration of Health, Wellbeing, and Sustainable Development in Health and Social Care</a:t>
            </a:r>
          </a:p>
          <a:p>
            <a:pPr>
              <a:lnSpc>
                <a:spcPct val="110000"/>
              </a:lnSpc>
              <a:buNone/>
            </a:pPr>
            <a:endParaRPr lang="en-US" sz="1700" dirty="0"/>
          </a:p>
          <a:p>
            <a:pPr>
              <a:lnSpc>
                <a:spcPct val="110000"/>
              </a:lnSpc>
              <a:buNone/>
            </a:pPr>
            <a:r>
              <a:rPr lang="en-US" sz="1800" dirty="0"/>
              <a:t>Name: Danielli J L Souza</a:t>
            </a:r>
          </a:p>
          <a:p>
            <a:pPr>
              <a:lnSpc>
                <a:spcPct val="110000"/>
              </a:lnSpc>
              <a:buNone/>
            </a:pPr>
            <a:r>
              <a:rPr lang="en-US" sz="1800" dirty="0"/>
              <a:t>Student Number: 2211925</a:t>
            </a:r>
          </a:p>
          <a:p>
            <a:pPr>
              <a:lnSpc>
                <a:spcPct val="110000"/>
              </a:lnSpc>
              <a:buNone/>
            </a:pPr>
            <a:r>
              <a:rPr lang="en-US" sz="1800" dirty="0"/>
              <a:t>Lecturer: Dr </a:t>
            </a:r>
            <a:r>
              <a:rPr lang="en-US" sz="1800" dirty="0" err="1"/>
              <a:t>Itse</a:t>
            </a:r>
            <a:r>
              <a:rPr lang="en-US" sz="1800" dirty="0"/>
              <a:t> Olaoye</a:t>
            </a:r>
          </a:p>
          <a:p>
            <a:pPr>
              <a:lnSpc>
                <a:spcPct val="110000"/>
              </a:lnSpc>
              <a:buNone/>
            </a:pPr>
            <a:r>
              <a:rPr lang="en-US" sz="1800" dirty="0"/>
              <a:t>Module: BMHP6030_Health, Wellbeing and Sustainable Development</a:t>
            </a:r>
          </a:p>
          <a:p>
            <a:pPr marL="0" indent="0">
              <a:lnSpc>
                <a:spcPct val="110000"/>
              </a:lnSpc>
              <a:buNone/>
            </a:pPr>
            <a:endParaRPr lang="en-US" sz="18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ood Health and Wellbeing on Blue Stock Illustration - Illustration of  financial, background: 253219235">
            <a:extLst>
              <a:ext uri="{FF2B5EF4-FFF2-40B4-BE49-F238E27FC236}">
                <a16:creationId xmlns:a16="http://schemas.microsoft.com/office/drawing/2014/main" id="{0EEBD963-2A0D-2934-96AB-A7F008009565}"/>
              </a:ext>
            </a:extLst>
          </p:cNvPr>
          <p:cNvPicPr>
            <a:picLocks noChangeAspect="1"/>
          </p:cNvPicPr>
          <p:nvPr/>
        </p:nvPicPr>
        <p:blipFill>
          <a:blip r:embed="rId2"/>
          <a:stretch>
            <a:fillRect/>
          </a:stretch>
        </p:blipFill>
        <p:spPr>
          <a:xfrm>
            <a:off x="7887184" y="1982148"/>
            <a:ext cx="3781051" cy="22497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5708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31394-41A3-343D-1984-79F7FAD2BEFB}"/>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lgn="ctr"/>
            <a:r>
              <a:rPr lang="en-US" sz="5400" b="1" dirty="0"/>
              <a:t>Introduction</a:t>
            </a:r>
            <a:endParaRPr lang="en-US"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EBD51A-B095-DA55-15A6-B57AB8885F98}"/>
              </a:ext>
            </a:extLst>
          </p:cNvPr>
          <p:cNvSpPr>
            <a:spLocks noGrp="1"/>
          </p:cNvSpPr>
          <p:nvPr>
            <p:ph idx="1"/>
          </p:nvPr>
        </p:nvSpPr>
        <p:spPr>
          <a:xfrm>
            <a:off x="572493" y="2071316"/>
            <a:ext cx="7251434" cy="4264849"/>
          </a:xfrm>
        </p:spPr>
        <p:txBody>
          <a:bodyPr vert="horz" lIns="91440" tIns="45720" rIns="91440" bIns="45720" rtlCol="0" anchor="t">
            <a:normAutofit/>
          </a:bodyPr>
          <a:lstStyle/>
          <a:p>
            <a:pPr>
              <a:lnSpc>
                <a:spcPct val="90000"/>
              </a:lnSpc>
            </a:pPr>
            <a:r>
              <a:rPr lang="en-US" sz="2000"/>
              <a:t>Health, wellbeing, and sustainable development are central to modern care delivery (WHO, 2023).</a:t>
            </a:r>
          </a:p>
          <a:p>
            <a:pPr>
              <a:lnSpc>
                <a:spcPct val="90000"/>
              </a:lnSpc>
            </a:pPr>
            <a:r>
              <a:rPr lang="en-US" sz="2000"/>
              <a:t>Aim: Critically examine integration of these concepts in health and social care (Marmot, 2020).</a:t>
            </a:r>
          </a:p>
          <a:p>
            <a:pPr>
              <a:lnSpc>
                <a:spcPct val="90000"/>
              </a:lnSpc>
            </a:pPr>
            <a:r>
              <a:rPr lang="en-US" sz="2000"/>
              <a:t>Focus on policies, service delivery, and public health initiatives.</a:t>
            </a:r>
          </a:p>
          <a:p>
            <a:pPr>
              <a:lnSpc>
                <a:spcPct val="90000"/>
              </a:lnSpc>
            </a:pPr>
            <a:r>
              <a:rPr lang="en-US" sz="2000"/>
              <a:t>Growing need for holistic approaches in healthcare due to rising chronic disease prevalence.</a:t>
            </a:r>
          </a:p>
          <a:p>
            <a:pPr>
              <a:lnSpc>
                <a:spcPct val="90000"/>
              </a:lnSpc>
            </a:pPr>
            <a:r>
              <a:rPr lang="en-US" sz="2000"/>
              <a:t>Example: UK reports 45% of adults have at least one long-term health condition (Public Health England, 2018).</a:t>
            </a:r>
          </a:p>
          <a:p>
            <a:pPr>
              <a:lnSpc>
                <a:spcPct val="90000"/>
              </a:lnSpc>
            </a:pPr>
            <a:endParaRPr lang="en-US" sz="2000"/>
          </a:p>
        </p:txBody>
      </p:sp>
      <p:pic>
        <p:nvPicPr>
          <p:cNvPr id="4" name="Picture 3" descr="Sustainable Development Goal 3 - Wikipedia">
            <a:extLst>
              <a:ext uri="{FF2B5EF4-FFF2-40B4-BE49-F238E27FC236}">
                <a16:creationId xmlns:a16="http://schemas.microsoft.com/office/drawing/2014/main" id="{6B5A5919-6579-96A3-C043-58DF66C440BA}"/>
              </a:ext>
            </a:extLst>
          </p:cNvPr>
          <p:cNvPicPr>
            <a:picLocks noChangeAspect="1"/>
          </p:cNvPicPr>
          <p:nvPr/>
        </p:nvPicPr>
        <p:blipFill>
          <a:blip r:embed="rId3"/>
          <a:srcRect r="3797" b="3"/>
          <a:stretch>
            <a:fillRect/>
          </a:stretch>
        </p:blipFill>
        <p:spPr>
          <a:xfrm>
            <a:off x="8023040" y="2071564"/>
            <a:ext cx="3941064" cy="4096512"/>
          </a:xfrm>
          <a:prstGeom prst="rect">
            <a:avLst/>
          </a:prstGeom>
        </p:spPr>
      </p:pic>
    </p:spTree>
    <p:extLst>
      <p:ext uri="{BB962C8B-B14F-4D97-AF65-F5344CB8AC3E}">
        <p14:creationId xmlns:p14="http://schemas.microsoft.com/office/powerpoint/2010/main" val="4004058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2C35AB7-7CE9-0E1F-CAFF-3B28F9B0DB66}"/>
              </a:ext>
            </a:extLst>
          </p:cNvPr>
          <p:cNvSpPr>
            <a:spLocks noGrp="1"/>
          </p:cNvSpPr>
          <p:nvPr>
            <p:ph type="title"/>
          </p:nvPr>
        </p:nvSpPr>
        <p:spPr>
          <a:xfrm>
            <a:off x="838201" y="365125"/>
            <a:ext cx="5393360" cy="1325563"/>
          </a:xfrm>
        </p:spPr>
        <p:txBody>
          <a:bodyPr vert="horz" lIns="91440" tIns="45720" rIns="91440" bIns="45720" rtlCol="0" anchor="ctr">
            <a:normAutofit/>
          </a:bodyPr>
          <a:lstStyle/>
          <a:p>
            <a:r>
              <a:rPr lang="en-US" sz="4400" b="1"/>
              <a:t>Health</a:t>
            </a:r>
          </a:p>
        </p:txBody>
      </p:sp>
      <p:sp>
        <p:nvSpPr>
          <p:cNvPr id="11" name="Freeform: Shape 1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ED532D-75BE-03DB-0189-8785D3122684}"/>
              </a:ext>
            </a:extLst>
          </p:cNvPr>
          <p:cNvSpPr>
            <a:spLocks noGrp="1"/>
          </p:cNvSpPr>
          <p:nvPr>
            <p:ph sz="half" idx="1"/>
          </p:nvPr>
        </p:nvSpPr>
        <p:spPr>
          <a:xfrm>
            <a:off x="322730" y="1422213"/>
            <a:ext cx="6424300" cy="4765957"/>
          </a:xfrm>
        </p:spPr>
        <p:txBody>
          <a:bodyPr vert="horz" lIns="91440" tIns="45720" rIns="91440" bIns="45720" rtlCol="0" anchor="t">
            <a:noAutofit/>
          </a:bodyPr>
          <a:lstStyle/>
          <a:p>
            <a:pPr>
              <a:lnSpc>
                <a:spcPct val="90000"/>
              </a:lnSpc>
            </a:pPr>
            <a:r>
              <a:rPr lang="en-US" sz="2400" dirty="0"/>
              <a:t>Defined as physical, mental, and social well-being beyond absence of disease (WHO, 2023).</a:t>
            </a:r>
          </a:p>
          <a:p>
            <a:pPr>
              <a:lnSpc>
                <a:spcPct val="90000"/>
              </a:lnSpc>
            </a:pPr>
            <a:r>
              <a:rPr lang="en-US" sz="2400" dirty="0"/>
              <a:t>Chronic disease management requires integrated health strategies (Xiao et al., 2021).</a:t>
            </a:r>
          </a:p>
          <a:p>
            <a:pPr>
              <a:lnSpc>
                <a:spcPct val="90000"/>
              </a:lnSpc>
            </a:pPr>
            <a:r>
              <a:rPr lang="en-US" sz="2400" dirty="0"/>
              <a:t>1 in 4 adults report mental health challenges annually (NHS England, 2020).</a:t>
            </a:r>
          </a:p>
          <a:p>
            <a:pPr>
              <a:lnSpc>
                <a:spcPct val="90000"/>
              </a:lnSpc>
            </a:pPr>
            <a:r>
              <a:rPr lang="en-US" sz="2400" dirty="0"/>
              <a:t>Health outcomes influenced by social, economic, and environmental factors.</a:t>
            </a:r>
          </a:p>
          <a:p>
            <a:pPr>
              <a:lnSpc>
                <a:spcPct val="90000"/>
              </a:lnSpc>
            </a:pPr>
            <a:r>
              <a:rPr lang="en-US" sz="2400" dirty="0"/>
              <a:t>Focus on prevention reduces long-term healthcare costs by 20–30% (DHSC, 2021)</a:t>
            </a:r>
          </a:p>
        </p:txBody>
      </p:sp>
      <p:sp>
        <p:nvSpPr>
          <p:cNvPr id="13" name="Oval 1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 name="Picture 3" descr="Health is a state of complete physical ...">
            <a:extLst>
              <a:ext uri="{FF2B5EF4-FFF2-40B4-BE49-F238E27FC236}">
                <a16:creationId xmlns:a16="http://schemas.microsoft.com/office/drawing/2014/main" id="{E5FE8EAC-9F36-F9A5-F16F-C503FF9CD920}"/>
              </a:ext>
            </a:extLst>
          </p:cNvPr>
          <p:cNvPicPr>
            <a:picLocks noChangeAspect="1"/>
          </p:cNvPicPr>
          <p:nvPr/>
        </p:nvPicPr>
        <p:blipFill>
          <a:blip r:embed="rId3"/>
          <a:srcRect r="-2" b="-2"/>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Freeform: Shape 1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794342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F2828-B4D6-D6D2-7AE2-D7969CC6832C}"/>
              </a:ext>
            </a:extLst>
          </p:cNvPr>
          <p:cNvSpPr>
            <a:spLocks noGrp="1"/>
          </p:cNvSpPr>
          <p:nvPr>
            <p:ph type="title"/>
          </p:nvPr>
        </p:nvSpPr>
        <p:spPr>
          <a:xfrm>
            <a:off x="986566" y="725872"/>
            <a:ext cx="3595634" cy="856402"/>
          </a:xfrm>
        </p:spPr>
        <p:txBody>
          <a:bodyPr/>
          <a:lstStyle/>
          <a:p>
            <a:pPr algn="ctr"/>
            <a:r>
              <a:rPr lang="en-US" b="1" dirty="0"/>
              <a:t>Wellbeing</a:t>
            </a:r>
          </a:p>
        </p:txBody>
      </p:sp>
      <p:sp>
        <p:nvSpPr>
          <p:cNvPr id="3" name="Content Placeholder 2">
            <a:extLst>
              <a:ext uri="{FF2B5EF4-FFF2-40B4-BE49-F238E27FC236}">
                <a16:creationId xmlns:a16="http://schemas.microsoft.com/office/drawing/2014/main" id="{BDFF2581-FFDC-32B7-677F-F0BCE484099F}"/>
              </a:ext>
            </a:extLst>
          </p:cNvPr>
          <p:cNvSpPr>
            <a:spLocks noGrp="1"/>
          </p:cNvSpPr>
          <p:nvPr>
            <p:ph type="body" sz="half" idx="2"/>
          </p:nvPr>
        </p:nvSpPr>
        <p:spPr>
          <a:xfrm>
            <a:off x="5796161" y="415157"/>
            <a:ext cx="6188914" cy="6016625"/>
          </a:xfrm>
        </p:spPr>
        <p:txBody>
          <a:bodyPr vert="horz" lIns="91440" tIns="45720" rIns="91440" bIns="45720" rtlCol="0" anchor="b">
            <a:noAutofit/>
          </a:bodyPr>
          <a:lstStyle/>
          <a:p>
            <a:pPr marL="285750" indent="-285750">
              <a:buChar char="•"/>
            </a:pPr>
            <a:r>
              <a:rPr lang="en-US" sz="2000" dirty="0"/>
              <a:t>Holistic approach: physical, mental, emotional, and social health (Marmot, 2020).</a:t>
            </a:r>
          </a:p>
          <a:p>
            <a:pPr marL="285750" indent="-285750">
              <a:buChar char="•"/>
            </a:pPr>
            <a:r>
              <a:rPr lang="en-US" sz="2000" dirty="0"/>
              <a:t>Includes personal satisfaction, social relationships, and community engagement.</a:t>
            </a:r>
          </a:p>
          <a:p>
            <a:pPr marL="285750" indent="-285750">
              <a:buChar char="•"/>
            </a:pPr>
            <a:r>
              <a:rPr lang="en-US" sz="2000" dirty="0"/>
              <a:t>Social prescribing improves wellbeing for 60% of participants (Public Health England, 2018).</a:t>
            </a:r>
          </a:p>
          <a:p>
            <a:pPr marL="285750" indent="-285750">
              <a:buChar char="•"/>
            </a:pPr>
            <a:r>
              <a:rPr lang="en-US" sz="2000" dirty="0"/>
              <a:t>Workplace wellbeing programs reduce absenteeism by 25% (Xiao et al., 2021).</a:t>
            </a:r>
          </a:p>
          <a:p>
            <a:pPr marL="285750" indent="-285750">
              <a:buChar char="•"/>
            </a:pPr>
            <a:r>
              <a:rPr lang="en-US" sz="2000" dirty="0"/>
              <a:t>Mental health interventions improve life expectancy by 2–5 years in vulnerable groups.</a:t>
            </a:r>
          </a:p>
          <a:p>
            <a:pPr marL="285750" indent="-285750">
              <a:buChar char="•"/>
            </a:pPr>
            <a:endParaRPr lang="en-US" sz="2000" dirty="0"/>
          </a:p>
        </p:txBody>
      </p:sp>
      <p:pic>
        <p:nvPicPr>
          <p:cNvPr id="4" name="Picture 3" descr="What is Social Prescribing | Social Prescribing Benefits">
            <a:extLst>
              <a:ext uri="{FF2B5EF4-FFF2-40B4-BE49-F238E27FC236}">
                <a16:creationId xmlns:a16="http://schemas.microsoft.com/office/drawing/2014/main" id="{0C507FF8-077C-0CB6-5F1C-E64F69731066}"/>
              </a:ext>
            </a:extLst>
          </p:cNvPr>
          <p:cNvPicPr>
            <a:picLocks noChangeAspect="1"/>
          </p:cNvPicPr>
          <p:nvPr/>
        </p:nvPicPr>
        <p:blipFill>
          <a:blip r:embed="rId3"/>
          <a:stretch>
            <a:fillRect/>
          </a:stretch>
        </p:blipFill>
        <p:spPr>
          <a:xfrm>
            <a:off x="711773" y="1909937"/>
            <a:ext cx="4582345" cy="3996456"/>
          </a:xfrm>
          <a:prstGeom prst="rect">
            <a:avLst/>
          </a:prstGeom>
        </p:spPr>
      </p:pic>
    </p:spTree>
    <p:extLst>
      <p:ext uri="{BB962C8B-B14F-4D97-AF65-F5344CB8AC3E}">
        <p14:creationId xmlns:p14="http://schemas.microsoft.com/office/powerpoint/2010/main" val="2460360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FB155-F249-25E7-4A17-0B29AF35A464}"/>
              </a:ext>
            </a:extLst>
          </p:cNvPr>
          <p:cNvSpPr>
            <a:spLocks noGrp="1"/>
          </p:cNvSpPr>
          <p:nvPr>
            <p:ph type="title"/>
          </p:nvPr>
        </p:nvSpPr>
        <p:spPr>
          <a:xfrm>
            <a:off x="572493" y="238539"/>
            <a:ext cx="11018520" cy="1434415"/>
          </a:xfrm>
        </p:spPr>
        <p:txBody>
          <a:bodyPr vert="horz" lIns="91440" tIns="45720" rIns="91440" bIns="45720" rtlCol="0" anchor="b">
            <a:normAutofit/>
          </a:bodyPr>
          <a:lstStyle/>
          <a:p>
            <a:pPr algn="ctr"/>
            <a:r>
              <a:rPr lang="en-US" sz="5400" b="1" dirty="0"/>
              <a:t>Sustainable Development</a:t>
            </a:r>
            <a:endParaRPr lang="en-US"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1017A-EF37-90BD-F986-4FD0B25EAB15}"/>
              </a:ext>
            </a:extLst>
          </p:cNvPr>
          <p:cNvSpPr>
            <a:spLocks noGrp="1"/>
          </p:cNvSpPr>
          <p:nvPr>
            <p:ph sz="half" idx="1"/>
          </p:nvPr>
        </p:nvSpPr>
        <p:spPr>
          <a:xfrm>
            <a:off x="572493" y="2093727"/>
            <a:ext cx="6713552" cy="4231231"/>
          </a:xfrm>
        </p:spPr>
        <p:txBody>
          <a:bodyPr vert="horz" lIns="91440" tIns="45720" rIns="91440" bIns="45720" rtlCol="0" anchor="t">
            <a:normAutofit fontScale="92500" lnSpcReduction="10000"/>
          </a:bodyPr>
          <a:lstStyle/>
          <a:p>
            <a:pPr>
              <a:lnSpc>
                <a:spcPct val="90000"/>
              </a:lnSpc>
            </a:pPr>
            <a:r>
              <a:rPr lang="en-US" dirty="0"/>
              <a:t>Meeting present needs without compromising future generations (WHO, 2023).</a:t>
            </a:r>
          </a:p>
          <a:p>
            <a:pPr>
              <a:lnSpc>
                <a:spcPct val="90000"/>
              </a:lnSpc>
            </a:pPr>
            <a:r>
              <a:rPr lang="en-US" dirty="0"/>
              <a:t>Green hospitals reduce energy use by up to 40% while improving patient safety (WHO, 2022).</a:t>
            </a:r>
          </a:p>
          <a:p>
            <a:pPr>
              <a:lnSpc>
                <a:spcPct val="90000"/>
              </a:lnSpc>
            </a:pPr>
            <a:r>
              <a:rPr lang="en-US" dirty="0"/>
              <a:t>Sustainable healthcare includes waste reduction, energy efficiency, and resource management.</a:t>
            </a:r>
          </a:p>
          <a:p>
            <a:pPr>
              <a:lnSpc>
                <a:spcPct val="90000"/>
              </a:lnSpc>
            </a:pPr>
            <a:r>
              <a:rPr lang="en-US" dirty="0"/>
              <a:t>Community health programs address social determinants sustainably (Ravaghi et al., 2023).</a:t>
            </a:r>
          </a:p>
          <a:p>
            <a:pPr>
              <a:lnSpc>
                <a:spcPct val="90000"/>
              </a:lnSpc>
            </a:pPr>
            <a:r>
              <a:rPr lang="en-US" dirty="0"/>
              <a:t>Linking SDGs to healthcare policy ensures long-term system resilience (WHO, 2025). For example,</a:t>
            </a:r>
          </a:p>
          <a:p>
            <a:pPr lvl="1">
              <a:lnSpc>
                <a:spcPct val="90000"/>
              </a:lnSpc>
            </a:pPr>
            <a:r>
              <a:rPr lang="en-US" dirty="0"/>
              <a:t>SDG 3: Ensure healthy lives and promote wellbeing for all ages.</a:t>
            </a:r>
          </a:p>
          <a:p>
            <a:pPr lvl="1">
              <a:lnSpc>
                <a:spcPct val="90000"/>
              </a:lnSpc>
            </a:pPr>
            <a:r>
              <a:rPr lang="en-US" dirty="0"/>
              <a:t>SDG 10: Reduce inequalities in health outcomes (WHO, 2025).</a:t>
            </a:r>
          </a:p>
          <a:p>
            <a:pPr>
              <a:lnSpc>
                <a:spcPct val="90000"/>
              </a:lnSpc>
            </a:pPr>
            <a:endParaRPr lang="en-US" dirty="0"/>
          </a:p>
          <a:p>
            <a:pPr>
              <a:lnSpc>
                <a:spcPct val="90000"/>
              </a:lnSpc>
            </a:pPr>
            <a:endParaRPr lang="en-US" dirty="0"/>
          </a:p>
        </p:txBody>
      </p:sp>
      <p:pic>
        <p:nvPicPr>
          <p:cNvPr id="5" name="Content Placeholder 4" descr="Green Hospitals - Hospital Magazine - Leading Healthcare Magazine in the  Middle East">
            <a:extLst>
              <a:ext uri="{FF2B5EF4-FFF2-40B4-BE49-F238E27FC236}">
                <a16:creationId xmlns:a16="http://schemas.microsoft.com/office/drawing/2014/main" id="{E8E99656-CCEE-5A73-58B1-68835E245739}"/>
              </a:ext>
            </a:extLst>
          </p:cNvPr>
          <p:cNvPicPr>
            <a:picLocks noGrp="1" noChangeAspect="1"/>
          </p:cNvPicPr>
          <p:nvPr>
            <p:ph sz="half" idx="2"/>
          </p:nvPr>
        </p:nvPicPr>
        <p:blipFill>
          <a:blip r:embed="rId3"/>
          <a:srcRect l="23207" r="2917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550687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D2389-6E84-959C-ED5C-B98AA80B885A}"/>
              </a:ext>
            </a:extLst>
          </p:cNvPr>
          <p:cNvSpPr>
            <a:spLocks noGrp="1"/>
          </p:cNvSpPr>
          <p:nvPr>
            <p:ph type="title"/>
          </p:nvPr>
        </p:nvSpPr>
        <p:spPr>
          <a:xfrm>
            <a:off x="5297762" y="329184"/>
            <a:ext cx="6251110" cy="1783080"/>
          </a:xfrm>
        </p:spPr>
        <p:txBody>
          <a:bodyPr vert="horz" lIns="91440" tIns="45720" rIns="91440" bIns="45720" rtlCol="0" anchor="b">
            <a:normAutofit/>
          </a:bodyPr>
          <a:lstStyle/>
          <a:p>
            <a:pPr algn="ctr"/>
            <a:r>
              <a:rPr lang="en-US" sz="5400" b="1" dirty="0"/>
              <a:t>Relevance</a:t>
            </a:r>
            <a:endParaRPr lang="en-US" dirty="0"/>
          </a:p>
        </p:txBody>
      </p:sp>
      <p:pic>
        <p:nvPicPr>
          <p:cNvPr id="6" name="Picture 5" descr="An image of a stethoscope within a blue background">
            <a:extLst>
              <a:ext uri="{FF2B5EF4-FFF2-40B4-BE49-F238E27FC236}">
                <a16:creationId xmlns:a16="http://schemas.microsoft.com/office/drawing/2014/main" id="{AEB62E0D-A67A-8A7E-1F55-FA3481848A1E}"/>
              </a:ext>
            </a:extLst>
          </p:cNvPr>
          <p:cNvPicPr>
            <a:picLocks noChangeAspect="1"/>
          </p:cNvPicPr>
          <p:nvPr/>
        </p:nvPicPr>
        <p:blipFill>
          <a:blip r:embed="rId3"/>
          <a:srcRect l="50760" r="731" b="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3F0E28-94A9-7A64-9A0F-860BF8E73A5A}"/>
              </a:ext>
            </a:extLst>
          </p:cNvPr>
          <p:cNvSpPr>
            <a:spLocks noGrp="1"/>
          </p:cNvSpPr>
          <p:nvPr>
            <p:ph sz="half" idx="1"/>
          </p:nvPr>
        </p:nvSpPr>
        <p:spPr>
          <a:xfrm>
            <a:off x="5297762" y="2706624"/>
            <a:ext cx="6654521" cy="3965716"/>
          </a:xfrm>
        </p:spPr>
        <p:txBody>
          <a:bodyPr vert="horz" lIns="91440" tIns="45720" rIns="91440" bIns="45720" rtlCol="0">
            <a:normAutofit/>
          </a:bodyPr>
          <a:lstStyle/>
          <a:p>
            <a:pPr>
              <a:lnSpc>
                <a:spcPct val="90000"/>
              </a:lnSpc>
            </a:pPr>
            <a:r>
              <a:rPr lang="en-US" sz="1900" dirty="0"/>
              <a:t>Health, wellbeing, and sustainability underpin modern healthcare policy (WHO, 2023).</a:t>
            </a:r>
          </a:p>
          <a:p>
            <a:pPr>
              <a:lnSpc>
                <a:spcPct val="90000"/>
              </a:lnSpc>
            </a:pPr>
            <a:r>
              <a:rPr lang="en-US" sz="1900" dirty="0"/>
              <a:t>Rising healthcare costs demand integrated approaches: £87bn NHS budget in 2022 (NHS England, 2022).</a:t>
            </a:r>
          </a:p>
          <a:p>
            <a:pPr>
              <a:lnSpc>
                <a:spcPct val="90000"/>
              </a:lnSpc>
            </a:pPr>
            <a:r>
              <a:rPr lang="en-US" sz="1900" dirty="0"/>
              <a:t>Policies supporting holistic care improve patient satisfaction and efficiency (Marmot, 2020).</a:t>
            </a:r>
          </a:p>
        </p:txBody>
      </p:sp>
    </p:spTree>
    <p:extLst>
      <p:ext uri="{BB962C8B-B14F-4D97-AF65-F5344CB8AC3E}">
        <p14:creationId xmlns:p14="http://schemas.microsoft.com/office/powerpoint/2010/main" val="3957927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C67E38B-C1E0-2589-9271-75C2B083281C}"/>
              </a:ext>
            </a:extLst>
          </p:cNvPr>
          <p:cNvSpPr>
            <a:spLocks noGrp="1"/>
          </p:cNvSpPr>
          <p:nvPr>
            <p:ph type="title"/>
          </p:nvPr>
        </p:nvSpPr>
        <p:spPr>
          <a:xfrm>
            <a:off x="838200" y="401221"/>
            <a:ext cx="10515600" cy="1348065"/>
          </a:xfrm>
        </p:spPr>
        <p:txBody>
          <a:bodyPr>
            <a:normAutofit/>
          </a:bodyPr>
          <a:lstStyle/>
          <a:p>
            <a:r>
              <a:rPr lang="en-US" sz="4600" b="1" dirty="0">
                <a:solidFill>
                  <a:srgbClr val="FFFFFF"/>
                </a:solidFill>
              </a:rPr>
              <a:t>Integration of Health and Wellbeing</a:t>
            </a:r>
          </a:p>
        </p:txBody>
      </p:sp>
      <p:sp>
        <p:nvSpPr>
          <p:cNvPr id="3" name="Content Placeholder 2">
            <a:extLst>
              <a:ext uri="{FF2B5EF4-FFF2-40B4-BE49-F238E27FC236}">
                <a16:creationId xmlns:a16="http://schemas.microsoft.com/office/drawing/2014/main" id="{FC0AE4C6-9E4F-1D12-8EE6-53EAB1F293B6}"/>
              </a:ext>
            </a:extLst>
          </p:cNvPr>
          <p:cNvSpPr>
            <a:spLocks noGrp="1"/>
          </p:cNvSpPr>
          <p:nvPr>
            <p:ph idx="1"/>
          </p:nvPr>
        </p:nvSpPr>
        <p:spPr>
          <a:xfrm>
            <a:off x="569259" y="2586789"/>
            <a:ext cx="10784541" cy="3859115"/>
          </a:xfrm>
        </p:spPr>
        <p:txBody>
          <a:bodyPr>
            <a:normAutofit fontScale="92500" lnSpcReduction="20000"/>
          </a:bodyPr>
          <a:lstStyle/>
          <a:p>
            <a:pPr>
              <a:lnSpc>
                <a:spcPct val="110000"/>
              </a:lnSpc>
            </a:pPr>
            <a:r>
              <a:rPr lang="en-US" sz="2200" dirty="0"/>
              <a:t>Holistic integration improves patient outcomes and reduces fragmentation (WHO, 2023).</a:t>
            </a:r>
          </a:p>
          <a:p>
            <a:pPr>
              <a:lnSpc>
                <a:spcPct val="110000"/>
              </a:lnSpc>
            </a:pPr>
            <a:r>
              <a:rPr lang="en-US" sz="2200" dirty="0"/>
              <a:t>Example: Integrated Care Systems (ICS) in UK improve coordination of care (NHS England, 2022).</a:t>
            </a:r>
          </a:p>
          <a:p>
            <a:pPr>
              <a:lnSpc>
                <a:spcPct val="110000"/>
              </a:lnSpc>
            </a:pPr>
            <a:r>
              <a:rPr lang="en-US" sz="2200" dirty="0"/>
              <a:t>Preventive and proactive care reduces hospital admissions by 15–20%.</a:t>
            </a:r>
          </a:p>
          <a:p>
            <a:pPr>
              <a:lnSpc>
                <a:spcPct val="110000"/>
              </a:lnSpc>
            </a:pPr>
            <a:r>
              <a:rPr lang="en-US" sz="2200" dirty="0"/>
              <a:t>WHO’s “Health in All Policies” framework promotes collaboration across sectors such as housing, education, and transport to improve population health outcomes</a:t>
            </a:r>
          </a:p>
          <a:p>
            <a:pPr>
              <a:lnSpc>
                <a:spcPct val="110000"/>
              </a:lnSpc>
            </a:pPr>
            <a:r>
              <a:rPr lang="en-US" sz="2200" dirty="0"/>
              <a:t>It </a:t>
            </a:r>
            <a:r>
              <a:rPr lang="en-US" sz="2200" dirty="0" err="1"/>
              <a:t>recognises</a:t>
            </a:r>
            <a:r>
              <a:rPr lang="en-US" sz="2200" dirty="0"/>
              <a:t> that health is influenced by wider social determinants, not just healthcare services.</a:t>
            </a:r>
          </a:p>
          <a:p>
            <a:pPr>
              <a:lnSpc>
                <a:spcPct val="110000"/>
              </a:lnSpc>
            </a:pPr>
            <a:r>
              <a:rPr lang="en-US" sz="2200" dirty="0"/>
              <a:t>Integrated care fosters patient-</a:t>
            </a:r>
            <a:r>
              <a:rPr lang="en-US" sz="2200" dirty="0" err="1"/>
              <a:t>centred</a:t>
            </a:r>
            <a:r>
              <a:rPr lang="en-US" sz="2200" dirty="0"/>
              <a:t> approaches, improving adherence to treatments.</a:t>
            </a:r>
          </a:p>
          <a:p>
            <a:pPr>
              <a:lnSpc>
                <a:spcPct val="110000"/>
              </a:lnSpc>
            </a:pPr>
            <a:endParaRPr lang="en-US" sz="2200" dirty="0"/>
          </a:p>
        </p:txBody>
      </p:sp>
    </p:spTree>
    <p:extLst>
      <p:ext uri="{BB962C8B-B14F-4D97-AF65-F5344CB8AC3E}">
        <p14:creationId xmlns:p14="http://schemas.microsoft.com/office/powerpoint/2010/main" val="128177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0BB9D-19B9-DE15-87C1-09F6941B05A4}"/>
              </a:ext>
            </a:extLst>
          </p:cNvPr>
          <p:cNvSpPr>
            <a:spLocks noGrp="1"/>
          </p:cNvSpPr>
          <p:nvPr>
            <p:ph type="title"/>
          </p:nvPr>
        </p:nvSpPr>
        <p:spPr/>
        <p:txBody>
          <a:bodyPr anchor="t">
            <a:normAutofit/>
          </a:bodyPr>
          <a:lstStyle/>
          <a:p>
            <a:pPr algn="ctr"/>
            <a:r>
              <a:rPr lang="en-US" b="1" dirty="0"/>
              <a:t>Theoretical Perspectives: Biopsychosocial Model</a:t>
            </a:r>
            <a:endParaRPr lang="en-US" sz="4400" dirty="0"/>
          </a:p>
        </p:txBody>
      </p:sp>
      <p:sp>
        <p:nvSpPr>
          <p:cNvPr id="3" name="Content Placeholder 2">
            <a:extLst>
              <a:ext uri="{FF2B5EF4-FFF2-40B4-BE49-F238E27FC236}">
                <a16:creationId xmlns:a16="http://schemas.microsoft.com/office/drawing/2014/main" id="{B97959A7-B9D5-6DEA-D766-D74861F5E76E}"/>
              </a:ext>
            </a:extLst>
          </p:cNvPr>
          <p:cNvSpPr>
            <a:spLocks noGrp="1"/>
          </p:cNvSpPr>
          <p:nvPr>
            <p:ph sz="half" idx="1"/>
          </p:nvPr>
        </p:nvSpPr>
        <p:spPr>
          <a:xfrm>
            <a:off x="612647" y="1825625"/>
            <a:ext cx="6006813" cy="4351338"/>
          </a:xfrm>
        </p:spPr>
        <p:txBody>
          <a:bodyPr>
            <a:normAutofit fontScale="92500"/>
          </a:bodyPr>
          <a:lstStyle/>
          <a:p>
            <a:r>
              <a:rPr lang="en-US" sz="2200" dirty="0"/>
              <a:t>Integrates biological, psychological, and social determinants of health (Xiao et al., 2021).</a:t>
            </a:r>
          </a:p>
          <a:p>
            <a:r>
              <a:rPr lang="en-US" sz="2200" dirty="0"/>
              <a:t>Chronic disease management includes mental health support and social care interventions.</a:t>
            </a:r>
          </a:p>
          <a:p>
            <a:r>
              <a:rPr lang="en-US" sz="2200" dirty="0"/>
              <a:t>Holistic model improves quality-adjusted life years (QALYs) by 10–15%.</a:t>
            </a:r>
          </a:p>
          <a:p>
            <a:r>
              <a:rPr lang="en-US" sz="2200" dirty="0"/>
              <a:t>Enhances </a:t>
            </a:r>
            <a:r>
              <a:rPr lang="en-US" sz="2200" dirty="0" err="1"/>
              <a:t>personalised</a:t>
            </a:r>
            <a:r>
              <a:rPr lang="en-US" sz="2200" dirty="0"/>
              <a:t> care plans and patient engagement.</a:t>
            </a:r>
          </a:p>
          <a:p>
            <a:r>
              <a:rPr lang="en-US" sz="2200" dirty="0"/>
              <a:t>Reduces hospital readmissions by addressing psychosocial factors (</a:t>
            </a:r>
            <a:r>
              <a:rPr lang="en-US" sz="2200" dirty="0" err="1"/>
              <a:t>Ravaghi</a:t>
            </a:r>
            <a:r>
              <a:rPr lang="en-US" sz="2200" dirty="0"/>
              <a:t> et al., 2023).</a:t>
            </a:r>
          </a:p>
          <a:p>
            <a:endParaRPr lang="en-US" sz="2200" dirty="0"/>
          </a:p>
        </p:txBody>
      </p:sp>
      <p:pic>
        <p:nvPicPr>
          <p:cNvPr id="6" name="Content Placeholder 5">
            <a:extLst>
              <a:ext uri="{FF2B5EF4-FFF2-40B4-BE49-F238E27FC236}">
                <a16:creationId xmlns:a16="http://schemas.microsoft.com/office/drawing/2014/main" id="{B3ABA74F-C1E0-6EF9-8906-899C6BDDCC26}"/>
              </a:ext>
            </a:extLst>
          </p:cNvPr>
          <p:cNvPicPr>
            <a:picLocks noGrp="1" noChangeAspect="1"/>
          </p:cNvPicPr>
          <p:nvPr>
            <p:ph sz="half" idx="2"/>
          </p:nvPr>
        </p:nvPicPr>
        <p:blipFill>
          <a:blip r:embed="rId3"/>
          <a:stretch>
            <a:fillRect/>
          </a:stretch>
        </p:blipFill>
        <p:spPr>
          <a:xfrm>
            <a:off x="6778488" y="1825625"/>
            <a:ext cx="5002694" cy="4002583"/>
          </a:xfrm>
          <a:prstGeom prst="rect">
            <a:avLst/>
          </a:prstGeom>
        </p:spPr>
      </p:pic>
    </p:spTree>
    <p:extLst>
      <p:ext uri="{BB962C8B-B14F-4D97-AF65-F5344CB8AC3E}">
        <p14:creationId xmlns:p14="http://schemas.microsoft.com/office/powerpoint/2010/main" val="1710431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BF-3EC4-BE7C-D659-D11FB8624DE6}"/>
              </a:ext>
            </a:extLst>
          </p:cNvPr>
          <p:cNvSpPr>
            <a:spLocks noGrp="1"/>
          </p:cNvSpPr>
          <p:nvPr>
            <p:ph type="title"/>
          </p:nvPr>
        </p:nvSpPr>
        <p:spPr>
          <a:xfrm>
            <a:off x="481013" y="3752849"/>
            <a:ext cx="3290887" cy="2452687"/>
          </a:xfrm>
        </p:spPr>
        <p:txBody>
          <a:bodyPr anchor="ctr">
            <a:normAutofit/>
          </a:bodyPr>
          <a:lstStyle/>
          <a:p>
            <a:r>
              <a:rPr lang="en-US" b="1" dirty="0"/>
              <a:t>Policy and Governance</a:t>
            </a:r>
            <a:endParaRPr lang="en-US" b="1"/>
          </a:p>
        </p:txBody>
      </p:sp>
      <p:pic>
        <p:nvPicPr>
          <p:cNvPr id="4" name="Picture 3" descr="Prioritize preventive health for better health outcomes for all Kenyans -  NAYA">
            <a:extLst>
              <a:ext uri="{FF2B5EF4-FFF2-40B4-BE49-F238E27FC236}">
                <a16:creationId xmlns:a16="http://schemas.microsoft.com/office/drawing/2014/main" id="{B9A14FCE-F84F-9F1D-4884-E9850AB12247}"/>
              </a:ext>
            </a:extLst>
          </p:cNvPr>
          <p:cNvPicPr>
            <a:picLocks noChangeAspect="1"/>
          </p:cNvPicPr>
          <p:nvPr/>
        </p:nvPicPr>
        <p:blipFill>
          <a:blip r:embed="rId3"/>
          <a:srcRect t="97" b="1356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FCA1866-78EE-51C2-AC5D-557F86E88607}"/>
              </a:ext>
            </a:extLst>
          </p:cNvPr>
          <p:cNvSpPr>
            <a:spLocks noGrp="1"/>
          </p:cNvSpPr>
          <p:nvPr>
            <p:ph idx="1"/>
          </p:nvPr>
        </p:nvSpPr>
        <p:spPr>
          <a:xfrm>
            <a:off x="4223982" y="3752850"/>
            <a:ext cx="7485413" cy="2452687"/>
          </a:xfrm>
        </p:spPr>
        <p:txBody>
          <a:bodyPr anchor="ctr">
            <a:normAutofit fontScale="77500" lnSpcReduction="20000"/>
          </a:bodyPr>
          <a:lstStyle/>
          <a:p>
            <a:pPr>
              <a:lnSpc>
                <a:spcPct val="110000"/>
              </a:lnSpc>
            </a:pPr>
            <a:r>
              <a:rPr lang="en-US" sz="1500" dirty="0"/>
              <a:t>Preventive care strategies reduce disease prevalence and costs (DHSC, 2021).</a:t>
            </a:r>
          </a:p>
          <a:p>
            <a:pPr>
              <a:lnSpc>
                <a:spcPct val="110000"/>
              </a:lnSpc>
            </a:pPr>
            <a:r>
              <a:rPr lang="en-US" sz="1500" dirty="0"/>
              <a:t>For example, the NHS Long Term Plan (2019) focuses on prevention, early diagnosis, and reducing health inequalities</a:t>
            </a:r>
          </a:p>
          <a:p>
            <a:pPr>
              <a:lnSpc>
                <a:spcPct val="110000"/>
              </a:lnSpc>
            </a:pPr>
            <a:r>
              <a:rPr lang="en-US" sz="1500" dirty="0"/>
              <a:t>Mental health initiatives integrated into primary care improve accessibility (Marmot, 2020).</a:t>
            </a:r>
          </a:p>
          <a:p>
            <a:pPr>
              <a:lnSpc>
                <a:spcPct val="110000"/>
              </a:lnSpc>
            </a:pPr>
            <a:r>
              <a:rPr lang="en-US" sz="1500" dirty="0"/>
              <a:t>For </a:t>
            </a:r>
            <a:r>
              <a:rPr lang="en-US" sz="1800" dirty="0"/>
              <a:t>instance,</a:t>
            </a:r>
            <a:r>
              <a:rPr lang="en-US" sz="1500" dirty="0"/>
              <a:t> the Improving Access to Psychological Therapies (IAPT) </a:t>
            </a:r>
            <a:r>
              <a:rPr lang="en-US" sz="1500" dirty="0" err="1"/>
              <a:t>Programme</a:t>
            </a:r>
            <a:r>
              <a:rPr lang="en-US" sz="1500" dirty="0"/>
              <a:t> increases access to mental health services</a:t>
            </a:r>
          </a:p>
          <a:p>
            <a:pPr>
              <a:lnSpc>
                <a:spcPct val="110000"/>
              </a:lnSpc>
            </a:pPr>
            <a:r>
              <a:rPr lang="en-US" sz="1500" dirty="0"/>
              <a:t>Funding barriers affect equitable policy implementation across regions.</a:t>
            </a:r>
          </a:p>
          <a:p>
            <a:pPr>
              <a:lnSpc>
                <a:spcPct val="110000"/>
              </a:lnSpc>
            </a:pPr>
            <a:r>
              <a:rPr lang="en-US" sz="1500" dirty="0"/>
              <a:t>Regulatory requirements may slow adoption of innovative care models (WHO, 2022).</a:t>
            </a:r>
          </a:p>
          <a:p>
            <a:pPr>
              <a:lnSpc>
                <a:spcPct val="110000"/>
              </a:lnSpc>
            </a:pPr>
            <a:r>
              <a:rPr lang="en-US" sz="1500" dirty="0"/>
              <a:t>Effective governance ensures long-term sustainability of integrated services.</a:t>
            </a:r>
          </a:p>
        </p:txBody>
      </p:sp>
    </p:spTree>
    <p:extLst>
      <p:ext uri="{BB962C8B-B14F-4D97-AF65-F5344CB8AC3E}">
        <p14:creationId xmlns:p14="http://schemas.microsoft.com/office/powerpoint/2010/main" val="4269559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350E6-9E1D-7282-62DB-31167F453B64}"/>
              </a:ext>
            </a:extLst>
          </p:cNvPr>
          <p:cNvSpPr>
            <a:spLocks noGrp="1"/>
          </p:cNvSpPr>
          <p:nvPr>
            <p:ph type="title"/>
          </p:nvPr>
        </p:nvSpPr>
        <p:spPr>
          <a:xfrm>
            <a:off x="795528" y="386930"/>
            <a:ext cx="10141799" cy="1300554"/>
          </a:xfrm>
        </p:spPr>
        <p:txBody>
          <a:bodyPr anchor="b">
            <a:normAutofit/>
          </a:bodyPr>
          <a:lstStyle/>
          <a:p>
            <a:r>
              <a:rPr lang="en-US" sz="4400" b="1" dirty="0"/>
              <a:t>Service Delivery: Wellness Programs</a:t>
            </a:r>
          </a:p>
        </p:txBody>
      </p:sp>
      <p:sp>
        <p:nvSpPr>
          <p:cNvPr id="23" name="Rectangle 2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ess Management in Healthcare: Effective Strategies for Better Well-being">
            <a:extLst>
              <a:ext uri="{FF2B5EF4-FFF2-40B4-BE49-F238E27FC236}">
                <a16:creationId xmlns:a16="http://schemas.microsoft.com/office/drawing/2014/main" id="{65A425FF-1086-1AA8-A453-1EBA9C3BA3DA}"/>
              </a:ext>
            </a:extLst>
          </p:cNvPr>
          <p:cNvPicPr>
            <a:picLocks noChangeAspect="1"/>
          </p:cNvPicPr>
          <p:nvPr/>
        </p:nvPicPr>
        <p:blipFill>
          <a:blip r:embed="rId3"/>
          <a:stretch>
            <a:fillRect/>
          </a:stretch>
        </p:blipFill>
        <p:spPr>
          <a:xfrm>
            <a:off x="635295" y="2933322"/>
            <a:ext cx="5150277" cy="2897030"/>
          </a:xfrm>
          <a:prstGeom prst="rect">
            <a:avLst/>
          </a:prstGeom>
        </p:spPr>
      </p:pic>
      <p:sp>
        <p:nvSpPr>
          <p:cNvPr id="3" name="Content Placeholder 2">
            <a:extLst>
              <a:ext uri="{FF2B5EF4-FFF2-40B4-BE49-F238E27FC236}">
                <a16:creationId xmlns:a16="http://schemas.microsoft.com/office/drawing/2014/main" id="{2FD452DE-662C-32F7-E262-B79496034D3A}"/>
              </a:ext>
            </a:extLst>
          </p:cNvPr>
          <p:cNvSpPr>
            <a:spLocks noGrp="1"/>
          </p:cNvSpPr>
          <p:nvPr>
            <p:ph idx="1"/>
          </p:nvPr>
        </p:nvSpPr>
        <p:spPr>
          <a:xfrm>
            <a:off x="6406429" y="2386597"/>
            <a:ext cx="4979133" cy="3852362"/>
          </a:xfrm>
        </p:spPr>
        <p:txBody>
          <a:bodyPr anchor="ctr">
            <a:normAutofit fontScale="92500" lnSpcReduction="10000"/>
          </a:bodyPr>
          <a:lstStyle/>
          <a:p>
            <a:pPr>
              <a:lnSpc>
                <a:spcPct val="110000"/>
              </a:lnSpc>
            </a:pPr>
            <a:r>
              <a:rPr lang="en-US" sz="1400" dirty="0"/>
              <a:t>Hospitals implement wellness programs to reduce stress and improve recovery (Xiao et al., 2021).</a:t>
            </a:r>
          </a:p>
          <a:p>
            <a:pPr>
              <a:lnSpc>
                <a:spcPct val="110000"/>
              </a:lnSpc>
            </a:pPr>
            <a:r>
              <a:rPr lang="en-US" sz="1400" dirty="0"/>
              <a:t>For example, the NHS Health and Wellbeing </a:t>
            </a:r>
            <a:r>
              <a:rPr lang="en-US" sz="1400" dirty="0" err="1"/>
              <a:t>Programme</a:t>
            </a:r>
            <a:r>
              <a:rPr lang="en-US" sz="1400" dirty="0"/>
              <a:t> supports staff mental health and reduces burnout</a:t>
            </a:r>
          </a:p>
          <a:p>
            <a:pPr>
              <a:lnSpc>
                <a:spcPct val="110000"/>
              </a:lnSpc>
            </a:pPr>
            <a:r>
              <a:rPr lang="en-US" sz="1400" dirty="0"/>
              <a:t>Telehealth services improve access for many patients annually in the UK (NHS England, 2023).</a:t>
            </a:r>
          </a:p>
          <a:p>
            <a:pPr>
              <a:lnSpc>
                <a:spcPct val="110000"/>
              </a:lnSpc>
            </a:pPr>
            <a:r>
              <a:rPr lang="en-US" sz="1400" dirty="0"/>
              <a:t>Community health initiatives address local social determinants (Ravaghi et al., 2023).</a:t>
            </a:r>
          </a:p>
          <a:p>
            <a:pPr>
              <a:lnSpc>
                <a:spcPct val="110000"/>
              </a:lnSpc>
            </a:pPr>
            <a:r>
              <a:rPr lang="en-US" sz="1400" dirty="0"/>
              <a:t>For example, Social Prescribing Link Workers (NHS) connect patients to community support such as exercise groups and counselling</a:t>
            </a:r>
          </a:p>
          <a:p>
            <a:pPr>
              <a:lnSpc>
                <a:spcPct val="110000"/>
              </a:lnSpc>
            </a:pPr>
            <a:r>
              <a:rPr lang="en-US" sz="1400" dirty="0"/>
              <a:t>Patient-</a:t>
            </a:r>
            <a:r>
              <a:rPr lang="en-US" sz="1400" dirty="0" err="1"/>
              <a:t>centred</a:t>
            </a:r>
            <a:r>
              <a:rPr lang="en-US" sz="1400" dirty="0"/>
              <a:t> approaches enhance engagement and treatment adherence.</a:t>
            </a:r>
          </a:p>
          <a:p>
            <a:pPr>
              <a:lnSpc>
                <a:spcPct val="110000"/>
              </a:lnSpc>
            </a:pPr>
            <a:r>
              <a:rPr lang="en-US" sz="1400" dirty="0"/>
              <a:t>Integration of digital and community services increases efficiency and outcomes.</a:t>
            </a:r>
          </a:p>
        </p:txBody>
      </p:sp>
      <p:sp>
        <p:nvSpPr>
          <p:cNvPr id="27" name="Rectangle 2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5941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4558E4-EC3B-5C7F-1979-3C7FCFE7DAB9}"/>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Service Delivery: Case Examples</a:t>
            </a:r>
          </a:p>
        </p:txBody>
      </p:sp>
      <p:graphicFrame>
        <p:nvGraphicFramePr>
          <p:cNvPr id="5" name="Content Placeholder 2">
            <a:extLst>
              <a:ext uri="{FF2B5EF4-FFF2-40B4-BE49-F238E27FC236}">
                <a16:creationId xmlns:a16="http://schemas.microsoft.com/office/drawing/2014/main" id="{F247CFE0-559D-57E8-022D-A3B259879F5C}"/>
              </a:ext>
            </a:extLst>
          </p:cNvPr>
          <p:cNvGraphicFramePr>
            <a:graphicFrameLocks noGrp="1"/>
          </p:cNvGraphicFramePr>
          <p:nvPr>
            <p:ph idx="1"/>
            <p:extLst>
              <p:ext uri="{D42A27DB-BD31-4B8C-83A1-F6EECF244321}">
                <p14:modId xmlns:p14="http://schemas.microsoft.com/office/powerpoint/2010/main" val="30116889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4452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B25260D-D383-1E88-9942-A421F9ABAD55}"/>
              </a:ext>
            </a:extLst>
          </p:cNvPr>
          <p:cNvSpPr>
            <a:spLocks noGrp="1"/>
          </p:cNvSpPr>
          <p:nvPr>
            <p:ph type="title"/>
          </p:nvPr>
        </p:nvSpPr>
        <p:spPr>
          <a:xfrm>
            <a:off x="838200" y="401221"/>
            <a:ext cx="10515600" cy="1348065"/>
          </a:xfrm>
        </p:spPr>
        <p:txBody>
          <a:bodyPr>
            <a:normAutofit/>
          </a:bodyPr>
          <a:lstStyle/>
          <a:p>
            <a:r>
              <a:rPr lang="en-US" sz="5400" b="1">
                <a:solidFill>
                  <a:srgbClr val="FFFFFF"/>
                </a:solidFill>
              </a:rPr>
              <a:t>Public Health Initiatives</a:t>
            </a:r>
          </a:p>
        </p:txBody>
      </p:sp>
      <p:sp>
        <p:nvSpPr>
          <p:cNvPr id="3" name="Content Placeholder 2">
            <a:extLst>
              <a:ext uri="{FF2B5EF4-FFF2-40B4-BE49-F238E27FC236}">
                <a16:creationId xmlns:a16="http://schemas.microsoft.com/office/drawing/2014/main" id="{401C29B8-FECA-2CC1-A38B-DD8ED9FD7D79}"/>
              </a:ext>
            </a:extLst>
          </p:cNvPr>
          <p:cNvSpPr>
            <a:spLocks noGrp="1"/>
          </p:cNvSpPr>
          <p:nvPr>
            <p:ph idx="1"/>
          </p:nvPr>
        </p:nvSpPr>
        <p:spPr>
          <a:xfrm>
            <a:off x="838200" y="2586789"/>
            <a:ext cx="10515600" cy="3590174"/>
          </a:xfrm>
        </p:spPr>
        <p:txBody>
          <a:bodyPr>
            <a:normAutofit/>
          </a:bodyPr>
          <a:lstStyle/>
          <a:p>
            <a:pPr>
              <a:lnSpc>
                <a:spcPct val="110000"/>
              </a:lnSpc>
            </a:pPr>
            <a:r>
              <a:rPr lang="en-US" sz="2200"/>
              <a:t>Health promotion campaigns reduce disease prevalence (WHO, 2025).</a:t>
            </a:r>
          </a:p>
          <a:p>
            <a:pPr>
              <a:lnSpc>
                <a:spcPct val="110000"/>
              </a:lnSpc>
            </a:pPr>
            <a:r>
              <a:rPr lang="en-US" sz="2200"/>
              <a:t>Anti-smoking campaigns decreased adult smokers by 15% between 2010–2020 (Public Health England, 2018).</a:t>
            </a:r>
          </a:p>
          <a:p>
            <a:pPr>
              <a:lnSpc>
                <a:spcPct val="110000"/>
              </a:lnSpc>
            </a:pPr>
            <a:r>
              <a:rPr lang="en-US" sz="2200"/>
              <a:t>Vaccination programs prevent 1.5 million deaths globally each year.</a:t>
            </a:r>
          </a:p>
          <a:p>
            <a:pPr>
              <a:lnSpc>
                <a:spcPct val="110000"/>
              </a:lnSpc>
            </a:pPr>
            <a:r>
              <a:rPr lang="en-US" sz="2200"/>
              <a:t>Nutrition education improves dietary habits and reduces obesity rates by 10% (Ravaghi et al., 2023).</a:t>
            </a:r>
          </a:p>
          <a:p>
            <a:pPr>
              <a:lnSpc>
                <a:spcPct val="110000"/>
              </a:lnSpc>
            </a:pPr>
            <a:r>
              <a:rPr lang="en-US" sz="2200"/>
              <a:t>Community outreach enhances engagement and equitable access to services.</a:t>
            </a:r>
          </a:p>
          <a:p>
            <a:pPr>
              <a:lnSpc>
                <a:spcPct val="110000"/>
              </a:lnSpc>
            </a:pPr>
            <a:endParaRPr lang="en-US" sz="2200"/>
          </a:p>
        </p:txBody>
      </p:sp>
    </p:spTree>
    <p:extLst>
      <p:ext uri="{BB962C8B-B14F-4D97-AF65-F5344CB8AC3E}">
        <p14:creationId xmlns:p14="http://schemas.microsoft.com/office/powerpoint/2010/main" val="40149591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0E5211-FD0D-4236-CB5D-92220A2ABE2D}"/>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Equity and Access</a:t>
            </a:r>
          </a:p>
        </p:txBody>
      </p:sp>
      <p:graphicFrame>
        <p:nvGraphicFramePr>
          <p:cNvPr id="5" name="Content Placeholder 2">
            <a:extLst>
              <a:ext uri="{FF2B5EF4-FFF2-40B4-BE49-F238E27FC236}">
                <a16:creationId xmlns:a16="http://schemas.microsoft.com/office/drawing/2014/main" id="{ED11DF7E-2800-1614-8E6D-33835B4302E4}"/>
              </a:ext>
            </a:extLst>
          </p:cNvPr>
          <p:cNvGraphicFramePr>
            <a:graphicFrameLocks noGrp="1"/>
          </p:cNvGraphicFramePr>
          <p:nvPr>
            <p:ph idx="1"/>
            <p:extLst>
              <p:ext uri="{D42A27DB-BD31-4B8C-83A1-F6EECF244321}">
                <p14:modId xmlns:p14="http://schemas.microsoft.com/office/powerpoint/2010/main" val="38941040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8675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701ED-753A-62F1-9ADC-EFFBDA3A4332}"/>
              </a:ext>
            </a:extLst>
          </p:cNvPr>
          <p:cNvSpPr>
            <a:spLocks noGrp="1"/>
          </p:cNvSpPr>
          <p:nvPr>
            <p:ph type="title"/>
          </p:nvPr>
        </p:nvSpPr>
        <p:spPr>
          <a:xfrm>
            <a:off x="5297762" y="329184"/>
            <a:ext cx="6251110" cy="1783080"/>
          </a:xfrm>
        </p:spPr>
        <p:txBody>
          <a:bodyPr anchor="b">
            <a:normAutofit/>
          </a:bodyPr>
          <a:lstStyle/>
          <a:p>
            <a:pPr algn="ctr"/>
            <a:r>
              <a:rPr lang="en-US" sz="5400" b="1"/>
              <a:t>Challenges and Opportunities</a:t>
            </a:r>
            <a:endParaRPr lang="en-US"/>
          </a:p>
        </p:txBody>
      </p:sp>
      <p:pic>
        <p:nvPicPr>
          <p:cNvPr id="5" name="Picture 4" descr="Floating chemistry structure">
            <a:extLst>
              <a:ext uri="{FF2B5EF4-FFF2-40B4-BE49-F238E27FC236}">
                <a16:creationId xmlns:a16="http://schemas.microsoft.com/office/drawing/2014/main" id="{61223174-1D37-5055-135E-0909551D3719}"/>
              </a:ext>
            </a:extLst>
          </p:cNvPr>
          <p:cNvPicPr>
            <a:picLocks noChangeAspect="1"/>
          </p:cNvPicPr>
          <p:nvPr/>
        </p:nvPicPr>
        <p:blipFill>
          <a:blip r:embed="rId3"/>
          <a:srcRect l="27247" r="26134" b="-6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C25456-FE92-7603-166B-7EA3FBD7685B}"/>
              </a:ext>
            </a:extLst>
          </p:cNvPr>
          <p:cNvSpPr>
            <a:spLocks noGrp="1"/>
          </p:cNvSpPr>
          <p:nvPr>
            <p:ph idx="1"/>
          </p:nvPr>
        </p:nvSpPr>
        <p:spPr>
          <a:xfrm>
            <a:off x="5297762" y="2706624"/>
            <a:ext cx="6251110" cy="3483864"/>
          </a:xfrm>
        </p:spPr>
        <p:txBody>
          <a:bodyPr>
            <a:normAutofit/>
          </a:bodyPr>
          <a:lstStyle/>
          <a:p>
            <a:pPr>
              <a:lnSpc>
                <a:spcPct val="110000"/>
              </a:lnSpc>
            </a:pPr>
            <a:r>
              <a:rPr lang="en-US" sz="1700"/>
              <a:t>Challenges: Funding, regulatory hurdles, and policy gaps (WHO, 2022).</a:t>
            </a:r>
          </a:p>
          <a:p>
            <a:pPr>
              <a:lnSpc>
                <a:spcPct val="110000"/>
              </a:lnSpc>
            </a:pPr>
            <a:r>
              <a:rPr lang="en-US" sz="1700"/>
              <a:t>Opportunity: Digital health solutions enhance reach and efficiency.</a:t>
            </a:r>
          </a:p>
          <a:p>
            <a:pPr>
              <a:lnSpc>
                <a:spcPct val="110000"/>
              </a:lnSpc>
            </a:pPr>
            <a:r>
              <a:rPr lang="en-US" sz="1700"/>
              <a:t>Sustainability initiatives align healthcare with environmental goals.</a:t>
            </a:r>
          </a:p>
          <a:p>
            <a:pPr>
              <a:lnSpc>
                <a:spcPct val="110000"/>
              </a:lnSpc>
            </a:pPr>
            <a:r>
              <a:rPr lang="en-US" sz="1700"/>
              <a:t>Integrated care reduces duplication and improves resource allocation.</a:t>
            </a:r>
          </a:p>
          <a:p>
            <a:pPr>
              <a:lnSpc>
                <a:spcPct val="110000"/>
              </a:lnSpc>
            </a:pPr>
            <a:r>
              <a:rPr lang="en-US" sz="1700"/>
              <a:t>Continuous evaluation ensures services remain effective and evidence-based (WHO, 2023).</a:t>
            </a:r>
          </a:p>
          <a:p>
            <a:pPr>
              <a:lnSpc>
                <a:spcPct val="110000"/>
              </a:lnSpc>
            </a:pPr>
            <a:endParaRPr lang="en-US" sz="1700"/>
          </a:p>
        </p:txBody>
      </p:sp>
    </p:spTree>
    <p:extLst>
      <p:ext uri="{BB962C8B-B14F-4D97-AF65-F5344CB8AC3E}">
        <p14:creationId xmlns:p14="http://schemas.microsoft.com/office/powerpoint/2010/main" val="2636362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A83EB48-6727-A369-F8E8-25C6E992CC37}"/>
              </a:ext>
            </a:extLst>
          </p:cNvPr>
          <p:cNvSpPr>
            <a:spLocks noGrp="1"/>
          </p:cNvSpPr>
          <p:nvPr>
            <p:ph type="title"/>
          </p:nvPr>
        </p:nvSpPr>
        <p:spPr>
          <a:xfrm>
            <a:off x="1143000" y="1676400"/>
            <a:ext cx="3810000" cy="3505200"/>
          </a:xfrm>
        </p:spPr>
        <p:txBody>
          <a:bodyPr anchor="t">
            <a:normAutofit/>
          </a:bodyPr>
          <a:lstStyle/>
          <a:p>
            <a:r>
              <a:rPr lang="en-US" sz="4000" b="1"/>
              <a:t>Conclusion</a:t>
            </a:r>
          </a:p>
        </p:txBody>
      </p:sp>
      <p:sp>
        <p:nvSpPr>
          <p:cNvPr id="3" name="Content Placeholder 2">
            <a:extLst>
              <a:ext uri="{FF2B5EF4-FFF2-40B4-BE49-F238E27FC236}">
                <a16:creationId xmlns:a16="http://schemas.microsoft.com/office/drawing/2014/main" id="{23FCCFEA-D9F4-D4A0-81CC-DC2F04925CB8}"/>
              </a:ext>
            </a:extLst>
          </p:cNvPr>
          <p:cNvSpPr>
            <a:spLocks noGrp="1"/>
          </p:cNvSpPr>
          <p:nvPr>
            <p:ph idx="1"/>
          </p:nvPr>
        </p:nvSpPr>
        <p:spPr>
          <a:xfrm>
            <a:off x="5181604" y="1676400"/>
            <a:ext cx="5638796" cy="3505200"/>
          </a:xfrm>
        </p:spPr>
        <p:txBody>
          <a:bodyPr>
            <a:normAutofit/>
          </a:bodyPr>
          <a:lstStyle/>
          <a:p>
            <a:pPr>
              <a:lnSpc>
                <a:spcPct val="110000"/>
              </a:lnSpc>
            </a:pPr>
            <a:r>
              <a:rPr lang="en-US" sz="1700">
                <a:solidFill>
                  <a:schemeClr val="tx1">
                    <a:alpha val="55000"/>
                  </a:schemeClr>
                </a:solidFill>
              </a:rPr>
              <a:t>Integration of health, wellbeing, and sustainability improves policy and service delivery.</a:t>
            </a:r>
          </a:p>
          <a:p>
            <a:pPr>
              <a:lnSpc>
                <a:spcPct val="110000"/>
              </a:lnSpc>
            </a:pPr>
            <a:r>
              <a:rPr lang="en-US" sz="1700">
                <a:solidFill>
                  <a:schemeClr val="tx1">
                    <a:alpha val="55000"/>
                  </a:schemeClr>
                </a:solidFill>
              </a:rPr>
              <a:t>Holistic approaches enhance patient outcomes and reduce inequalities.</a:t>
            </a:r>
          </a:p>
          <a:p>
            <a:pPr>
              <a:lnSpc>
                <a:spcPct val="110000"/>
              </a:lnSpc>
            </a:pPr>
            <a:r>
              <a:rPr lang="en-US" sz="1700">
                <a:solidFill>
                  <a:schemeClr val="tx1">
                    <a:alpha val="55000"/>
                  </a:schemeClr>
                </a:solidFill>
              </a:rPr>
              <a:t>Policies like “Health in All Policies” promote long-term resilience.</a:t>
            </a:r>
          </a:p>
          <a:p>
            <a:pPr>
              <a:lnSpc>
                <a:spcPct val="110000"/>
              </a:lnSpc>
            </a:pPr>
            <a:r>
              <a:rPr lang="en-US" sz="1700">
                <a:solidFill>
                  <a:schemeClr val="tx1">
                    <a:alpha val="55000"/>
                  </a:schemeClr>
                </a:solidFill>
              </a:rPr>
              <a:t>Public health initiatives and digital care expand access and efficiency.</a:t>
            </a:r>
          </a:p>
          <a:p>
            <a:pPr>
              <a:lnSpc>
                <a:spcPct val="110000"/>
              </a:lnSpc>
            </a:pPr>
            <a:r>
              <a:rPr lang="en-US" sz="1700">
                <a:solidFill>
                  <a:schemeClr val="tx1">
                    <a:alpha val="55000"/>
                  </a:schemeClr>
                </a:solidFill>
              </a:rPr>
              <a:t>Future focus: continuous evaluation, innovation, and sustainable healthcare practices.</a:t>
            </a:r>
          </a:p>
          <a:p>
            <a:pPr>
              <a:lnSpc>
                <a:spcPct val="110000"/>
              </a:lnSpc>
            </a:pPr>
            <a:endParaRPr lang="en-US" sz="1700">
              <a:solidFill>
                <a:schemeClr val="tx1">
                  <a:alpha val="55000"/>
                </a:schemeClr>
              </a:solidFill>
            </a:endParaRPr>
          </a:p>
        </p:txBody>
      </p:sp>
    </p:spTree>
    <p:extLst>
      <p:ext uri="{BB962C8B-B14F-4D97-AF65-F5344CB8AC3E}">
        <p14:creationId xmlns:p14="http://schemas.microsoft.com/office/powerpoint/2010/main" val="140689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FC3F4-FA32-1258-383F-670440181D2A}"/>
              </a:ext>
            </a:extLst>
          </p:cNvPr>
          <p:cNvSpPr>
            <a:spLocks noGrp="1"/>
          </p:cNvSpPr>
          <p:nvPr>
            <p:ph type="title"/>
          </p:nvPr>
        </p:nvSpPr>
        <p:spPr/>
        <p:txBody>
          <a:bodyPr/>
          <a:lstStyle/>
          <a:p>
            <a:pPr algn="ctr"/>
            <a:r>
              <a:rPr lang="en-US" b="1" dirty="0"/>
              <a:t>References</a:t>
            </a:r>
          </a:p>
        </p:txBody>
      </p:sp>
      <p:sp>
        <p:nvSpPr>
          <p:cNvPr id="3" name="Content Placeholder 2">
            <a:extLst>
              <a:ext uri="{FF2B5EF4-FFF2-40B4-BE49-F238E27FC236}">
                <a16:creationId xmlns:a16="http://schemas.microsoft.com/office/drawing/2014/main" id="{48E400F6-B8ED-99E9-EBEC-226AAABD9892}"/>
              </a:ext>
            </a:extLst>
          </p:cNvPr>
          <p:cNvSpPr>
            <a:spLocks noGrp="1"/>
          </p:cNvSpPr>
          <p:nvPr>
            <p:ph idx="1"/>
          </p:nvPr>
        </p:nvSpPr>
        <p:spPr/>
        <p:txBody>
          <a:bodyPr>
            <a:normAutofit fontScale="55000" lnSpcReduction="20000"/>
          </a:bodyPr>
          <a:lstStyle/>
          <a:p>
            <a:r>
              <a:rPr lang="en-US" dirty="0"/>
              <a:t>Marmot, M. (2020). Health Equity in England: the Marmot Review 10 Years on. </a:t>
            </a:r>
            <a:r>
              <a:rPr lang="en-US" i="1" dirty="0"/>
              <a:t>British Medical Journal</a:t>
            </a:r>
            <a:r>
              <a:rPr lang="en-US" dirty="0"/>
              <a:t>, 368(1). </a:t>
            </a:r>
            <a:r>
              <a:rPr lang="en-US" dirty="0" err="1"/>
              <a:t>doi:https</a:t>
            </a:r>
            <a:r>
              <a:rPr lang="en-US" dirty="0"/>
              <a:t>://doi.org/10.1136/bmj.m693.</a:t>
            </a:r>
          </a:p>
          <a:p>
            <a:r>
              <a:rPr lang="en-US" dirty="0"/>
              <a:t>NHS England (2022). </a:t>
            </a:r>
            <a:r>
              <a:rPr lang="en-US" i="1" dirty="0"/>
              <a:t>NHS England» Integrated care systems: guidance</a:t>
            </a:r>
            <a:r>
              <a:rPr lang="en-US" dirty="0"/>
              <a:t>. [online] www.england.nhs.uk. Available at: </a:t>
            </a:r>
            <a:r>
              <a:rPr lang="en-US" u="sng" dirty="0">
                <a:hlinkClick r:id="rId2"/>
              </a:rPr>
              <a:t>https://www.england.nhs.uk/integratedcare/resources/integrated-care-systems-guidance/</a:t>
            </a:r>
            <a:r>
              <a:rPr lang="en-US" dirty="0"/>
              <a:t>. </a:t>
            </a:r>
          </a:p>
          <a:p>
            <a:r>
              <a:rPr lang="en-US" dirty="0"/>
              <a:t>NHS England (2023). </a:t>
            </a:r>
            <a:r>
              <a:rPr lang="en-US" i="1" dirty="0"/>
              <a:t>Inclusive digital healthcare: a framework for NHS action on digital inclusion</a:t>
            </a:r>
            <a:r>
              <a:rPr lang="en-US" dirty="0"/>
              <a:t>. [online] NHS England. Available at: </a:t>
            </a:r>
            <a:r>
              <a:rPr lang="en-US" u="sng" dirty="0">
                <a:hlinkClick r:id="rId3"/>
              </a:rPr>
              <a:t>https://www.england.nhs.uk/long-read/inclusive-digital-healthcare-a-framework-for-nhs-action-on-digital-inclusion/</a:t>
            </a:r>
            <a:r>
              <a:rPr lang="en-US" dirty="0"/>
              <a:t>. </a:t>
            </a:r>
          </a:p>
          <a:p>
            <a:r>
              <a:rPr lang="en-US" dirty="0"/>
              <a:t>NHS England (2020). </a:t>
            </a:r>
            <a:r>
              <a:rPr lang="en-US" i="1" dirty="0"/>
              <a:t>Adult and older adult mental health</a:t>
            </a:r>
            <a:r>
              <a:rPr lang="en-US" dirty="0"/>
              <a:t>. [online] NHS England. Available at: </a:t>
            </a:r>
            <a:r>
              <a:rPr lang="en-US" u="sng" dirty="0">
                <a:hlinkClick r:id="rId4"/>
              </a:rPr>
              <a:t>https://www.england.nhs.uk/mental-health/adults/</a:t>
            </a:r>
            <a:r>
              <a:rPr lang="en-US" dirty="0"/>
              <a:t>. </a:t>
            </a:r>
          </a:p>
          <a:p>
            <a:r>
              <a:rPr lang="en-US" dirty="0"/>
              <a:t>Public Health England (2018a). </a:t>
            </a:r>
            <a:r>
              <a:rPr lang="en-US" i="1" dirty="0"/>
              <a:t>Health profile for England: 2018</a:t>
            </a:r>
            <a:r>
              <a:rPr lang="en-US" dirty="0"/>
              <a:t>. [online] GOV.UK. Available at: </a:t>
            </a:r>
            <a:r>
              <a:rPr lang="en-US" u="sng" dirty="0">
                <a:hlinkClick r:id="rId5"/>
              </a:rPr>
              <a:t>https://www.gov.uk/government/publications/health-profile-for-england-2018</a:t>
            </a:r>
            <a:r>
              <a:rPr lang="en-US" dirty="0"/>
              <a:t>. </a:t>
            </a:r>
          </a:p>
          <a:p>
            <a:r>
              <a:rPr lang="en-US" dirty="0"/>
              <a:t>Ravaghi, H., </a:t>
            </a:r>
            <a:r>
              <a:rPr lang="en-US" dirty="0" err="1"/>
              <a:t>Guisset</a:t>
            </a:r>
            <a:r>
              <a:rPr lang="en-US" dirty="0"/>
              <a:t>, A.-L., </a:t>
            </a:r>
            <a:r>
              <a:rPr lang="en-US" dirty="0" err="1"/>
              <a:t>Elfeky</a:t>
            </a:r>
            <a:r>
              <a:rPr lang="en-US" dirty="0"/>
              <a:t>, S., Nasir, N., Khani, S., </a:t>
            </a:r>
            <a:r>
              <a:rPr lang="en-US" dirty="0" err="1"/>
              <a:t>Ahmadnezhad</a:t>
            </a:r>
            <a:r>
              <a:rPr lang="en-US" dirty="0"/>
              <a:t>, E. and Abdi, Z. (2023). A scoping review of community health needs and assets assessment: Concepts, rationale, tools and uses. </a:t>
            </a:r>
            <a:r>
              <a:rPr lang="en-US" i="1" dirty="0"/>
              <a:t>BMC Health Services Research</a:t>
            </a:r>
            <a:r>
              <a:rPr lang="en-US" dirty="0"/>
              <a:t>, [online] 23(1), pp.1–20. </a:t>
            </a:r>
            <a:r>
              <a:rPr lang="en-US" dirty="0" err="1"/>
              <a:t>doi:https</a:t>
            </a:r>
            <a:r>
              <a:rPr lang="en-US" dirty="0"/>
              <a:t>://doi.org/10.1186/s12913-022-08983-3.</a:t>
            </a:r>
          </a:p>
          <a:p>
            <a:r>
              <a:rPr lang="en-US" dirty="0"/>
              <a:t>Xiao, X., Song, H., Sang, T., Wu, Z., Xie, Y., &amp; Yang, Q. (2021). Analysis of real-world implementation of the biopsychosocial approach to healthcare: evidence from a combination of qualitative and quantitative methods. </a:t>
            </a:r>
            <a:r>
              <a:rPr lang="en-US" i="1" dirty="0"/>
              <a:t>Frontiers in psychiatry</a:t>
            </a:r>
            <a:r>
              <a:rPr lang="en-US" dirty="0"/>
              <a:t>, </a:t>
            </a:r>
            <a:r>
              <a:rPr lang="en-US" i="1" dirty="0"/>
              <a:t>12</a:t>
            </a:r>
            <a:r>
              <a:rPr lang="en-US" dirty="0"/>
              <a:t>, 725596. </a:t>
            </a:r>
            <a:r>
              <a:rPr lang="en-US" u="sng" dirty="0">
                <a:hlinkClick r:id="rId6"/>
              </a:rPr>
              <a:t>https://www.frontiersin.org/journals/psychiatry/articles/10.3389/fpsyt.2021.725596/full</a:t>
            </a:r>
            <a:r>
              <a:rPr lang="en-US" dirty="0"/>
              <a:t> </a:t>
            </a:r>
          </a:p>
          <a:p>
            <a:r>
              <a:rPr lang="en-US" dirty="0"/>
              <a:t>World Health </a:t>
            </a:r>
            <a:r>
              <a:rPr lang="en-US" dirty="0" err="1"/>
              <a:t>Organisation</a:t>
            </a:r>
            <a:r>
              <a:rPr lang="en-US" dirty="0"/>
              <a:t> (2025). </a:t>
            </a:r>
            <a:r>
              <a:rPr lang="en-US" i="1" dirty="0"/>
              <a:t>World Report on Social Determinants of Health Equity</a:t>
            </a:r>
            <a:r>
              <a:rPr lang="en-US" dirty="0"/>
              <a:t>. [online] Who.int. Available at: </a:t>
            </a:r>
            <a:r>
              <a:rPr lang="en-US" u="sng" dirty="0">
                <a:hlinkClick r:id="rId7"/>
              </a:rPr>
              <a:t>https://www.who.int/teams/social-determinants-of-health/equity-and-health/world-report-on-social-determinants-of-health-equity</a:t>
            </a:r>
            <a:r>
              <a:rPr lang="en-US" dirty="0"/>
              <a:t>.</a:t>
            </a:r>
          </a:p>
          <a:p>
            <a:r>
              <a:rPr lang="en-US" dirty="0"/>
              <a:t>World Health </a:t>
            </a:r>
            <a:r>
              <a:rPr lang="en-US" dirty="0" err="1"/>
              <a:t>Organisation</a:t>
            </a:r>
            <a:r>
              <a:rPr lang="en-US" dirty="0"/>
              <a:t> (2023). </a:t>
            </a:r>
            <a:r>
              <a:rPr lang="en-US" i="1" dirty="0"/>
              <a:t>Health in All Policies Framework for Country Action</a:t>
            </a:r>
            <a:r>
              <a:rPr lang="en-US" dirty="0"/>
              <a:t>. [online] WHO | Regional Office for Africa. Available at: </a:t>
            </a:r>
            <a:r>
              <a:rPr lang="en-US" u="sng" dirty="0">
                <a:hlinkClick r:id="rId8"/>
              </a:rPr>
              <a:t>https://www.afro.who.int/publications/health-all-policies-framework-country-action</a:t>
            </a:r>
            <a:r>
              <a:rPr lang="en-US" dirty="0"/>
              <a:t>. </a:t>
            </a:r>
          </a:p>
          <a:p>
            <a:r>
              <a:rPr lang="en-US" dirty="0"/>
              <a:t>World Health </a:t>
            </a:r>
            <a:r>
              <a:rPr lang="en-US" dirty="0" err="1"/>
              <a:t>Organisation</a:t>
            </a:r>
            <a:r>
              <a:rPr lang="en-US" dirty="0"/>
              <a:t> (2022). </a:t>
            </a:r>
            <a:r>
              <a:rPr lang="en-US" i="1" dirty="0"/>
              <a:t>Sustainable Development Goals</a:t>
            </a:r>
            <a:r>
              <a:rPr lang="en-US" dirty="0"/>
              <a:t>. [online] World Health </a:t>
            </a:r>
            <a:r>
              <a:rPr lang="en-US" dirty="0" err="1"/>
              <a:t>Organisation</a:t>
            </a:r>
            <a:r>
              <a:rPr lang="en-US" dirty="0"/>
              <a:t>. Available at: </a:t>
            </a:r>
            <a:r>
              <a:rPr lang="en-US" u="sng" dirty="0">
                <a:hlinkClick r:id="rId9"/>
              </a:rPr>
              <a:t>https://www.who.int/europe/about-us/our-work/sustainable-development-goals</a:t>
            </a:r>
            <a:r>
              <a:rPr lang="en-US" dirty="0"/>
              <a:t>. </a:t>
            </a:r>
          </a:p>
          <a:p>
            <a:pPr marL="0" indent="0">
              <a:buNone/>
            </a:pPr>
            <a:endParaRPr lang="en-US" dirty="0"/>
          </a:p>
        </p:txBody>
      </p:sp>
    </p:spTree>
    <p:extLst>
      <p:ext uri="{BB962C8B-B14F-4D97-AF65-F5344CB8AC3E}">
        <p14:creationId xmlns:p14="http://schemas.microsoft.com/office/powerpoint/2010/main" val="348475906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1654</TotalTime>
  <Words>3898</Words>
  <Application>Microsoft Office PowerPoint</Application>
  <PresentationFormat>Widescreen</PresentationFormat>
  <Paragraphs>140</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Neue Haas Grotesk Text Pro</vt:lpstr>
      <vt:lpstr>Times New Roman</vt:lpstr>
      <vt:lpstr>VanillaVTI</vt:lpstr>
      <vt:lpstr>PowerPoint Presentation</vt:lpstr>
      <vt:lpstr>Introduction</vt:lpstr>
      <vt:lpstr>Health</vt:lpstr>
      <vt:lpstr>Wellbeing</vt:lpstr>
      <vt:lpstr>Sustainable Development</vt:lpstr>
      <vt:lpstr>Relevance</vt:lpstr>
      <vt:lpstr>Integration of Health and Wellbeing</vt:lpstr>
      <vt:lpstr>Theoretical Perspectives: Biopsychosocial Model</vt:lpstr>
      <vt:lpstr>Policy and Governance</vt:lpstr>
      <vt:lpstr>Service Delivery: Wellness Programs</vt:lpstr>
      <vt:lpstr>Service Delivery: Case Examples</vt:lpstr>
      <vt:lpstr>Public Health Initiatives</vt:lpstr>
      <vt:lpstr>Equity and Access</vt:lpstr>
      <vt:lpstr>Challenges and Opportunities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110</cp:revision>
  <dcterms:created xsi:type="dcterms:W3CDTF">2026-02-27T18:18:57Z</dcterms:created>
  <dcterms:modified xsi:type="dcterms:W3CDTF">2026-03-21T06:53:12Z</dcterms:modified>
</cp:coreProperties>
</file>