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notesMasterIdLst>
    <p:notesMasterId r:id="rId39"/>
  </p:notesMasterIdLst>
  <p:sldIdLst>
    <p:sldId id="257" r:id="rId10"/>
    <p:sldId id="277" r:id="rId11"/>
    <p:sldId id="278" r:id="rId12"/>
    <p:sldId id="315" r:id="rId13"/>
    <p:sldId id="316" r:id="rId14"/>
    <p:sldId id="263" r:id="rId15"/>
    <p:sldId id="317" r:id="rId16"/>
    <p:sldId id="324" r:id="rId17"/>
    <p:sldId id="301" r:id="rId18"/>
    <p:sldId id="302" r:id="rId19"/>
    <p:sldId id="304" r:id="rId20"/>
    <p:sldId id="303" r:id="rId21"/>
    <p:sldId id="264" r:id="rId22"/>
    <p:sldId id="337" r:id="rId23"/>
    <p:sldId id="265" r:id="rId24"/>
    <p:sldId id="273" r:id="rId25"/>
    <p:sldId id="338" r:id="rId26"/>
    <p:sldId id="298" r:id="rId27"/>
    <p:sldId id="339" r:id="rId28"/>
    <p:sldId id="299" r:id="rId29"/>
    <p:sldId id="340" r:id="rId30"/>
    <p:sldId id="300" r:id="rId31"/>
    <p:sldId id="341" r:id="rId32"/>
    <p:sldId id="274" r:id="rId33"/>
    <p:sldId id="289" r:id="rId34"/>
    <p:sldId id="288" r:id="rId35"/>
    <p:sldId id="297" r:id="rId36"/>
    <p:sldId id="275" r:id="rId37"/>
    <p:sldId id="33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84F726-DB89-1B06-3B83-3FF8E769181A}" v="54" dt="2026-01-28T11:34:56.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45" autoAdjust="0"/>
    <p:restoredTop sz="84504" autoAdjust="0"/>
  </p:normalViewPr>
  <p:slideViewPr>
    <p:cSldViewPr snapToGrid="0" snapToObjects="1">
      <p:cViewPr varScale="1">
        <p:scale>
          <a:sx n="136" d="100"/>
          <a:sy n="136" d="100"/>
        </p:scale>
        <p:origin x="162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notesMaster" Target="notesMasters/notes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8/10/relationships/authors" Target="authors.xml"/><Relationship Id="rId20" Type="http://schemas.openxmlformats.org/officeDocument/2006/relationships/slide" Target="slides/slide11.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mela Styles" userId="22438aba-5f44-4002-87fd-31583fb8976b" providerId="ADAL" clId="{E31537CA-D312-44C3-8B89-31BB82C20C9A}"/>
    <pc:docChg chg="custSel modSld">
      <pc:chgData name="Pamela Styles" userId="22438aba-5f44-4002-87fd-31583fb8976b" providerId="ADAL" clId="{E31537CA-D312-44C3-8B89-31BB82C20C9A}" dt="2026-01-28T14:31:01.674" v="229" actId="20577"/>
      <pc:docMkLst>
        <pc:docMk/>
      </pc:docMkLst>
      <pc:sldChg chg="modNotesTx">
        <pc:chgData name="Pamela Styles" userId="22438aba-5f44-4002-87fd-31583fb8976b" providerId="ADAL" clId="{E31537CA-D312-44C3-8B89-31BB82C20C9A}" dt="2026-01-28T14:29:02.136" v="20" actId="6549"/>
        <pc:sldMkLst>
          <pc:docMk/>
          <pc:sldMk cId="1003760254" sldId="263"/>
        </pc:sldMkLst>
      </pc:sldChg>
      <pc:sldChg chg="modNotesTx">
        <pc:chgData name="Pamela Styles" userId="22438aba-5f44-4002-87fd-31583fb8976b" providerId="ADAL" clId="{E31537CA-D312-44C3-8B89-31BB82C20C9A}" dt="2026-01-28T14:31:01.674" v="229" actId="20577"/>
        <pc:sldMkLst>
          <pc:docMk/>
          <pc:sldMk cId="3627324520" sldId="264"/>
        </pc:sldMkLst>
      </pc:sldChg>
      <pc:sldChg chg="modNotesTx">
        <pc:chgData name="Pamela Styles" userId="22438aba-5f44-4002-87fd-31583fb8976b" providerId="ADAL" clId="{E31537CA-D312-44C3-8B89-31BB82C20C9A}" dt="2026-01-28T14:28:46.346" v="19" actId="20577"/>
        <pc:sldMkLst>
          <pc:docMk/>
          <pc:sldMk cId="718367787" sldId="315"/>
        </pc:sldMkLst>
      </pc:sldChg>
    </pc:docChg>
  </pc:docChgLst>
  <pc:docChgLst>
    <pc:chgData name="Pamela Styles" userId="S::p.styles@uwtsd.ac.uk::22438aba-5f44-4002-87fd-31583fb8976b" providerId="AD" clId="Web-{7784F726-DB89-1B06-3B83-3FF8E769181A}"/>
    <pc:docChg chg="delSld modSld">
      <pc:chgData name="Pamela Styles" userId="S::p.styles@uwtsd.ac.uk::22438aba-5f44-4002-87fd-31583fb8976b" providerId="AD" clId="Web-{7784F726-DB89-1B06-3B83-3FF8E769181A}" dt="2026-01-28T11:34:56.976" v="53"/>
      <pc:docMkLst>
        <pc:docMk/>
      </pc:docMkLst>
      <pc:sldChg chg="modSp">
        <pc:chgData name="Pamela Styles" userId="S::p.styles@uwtsd.ac.uk::22438aba-5f44-4002-87fd-31583fb8976b" providerId="AD" clId="Web-{7784F726-DB89-1B06-3B83-3FF8E769181A}" dt="2026-01-28T11:34:42.007" v="26" actId="1076"/>
        <pc:sldMkLst>
          <pc:docMk/>
          <pc:sldMk cId="3620147923" sldId="257"/>
        </pc:sldMkLst>
        <pc:spChg chg="mod">
          <ac:chgData name="Pamela Styles" userId="S::p.styles@uwtsd.ac.uk::22438aba-5f44-4002-87fd-31583fb8976b" providerId="AD" clId="Web-{7784F726-DB89-1B06-3B83-3FF8E769181A}" dt="2026-01-28T11:34:42.007" v="26" actId="1076"/>
          <ac:spMkLst>
            <pc:docMk/>
            <pc:sldMk cId="3620147923" sldId="257"/>
            <ac:spMk id="2" creationId="{5AE46770-36AA-E883-BB6C-D344259E64A0}"/>
          </ac:spMkLst>
        </pc:spChg>
      </pc:sldChg>
      <pc:sldChg chg="del">
        <pc:chgData name="Pamela Styles" userId="S::p.styles@uwtsd.ac.uk::22438aba-5f44-4002-87fd-31583fb8976b" providerId="AD" clId="Web-{7784F726-DB89-1B06-3B83-3FF8E769181A}" dt="2026-01-28T11:34:56.976" v="53"/>
        <pc:sldMkLst>
          <pc:docMk/>
          <pc:sldMk cId="666558319" sldId="258"/>
        </pc:sldMkLst>
      </pc:sldChg>
      <pc:sldChg chg="del">
        <pc:chgData name="Pamela Styles" userId="S::p.styles@uwtsd.ac.uk::22438aba-5f44-4002-87fd-31583fb8976b" providerId="AD" clId="Web-{7784F726-DB89-1B06-3B83-3FF8E769181A}" dt="2026-01-28T11:34:56.976" v="51"/>
        <pc:sldMkLst>
          <pc:docMk/>
          <pc:sldMk cId="884505980" sldId="259"/>
        </pc:sldMkLst>
      </pc:sldChg>
      <pc:sldChg chg="del">
        <pc:chgData name="Pamela Styles" userId="S::p.styles@uwtsd.ac.uk::22438aba-5f44-4002-87fd-31583fb8976b" providerId="AD" clId="Web-{7784F726-DB89-1B06-3B83-3FF8E769181A}" dt="2026-01-28T11:34:56.961" v="46"/>
        <pc:sldMkLst>
          <pc:docMk/>
          <pc:sldMk cId="1949344585" sldId="266"/>
        </pc:sldMkLst>
      </pc:sldChg>
      <pc:sldChg chg="del">
        <pc:chgData name="Pamela Styles" userId="S::p.styles@uwtsd.ac.uk::22438aba-5f44-4002-87fd-31583fb8976b" providerId="AD" clId="Web-{7784F726-DB89-1B06-3B83-3FF8E769181A}" dt="2026-01-28T11:34:56.929" v="37"/>
        <pc:sldMkLst>
          <pc:docMk/>
          <pc:sldMk cId="1098781770" sldId="268"/>
        </pc:sldMkLst>
      </pc:sldChg>
      <pc:sldChg chg="del">
        <pc:chgData name="Pamela Styles" userId="S::p.styles@uwtsd.ac.uk::22438aba-5f44-4002-87fd-31583fb8976b" providerId="AD" clId="Web-{7784F726-DB89-1B06-3B83-3FF8E769181A}" dt="2026-01-28T11:34:56.929" v="35"/>
        <pc:sldMkLst>
          <pc:docMk/>
          <pc:sldMk cId="471161336" sldId="269"/>
        </pc:sldMkLst>
      </pc:sldChg>
      <pc:sldChg chg="del">
        <pc:chgData name="Pamela Styles" userId="S::p.styles@uwtsd.ac.uk::22438aba-5f44-4002-87fd-31583fb8976b" providerId="AD" clId="Web-{7784F726-DB89-1B06-3B83-3FF8E769181A}" dt="2026-01-28T11:34:56.914" v="31"/>
        <pc:sldMkLst>
          <pc:docMk/>
          <pc:sldMk cId="590768192" sldId="270"/>
        </pc:sldMkLst>
      </pc:sldChg>
      <pc:sldChg chg="del">
        <pc:chgData name="Pamela Styles" userId="S::p.styles@uwtsd.ac.uk::22438aba-5f44-4002-87fd-31583fb8976b" providerId="AD" clId="Web-{7784F726-DB89-1B06-3B83-3FF8E769181A}" dt="2026-01-28T11:34:56.914" v="29"/>
        <pc:sldMkLst>
          <pc:docMk/>
          <pc:sldMk cId="4176856924" sldId="272"/>
        </pc:sldMkLst>
      </pc:sldChg>
      <pc:sldChg chg="del">
        <pc:chgData name="Pamela Styles" userId="S::p.styles@uwtsd.ac.uk::22438aba-5f44-4002-87fd-31583fb8976b" providerId="AD" clId="Web-{7784F726-DB89-1B06-3B83-3FF8E769181A}" dt="2026-01-28T11:34:56.976" v="52"/>
        <pc:sldMkLst>
          <pc:docMk/>
          <pc:sldMk cId="809793265" sldId="276"/>
        </pc:sldMkLst>
      </pc:sldChg>
      <pc:sldChg chg="del">
        <pc:chgData name="Pamela Styles" userId="S::p.styles@uwtsd.ac.uk::22438aba-5f44-4002-87fd-31583fb8976b" providerId="AD" clId="Web-{7784F726-DB89-1B06-3B83-3FF8E769181A}" dt="2026-01-28T11:34:56.961" v="45"/>
        <pc:sldMkLst>
          <pc:docMk/>
          <pc:sldMk cId="948296600" sldId="280"/>
        </pc:sldMkLst>
      </pc:sldChg>
      <pc:sldChg chg="del">
        <pc:chgData name="Pamela Styles" userId="S::p.styles@uwtsd.ac.uk::22438aba-5f44-4002-87fd-31583fb8976b" providerId="AD" clId="Web-{7784F726-DB89-1B06-3B83-3FF8E769181A}" dt="2026-01-28T11:34:56.945" v="41"/>
        <pc:sldMkLst>
          <pc:docMk/>
          <pc:sldMk cId="2131465502" sldId="281"/>
        </pc:sldMkLst>
      </pc:sldChg>
      <pc:sldChg chg="del">
        <pc:chgData name="Pamela Styles" userId="S::p.styles@uwtsd.ac.uk::22438aba-5f44-4002-87fd-31583fb8976b" providerId="AD" clId="Web-{7784F726-DB89-1B06-3B83-3FF8E769181A}" dt="2026-01-28T11:34:56.945" v="40"/>
        <pc:sldMkLst>
          <pc:docMk/>
          <pc:sldMk cId="1381797980" sldId="283"/>
        </pc:sldMkLst>
      </pc:sldChg>
      <pc:sldChg chg="del">
        <pc:chgData name="Pamela Styles" userId="S::p.styles@uwtsd.ac.uk::22438aba-5f44-4002-87fd-31583fb8976b" providerId="AD" clId="Web-{7784F726-DB89-1B06-3B83-3FF8E769181A}" dt="2026-01-28T11:34:56.929" v="33"/>
        <pc:sldMkLst>
          <pc:docMk/>
          <pc:sldMk cId="3666648366" sldId="285"/>
        </pc:sldMkLst>
      </pc:sldChg>
      <pc:sldChg chg="del">
        <pc:chgData name="Pamela Styles" userId="S::p.styles@uwtsd.ac.uk::22438aba-5f44-4002-87fd-31583fb8976b" providerId="AD" clId="Web-{7784F726-DB89-1B06-3B83-3FF8E769181A}" dt="2026-01-28T11:34:56.914" v="30"/>
        <pc:sldMkLst>
          <pc:docMk/>
          <pc:sldMk cId="3127493157" sldId="286"/>
        </pc:sldMkLst>
      </pc:sldChg>
      <pc:sldChg chg="del">
        <pc:chgData name="Pamela Styles" userId="S::p.styles@uwtsd.ac.uk::22438aba-5f44-4002-87fd-31583fb8976b" providerId="AD" clId="Web-{7784F726-DB89-1B06-3B83-3FF8E769181A}" dt="2026-01-28T11:34:56.914" v="32"/>
        <pc:sldMkLst>
          <pc:docMk/>
          <pc:sldMk cId="2150964738" sldId="287"/>
        </pc:sldMkLst>
      </pc:sldChg>
      <pc:sldChg chg="del">
        <pc:chgData name="Pamela Styles" userId="S::p.styles@uwtsd.ac.uk::22438aba-5f44-4002-87fd-31583fb8976b" providerId="AD" clId="Web-{7784F726-DB89-1B06-3B83-3FF8E769181A}" dt="2026-01-28T11:34:56.945" v="44"/>
        <pc:sldMkLst>
          <pc:docMk/>
          <pc:sldMk cId="898034536" sldId="306"/>
        </pc:sldMkLst>
      </pc:sldChg>
      <pc:sldChg chg="del">
        <pc:chgData name="Pamela Styles" userId="S::p.styles@uwtsd.ac.uk::22438aba-5f44-4002-87fd-31583fb8976b" providerId="AD" clId="Web-{7784F726-DB89-1B06-3B83-3FF8E769181A}" dt="2026-01-28T11:34:56.945" v="43"/>
        <pc:sldMkLst>
          <pc:docMk/>
          <pc:sldMk cId="2645693104" sldId="307"/>
        </pc:sldMkLst>
      </pc:sldChg>
      <pc:sldChg chg="del">
        <pc:chgData name="Pamela Styles" userId="S::p.styles@uwtsd.ac.uk::22438aba-5f44-4002-87fd-31583fb8976b" providerId="AD" clId="Web-{7784F726-DB89-1B06-3B83-3FF8E769181A}" dt="2026-01-28T11:34:56.945" v="39"/>
        <pc:sldMkLst>
          <pc:docMk/>
          <pc:sldMk cId="1462020920" sldId="309"/>
        </pc:sldMkLst>
      </pc:sldChg>
      <pc:sldChg chg="del">
        <pc:chgData name="Pamela Styles" userId="S::p.styles@uwtsd.ac.uk::22438aba-5f44-4002-87fd-31583fb8976b" providerId="AD" clId="Web-{7784F726-DB89-1B06-3B83-3FF8E769181A}" dt="2026-01-28T11:34:56.929" v="38"/>
        <pc:sldMkLst>
          <pc:docMk/>
          <pc:sldMk cId="3963175631" sldId="310"/>
        </pc:sldMkLst>
      </pc:sldChg>
      <pc:sldChg chg="del">
        <pc:chgData name="Pamela Styles" userId="S::p.styles@uwtsd.ac.uk::22438aba-5f44-4002-87fd-31583fb8976b" providerId="AD" clId="Web-{7784F726-DB89-1B06-3B83-3FF8E769181A}" dt="2026-01-28T11:34:56.929" v="36"/>
        <pc:sldMkLst>
          <pc:docMk/>
          <pc:sldMk cId="788343047" sldId="311"/>
        </pc:sldMkLst>
      </pc:sldChg>
      <pc:sldChg chg="del">
        <pc:chgData name="Pamela Styles" userId="S::p.styles@uwtsd.ac.uk::22438aba-5f44-4002-87fd-31583fb8976b" providerId="AD" clId="Web-{7784F726-DB89-1B06-3B83-3FF8E769181A}" dt="2026-01-28T11:34:56.929" v="34"/>
        <pc:sldMkLst>
          <pc:docMk/>
          <pc:sldMk cId="2139471485" sldId="313"/>
        </pc:sldMkLst>
      </pc:sldChg>
      <pc:sldChg chg="del">
        <pc:chgData name="Pamela Styles" userId="S::p.styles@uwtsd.ac.uk::22438aba-5f44-4002-87fd-31583fb8976b" providerId="AD" clId="Web-{7784F726-DB89-1B06-3B83-3FF8E769181A}" dt="2026-01-28T11:34:56.976" v="50"/>
        <pc:sldMkLst>
          <pc:docMk/>
          <pc:sldMk cId="415646523" sldId="325"/>
        </pc:sldMkLst>
      </pc:sldChg>
      <pc:sldChg chg="del">
        <pc:chgData name="Pamela Styles" userId="S::p.styles@uwtsd.ac.uk::22438aba-5f44-4002-87fd-31583fb8976b" providerId="AD" clId="Web-{7784F726-DB89-1B06-3B83-3FF8E769181A}" dt="2026-01-28T11:34:56.961" v="49"/>
        <pc:sldMkLst>
          <pc:docMk/>
          <pc:sldMk cId="3637371599" sldId="326"/>
        </pc:sldMkLst>
      </pc:sldChg>
      <pc:sldChg chg="del">
        <pc:chgData name="Pamela Styles" userId="S::p.styles@uwtsd.ac.uk::22438aba-5f44-4002-87fd-31583fb8976b" providerId="AD" clId="Web-{7784F726-DB89-1B06-3B83-3FF8E769181A}" dt="2026-01-28T11:34:56.961" v="48"/>
        <pc:sldMkLst>
          <pc:docMk/>
          <pc:sldMk cId="3409297974" sldId="329"/>
        </pc:sldMkLst>
      </pc:sldChg>
      <pc:sldChg chg="del">
        <pc:chgData name="Pamela Styles" userId="S::p.styles@uwtsd.ac.uk::22438aba-5f44-4002-87fd-31583fb8976b" providerId="AD" clId="Web-{7784F726-DB89-1B06-3B83-3FF8E769181A}" dt="2026-01-28T11:34:56.961" v="47"/>
        <pc:sldMkLst>
          <pc:docMk/>
          <pc:sldMk cId="2690457291" sldId="332"/>
        </pc:sldMkLst>
      </pc:sldChg>
      <pc:sldChg chg="del">
        <pc:chgData name="Pamela Styles" userId="S::p.styles@uwtsd.ac.uk::22438aba-5f44-4002-87fd-31583fb8976b" providerId="AD" clId="Web-{7784F726-DB89-1B06-3B83-3FF8E769181A}" dt="2026-01-28T11:34:56.945" v="42"/>
        <pc:sldMkLst>
          <pc:docMk/>
          <pc:sldMk cId="89464250" sldId="334"/>
        </pc:sldMkLst>
      </pc:sldChg>
      <pc:sldChg chg="del">
        <pc:chgData name="Pamela Styles" userId="S::p.styles@uwtsd.ac.uk::22438aba-5f44-4002-87fd-31583fb8976b" providerId="AD" clId="Web-{7784F726-DB89-1B06-3B83-3FF8E769181A}" dt="2026-01-28T11:34:56.914" v="27"/>
        <pc:sldMkLst>
          <pc:docMk/>
          <pc:sldMk cId="2521821514" sldId="342"/>
        </pc:sldMkLst>
      </pc:sldChg>
      <pc:sldChg chg="del">
        <pc:chgData name="Pamela Styles" userId="S::p.styles@uwtsd.ac.uk::22438aba-5f44-4002-87fd-31583fb8976b" providerId="AD" clId="Web-{7784F726-DB89-1B06-3B83-3FF8E769181A}" dt="2026-01-28T11:34:56.914" v="28"/>
        <pc:sldMkLst>
          <pc:docMk/>
          <pc:sldMk cId="3659605632" sldId="3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78EB4F-7205-4A21-BBCA-7DBF83D23921}"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82E7B-3B81-4D7C-9741-11B7A82A7ED7}" type="slidenum">
              <a:rPr lang="en-GB" smtClean="0"/>
              <a:t>‹#›</a:t>
            </a:fld>
            <a:endParaRPr lang="en-GB"/>
          </a:p>
        </p:txBody>
      </p:sp>
    </p:spTree>
    <p:extLst>
      <p:ext uri="{BB962C8B-B14F-4D97-AF65-F5344CB8AC3E}">
        <p14:creationId xmlns:p14="http://schemas.microsoft.com/office/powerpoint/2010/main" val="1484260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Nearly half of students withdrew during their first year in AY21-22 and AY23-24, but this fell to 24% last year.</a:t>
            </a:r>
          </a:p>
        </p:txBody>
      </p:sp>
      <p:sp>
        <p:nvSpPr>
          <p:cNvPr id="4" name="Slide Number Placeholder 3"/>
          <p:cNvSpPr>
            <a:spLocks noGrp="1"/>
          </p:cNvSpPr>
          <p:nvPr>
            <p:ph type="sldNum" sz="quarter" idx="5"/>
          </p:nvPr>
        </p:nvSpPr>
        <p:spPr/>
        <p:txBody>
          <a:bodyPr/>
          <a:lstStyle/>
          <a:p>
            <a:fld id="{0F682E7B-3B81-4D7C-9741-11B7A82A7ED7}" type="slidenum">
              <a:rPr lang="en-GB" smtClean="0"/>
              <a:t>2</a:t>
            </a:fld>
            <a:endParaRPr lang="en-GB"/>
          </a:p>
        </p:txBody>
      </p:sp>
    </p:spTree>
    <p:extLst>
      <p:ext uri="{BB962C8B-B14F-4D97-AF65-F5344CB8AC3E}">
        <p14:creationId xmlns:p14="http://schemas.microsoft.com/office/powerpoint/2010/main" val="1447396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Birmingham, first year withdrawal rates have generally been higher, with 35% of students withdrawing last year, compared with 17% in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3</a:t>
            </a:fld>
            <a:endParaRPr lang="en-GB"/>
          </a:p>
        </p:txBody>
      </p:sp>
    </p:spTree>
    <p:extLst>
      <p:ext uri="{BB962C8B-B14F-4D97-AF65-F5344CB8AC3E}">
        <p14:creationId xmlns:p14="http://schemas.microsoft.com/office/powerpoint/2010/main" val="2538177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year withdrawal rates are much higher for the </a:t>
            </a:r>
            <a:r>
              <a:rPr lang="en-GB" dirty="0" err="1"/>
              <a:t>CertHE</a:t>
            </a:r>
            <a:r>
              <a:rPr lang="en-GB" dirty="0"/>
              <a:t> than the BA programmes. First year withdrawal rates of students on the BA programmes has been falling since AY21-22.</a:t>
            </a:r>
          </a:p>
        </p:txBody>
      </p:sp>
      <p:sp>
        <p:nvSpPr>
          <p:cNvPr id="4" name="Slide Number Placeholder 3"/>
          <p:cNvSpPr>
            <a:spLocks noGrp="1"/>
          </p:cNvSpPr>
          <p:nvPr>
            <p:ph type="sldNum" sz="quarter" idx="5"/>
          </p:nvPr>
        </p:nvSpPr>
        <p:spPr/>
        <p:txBody>
          <a:bodyPr/>
          <a:lstStyle/>
          <a:p>
            <a:fld id="{0F682E7B-3B81-4D7C-9741-11B7A82A7ED7}" type="slidenum">
              <a:rPr lang="en-GB" smtClean="0"/>
              <a:t>4</a:t>
            </a:fld>
            <a:endParaRPr lang="en-GB"/>
          </a:p>
        </p:txBody>
      </p:sp>
    </p:spTree>
    <p:extLst>
      <p:ext uri="{BB962C8B-B14F-4D97-AF65-F5344CB8AC3E}">
        <p14:creationId xmlns:p14="http://schemas.microsoft.com/office/powerpoint/2010/main" val="3663549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year withdrawal rates are much lower for postgraduates than undergraduates, and were only 4% last year for PGT.</a:t>
            </a:r>
          </a:p>
        </p:txBody>
      </p:sp>
      <p:sp>
        <p:nvSpPr>
          <p:cNvPr id="4" name="Slide Number Placeholder 3"/>
          <p:cNvSpPr>
            <a:spLocks noGrp="1"/>
          </p:cNvSpPr>
          <p:nvPr>
            <p:ph type="sldNum" sz="quarter" idx="5"/>
          </p:nvPr>
        </p:nvSpPr>
        <p:spPr/>
        <p:txBody>
          <a:bodyPr/>
          <a:lstStyle/>
          <a:p>
            <a:fld id="{0F682E7B-3B81-4D7C-9741-11B7A82A7ED7}" type="slidenum">
              <a:rPr lang="en-GB" smtClean="0"/>
              <a:t>5</a:t>
            </a:fld>
            <a:endParaRPr lang="en-GB"/>
          </a:p>
        </p:txBody>
      </p:sp>
    </p:spTree>
    <p:extLst>
      <p:ext uri="{BB962C8B-B14F-4D97-AF65-F5344CB8AC3E}">
        <p14:creationId xmlns:p14="http://schemas.microsoft.com/office/powerpoint/2010/main" val="2097229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 reason for withdrawal overall is academic failure, accounting for 86% of withdrawals last academic year. Family and financial reasons each accounted for 2% of withdrawals last year.</a:t>
            </a:r>
          </a:p>
          <a:p>
            <a:endParaRPr lang="en-GB" dirty="0">
              <a:solidFill>
                <a:srgbClr val="FF0000"/>
              </a:solidFill>
            </a:endParaRPr>
          </a:p>
          <a:p>
            <a:r>
              <a:rPr lang="en-GB" dirty="0">
                <a:solidFill>
                  <a:srgbClr val="FF0000"/>
                </a:solidFill>
              </a:rPr>
              <a:t>On the </a:t>
            </a:r>
            <a:r>
              <a:rPr lang="en-GB" dirty="0" err="1">
                <a:solidFill>
                  <a:srgbClr val="FF0000"/>
                </a:solidFill>
              </a:rPr>
              <a:t>CertHE</a:t>
            </a:r>
            <a:r>
              <a:rPr lang="en-GB" dirty="0">
                <a:solidFill>
                  <a:srgbClr val="FF0000"/>
                </a:solidFill>
              </a:rPr>
              <a:t>, the average module mark in semester 1 is generally quite low, as shown in the chart on the right, with a high rate of failure, 30% or over last year, for Effective Teamworking and Communication, Problem Solving and Decision Making, Employability and Career Development and Enterprise and Entrepreneurship. Academic Skills has an average module mark of 42 and a failure rate of 7%. Digital Skills has an average mark of 47 and a failure rate of 9%. Marks for all of these modules are considerably lower for male students than female students.</a:t>
            </a:r>
          </a:p>
        </p:txBody>
      </p:sp>
      <p:sp>
        <p:nvSpPr>
          <p:cNvPr id="4" name="Slide Number Placeholder 3"/>
          <p:cNvSpPr>
            <a:spLocks noGrp="1"/>
          </p:cNvSpPr>
          <p:nvPr>
            <p:ph type="sldNum" sz="quarter" idx="5"/>
          </p:nvPr>
        </p:nvSpPr>
        <p:spPr/>
        <p:txBody>
          <a:bodyPr/>
          <a:lstStyle/>
          <a:p>
            <a:fld id="{0F682E7B-3B81-4D7C-9741-11B7A82A7ED7}" type="slidenum">
              <a:rPr lang="en-GB" smtClean="0"/>
              <a:t>6</a:t>
            </a:fld>
            <a:endParaRPr lang="en-GB"/>
          </a:p>
        </p:txBody>
      </p:sp>
    </p:spTree>
    <p:extLst>
      <p:ext uri="{BB962C8B-B14F-4D97-AF65-F5344CB8AC3E}">
        <p14:creationId xmlns:p14="http://schemas.microsoft.com/office/powerpoint/2010/main" val="462038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numbers are small – but academic failure accounts for a much smaller proportion of withdrawals for postgraduate students than undergraduates.</a:t>
            </a:r>
          </a:p>
        </p:txBody>
      </p:sp>
      <p:sp>
        <p:nvSpPr>
          <p:cNvPr id="4" name="Slide Number Placeholder 3"/>
          <p:cNvSpPr>
            <a:spLocks noGrp="1"/>
          </p:cNvSpPr>
          <p:nvPr>
            <p:ph type="sldNum" sz="quarter" idx="5"/>
          </p:nvPr>
        </p:nvSpPr>
        <p:spPr/>
        <p:txBody>
          <a:bodyPr/>
          <a:lstStyle/>
          <a:p>
            <a:fld id="{0F682E7B-3B81-4D7C-9741-11B7A82A7ED7}" type="slidenum">
              <a:rPr lang="en-GB" smtClean="0"/>
              <a:t>7</a:t>
            </a:fld>
            <a:endParaRPr lang="en-GB"/>
          </a:p>
        </p:txBody>
      </p:sp>
    </p:spTree>
    <p:extLst>
      <p:ext uri="{BB962C8B-B14F-4D97-AF65-F5344CB8AC3E}">
        <p14:creationId xmlns:p14="http://schemas.microsoft.com/office/powerpoint/2010/main" val="3478588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E2723-4187-3691-EE86-DAA87A230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EAE5B9-EFE0-9967-F1A0-873E577E6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5559C3-C40A-13DA-952F-D3ED373054FA}"/>
              </a:ext>
            </a:extLst>
          </p:cNvPr>
          <p:cNvSpPr>
            <a:spLocks noGrp="1"/>
          </p:cNvSpPr>
          <p:nvPr>
            <p:ph type="body" idx="1"/>
          </p:nvPr>
        </p:nvSpPr>
        <p:spPr/>
        <p:txBody>
          <a:bodyPr/>
          <a:lstStyle/>
          <a:p>
            <a:r>
              <a:rPr lang="en-GB" dirty="0"/>
              <a:t>Younger students and male students are more likely to withdraw than older and female students. Withdrawal rates are higher for Asian, Black and, in particular, Gypsy and Traveller students.</a:t>
            </a:r>
          </a:p>
        </p:txBody>
      </p:sp>
      <p:sp>
        <p:nvSpPr>
          <p:cNvPr id="4" name="Slide Number Placeholder 3">
            <a:extLst>
              <a:ext uri="{FF2B5EF4-FFF2-40B4-BE49-F238E27FC236}">
                <a16:creationId xmlns:a16="http://schemas.microsoft.com/office/drawing/2014/main" id="{5A3C2246-51E3-AED2-1E3C-D3036A0538D1}"/>
              </a:ext>
            </a:extLst>
          </p:cNvPr>
          <p:cNvSpPr>
            <a:spLocks noGrp="1"/>
          </p:cNvSpPr>
          <p:nvPr>
            <p:ph type="sldNum" sz="quarter" idx="5"/>
          </p:nvPr>
        </p:nvSpPr>
        <p:spPr/>
        <p:txBody>
          <a:bodyPr/>
          <a:lstStyle/>
          <a:p>
            <a:fld id="{0F682E7B-3B81-4D7C-9741-11B7A82A7ED7}" type="slidenum">
              <a:rPr lang="en-GB" smtClean="0"/>
              <a:t>8</a:t>
            </a:fld>
            <a:endParaRPr lang="en-GB"/>
          </a:p>
        </p:txBody>
      </p:sp>
    </p:spTree>
    <p:extLst>
      <p:ext uri="{BB962C8B-B14F-4D97-AF65-F5344CB8AC3E}">
        <p14:creationId xmlns:p14="http://schemas.microsoft.com/office/powerpoint/2010/main" val="1793939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Honours relates only to the BA programmes, i.e. students’ final degree outcomes after level 6, and refers to the proportion of students achieving a 2:i or first class degree. This has increased over the years for both BA programmes in Business.</a:t>
            </a:r>
          </a:p>
        </p:txBody>
      </p:sp>
      <p:sp>
        <p:nvSpPr>
          <p:cNvPr id="4" name="Slide Number Placeholder 3"/>
          <p:cNvSpPr>
            <a:spLocks noGrp="1"/>
          </p:cNvSpPr>
          <p:nvPr>
            <p:ph type="sldNum" sz="quarter" idx="5"/>
          </p:nvPr>
        </p:nvSpPr>
        <p:spPr/>
        <p:txBody>
          <a:bodyPr/>
          <a:lstStyle/>
          <a:p>
            <a:fld id="{0F682E7B-3B81-4D7C-9741-11B7A82A7ED7}" type="slidenum">
              <a:rPr lang="en-GB" smtClean="0"/>
              <a:t>9</a:t>
            </a:fld>
            <a:endParaRPr lang="en-GB"/>
          </a:p>
        </p:txBody>
      </p:sp>
    </p:spTree>
    <p:extLst>
      <p:ext uri="{BB962C8B-B14F-4D97-AF65-F5344CB8AC3E}">
        <p14:creationId xmlns:p14="http://schemas.microsoft.com/office/powerpoint/2010/main" val="3746056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proportion of good honours has been broadly increasing at both campuses and a similar proportion of students achieve good honours.</a:t>
            </a:r>
          </a:p>
        </p:txBody>
      </p:sp>
      <p:sp>
        <p:nvSpPr>
          <p:cNvPr id="4" name="Slide Number Placeholder 3"/>
          <p:cNvSpPr>
            <a:spLocks noGrp="1"/>
          </p:cNvSpPr>
          <p:nvPr>
            <p:ph type="sldNum" sz="quarter" idx="5"/>
          </p:nvPr>
        </p:nvSpPr>
        <p:spPr/>
        <p:txBody>
          <a:bodyPr/>
          <a:lstStyle/>
          <a:p>
            <a:fld id="{0F682E7B-3B81-4D7C-9741-11B7A82A7ED7}" type="slidenum">
              <a:rPr lang="en-GB" smtClean="0"/>
              <a:t>10</a:t>
            </a:fld>
            <a:endParaRPr lang="en-GB"/>
          </a:p>
        </p:txBody>
      </p:sp>
    </p:spTree>
    <p:extLst>
      <p:ext uri="{BB962C8B-B14F-4D97-AF65-F5344CB8AC3E}">
        <p14:creationId xmlns:p14="http://schemas.microsoft.com/office/powerpoint/2010/main" val="1789753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there are no particularly striking attainment gaps in terms of the proportion of good honours.</a:t>
            </a:r>
          </a:p>
        </p:txBody>
      </p:sp>
      <p:sp>
        <p:nvSpPr>
          <p:cNvPr id="4" name="Slide Number Placeholder 3"/>
          <p:cNvSpPr>
            <a:spLocks noGrp="1"/>
          </p:cNvSpPr>
          <p:nvPr>
            <p:ph type="sldNum" sz="quarter" idx="5"/>
          </p:nvPr>
        </p:nvSpPr>
        <p:spPr/>
        <p:txBody>
          <a:bodyPr/>
          <a:lstStyle/>
          <a:p>
            <a:fld id="{0F682E7B-3B81-4D7C-9741-11B7A82A7ED7}" type="slidenum">
              <a:rPr lang="en-GB" smtClean="0"/>
              <a:t>11</a:t>
            </a:fld>
            <a:endParaRPr lang="en-GB"/>
          </a:p>
        </p:txBody>
      </p:sp>
    </p:spTree>
    <p:extLst>
      <p:ext uri="{BB962C8B-B14F-4D97-AF65-F5344CB8AC3E}">
        <p14:creationId xmlns:p14="http://schemas.microsoft.com/office/powerpoint/2010/main" val="614118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Birmingham, younger students are less likely to achieve good honours.</a:t>
            </a:r>
          </a:p>
        </p:txBody>
      </p:sp>
      <p:sp>
        <p:nvSpPr>
          <p:cNvPr id="4" name="Slide Number Placeholder 3"/>
          <p:cNvSpPr>
            <a:spLocks noGrp="1"/>
          </p:cNvSpPr>
          <p:nvPr>
            <p:ph type="sldNum" sz="quarter" idx="5"/>
          </p:nvPr>
        </p:nvSpPr>
        <p:spPr/>
        <p:txBody>
          <a:bodyPr/>
          <a:lstStyle/>
          <a:p>
            <a:fld id="{0F682E7B-3B81-4D7C-9741-11B7A82A7ED7}" type="slidenum">
              <a:rPr lang="en-GB" smtClean="0"/>
              <a:t>12</a:t>
            </a:fld>
            <a:endParaRPr lang="en-GB"/>
          </a:p>
        </p:txBody>
      </p:sp>
    </p:spTree>
    <p:extLst>
      <p:ext uri="{BB962C8B-B14F-4D97-AF65-F5344CB8AC3E}">
        <p14:creationId xmlns:p14="http://schemas.microsoft.com/office/powerpoint/2010/main" val="2559918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perhaps some indication of this at London as well, with students aged under 24 on entry generally less likely to achieve good honours.</a:t>
            </a:r>
          </a:p>
        </p:txBody>
      </p:sp>
      <p:sp>
        <p:nvSpPr>
          <p:cNvPr id="4" name="Slide Number Placeholder 3"/>
          <p:cNvSpPr>
            <a:spLocks noGrp="1"/>
          </p:cNvSpPr>
          <p:nvPr>
            <p:ph type="sldNum" sz="quarter" idx="5"/>
          </p:nvPr>
        </p:nvSpPr>
        <p:spPr/>
        <p:txBody>
          <a:bodyPr/>
          <a:lstStyle/>
          <a:p>
            <a:fld id="{0F682E7B-3B81-4D7C-9741-11B7A82A7ED7}" type="slidenum">
              <a:rPr lang="en-GB" smtClean="0"/>
              <a:t>13</a:t>
            </a:fld>
            <a:endParaRPr lang="en-GB"/>
          </a:p>
        </p:txBody>
      </p:sp>
    </p:spTree>
    <p:extLst>
      <p:ext uri="{BB962C8B-B14F-4D97-AF65-F5344CB8AC3E}">
        <p14:creationId xmlns:p14="http://schemas.microsoft.com/office/powerpoint/2010/main" val="3089149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B00CA-17E9-015D-2179-81F6F2C21B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85D188-3370-BD9F-2AA0-B41A7044E8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CDA1C8-5522-2113-AED9-736230ADD3C4}"/>
              </a:ext>
            </a:extLst>
          </p:cNvPr>
          <p:cNvSpPr>
            <a:spLocks noGrp="1"/>
          </p:cNvSpPr>
          <p:nvPr>
            <p:ph type="body" idx="1"/>
          </p:nvPr>
        </p:nvSpPr>
        <p:spPr/>
        <p:txBody>
          <a:bodyPr/>
          <a:lstStyle/>
          <a:p>
            <a:r>
              <a:rPr lang="en-GB" dirty="0"/>
              <a:t>For the </a:t>
            </a:r>
            <a:r>
              <a:rPr lang="en-GB" dirty="0" err="1"/>
              <a:t>CertHE</a:t>
            </a:r>
            <a:r>
              <a:rPr lang="en-GB" dirty="0"/>
              <a:t>, a higher proportion of female students achieve good awards than male students. In AY24/25, 21% of female students achieved a distinction, compared with 13% of male students. </a:t>
            </a:r>
          </a:p>
          <a:p>
            <a:r>
              <a:rPr lang="en-GB" dirty="0"/>
              <a:t>Older students also generally performed better than younger students.</a:t>
            </a:r>
          </a:p>
          <a:p>
            <a:r>
              <a:rPr lang="en-GB" dirty="0"/>
              <a:t>Students with at least one parent who had attended university performed better than those without. Those for whom this information is unknown are excluded from the graph.</a:t>
            </a:r>
          </a:p>
        </p:txBody>
      </p:sp>
      <p:sp>
        <p:nvSpPr>
          <p:cNvPr id="4" name="Slide Number Placeholder 3">
            <a:extLst>
              <a:ext uri="{FF2B5EF4-FFF2-40B4-BE49-F238E27FC236}">
                <a16:creationId xmlns:a16="http://schemas.microsoft.com/office/drawing/2014/main" id="{93C50D99-1E67-B724-7E95-C2D1F24A9178}"/>
              </a:ext>
            </a:extLst>
          </p:cNvPr>
          <p:cNvSpPr>
            <a:spLocks noGrp="1"/>
          </p:cNvSpPr>
          <p:nvPr>
            <p:ph type="sldNum" sz="quarter" idx="5"/>
          </p:nvPr>
        </p:nvSpPr>
        <p:spPr/>
        <p:txBody>
          <a:bodyPr/>
          <a:lstStyle/>
          <a:p>
            <a:fld id="{0F682E7B-3B81-4D7C-9741-11B7A82A7ED7}" type="slidenum">
              <a:rPr lang="en-GB" smtClean="0"/>
              <a:t>14</a:t>
            </a:fld>
            <a:endParaRPr lang="en-GB"/>
          </a:p>
        </p:txBody>
      </p:sp>
    </p:spTree>
    <p:extLst>
      <p:ext uri="{BB962C8B-B14F-4D97-AF65-F5344CB8AC3E}">
        <p14:creationId xmlns:p14="http://schemas.microsoft.com/office/powerpoint/2010/main" val="3797309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proportion of examinations has declined over time. The proportion of practical assessments is highest at level 4, making up 38% of assessments. 17% of assessments at level 7 are practical. There aren’t significant differences between the distribution of assessment types between the two campuses.</a:t>
            </a:r>
          </a:p>
        </p:txBody>
      </p:sp>
      <p:sp>
        <p:nvSpPr>
          <p:cNvPr id="4" name="Slide Number Placeholder 3"/>
          <p:cNvSpPr>
            <a:spLocks noGrp="1"/>
          </p:cNvSpPr>
          <p:nvPr>
            <p:ph type="sldNum" sz="quarter" idx="5"/>
          </p:nvPr>
        </p:nvSpPr>
        <p:spPr/>
        <p:txBody>
          <a:bodyPr/>
          <a:lstStyle/>
          <a:p>
            <a:fld id="{0F682E7B-3B81-4D7C-9741-11B7A82A7ED7}" type="slidenum">
              <a:rPr lang="en-GB" smtClean="0"/>
              <a:t>15</a:t>
            </a:fld>
            <a:endParaRPr lang="en-GB"/>
          </a:p>
        </p:txBody>
      </p:sp>
    </p:spTree>
    <p:extLst>
      <p:ext uri="{BB962C8B-B14F-4D97-AF65-F5344CB8AC3E}">
        <p14:creationId xmlns:p14="http://schemas.microsoft.com/office/powerpoint/2010/main" val="3056623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Survey data – Birmingham Business Management: Student satisfaction exceeds the UWTSD average for almost all questions. “How easy was it to contact teaching staff when you needed to?” scored 3.5% below UWTSD average, and dropped by 8.4% compared to the score in 2024. An excellent response rate was achieved for this programme.</a:t>
            </a:r>
          </a:p>
        </p:txBody>
      </p:sp>
      <p:sp>
        <p:nvSpPr>
          <p:cNvPr id="4" name="Slide Number Placeholder 3"/>
          <p:cNvSpPr>
            <a:spLocks noGrp="1"/>
          </p:cNvSpPr>
          <p:nvPr>
            <p:ph type="sldNum" sz="quarter" idx="5"/>
          </p:nvPr>
        </p:nvSpPr>
        <p:spPr/>
        <p:txBody>
          <a:bodyPr/>
          <a:lstStyle/>
          <a:p>
            <a:fld id="{0F682E7B-3B81-4D7C-9741-11B7A82A7ED7}" type="slidenum">
              <a:rPr lang="en-GB" smtClean="0"/>
              <a:t>16</a:t>
            </a:fld>
            <a:endParaRPr lang="en-GB"/>
          </a:p>
        </p:txBody>
      </p:sp>
    </p:spTree>
    <p:extLst>
      <p:ext uri="{BB962C8B-B14F-4D97-AF65-F5344CB8AC3E}">
        <p14:creationId xmlns:p14="http://schemas.microsoft.com/office/powerpoint/2010/main" val="1238493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ABCA2-19F7-4195-4B0D-8CDF9218A1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FC66E2-8C1E-5842-B79A-8A7A66570F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159380-E4BC-D518-0D52-6BFADE3C51BF}"/>
              </a:ext>
            </a:extLst>
          </p:cNvPr>
          <p:cNvSpPr>
            <a:spLocks noGrp="1"/>
          </p:cNvSpPr>
          <p:nvPr>
            <p:ph type="body" idx="1"/>
          </p:nvPr>
        </p:nvSpPr>
        <p:spPr/>
        <p:txBody>
          <a:bodyPr/>
          <a:lstStyle/>
          <a:p>
            <a:r>
              <a:rPr lang="en-GB" dirty="0"/>
              <a:t>This slide provides an overview of the scores in the different categories. Student voice is the lowest scoring area, and declined 6.3% compared with last year.</a:t>
            </a:r>
          </a:p>
        </p:txBody>
      </p:sp>
      <p:sp>
        <p:nvSpPr>
          <p:cNvPr id="4" name="Slide Number Placeholder 3">
            <a:extLst>
              <a:ext uri="{FF2B5EF4-FFF2-40B4-BE49-F238E27FC236}">
                <a16:creationId xmlns:a16="http://schemas.microsoft.com/office/drawing/2014/main" id="{FA0863C8-1DE0-5126-9676-64F8F6B17602}"/>
              </a:ext>
            </a:extLst>
          </p:cNvPr>
          <p:cNvSpPr>
            <a:spLocks noGrp="1"/>
          </p:cNvSpPr>
          <p:nvPr>
            <p:ph type="sldNum" sz="quarter" idx="5"/>
          </p:nvPr>
        </p:nvSpPr>
        <p:spPr/>
        <p:txBody>
          <a:bodyPr/>
          <a:lstStyle/>
          <a:p>
            <a:fld id="{0F682E7B-3B81-4D7C-9741-11B7A82A7ED7}" type="slidenum">
              <a:rPr lang="en-GB" smtClean="0"/>
              <a:t>17</a:t>
            </a:fld>
            <a:endParaRPr lang="en-GB"/>
          </a:p>
        </p:txBody>
      </p:sp>
    </p:spTree>
    <p:extLst>
      <p:ext uri="{BB962C8B-B14F-4D97-AF65-F5344CB8AC3E}">
        <p14:creationId xmlns:p14="http://schemas.microsoft.com/office/powerpoint/2010/main" val="2804839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London Business Management, a response rate of 72% was achieved. The scores for most questions fall below the UWTSD average, and there were declines in scores for all but 8 questions compared with 2024. Scores below 80% were achieved for questions relating to exploring ideas and concepts in depth, the extent to which student’s opinions are valued, the extent to which student feedback is acted upon, and the provision of activities and resources that would prepare students for the next stage in their career. Each of these areas experienced large declines compared with 2024.</a:t>
            </a:r>
          </a:p>
        </p:txBody>
      </p:sp>
      <p:sp>
        <p:nvSpPr>
          <p:cNvPr id="4" name="Slide Number Placeholder 3"/>
          <p:cNvSpPr>
            <a:spLocks noGrp="1"/>
          </p:cNvSpPr>
          <p:nvPr>
            <p:ph type="sldNum" sz="quarter" idx="5"/>
          </p:nvPr>
        </p:nvSpPr>
        <p:spPr/>
        <p:txBody>
          <a:bodyPr/>
          <a:lstStyle/>
          <a:p>
            <a:fld id="{0F682E7B-3B81-4D7C-9741-11B7A82A7ED7}" type="slidenum">
              <a:rPr lang="en-GB" smtClean="0"/>
              <a:t>18</a:t>
            </a:fld>
            <a:endParaRPr lang="en-GB"/>
          </a:p>
        </p:txBody>
      </p:sp>
    </p:spTree>
    <p:extLst>
      <p:ext uri="{BB962C8B-B14F-4D97-AF65-F5344CB8AC3E}">
        <p14:creationId xmlns:p14="http://schemas.microsoft.com/office/powerpoint/2010/main" val="2867756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summary of the results for the different categories, with student voice and overall satisfaction scoring lowest.</a:t>
            </a:r>
          </a:p>
        </p:txBody>
      </p:sp>
      <p:sp>
        <p:nvSpPr>
          <p:cNvPr id="4" name="Slide Number Placeholder 3"/>
          <p:cNvSpPr>
            <a:spLocks noGrp="1"/>
          </p:cNvSpPr>
          <p:nvPr>
            <p:ph type="sldNum" sz="quarter" idx="5"/>
          </p:nvPr>
        </p:nvSpPr>
        <p:spPr/>
        <p:txBody>
          <a:bodyPr/>
          <a:lstStyle/>
          <a:p>
            <a:fld id="{0F682E7B-3B81-4D7C-9741-11B7A82A7ED7}" type="slidenum">
              <a:rPr lang="en-GB" smtClean="0"/>
              <a:t>19</a:t>
            </a:fld>
            <a:endParaRPr lang="en-GB"/>
          </a:p>
        </p:txBody>
      </p:sp>
    </p:spTree>
    <p:extLst>
      <p:ext uri="{BB962C8B-B14F-4D97-AF65-F5344CB8AC3E}">
        <p14:creationId xmlns:p14="http://schemas.microsoft.com/office/powerpoint/2010/main" val="994594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Leadership and Management Skills for the Workplace in Birmingham, a response rate of 83% was achieved. High scores exceeding the UWTSD average were achieved for all questions, with a notable increase in high satisfaction for ‘How often have you received assessment feedback on time?”, which increased by 26.8% compared to 2024. There was also a 17.3% increase in satisfaction scores in relation to the extent that students’ opinions about the course are valued by staff.</a:t>
            </a:r>
          </a:p>
        </p:txBody>
      </p:sp>
      <p:sp>
        <p:nvSpPr>
          <p:cNvPr id="4" name="Slide Number Placeholder 3"/>
          <p:cNvSpPr>
            <a:spLocks noGrp="1"/>
          </p:cNvSpPr>
          <p:nvPr>
            <p:ph type="sldNum" sz="quarter" idx="5"/>
          </p:nvPr>
        </p:nvSpPr>
        <p:spPr/>
        <p:txBody>
          <a:bodyPr/>
          <a:lstStyle/>
          <a:p>
            <a:fld id="{0F682E7B-3B81-4D7C-9741-11B7A82A7ED7}" type="slidenum">
              <a:rPr lang="en-GB" smtClean="0"/>
              <a:t>20</a:t>
            </a:fld>
            <a:endParaRPr lang="en-GB"/>
          </a:p>
        </p:txBody>
      </p:sp>
    </p:spTree>
    <p:extLst>
      <p:ext uri="{BB962C8B-B14F-4D97-AF65-F5344CB8AC3E}">
        <p14:creationId xmlns:p14="http://schemas.microsoft.com/office/powerpoint/2010/main" val="4931480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a summary of the satisfaction scores for the different categories of questions can be seen here.</a:t>
            </a:r>
          </a:p>
        </p:txBody>
      </p:sp>
      <p:sp>
        <p:nvSpPr>
          <p:cNvPr id="4" name="Slide Number Placeholder 3"/>
          <p:cNvSpPr>
            <a:spLocks noGrp="1"/>
          </p:cNvSpPr>
          <p:nvPr>
            <p:ph type="sldNum" sz="quarter" idx="5"/>
          </p:nvPr>
        </p:nvSpPr>
        <p:spPr/>
        <p:txBody>
          <a:bodyPr/>
          <a:lstStyle/>
          <a:p>
            <a:fld id="{0F682E7B-3B81-4D7C-9741-11B7A82A7ED7}" type="slidenum">
              <a:rPr lang="en-GB" smtClean="0"/>
              <a:t>21</a:t>
            </a:fld>
            <a:endParaRPr lang="en-GB"/>
          </a:p>
        </p:txBody>
      </p:sp>
    </p:spTree>
    <p:extLst>
      <p:ext uri="{BB962C8B-B14F-4D97-AF65-F5344CB8AC3E}">
        <p14:creationId xmlns:p14="http://schemas.microsoft.com/office/powerpoint/2010/main" val="54577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Leadership and Management Skills for the Workplace in London, a relatively low response rate of 65% was achieved. Satisfaction scores were generally very high, exceeding the UWTSD average on all but three questions. Particularly notable improvements compared with the 2024 results are 13.5% improvement in relation to how well organised they found their course, and the 18.2% improvement in the question about the activities and opportunities provided by the institution to prepare students for the next stage in their career.</a:t>
            </a:r>
          </a:p>
        </p:txBody>
      </p:sp>
      <p:sp>
        <p:nvSpPr>
          <p:cNvPr id="4" name="Slide Number Placeholder 3"/>
          <p:cNvSpPr>
            <a:spLocks noGrp="1"/>
          </p:cNvSpPr>
          <p:nvPr>
            <p:ph type="sldNum" sz="quarter" idx="5"/>
          </p:nvPr>
        </p:nvSpPr>
        <p:spPr/>
        <p:txBody>
          <a:bodyPr/>
          <a:lstStyle/>
          <a:p>
            <a:fld id="{0F682E7B-3B81-4D7C-9741-11B7A82A7ED7}" type="slidenum">
              <a:rPr lang="en-GB" smtClean="0"/>
              <a:t>22</a:t>
            </a:fld>
            <a:endParaRPr lang="en-GB"/>
          </a:p>
        </p:txBody>
      </p:sp>
    </p:spTree>
    <p:extLst>
      <p:ext uri="{BB962C8B-B14F-4D97-AF65-F5344CB8AC3E}">
        <p14:creationId xmlns:p14="http://schemas.microsoft.com/office/powerpoint/2010/main" val="228197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8196E-48DC-0B7E-8976-18D294215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26D6F0-9FA9-31F4-A216-2725623380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7FC205-262D-2A8A-1B81-B44FC12A9541}"/>
              </a:ext>
            </a:extLst>
          </p:cNvPr>
          <p:cNvSpPr>
            <a:spLocks noGrp="1"/>
          </p:cNvSpPr>
          <p:nvPr>
            <p:ph type="body" idx="1"/>
          </p:nvPr>
        </p:nvSpPr>
        <p:spPr/>
        <p:txBody>
          <a:bodyPr/>
          <a:lstStyle/>
          <a:p>
            <a:r>
              <a:rPr lang="en-GB" dirty="0"/>
              <a:t>The summary for the scores in the different categories can be seen here.</a:t>
            </a:r>
          </a:p>
        </p:txBody>
      </p:sp>
      <p:sp>
        <p:nvSpPr>
          <p:cNvPr id="4" name="Slide Number Placeholder 3">
            <a:extLst>
              <a:ext uri="{FF2B5EF4-FFF2-40B4-BE49-F238E27FC236}">
                <a16:creationId xmlns:a16="http://schemas.microsoft.com/office/drawing/2014/main" id="{82846610-0EF2-7AB7-8A37-0C32FDB80268}"/>
              </a:ext>
            </a:extLst>
          </p:cNvPr>
          <p:cNvSpPr>
            <a:spLocks noGrp="1"/>
          </p:cNvSpPr>
          <p:nvPr>
            <p:ph type="sldNum" sz="quarter" idx="5"/>
          </p:nvPr>
        </p:nvSpPr>
        <p:spPr/>
        <p:txBody>
          <a:bodyPr/>
          <a:lstStyle/>
          <a:p>
            <a:fld id="{0F682E7B-3B81-4D7C-9741-11B7A82A7ED7}" type="slidenum">
              <a:rPr lang="en-GB" smtClean="0"/>
              <a:t>23</a:t>
            </a:fld>
            <a:endParaRPr lang="en-GB"/>
          </a:p>
        </p:txBody>
      </p:sp>
    </p:spTree>
    <p:extLst>
      <p:ext uri="{BB962C8B-B14F-4D97-AF65-F5344CB8AC3E}">
        <p14:creationId xmlns:p14="http://schemas.microsoft.com/office/powerpoint/2010/main" val="37709738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Experience Survey results for Business Management – satisfaction scores are generally quite high and exceed 80% for all aspects except for AI.</a:t>
            </a:r>
          </a:p>
        </p:txBody>
      </p:sp>
      <p:sp>
        <p:nvSpPr>
          <p:cNvPr id="4" name="Slide Number Placeholder 3"/>
          <p:cNvSpPr>
            <a:spLocks noGrp="1"/>
          </p:cNvSpPr>
          <p:nvPr>
            <p:ph type="sldNum" sz="quarter" idx="5"/>
          </p:nvPr>
        </p:nvSpPr>
        <p:spPr/>
        <p:txBody>
          <a:bodyPr/>
          <a:lstStyle/>
          <a:p>
            <a:fld id="{0F682E7B-3B81-4D7C-9741-11B7A82A7ED7}" type="slidenum">
              <a:rPr lang="en-GB" smtClean="0"/>
              <a:t>24</a:t>
            </a:fld>
            <a:endParaRPr lang="en-GB"/>
          </a:p>
        </p:txBody>
      </p:sp>
    </p:spTree>
    <p:extLst>
      <p:ext uri="{BB962C8B-B14F-4D97-AF65-F5344CB8AC3E}">
        <p14:creationId xmlns:p14="http://schemas.microsoft.com/office/powerpoint/2010/main" val="1696686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F81F6-7E1C-3072-3186-8227727CE4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C64000-A916-8635-902A-524D42F392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A1EA6F-D505-EF78-CC32-BB73841BD5AF}"/>
              </a:ext>
            </a:extLst>
          </p:cNvPr>
          <p:cNvSpPr>
            <a:spLocks noGrp="1"/>
          </p:cNvSpPr>
          <p:nvPr>
            <p:ph type="body" idx="1"/>
          </p:nvPr>
        </p:nvSpPr>
        <p:spPr/>
        <p:txBody>
          <a:bodyPr/>
          <a:lstStyle/>
          <a:p>
            <a:r>
              <a:rPr lang="en-GB" dirty="0"/>
              <a:t>For the BA Leadership and Management Skills for the Workplace, a similar pattern is observed, with AI the lowest scoring area.</a:t>
            </a:r>
          </a:p>
        </p:txBody>
      </p:sp>
      <p:sp>
        <p:nvSpPr>
          <p:cNvPr id="4" name="Slide Number Placeholder 3">
            <a:extLst>
              <a:ext uri="{FF2B5EF4-FFF2-40B4-BE49-F238E27FC236}">
                <a16:creationId xmlns:a16="http://schemas.microsoft.com/office/drawing/2014/main" id="{FBF58D31-E404-D997-0B7E-AF93DBA00CDD}"/>
              </a:ext>
            </a:extLst>
          </p:cNvPr>
          <p:cNvSpPr>
            <a:spLocks noGrp="1"/>
          </p:cNvSpPr>
          <p:nvPr>
            <p:ph type="sldNum" sz="quarter" idx="5"/>
          </p:nvPr>
        </p:nvSpPr>
        <p:spPr/>
        <p:txBody>
          <a:bodyPr/>
          <a:lstStyle/>
          <a:p>
            <a:fld id="{0F682E7B-3B81-4D7C-9741-11B7A82A7ED7}" type="slidenum">
              <a:rPr lang="en-GB" smtClean="0"/>
              <a:t>25</a:t>
            </a:fld>
            <a:endParaRPr lang="en-GB"/>
          </a:p>
        </p:txBody>
      </p:sp>
    </p:spTree>
    <p:extLst>
      <p:ext uri="{BB962C8B-B14F-4D97-AF65-F5344CB8AC3E}">
        <p14:creationId xmlns:p14="http://schemas.microsoft.com/office/powerpoint/2010/main" val="2677560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3CA8F-BCA8-DAEB-D9CA-D764891055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9D9737-0C5D-281A-90F6-904FD519D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E33EC-E48B-F7D5-5969-5DD161FAC90B}"/>
              </a:ext>
            </a:extLst>
          </p:cNvPr>
          <p:cNvSpPr>
            <a:spLocks noGrp="1"/>
          </p:cNvSpPr>
          <p:nvPr>
            <p:ph type="body" idx="1"/>
          </p:nvPr>
        </p:nvSpPr>
        <p:spPr/>
        <p:txBody>
          <a:bodyPr/>
          <a:lstStyle/>
          <a:p>
            <a:r>
              <a:rPr lang="en-GB" dirty="0"/>
              <a:t>The </a:t>
            </a:r>
            <a:r>
              <a:rPr lang="en-GB" dirty="0" err="1"/>
              <a:t>CertHE</a:t>
            </a:r>
            <a:r>
              <a:rPr lang="en-GB" dirty="0"/>
              <a:t> Business Skills for the Workplace received lower scores than the other two programmes overall, but all three programmes are scoring the same as or exceeding the UWTSD average score in all areas. The score for meeting expectations is below 80% for this programme. </a:t>
            </a:r>
          </a:p>
          <a:p>
            <a:endParaRPr lang="en-GB" dirty="0"/>
          </a:p>
          <a:p>
            <a:r>
              <a:rPr lang="en-GB" dirty="0"/>
              <a:t>Note that due to the timing of the Academic Experience Survey, which runs from February to April, these results will not be comprehensive for the </a:t>
            </a:r>
            <a:r>
              <a:rPr lang="en-GB" dirty="0" err="1"/>
              <a:t>CertHE</a:t>
            </a:r>
            <a:r>
              <a:rPr lang="en-GB" dirty="0"/>
              <a:t>.</a:t>
            </a:r>
          </a:p>
        </p:txBody>
      </p:sp>
      <p:sp>
        <p:nvSpPr>
          <p:cNvPr id="4" name="Slide Number Placeholder 3">
            <a:extLst>
              <a:ext uri="{FF2B5EF4-FFF2-40B4-BE49-F238E27FC236}">
                <a16:creationId xmlns:a16="http://schemas.microsoft.com/office/drawing/2014/main" id="{80272037-0B00-C0B9-A6E9-0AFA80BA2E88}"/>
              </a:ext>
            </a:extLst>
          </p:cNvPr>
          <p:cNvSpPr>
            <a:spLocks noGrp="1"/>
          </p:cNvSpPr>
          <p:nvPr>
            <p:ph type="sldNum" sz="quarter" idx="5"/>
          </p:nvPr>
        </p:nvSpPr>
        <p:spPr/>
        <p:txBody>
          <a:bodyPr/>
          <a:lstStyle/>
          <a:p>
            <a:fld id="{0F682E7B-3B81-4D7C-9741-11B7A82A7ED7}" type="slidenum">
              <a:rPr lang="en-GB" smtClean="0"/>
              <a:t>26</a:t>
            </a:fld>
            <a:endParaRPr lang="en-GB"/>
          </a:p>
        </p:txBody>
      </p:sp>
    </p:spTree>
    <p:extLst>
      <p:ext uri="{BB962C8B-B14F-4D97-AF65-F5344CB8AC3E}">
        <p14:creationId xmlns:p14="http://schemas.microsoft.com/office/powerpoint/2010/main" val="9225235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C86E6-F24E-D6D2-FFFF-2693CF4BB0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578A0D-2104-27E9-AF93-8BACB4824D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F244FE-00AC-D737-742F-0E60D41D3E5D}"/>
              </a:ext>
            </a:extLst>
          </p:cNvPr>
          <p:cNvSpPr>
            <a:spLocks noGrp="1"/>
          </p:cNvSpPr>
          <p:nvPr>
            <p:ph type="body" idx="1"/>
          </p:nvPr>
        </p:nvSpPr>
        <p:spPr/>
        <p:txBody>
          <a:bodyPr/>
          <a:lstStyle/>
          <a:p>
            <a:r>
              <a:rPr lang="en-GB" dirty="0"/>
              <a:t>The lowest score for Business programmes is in the AI category, ranging from 57 to 66%, which all exceed the UWTSD average of 52%.</a:t>
            </a:r>
          </a:p>
          <a:p>
            <a:endParaRPr lang="en-GB" dirty="0"/>
          </a:p>
          <a:p>
            <a:r>
              <a:rPr lang="en-GB" dirty="0"/>
              <a:t>Some comments in the survey from students about not using it/not wanting to use it (e.g. perceived impact on their learning), others about wanting to be allowed to use it more.</a:t>
            </a:r>
          </a:p>
        </p:txBody>
      </p:sp>
      <p:sp>
        <p:nvSpPr>
          <p:cNvPr id="4" name="Slide Number Placeholder 3">
            <a:extLst>
              <a:ext uri="{FF2B5EF4-FFF2-40B4-BE49-F238E27FC236}">
                <a16:creationId xmlns:a16="http://schemas.microsoft.com/office/drawing/2014/main" id="{3A60B1FE-439A-9463-F0E2-3717C4AAE668}"/>
              </a:ext>
            </a:extLst>
          </p:cNvPr>
          <p:cNvSpPr>
            <a:spLocks noGrp="1"/>
          </p:cNvSpPr>
          <p:nvPr>
            <p:ph type="sldNum" sz="quarter" idx="5"/>
          </p:nvPr>
        </p:nvSpPr>
        <p:spPr/>
        <p:txBody>
          <a:bodyPr/>
          <a:lstStyle/>
          <a:p>
            <a:fld id="{0F682E7B-3B81-4D7C-9741-11B7A82A7ED7}" type="slidenum">
              <a:rPr lang="en-GB" smtClean="0"/>
              <a:t>27</a:t>
            </a:fld>
            <a:endParaRPr lang="en-GB"/>
          </a:p>
        </p:txBody>
      </p:sp>
    </p:spTree>
    <p:extLst>
      <p:ext uri="{BB962C8B-B14F-4D97-AF65-F5344CB8AC3E}">
        <p14:creationId xmlns:p14="http://schemas.microsoft.com/office/powerpoint/2010/main" val="27431272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Postgraduate Taught Experience Survey Banking and Finance – generally high satisfaction scores across all areas for Banking and Finance, exceeding UWTSD average in all areas apart from Resources, which scores 90% compared with UWTSD average 92%.</a:t>
            </a:r>
          </a:p>
        </p:txBody>
      </p:sp>
      <p:sp>
        <p:nvSpPr>
          <p:cNvPr id="4" name="Slide Number Placeholder 3"/>
          <p:cNvSpPr>
            <a:spLocks noGrp="1"/>
          </p:cNvSpPr>
          <p:nvPr>
            <p:ph type="sldNum" sz="quarter" idx="5"/>
          </p:nvPr>
        </p:nvSpPr>
        <p:spPr/>
        <p:txBody>
          <a:bodyPr/>
          <a:lstStyle/>
          <a:p>
            <a:fld id="{0F682E7B-3B81-4D7C-9741-11B7A82A7ED7}" type="slidenum">
              <a:rPr lang="en-GB" smtClean="0"/>
              <a:t>28</a:t>
            </a:fld>
            <a:endParaRPr lang="en-GB"/>
          </a:p>
        </p:txBody>
      </p:sp>
    </p:spTree>
    <p:extLst>
      <p:ext uri="{BB962C8B-B14F-4D97-AF65-F5344CB8AC3E}">
        <p14:creationId xmlns:p14="http://schemas.microsoft.com/office/powerpoint/2010/main" val="34608577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C97B4-BA68-D396-4674-B4EF7ED783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05E3B8-F742-848D-A27C-58B1F1D579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FC4FBD-2CA8-D7CA-7DB2-C234816316B6}"/>
              </a:ext>
            </a:extLst>
          </p:cNvPr>
          <p:cNvSpPr>
            <a:spLocks noGrp="1"/>
          </p:cNvSpPr>
          <p:nvPr>
            <p:ph type="body" idx="1"/>
          </p:nvPr>
        </p:nvSpPr>
        <p:spPr/>
        <p:txBody>
          <a:bodyPr/>
          <a:lstStyle/>
          <a:p>
            <a:r>
              <a:rPr lang="en-GB" dirty="0"/>
              <a:t>Postgraduate Taught Experience Survey for International Business – generally high satisfaction scores across all areas for International Business, exceeding UWTSD average in all areas.</a:t>
            </a:r>
          </a:p>
        </p:txBody>
      </p:sp>
      <p:sp>
        <p:nvSpPr>
          <p:cNvPr id="4" name="Slide Number Placeholder 3">
            <a:extLst>
              <a:ext uri="{FF2B5EF4-FFF2-40B4-BE49-F238E27FC236}">
                <a16:creationId xmlns:a16="http://schemas.microsoft.com/office/drawing/2014/main" id="{FE77E4D5-498A-E2BA-958E-FFF3F5E4115A}"/>
              </a:ext>
            </a:extLst>
          </p:cNvPr>
          <p:cNvSpPr>
            <a:spLocks noGrp="1"/>
          </p:cNvSpPr>
          <p:nvPr>
            <p:ph type="sldNum" sz="quarter" idx="5"/>
          </p:nvPr>
        </p:nvSpPr>
        <p:spPr/>
        <p:txBody>
          <a:bodyPr/>
          <a:lstStyle/>
          <a:p>
            <a:fld id="{0F682E7B-3B81-4D7C-9741-11B7A82A7ED7}" type="slidenum">
              <a:rPr lang="en-GB" smtClean="0"/>
              <a:t>29</a:t>
            </a:fld>
            <a:endParaRPr lang="en-GB"/>
          </a:p>
        </p:txBody>
      </p:sp>
    </p:spTree>
    <p:extLst>
      <p:ext uri="{BB962C8B-B14F-4D97-AF65-F5344CB8AC3E}">
        <p14:creationId xmlns:p14="http://schemas.microsoft.com/office/powerpoint/2010/main" val="121101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50.png"/></Relationships>
</file>

<file path=ppt/slides/_rels/slide1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56.png"/><Relationship Id="rId4" Type="http://schemas.openxmlformats.org/officeDocument/2006/relationships/image" Target="../media/image55.png"/></Relationships>
</file>

<file path=ppt/slides/_rels/slide1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2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E46770-36AA-E883-BB6C-D344259E64A0}"/>
              </a:ext>
            </a:extLst>
          </p:cNvPr>
          <p:cNvSpPr>
            <a:spLocks noGrp="1"/>
          </p:cNvSpPr>
          <p:nvPr>
            <p:ph idx="1"/>
          </p:nvPr>
        </p:nvSpPr>
        <p:spPr>
          <a:xfrm>
            <a:off x="442450" y="1444897"/>
            <a:ext cx="5213809" cy="3751868"/>
          </a:xfrm>
        </p:spPr>
        <p:txBody>
          <a:bodyPr/>
          <a:lstStyle/>
          <a:p>
            <a:pPr marL="0" indent="0" algn="ctr">
              <a:buNone/>
            </a:pPr>
            <a:r>
              <a:rPr lang="en-US" sz="3600" dirty="0">
                <a:ea typeface="Calibri" panose="020F0502020204030204"/>
                <a:cs typeface="Calibri" panose="020F0502020204030204"/>
              </a:rPr>
              <a:t>Demographic Information: </a:t>
            </a:r>
          </a:p>
          <a:p>
            <a:pPr marL="0" indent="0" algn="ctr">
              <a:buNone/>
            </a:pPr>
            <a:r>
              <a:rPr lang="en-US" sz="3600" dirty="0">
                <a:ea typeface="Calibri" panose="020F0502020204030204"/>
                <a:cs typeface="Calibri" panose="020F0502020204030204"/>
              </a:rPr>
              <a:t>Retention, outcomes </a:t>
            </a:r>
          </a:p>
          <a:p>
            <a:pPr marL="0" indent="0" algn="ctr">
              <a:buNone/>
            </a:pPr>
            <a:r>
              <a:rPr lang="en-US" sz="3600" dirty="0">
                <a:ea typeface="Calibri" panose="020F0502020204030204"/>
                <a:cs typeface="Calibri" panose="020F0502020204030204"/>
              </a:rPr>
              <a:t>and surveys</a:t>
            </a:r>
          </a:p>
          <a:p>
            <a:pPr marL="0" indent="0" algn="ctr">
              <a:buNone/>
            </a:pPr>
            <a:endParaRPr lang="en-US" sz="3600" dirty="0">
              <a:ea typeface="Calibri" panose="020F0502020204030204"/>
              <a:cs typeface="Calibri" panose="020F0502020204030204"/>
            </a:endParaRPr>
          </a:p>
          <a:p>
            <a:pPr marL="0" indent="0" algn="ctr">
              <a:buNone/>
            </a:pPr>
            <a:r>
              <a:rPr lang="en-US" sz="3600" dirty="0">
                <a:ea typeface="Calibri" panose="020F0502020204030204"/>
                <a:cs typeface="Calibri" panose="020F0502020204030204"/>
              </a:rPr>
              <a:t>Business (IICL)</a:t>
            </a:r>
          </a:p>
        </p:txBody>
      </p:sp>
    </p:spTree>
    <p:extLst>
      <p:ext uri="{BB962C8B-B14F-4D97-AF65-F5344CB8AC3E}">
        <p14:creationId xmlns:p14="http://schemas.microsoft.com/office/powerpoint/2010/main" val="362014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076E3-3844-0CC2-CEC2-77994F901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1347-43CC-DF91-359A-F7F35B6C090D}"/>
              </a:ext>
            </a:extLst>
          </p:cNvPr>
          <p:cNvSpPr>
            <a:spLocks noGrp="1"/>
          </p:cNvSpPr>
          <p:nvPr>
            <p:ph type="title"/>
          </p:nvPr>
        </p:nvSpPr>
        <p:spPr>
          <a:xfrm>
            <a:off x="135582" y="-183515"/>
            <a:ext cx="11481847" cy="1325563"/>
          </a:xfrm>
        </p:spPr>
        <p:txBody>
          <a:bodyPr/>
          <a:lstStyle/>
          <a:p>
            <a:r>
              <a:rPr lang="en-GB" dirty="0"/>
              <a:t>Retention (Overall)</a:t>
            </a:r>
          </a:p>
        </p:txBody>
      </p:sp>
      <p:pic>
        <p:nvPicPr>
          <p:cNvPr id="4" name="Picture 3">
            <a:extLst>
              <a:ext uri="{FF2B5EF4-FFF2-40B4-BE49-F238E27FC236}">
                <a16:creationId xmlns:a16="http://schemas.microsoft.com/office/drawing/2014/main" id="{FAAF3894-A6F8-0A61-8CF2-8353A8D61A5B}"/>
              </a:ext>
            </a:extLst>
          </p:cNvPr>
          <p:cNvPicPr>
            <a:picLocks noChangeAspect="1"/>
          </p:cNvPicPr>
          <p:nvPr/>
        </p:nvPicPr>
        <p:blipFill>
          <a:blip r:embed="rId3"/>
          <a:stretch>
            <a:fillRect/>
          </a:stretch>
        </p:blipFill>
        <p:spPr>
          <a:xfrm>
            <a:off x="216010" y="1045434"/>
            <a:ext cx="11759979" cy="4322107"/>
          </a:xfrm>
          <a:prstGeom prst="rect">
            <a:avLst/>
          </a:prstGeom>
        </p:spPr>
      </p:pic>
    </p:spTree>
    <p:extLst>
      <p:ext uri="{BB962C8B-B14F-4D97-AF65-F5344CB8AC3E}">
        <p14:creationId xmlns:p14="http://schemas.microsoft.com/office/powerpoint/2010/main" val="3099786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93337-48D3-CC76-A434-F7F5DC33C5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7ADB7-318D-8873-A477-7B59910D3E65}"/>
              </a:ext>
            </a:extLst>
          </p:cNvPr>
          <p:cNvSpPr>
            <a:spLocks noGrp="1"/>
          </p:cNvSpPr>
          <p:nvPr>
            <p:ph type="title"/>
          </p:nvPr>
        </p:nvSpPr>
        <p:spPr>
          <a:xfrm>
            <a:off x="135582" y="-183515"/>
            <a:ext cx="11481847" cy="1325563"/>
          </a:xfrm>
        </p:spPr>
        <p:txBody>
          <a:bodyPr/>
          <a:lstStyle/>
          <a:p>
            <a:r>
              <a:rPr lang="en-GB" dirty="0"/>
              <a:t>Retention (by campus)</a:t>
            </a:r>
          </a:p>
        </p:txBody>
      </p:sp>
      <p:pic>
        <p:nvPicPr>
          <p:cNvPr id="4" name="Picture 3">
            <a:extLst>
              <a:ext uri="{FF2B5EF4-FFF2-40B4-BE49-F238E27FC236}">
                <a16:creationId xmlns:a16="http://schemas.microsoft.com/office/drawing/2014/main" id="{E39F9065-7DA4-2B68-F615-8FBC6DE2FE17}"/>
              </a:ext>
            </a:extLst>
          </p:cNvPr>
          <p:cNvPicPr>
            <a:picLocks noChangeAspect="1"/>
          </p:cNvPicPr>
          <p:nvPr/>
        </p:nvPicPr>
        <p:blipFill>
          <a:blip r:embed="rId3"/>
          <a:srcRect l="62394"/>
          <a:stretch>
            <a:fillRect/>
          </a:stretch>
        </p:blipFill>
        <p:spPr>
          <a:xfrm>
            <a:off x="769643" y="988290"/>
            <a:ext cx="4452201" cy="4332821"/>
          </a:xfrm>
          <a:prstGeom prst="rect">
            <a:avLst/>
          </a:prstGeom>
        </p:spPr>
      </p:pic>
      <p:pic>
        <p:nvPicPr>
          <p:cNvPr id="5" name="Picture 4">
            <a:extLst>
              <a:ext uri="{FF2B5EF4-FFF2-40B4-BE49-F238E27FC236}">
                <a16:creationId xmlns:a16="http://schemas.microsoft.com/office/drawing/2014/main" id="{63CE230B-2A85-BA91-9280-5F364C11A928}"/>
              </a:ext>
            </a:extLst>
          </p:cNvPr>
          <p:cNvPicPr>
            <a:picLocks noChangeAspect="1"/>
          </p:cNvPicPr>
          <p:nvPr/>
        </p:nvPicPr>
        <p:blipFill>
          <a:blip r:embed="rId4"/>
          <a:srcRect l="62849"/>
          <a:stretch>
            <a:fillRect/>
          </a:stretch>
        </p:blipFill>
        <p:spPr>
          <a:xfrm>
            <a:off x="6510736" y="929312"/>
            <a:ext cx="4445719" cy="4391799"/>
          </a:xfrm>
          <a:prstGeom prst="rect">
            <a:avLst/>
          </a:prstGeom>
        </p:spPr>
      </p:pic>
      <p:sp>
        <p:nvSpPr>
          <p:cNvPr id="3" name="TextBox 2">
            <a:extLst>
              <a:ext uri="{FF2B5EF4-FFF2-40B4-BE49-F238E27FC236}">
                <a16:creationId xmlns:a16="http://schemas.microsoft.com/office/drawing/2014/main" id="{14FF0103-69CD-FAD7-58DC-41DAE5EECB81}"/>
              </a:ext>
            </a:extLst>
          </p:cNvPr>
          <p:cNvSpPr txBox="1"/>
          <p:nvPr/>
        </p:nvSpPr>
        <p:spPr>
          <a:xfrm>
            <a:off x="1999449" y="5321111"/>
            <a:ext cx="3877056" cy="369332"/>
          </a:xfrm>
          <a:prstGeom prst="rect">
            <a:avLst/>
          </a:prstGeom>
          <a:noFill/>
        </p:spPr>
        <p:txBody>
          <a:bodyPr wrap="square" rtlCol="0">
            <a:spAutoFit/>
          </a:bodyPr>
          <a:lstStyle/>
          <a:p>
            <a:r>
              <a:rPr lang="en-GB" dirty="0"/>
              <a:t>Birmingham</a:t>
            </a:r>
          </a:p>
        </p:txBody>
      </p:sp>
      <p:sp>
        <p:nvSpPr>
          <p:cNvPr id="6" name="TextBox 5">
            <a:extLst>
              <a:ext uri="{FF2B5EF4-FFF2-40B4-BE49-F238E27FC236}">
                <a16:creationId xmlns:a16="http://schemas.microsoft.com/office/drawing/2014/main" id="{B844AECE-1885-CE5B-1C6A-53759FD556CF}"/>
              </a:ext>
            </a:extLst>
          </p:cNvPr>
          <p:cNvSpPr txBox="1"/>
          <p:nvPr/>
        </p:nvSpPr>
        <p:spPr>
          <a:xfrm>
            <a:off x="8078935" y="5316104"/>
            <a:ext cx="3877056" cy="369332"/>
          </a:xfrm>
          <a:prstGeom prst="rect">
            <a:avLst/>
          </a:prstGeom>
          <a:noFill/>
        </p:spPr>
        <p:txBody>
          <a:bodyPr wrap="square" rtlCol="0">
            <a:spAutoFit/>
          </a:bodyPr>
          <a:lstStyle/>
          <a:p>
            <a:r>
              <a:rPr lang="en-GB" dirty="0"/>
              <a:t>London</a:t>
            </a:r>
          </a:p>
        </p:txBody>
      </p:sp>
    </p:spTree>
    <p:extLst>
      <p:ext uri="{BB962C8B-B14F-4D97-AF65-F5344CB8AC3E}">
        <p14:creationId xmlns:p14="http://schemas.microsoft.com/office/powerpoint/2010/main" val="1836236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2E38F-4479-4020-C130-0F1BB5A21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994CA-82DD-CEF9-1616-909C4CEF23F7}"/>
              </a:ext>
            </a:extLst>
          </p:cNvPr>
          <p:cNvSpPr>
            <a:spLocks noGrp="1"/>
          </p:cNvSpPr>
          <p:nvPr>
            <p:ph type="title"/>
          </p:nvPr>
        </p:nvSpPr>
        <p:spPr>
          <a:xfrm>
            <a:off x="135582" y="-183515"/>
            <a:ext cx="11481847" cy="1325563"/>
          </a:xfrm>
        </p:spPr>
        <p:txBody>
          <a:bodyPr/>
          <a:lstStyle/>
          <a:p>
            <a:r>
              <a:rPr lang="en-GB" dirty="0"/>
              <a:t>First year withdrawal - undergraduates</a:t>
            </a:r>
          </a:p>
        </p:txBody>
      </p:sp>
      <p:sp>
        <p:nvSpPr>
          <p:cNvPr id="5" name="TextBox 4">
            <a:extLst>
              <a:ext uri="{FF2B5EF4-FFF2-40B4-BE49-F238E27FC236}">
                <a16:creationId xmlns:a16="http://schemas.microsoft.com/office/drawing/2014/main" id="{F34397B2-1720-17FB-0B8D-D020D6841B23}"/>
              </a:ext>
            </a:extLst>
          </p:cNvPr>
          <p:cNvSpPr txBox="1"/>
          <p:nvPr/>
        </p:nvSpPr>
        <p:spPr>
          <a:xfrm>
            <a:off x="1508116" y="4516064"/>
            <a:ext cx="3423191" cy="369332"/>
          </a:xfrm>
          <a:prstGeom prst="rect">
            <a:avLst/>
          </a:prstGeom>
          <a:noFill/>
        </p:spPr>
        <p:txBody>
          <a:bodyPr wrap="square" rtlCol="0">
            <a:spAutoFit/>
          </a:bodyPr>
          <a:lstStyle/>
          <a:p>
            <a:r>
              <a:rPr lang="en-GB" dirty="0"/>
              <a:t>Undergraduate non-degree</a:t>
            </a:r>
          </a:p>
        </p:txBody>
      </p:sp>
      <p:sp>
        <p:nvSpPr>
          <p:cNvPr id="6" name="TextBox 5">
            <a:extLst>
              <a:ext uri="{FF2B5EF4-FFF2-40B4-BE49-F238E27FC236}">
                <a16:creationId xmlns:a16="http://schemas.microsoft.com/office/drawing/2014/main" id="{4A1E4250-FDB1-F470-39EF-7E8F3BE9571E}"/>
              </a:ext>
            </a:extLst>
          </p:cNvPr>
          <p:cNvSpPr txBox="1"/>
          <p:nvPr/>
        </p:nvSpPr>
        <p:spPr>
          <a:xfrm>
            <a:off x="7431543" y="4742905"/>
            <a:ext cx="3423191" cy="369332"/>
          </a:xfrm>
          <a:prstGeom prst="rect">
            <a:avLst/>
          </a:prstGeom>
          <a:noFill/>
        </p:spPr>
        <p:txBody>
          <a:bodyPr wrap="square" rtlCol="0">
            <a:spAutoFit/>
          </a:bodyPr>
          <a:lstStyle/>
          <a:p>
            <a:r>
              <a:rPr lang="en-GB" dirty="0"/>
              <a:t>Undergraduate first degree</a:t>
            </a:r>
          </a:p>
        </p:txBody>
      </p:sp>
      <p:pic>
        <p:nvPicPr>
          <p:cNvPr id="13" name="Picture 12">
            <a:extLst>
              <a:ext uri="{FF2B5EF4-FFF2-40B4-BE49-F238E27FC236}">
                <a16:creationId xmlns:a16="http://schemas.microsoft.com/office/drawing/2014/main" id="{1E53A49E-46B3-1D94-2B0D-96B8A015A98C}"/>
              </a:ext>
            </a:extLst>
          </p:cNvPr>
          <p:cNvPicPr>
            <a:picLocks noChangeAspect="1"/>
          </p:cNvPicPr>
          <p:nvPr/>
        </p:nvPicPr>
        <p:blipFill>
          <a:blip r:embed="rId3"/>
          <a:stretch>
            <a:fillRect/>
          </a:stretch>
        </p:blipFill>
        <p:spPr>
          <a:xfrm>
            <a:off x="39307" y="1563656"/>
            <a:ext cx="5837198" cy="2735440"/>
          </a:xfrm>
          <a:prstGeom prst="rect">
            <a:avLst/>
          </a:prstGeom>
        </p:spPr>
      </p:pic>
      <p:pic>
        <p:nvPicPr>
          <p:cNvPr id="15" name="Picture 14">
            <a:extLst>
              <a:ext uri="{FF2B5EF4-FFF2-40B4-BE49-F238E27FC236}">
                <a16:creationId xmlns:a16="http://schemas.microsoft.com/office/drawing/2014/main" id="{DBDA80A1-3A0E-DCE0-A52A-0E34C22D0946}"/>
              </a:ext>
            </a:extLst>
          </p:cNvPr>
          <p:cNvPicPr>
            <a:picLocks noChangeAspect="1"/>
          </p:cNvPicPr>
          <p:nvPr/>
        </p:nvPicPr>
        <p:blipFill>
          <a:blip r:embed="rId4"/>
          <a:stretch>
            <a:fillRect/>
          </a:stretch>
        </p:blipFill>
        <p:spPr>
          <a:xfrm>
            <a:off x="5876505" y="1563656"/>
            <a:ext cx="5829234" cy="2735440"/>
          </a:xfrm>
          <a:prstGeom prst="rect">
            <a:avLst/>
          </a:prstGeom>
        </p:spPr>
      </p:pic>
    </p:spTree>
    <p:extLst>
      <p:ext uri="{BB962C8B-B14F-4D97-AF65-F5344CB8AC3E}">
        <p14:creationId xmlns:p14="http://schemas.microsoft.com/office/powerpoint/2010/main" val="718367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5F3F9-C79F-194D-94D5-8D29F6384E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59861D-B590-B2BB-7C4A-B0DA20E7DCD0}"/>
              </a:ext>
            </a:extLst>
          </p:cNvPr>
          <p:cNvSpPr>
            <a:spLocks noGrp="1"/>
          </p:cNvSpPr>
          <p:nvPr>
            <p:ph type="title"/>
          </p:nvPr>
        </p:nvSpPr>
        <p:spPr>
          <a:xfrm>
            <a:off x="135582" y="-183515"/>
            <a:ext cx="11481847" cy="1325563"/>
          </a:xfrm>
        </p:spPr>
        <p:txBody>
          <a:bodyPr/>
          <a:lstStyle/>
          <a:p>
            <a:r>
              <a:rPr lang="en-GB" dirty="0"/>
              <a:t>First year withdrawal - postgraduates</a:t>
            </a:r>
          </a:p>
        </p:txBody>
      </p:sp>
      <p:sp>
        <p:nvSpPr>
          <p:cNvPr id="3" name="TextBox 2">
            <a:extLst>
              <a:ext uri="{FF2B5EF4-FFF2-40B4-BE49-F238E27FC236}">
                <a16:creationId xmlns:a16="http://schemas.microsoft.com/office/drawing/2014/main" id="{EDD66B09-DC0C-45BA-C27D-DC18D16064A6}"/>
              </a:ext>
            </a:extLst>
          </p:cNvPr>
          <p:cNvSpPr txBox="1"/>
          <p:nvPr/>
        </p:nvSpPr>
        <p:spPr>
          <a:xfrm>
            <a:off x="1884133" y="4390368"/>
            <a:ext cx="2695492" cy="369332"/>
          </a:xfrm>
          <a:prstGeom prst="rect">
            <a:avLst/>
          </a:prstGeom>
          <a:noFill/>
        </p:spPr>
        <p:txBody>
          <a:bodyPr wrap="square" rtlCol="0">
            <a:spAutoFit/>
          </a:bodyPr>
          <a:lstStyle/>
          <a:p>
            <a:r>
              <a:rPr lang="en-GB" dirty="0"/>
              <a:t>Postgraduate Taught</a:t>
            </a:r>
          </a:p>
        </p:txBody>
      </p:sp>
      <p:sp>
        <p:nvSpPr>
          <p:cNvPr id="7" name="TextBox 6">
            <a:extLst>
              <a:ext uri="{FF2B5EF4-FFF2-40B4-BE49-F238E27FC236}">
                <a16:creationId xmlns:a16="http://schemas.microsoft.com/office/drawing/2014/main" id="{17BF6CC1-00AC-85E5-F04D-668C3C32FC74}"/>
              </a:ext>
            </a:extLst>
          </p:cNvPr>
          <p:cNvSpPr txBox="1"/>
          <p:nvPr/>
        </p:nvSpPr>
        <p:spPr>
          <a:xfrm>
            <a:off x="7722105" y="4390368"/>
            <a:ext cx="2695492" cy="369332"/>
          </a:xfrm>
          <a:prstGeom prst="rect">
            <a:avLst/>
          </a:prstGeom>
          <a:noFill/>
        </p:spPr>
        <p:txBody>
          <a:bodyPr wrap="square" rtlCol="0">
            <a:spAutoFit/>
          </a:bodyPr>
          <a:lstStyle/>
          <a:p>
            <a:r>
              <a:rPr lang="en-GB" dirty="0"/>
              <a:t>Postgraduate Research</a:t>
            </a:r>
          </a:p>
        </p:txBody>
      </p:sp>
      <p:pic>
        <p:nvPicPr>
          <p:cNvPr id="8" name="Picture 7">
            <a:extLst>
              <a:ext uri="{FF2B5EF4-FFF2-40B4-BE49-F238E27FC236}">
                <a16:creationId xmlns:a16="http://schemas.microsoft.com/office/drawing/2014/main" id="{50481297-A406-681B-2A3E-6887FD12034F}"/>
              </a:ext>
            </a:extLst>
          </p:cNvPr>
          <p:cNvPicPr>
            <a:picLocks noChangeAspect="1"/>
          </p:cNvPicPr>
          <p:nvPr/>
        </p:nvPicPr>
        <p:blipFill>
          <a:blip r:embed="rId3"/>
          <a:stretch>
            <a:fillRect/>
          </a:stretch>
        </p:blipFill>
        <p:spPr>
          <a:xfrm>
            <a:off x="478115" y="1695142"/>
            <a:ext cx="5507529" cy="2580239"/>
          </a:xfrm>
          <a:prstGeom prst="rect">
            <a:avLst/>
          </a:prstGeom>
        </p:spPr>
      </p:pic>
      <p:pic>
        <p:nvPicPr>
          <p:cNvPr id="11" name="Picture 10">
            <a:extLst>
              <a:ext uri="{FF2B5EF4-FFF2-40B4-BE49-F238E27FC236}">
                <a16:creationId xmlns:a16="http://schemas.microsoft.com/office/drawing/2014/main" id="{82C8921F-7062-75AF-890F-FC1FDF6FDCC1}"/>
              </a:ext>
            </a:extLst>
          </p:cNvPr>
          <p:cNvPicPr>
            <a:picLocks noChangeAspect="1"/>
          </p:cNvPicPr>
          <p:nvPr/>
        </p:nvPicPr>
        <p:blipFill>
          <a:blip r:embed="rId4"/>
          <a:stretch>
            <a:fillRect/>
          </a:stretch>
        </p:blipFill>
        <p:spPr>
          <a:xfrm>
            <a:off x="6206358" y="1695142"/>
            <a:ext cx="5497520" cy="2580239"/>
          </a:xfrm>
          <a:prstGeom prst="rect">
            <a:avLst/>
          </a:prstGeom>
        </p:spPr>
      </p:pic>
    </p:spTree>
    <p:extLst>
      <p:ext uri="{BB962C8B-B14F-4D97-AF65-F5344CB8AC3E}">
        <p14:creationId xmlns:p14="http://schemas.microsoft.com/office/powerpoint/2010/main" val="2264303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ADCBF-AEA7-EEC4-06BE-A4C946601DD8}"/>
              </a:ext>
            </a:extLst>
          </p:cNvPr>
          <p:cNvSpPr>
            <a:spLocks noGrp="1"/>
          </p:cNvSpPr>
          <p:nvPr>
            <p:ph type="title"/>
          </p:nvPr>
        </p:nvSpPr>
        <p:spPr>
          <a:xfrm>
            <a:off x="71972" y="-207369"/>
            <a:ext cx="11481847" cy="1325563"/>
          </a:xfrm>
        </p:spPr>
        <p:txBody>
          <a:bodyPr/>
          <a:lstStyle/>
          <a:p>
            <a:r>
              <a:rPr lang="en-GB" dirty="0"/>
              <a:t>Withdrawal reasons (Overall)</a:t>
            </a:r>
          </a:p>
        </p:txBody>
      </p:sp>
      <p:pic>
        <p:nvPicPr>
          <p:cNvPr id="4" name="Picture 3">
            <a:extLst>
              <a:ext uri="{FF2B5EF4-FFF2-40B4-BE49-F238E27FC236}">
                <a16:creationId xmlns:a16="http://schemas.microsoft.com/office/drawing/2014/main" id="{C5D9107B-E7E9-652E-E01D-30FB969EDCB4}"/>
              </a:ext>
            </a:extLst>
          </p:cNvPr>
          <p:cNvPicPr>
            <a:picLocks noChangeAspect="1"/>
          </p:cNvPicPr>
          <p:nvPr/>
        </p:nvPicPr>
        <p:blipFill>
          <a:blip r:embed="rId3"/>
          <a:stretch>
            <a:fillRect/>
          </a:stretch>
        </p:blipFill>
        <p:spPr>
          <a:xfrm>
            <a:off x="511959" y="1041621"/>
            <a:ext cx="3686781" cy="4189215"/>
          </a:xfrm>
          <a:prstGeom prst="rect">
            <a:avLst/>
          </a:prstGeom>
        </p:spPr>
      </p:pic>
      <p:pic>
        <p:nvPicPr>
          <p:cNvPr id="8" name="Picture 7">
            <a:extLst>
              <a:ext uri="{FF2B5EF4-FFF2-40B4-BE49-F238E27FC236}">
                <a16:creationId xmlns:a16="http://schemas.microsoft.com/office/drawing/2014/main" id="{FB885DF9-BDB2-7695-33C0-67509BBBC2FD}"/>
              </a:ext>
            </a:extLst>
          </p:cNvPr>
          <p:cNvPicPr>
            <a:picLocks noChangeAspect="1"/>
          </p:cNvPicPr>
          <p:nvPr/>
        </p:nvPicPr>
        <p:blipFill>
          <a:blip r:embed="rId4"/>
          <a:stretch>
            <a:fillRect/>
          </a:stretch>
        </p:blipFill>
        <p:spPr>
          <a:xfrm>
            <a:off x="4433161" y="854805"/>
            <a:ext cx="3560102" cy="2443544"/>
          </a:xfrm>
          <a:prstGeom prst="rect">
            <a:avLst/>
          </a:prstGeom>
        </p:spPr>
      </p:pic>
      <p:pic>
        <p:nvPicPr>
          <p:cNvPr id="11" name="Picture 10">
            <a:extLst>
              <a:ext uri="{FF2B5EF4-FFF2-40B4-BE49-F238E27FC236}">
                <a16:creationId xmlns:a16="http://schemas.microsoft.com/office/drawing/2014/main" id="{1E8BEE1D-7DDD-9111-3F6B-2C8CCECE90E6}"/>
              </a:ext>
            </a:extLst>
          </p:cNvPr>
          <p:cNvPicPr>
            <a:picLocks noChangeAspect="1"/>
          </p:cNvPicPr>
          <p:nvPr/>
        </p:nvPicPr>
        <p:blipFill>
          <a:blip r:embed="rId5"/>
          <a:stretch>
            <a:fillRect/>
          </a:stretch>
        </p:blipFill>
        <p:spPr>
          <a:xfrm>
            <a:off x="4434049" y="3429000"/>
            <a:ext cx="3578129" cy="2222488"/>
          </a:xfrm>
          <a:prstGeom prst="rect">
            <a:avLst/>
          </a:prstGeom>
        </p:spPr>
      </p:pic>
      <p:pic>
        <p:nvPicPr>
          <p:cNvPr id="5" name="Picture 4">
            <a:extLst>
              <a:ext uri="{FF2B5EF4-FFF2-40B4-BE49-F238E27FC236}">
                <a16:creationId xmlns:a16="http://schemas.microsoft.com/office/drawing/2014/main" id="{AF0350CB-836B-9236-E7E2-A7C5AC83127D}"/>
              </a:ext>
            </a:extLst>
          </p:cNvPr>
          <p:cNvPicPr>
            <a:picLocks noChangeAspect="1"/>
          </p:cNvPicPr>
          <p:nvPr/>
        </p:nvPicPr>
        <p:blipFill>
          <a:blip r:embed="rId6"/>
          <a:stretch>
            <a:fillRect/>
          </a:stretch>
        </p:blipFill>
        <p:spPr>
          <a:xfrm>
            <a:off x="8307025" y="200860"/>
            <a:ext cx="3686781" cy="2858927"/>
          </a:xfrm>
          <a:prstGeom prst="rect">
            <a:avLst/>
          </a:prstGeom>
        </p:spPr>
      </p:pic>
      <p:pic>
        <p:nvPicPr>
          <p:cNvPr id="7" name="Picture 6">
            <a:extLst>
              <a:ext uri="{FF2B5EF4-FFF2-40B4-BE49-F238E27FC236}">
                <a16:creationId xmlns:a16="http://schemas.microsoft.com/office/drawing/2014/main" id="{EF4418B5-3CBD-846F-E633-0813C4BA09C5}"/>
              </a:ext>
            </a:extLst>
          </p:cNvPr>
          <p:cNvPicPr>
            <a:picLocks noChangeAspect="1"/>
          </p:cNvPicPr>
          <p:nvPr/>
        </p:nvPicPr>
        <p:blipFill>
          <a:blip r:embed="rId7"/>
          <a:stretch>
            <a:fillRect/>
          </a:stretch>
        </p:blipFill>
        <p:spPr>
          <a:xfrm>
            <a:off x="8500865" y="3243942"/>
            <a:ext cx="3299100" cy="1520679"/>
          </a:xfrm>
          <a:prstGeom prst="rect">
            <a:avLst/>
          </a:prstGeom>
        </p:spPr>
      </p:pic>
      <p:pic>
        <p:nvPicPr>
          <p:cNvPr id="10" name="Picture 9">
            <a:extLst>
              <a:ext uri="{FF2B5EF4-FFF2-40B4-BE49-F238E27FC236}">
                <a16:creationId xmlns:a16="http://schemas.microsoft.com/office/drawing/2014/main" id="{8526CFF0-95D5-A4A9-69A3-9F4268A04B61}"/>
              </a:ext>
            </a:extLst>
          </p:cNvPr>
          <p:cNvPicPr>
            <a:picLocks noChangeAspect="1"/>
          </p:cNvPicPr>
          <p:nvPr/>
        </p:nvPicPr>
        <p:blipFill>
          <a:blip r:embed="rId8"/>
          <a:stretch>
            <a:fillRect/>
          </a:stretch>
        </p:blipFill>
        <p:spPr>
          <a:xfrm>
            <a:off x="8307025" y="4902739"/>
            <a:ext cx="3667942" cy="218731"/>
          </a:xfrm>
          <a:prstGeom prst="rect">
            <a:avLst/>
          </a:prstGeom>
        </p:spPr>
      </p:pic>
    </p:spTree>
    <p:extLst>
      <p:ext uri="{BB962C8B-B14F-4D97-AF65-F5344CB8AC3E}">
        <p14:creationId xmlns:p14="http://schemas.microsoft.com/office/powerpoint/2010/main" val="100376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1EA5D-E4AD-CD6D-CC00-CB3771D579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BF089-0B52-F3FB-4530-358C95DA248F}"/>
              </a:ext>
            </a:extLst>
          </p:cNvPr>
          <p:cNvSpPr>
            <a:spLocks noGrp="1"/>
          </p:cNvSpPr>
          <p:nvPr>
            <p:ph type="title"/>
          </p:nvPr>
        </p:nvSpPr>
        <p:spPr>
          <a:xfrm>
            <a:off x="71972" y="-207369"/>
            <a:ext cx="11481847" cy="1325563"/>
          </a:xfrm>
        </p:spPr>
        <p:txBody>
          <a:bodyPr/>
          <a:lstStyle/>
          <a:p>
            <a:r>
              <a:rPr lang="en-GB" dirty="0"/>
              <a:t>Withdrawal reasons (UG/PG)</a:t>
            </a:r>
          </a:p>
        </p:txBody>
      </p:sp>
      <p:pic>
        <p:nvPicPr>
          <p:cNvPr id="4" name="Picture 3">
            <a:extLst>
              <a:ext uri="{FF2B5EF4-FFF2-40B4-BE49-F238E27FC236}">
                <a16:creationId xmlns:a16="http://schemas.microsoft.com/office/drawing/2014/main" id="{7E7AAE7B-E120-2083-2EB2-6AF24B59A0EB}"/>
              </a:ext>
            </a:extLst>
          </p:cNvPr>
          <p:cNvPicPr>
            <a:picLocks noChangeAspect="1"/>
          </p:cNvPicPr>
          <p:nvPr/>
        </p:nvPicPr>
        <p:blipFill>
          <a:blip r:embed="rId3"/>
          <a:stretch>
            <a:fillRect/>
          </a:stretch>
        </p:blipFill>
        <p:spPr>
          <a:xfrm>
            <a:off x="550157" y="750474"/>
            <a:ext cx="3958048" cy="4494583"/>
          </a:xfrm>
          <a:prstGeom prst="rect">
            <a:avLst/>
          </a:prstGeom>
        </p:spPr>
      </p:pic>
      <p:pic>
        <p:nvPicPr>
          <p:cNvPr id="8" name="Picture 7">
            <a:extLst>
              <a:ext uri="{FF2B5EF4-FFF2-40B4-BE49-F238E27FC236}">
                <a16:creationId xmlns:a16="http://schemas.microsoft.com/office/drawing/2014/main" id="{6974C129-CFA1-9DBA-6E04-C7A8D161B2F4}"/>
              </a:ext>
            </a:extLst>
          </p:cNvPr>
          <p:cNvPicPr>
            <a:picLocks noChangeAspect="1"/>
          </p:cNvPicPr>
          <p:nvPr/>
        </p:nvPicPr>
        <p:blipFill>
          <a:blip r:embed="rId4"/>
          <a:stretch>
            <a:fillRect/>
          </a:stretch>
        </p:blipFill>
        <p:spPr>
          <a:xfrm>
            <a:off x="5470481" y="788579"/>
            <a:ext cx="4033600" cy="4494583"/>
          </a:xfrm>
          <a:prstGeom prst="rect">
            <a:avLst/>
          </a:prstGeom>
        </p:spPr>
      </p:pic>
      <p:sp>
        <p:nvSpPr>
          <p:cNvPr id="10" name="TextBox 9">
            <a:extLst>
              <a:ext uri="{FF2B5EF4-FFF2-40B4-BE49-F238E27FC236}">
                <a16:creationId xmlns:a16="http://schemas.microsoft.com/office/drawing/2014/main" id="{98A5E400-8C59-2027-19F4-61115F4487A3}"/>
              </a:ext>
            </a:extLst>
          </p:cNvPr>
          <p:cNvSpPr txBox="1"/>
          <p:nvPr/>
        </p:nvSpPr>
        <p:spPr>
          <a:xfrm>
            <a:off x="1212112" y="5283162"/>
            <a:ext cx="2626241" cy="369332"/>
          </a:xfrm>
          <a:prstGeom prst="rect">
            <a:avLst/>
          </a:prstGeom>
          <a:noFill/>
        </p:spPr>
        <p:txBody>
          <a:bodyPr wrap="square" rtlCol="0">
            <a:spAutoFit/>
          </a:bodyPr>
          <a:lstStyle/>
          <a:p>
            <a:r>
              <a:rPr lang="en-GB" dirty="0"/>
              <a:t>Undergraduate</a:t>
            </a:r>
          </a:p>
        </p:txBody>
      </p:sp>
      <p:sp>
        <p:nvSpPr>
          <p:cNvPr id="11" name="TextBox 10">
            <a:extLst>
              <a:ext uri="{FF2B5EF4-FFF2-40B4-BE49-F238E27FC236}">
                <a16:creationId xmlns:a16="http://schemas.microsoft.com/office/drawing/2014/main" id="{CDCA0094-CDEA-8D0A-9D24-A12140479538}"/>
              </a:ext>
            </a:extLst>
          </p:cNvPr>
          <p:cNvSpPr txBox="1"/>
          <p:nvPr/>
        </p:nvSpPr>
        <p:spPr>
          <a:xfrm>
            <a:off x="6589589" y="5283162"/>
            <a:ext cx="2626241" cy="369332"/>
          </a:xfrm>
          <a:prstGeom prst="rect">
            <a:avLst/>
          </a:prstGeom>
          <a:noFill/>
        </p:spPr>
        <p:txBody>
          <a:bodyPr wrap="square" rtlCol="0">
            <a:spAutoFit/>
          </a:bodyPr>
          <a:lstStyle/>
          <a:p>
            <a:r>
              <a:rPr lang="en-GB" dirty="0"/>
              <a:t>Postgraduate</a:t>
            </a:r>
          </a:p>
        </p:txBody>
      </p:sp>
    </p:spTree>
    <p:extLst>
      <p:ext uri="{BB962C8B-B14F-4D97-AF65-F5344CB8AC3E}">
        <p14:creationId xmlns:p14="http://schemas.microsoft.com/office/powerpoint/2010/main" val="3897808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BA224-2309-3AF9-303C-1284F5A828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BA6ABF-1C6E-B154-75B0-C69FF4F7EB8E}"/>
              </a:ext>
            </a:extLst>
          </p:cNvPr>
          <p:cNvSpPr>
            <a:spLocks noGrp="1"/>
          </p:cNvSpPr>
          <p:nvPr>
            <p:ph type="title"/>
          </p:nvPr>
        </p:nvSpPr>
        <p:spPr>
          <a:xfrm>
            <a:off x="135582" y="-148372"/>
            <a:ext cx="11481847" cy="1325563"/>
          </a:xfrm>
        </p:spPr>
        <p:txBody>
          <a:bodyPr/>
          <a:lstStyle/>
          <a:p>
            <a:r>
              <a:rPr lang="en-GB" dirty="0"/>
              <a:t>Withdrawal gaps (Undergraduate)</a:t>
            </a:r>
          </a:p>
        </p:txBody>
      </p:sp>
      <p:grpSp>
        <p:nvGrpSpPr>
          <p:cNvPr id="3" name="Group 2">
            <a:extLst>
              <a:ext uri="{FF2B5EF4-FFF2-40B4-BE49-F238E27FC236}">
                <a16:creationId xmlns:a16="http://schemas.microsoft.com/office/drawing/2014/main" id="{3CE0FDE4-6455-E7CF-2350-291BCC5896AE}"/>
              </a:ext>
            </a:extLst>
          </p:cNvPr>
          <p:cNvGrpSpPr/>
          <p:nvPr/>
        </p:nvGrpSpPr>
        <p:grpSpPr>
          <a:xfrm>
            <a:off x="931551" y="803836"/>
            <a:ext cx="7334169" cy="2954348"/>
            <a:chOff x="438231" y="867844"/>
            <a:chExt cx="6533788" cy="2561156"/>
          </a:xfrm>
        </p:grpSpPr>
        <p:pic>
          <p:nvPicPr>
            <p:cNvPr id="5" name="Picture 4">
              <a:extLst>
                <a:ext uri="{FF2B5EF4-FFF2-40B4-BE49-F238E27FC236}">
                  <a16:creationId xmlns:a16="http://schemas.microsoft.com/office/drawing/2014/main" id="{6FB9BFEA-19B8-7F77-A299-8D246B7CB3BB}"/>
                </a:ext>
              </a:extLst>
            </p:cNvPr>
            <p:cNvPicPr>
              <a:picLocks noChangeAspect="1"/>
            </p:cNvPicPr>
            <p:nvPr/>
          </p:nvPicPr>
          <p:blipFill>
            <a:blip r:embed="rId3"/>
            <a:stretch>
              <a:fillRect/>
            </a:stretch>
          </p:blipFill>
          <p:spPr>
            <a:xfrm>
              <a:off x="438231" y="867844"/>
              <a:ext cx="5438274" cy="2561156"/>
            </a:xfrm>
            <a:prstGeom prst="rect">
              <a:avLst/>
            </a:prstGeom>
          </p:spPr>
        </p:pic>
        <p:pic>
          <p:nvPicPr>
            <p:cNvPr id="9" name="Picture 8">
              <a:extLst>
                <a:ext uri="{FF2B5EF4-FFF2-40B4-BE49-F238E27FC236}">
                  <a16:creationId xmlns:a16="http://schemas.microsoft.com/office/drawing/2014/main" id="{6B0FFE51-2F57-560A-1B9E-6ED9E4721A99}"/>
                </a:ext>
              </a:extLst>
            </p:cNvPr>
            <p:cNvPicPr>
              <a:picLocks noChangeAspect="1"/>
            </p:cNvPicPr>
            <p:nvPr/>
          </p:nvPicPr>
          <p:blipFill>
            <a:blip r:embed="rId4"/>
            <a:stretch>
              <a:fillRect/>
            </a:stretch>
          </p:blipFill>
          <p:spPr>
            <a:xfrm>
              <a:off x="5762377" y="867844"/>
              <a:ext cx="1209642" cy="2561156"/>
            </a:xfrm>
            <a:prstGeom prst="rect">
              <a:avLst/>
            </a:prstGeom>
          </p:spPr>
        </p:pic>
      </p:grpSp>
      <p:pic>
        <p:nvPicPr>
          <p:cNvPr id="12" name="Picture 11">
            <a:extLst>
              <a:ext uri="{FF2B5EF4-FFF2-40B4-BE49-F238E27FC236}">
                <a16:creationId xmlns:a16="http://schemas.microsoft.com/office/drawing/2014/main" id="{C30685AF-9807-9311-29D2-79A21263E643}"/>
              </a:ext>
            </a:extLst>
          </p:cNvPr>
          <p:cNvPicPr>
            <a:picLocks noChangeAspect="1"/>
          </p:cNvPicPr>
          <p:nvPr/>
        </p:nvPicPr>
        <p:blipFill>
          <a:blip r:embed="rId5"/>
          <a:stretch>
            <a:fillRect/>
          </a:stretch>
        </p:blipFill>
        <p:spPr>
          <a:xfrm>
            <a:off x="8905876" y="173041"/>
            <a:ext cx="2711553" cy="3146684"/>
          </a:xfrm>
          <a:prstGeom prst="rect">
            <a:avLst/>
          </a:prstGeom>
        </p:spPr>
      </p:pic>
      <p:sp>
        <p:nvSpPr>
          <p:cNvPr id="13" name="TextBox 12">
            <a:extLst>
              <a:ext uri="{FF2B5EF4-FFF2-40B4-BE49-F238E27FC236}">
                <a16:creationId xmlns:a16="http://schemas.microsoft.com/office/drawing/2014/main" id="{01F60CCB-7DF8-63A4-C696-8DC8223176DF}"/>
              </a:ext>
            </a:extLst>
          </p:cNvPr>
          <p:cNvSpPr txBox="1"/>
          <p:nvPr/>
        </p:nvSpPr>
        <p:spPr>
          <a:xfrm>
            <a:off x="399476" y="2090803"/>
            <a:ext cx="2045369" cy="369332"/>
          </a:xfrm>
          <a:prstGeom prst="rect">
            <a:avLst/>
          </a:prstGeom>
          <a:noFill/>
        </p:spPr>
        <p:txBody>
          <a:bodyPr wrap="square" rtlCol="0">
            <a:spAutoFit/>
          </a:bodyPr>
          <a:lstStyle/>
          <a:p>
            <a:r>
              <a:rPr lang="en-GB" dirty="0"/>
              <a:t>Age</a:t>
            </a:r>
          </a:p>
        </p:txBody>
      </p:sp>
      <p:sp>
        <p:nvSpPr>
          <p:cNvPr id="14" name="TextBox 13">
            <a:extLst>
              <a:ext uri="{FF2B5EF4-FFF2-40B4-BE49-F238E27FC236}">
                <a16:creationId xmlns:a16="http://schemas.microsoft.com/office/drawing/2014/main" id="{AAD6488E-C82A-BA1F-F400-0112A43A7D7D}"/>
              </a:ext>
            </a:extLst>
          </p:cNvPr>
          <p:cNvSpPr txBox="1"/>
          <p:nvPr/>
        </p:nvSpPr>
        <p:spPr>
          <a:xfrm>
            <a:off x="9949044" y="3344918"/>
            <a:ext cx="2045369" cy="369332"/>
          </a:xfrm>
          <a:prstGeom prst="rect">
            <a:avLst/>
          </a:prstGeom>
          <a:noFill/>
        </p:spPr>
        <p:txBody>
          <a:bodyPr wrap="square" rtlCol="0">
            <a:spAutoFit/>
          </a:bodyPr>
          <a:lstStyle/>
          <a:p>
            <a:r>
              <a:rPr lang="en-GB" dirty="0"/>
              <a:t>Gender</a:t>
            </a:r>
          </a:p>
        </p:txBody>
      </p:sp>
      <p:sp>
        <p:nvSpPr>
          <p:cNvPr id="15" name="TextBox 14">
            <a:extLst>
              <a:ext uri="{FF2B5EF4-FFF2-40B4-BE49-F238E27FC236}">
                <a16:creationId xmlns:a16="http://schemas.microsoft.com/office/drawing/2014/main" id="{BB9B21F0-066C-F21B-3365-0D764641E381}"/>
              </a:ext>
            </a:extLst>
          </p:cNvPr>
          <p:cNvSpPr txBox="1"/>
          <p:nvPr/>
        </p:nvSpPr>
        <p:spPr>
          <a:xfrm>
            <a:off x="9065231" y="5110134"/>
            <a:ext cx="2045369" cy="369332"/>
          </a:xfrm>
          <a:prstGeom prst="rect">
            <a:avLst/>
          </a:prstGeom>
          <a:noFill/>
        </p:spPr>
        <p:txBody>
          <a:bodyPr wrap="square" rtlCol="0">
            <a:spAutoFit/>
          </a:bodyPr>
          <a:lstStyle/>
          <a:p>
            <a:r>
              <a:rPr lang="en-GB" dirty="0"/>
              <a:t>Ethnicity</a:t>
            </a:r>
          </a:p>
        </p:txBody>
      </p:sp>
      <p:grpSp>
        <p:nvGrpSpPr>
          <p:cNvPr id="4" name="Group 3">
            <a:extLst>
              <a:ext uri="{FF2B5EF4-FFF2-40B4-BE49-F238E27FC236}">
                <a16:creationId xmlns:a16="http://schemas.microsoft.com/office/drawing/2014/main" id="{EB81DFF2-31FB-A327-5C0A-E5A8E78C171C}"/>
              </a:ext>
            </a:extLst>
          </p:cNvPr>
          <p:cNvGrpSpPr/>
          <p:nvPr/>
        </p:nvGrpSpPr>
        <p:grpSpPr>
          <a:xfrm>
            <a:off x="204914" y="3968497"/>
            <a:ext cx="8746672" cy="2607980"/>
            <a:chOff x="751052" y="4131337"/>
            <a:chExt cx="7654396" cy="2282299"/>
          </a:xfrm>
        </p:grpSpPr>
        <p:pic>
          <p:nvPicPr>
            <p:cNvPr id="17" name="Picture 16">
              <a:extLst>
                <a:ext uri="{FF2B5EF4-FFF2-40B4-BE49-F238E27FC236}">
                  <a16:creationId xmlns:a16="http://schemas.microsoft.com/office/drawing/2014/main" id="{C7E24269-317C-E9BF-3693-E4D2C6FC8CDA}"/>
                </a:ext>
              </a:extLst>
            </p:cNvPr>
            <p:cNvPicPr>
              <a:picLocks noChangeAspect="1"/>
            </p:cNvPicPr>
            <p:nvPr/>
          </p:nvPicPr>
          <p:blipFill>
            <a:blip r:embed="rId6"/>
            <a:stretch>
              <a:fillRect/>
            </a:stretch>
          </p:blipFill>
          <p:spPr>
            <a:xfrm>
              <a:off x="751052" y="4155452"/>
              <a:ext cx="4812632" cy="2258184"/>
            </a:xfrm>
            <a:prstGeom prst="rect">
              <a:avLst/>
            </a:prstGeom>
          </p:spPr>
        </p:pic>
        <p:pic>
          <p:nvPicPr>
            <p:cNvPr id="19" name="Picture 18">
              <a:extLst>
                <a:ext uri="{FF2B5EF4-FFF2-40B4-BE49-F238E27FC236}">
                  <a16:creationId xmlns:a16="http://schemas.microsoft.com/office/drawing/2014/main" id="{A837046E-1B6F-007A-A170-50DCCF35EB1D}"/>
                </a:ext>
              </a:extLst>
            </p:cNvPr>
            <p:cNvPicPr>
              <a:picLocks noChangeAspect="1"/>
            </p:cNvPicPr>
            <p:nvPr/>
          </p:nvPicPr>
          <p:blipFill>
            <a:blip r:embed="rId7"/>
            <a:stretch>
              <a:fillRect/>
            </a:stretch>
          </p:blipFill>
          <p:spPr>
            <a:xfrm>
              <a:off x="5410348" y="4131337"/>
              <a:ext cx="2995100" cy="2282299"/>
            </a:xfrm>
            <a:prstGeom prst="rect">
              <a:avLst/>
            </a:prstGeom>
          </p:spPr>
        </p:pic>
      </p:grpSp>
    </p:spTree>
    <p:extLst>
      <p:ext uri="{BB962C8B-B14F-4D97-AF65-F5344CB8AC3E}">
        <p14:creationId xmlns:p14="http://schemas.microsoft.com/office/powerpoint/2010/main" val="2220381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2A19A-4DA1-1D54-690A-39954920FD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11C808-5C37-A705-64FD-80EAD59158DE}"/>
              </a:ext>
            </a:extLst>
          </p:cNvPr>
          <p:cNvSpPr>
            <a:spLocks noGrp="1"/>
          </p:cNvSpPr>
          <p:nvPr>
            <p:ph type="title"/>
          </p:nvPr>
        </p:nvSpPr>
        <p:spPr>
          <a:xfrm>
            <a:off x="143533" y="-159661"/>
            <a:ext cx="11481847" cy="1325563"/>
          </a:xfrm>
        </p:spPr>
        <p:txBody>
          <a:bodyPr/>
          <a:lstStyle/>
          <a:p>
            <a:r>
              <a:rPr lang="en-GB" dirty="0"/>
              <a:t>Good honours (Overall)</a:t>
            </a:r>
          </a:p>
        </p:txBody>
      </p:sp>
      <p:pic>
        <p:nvPicPr>
          <p:cNvPr id="5" name="Picture 4">
            <a:extLst>
              <a:ext uri="{FF2B5EF4-FFF2-40B4-BE49-F238E27FC236}">
                <a16:creationId xmlns:a16="http://schemas.microsoft.com/office/drawing/2014/main" id="{5FA5535C-C8E3-1A87-400F-68AF01786353}"/>
              </a:ext>
            </a:extLst>
          </p:cNvPr>
          <p:cNvPicPr>
            <a:picLocks noChangeAspect="1"/>
          </p:cNvPicPr>
          <p:nvPr/>
        </p:nvPicPr>
        <p:blipFill>
          <a:blip r:embed="rId3"/>
          <a:stretch>
            <a:fillRect/>
          </a:stretch>
        </p:blipFill>
        <p:spPr>
          <a:xfrm>
            <a:off x="1499546" y="1052770"/>
            <a:ext cx="9192908" cy="4496427"/>
          </a:xfrm>
          <a:prstGeom prst="rect">
            <a:avLst/>
          </a:prstGeom>
        </p:spPr>
      </p:pic>
    </p:spTree>
    <p:extLst>
      <p:ext uri="{BB962C8B-B14F-4D97-AF65-F5344CB8AC3E}">
        <p14:creationId xmlns:p14="http://schemas.microsoft.com/office/powerpoint/2010/main" val="1085219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5BB36-148A-C5E0-24D7-E90D034CB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51EE4-82EB-DAA6-412A-C385A3A454AD}"/>
              </a:ext>
            </a:extLst>
          </p:cNvPr>
          <p:cNvSpPr>
            <a:spLocks noGrp="1"/>
          </p:cNvSpPr>
          <p:nvPr>
            <p:ph type="title"/>
          </p:nvPr>
        </p:nvSpPr>
        <p:spPr>
          <a:xfrm>
            <a:off x="143533" y="-159661"/>
            <a:ext cx="11481847" cy="1325563"/>
          </a:xfrm>
        </p:spPr>
        <p:txBody>
          <a:bodyPr/>
          <a:lstStyle/>
          <a:p>
            <a:r>
              <a:rPr lang="en-GB" dirty="0"/>
              <a:t>Good honours (by campus)</a:t>
            </a:r>
          </a:p>
        </p:txBody>
      </p:sp>
      <p:pic>
        <p:nvPicPr>
          <p:cNvPr id="5" name="Picture 4">
            <a:extLst>
              <a:ext uri="{FF2B5EF4-FFF2-40B4-BE49-F238E27FC236}">
                <a16:creationId xmlns:a16="http://schemas.microsoft.com/office/drawing/2014/main" id="{1D854F88-08BE-314C-789E-4937FC9861D8}"/>
              </a:ext>
            </a:extLst>
          </p:cNvPr>
          <p:cNvPicPr>
            <a:picLocks noChangeAspect="1"/>
          </p:cNvPicPr>
          <p:nvPr/>
        </p:nvPicPr>
        <p:blipFill>
          <a:blip r:embed="rId3"/>
          <a:stretch>
            <a:fillRect/>
          </a:stretch>
        </p:blipFill>
        <p:spPr>
          <a:xfrm>
            <a:off x="301686" y="1562487"/>
            <a:ext cx="5822752" cy="2881175"/>
          </a:xfrm>
          <a:prstGeom prst="rect">
            <a:avLst/>
          </a:prstGeom>
        </p:spPr>
      </p:pic>
      <p:sp>
        <p:nvSpPr>
          <p:cNvPr id="6" name="TextBox 5">
            <a:extLst>
              <a:ext uri="{FF2B5EF4-FFF2-40B4-BE49-F238E27FC236}">
                <a16:creationId xmlns:a16="http://schemas.microsoft.com/office/drawing/2014/main" id="{0A004995-7EAC-15D0-F0EA-74996B4E51D4}"/>
              </a:ext>
            </a:extLst>
          </p:cNvPr>
          <p:cNvSpPr txBox="1"/>
          <p:nvPr/>
        </p:nvSpPr>
        <p:spPr>
          <a:xfrm>
            <a:off x="2248568" y="4450983"/>
            <a:ext cx="2406316" cy="369332"/>
          </a:xfrm>
          <a:prstGeom prst="rect">
            <a:avLst/>
          </a:prstGeom>
          <a:noFill/>
        </p:spPr>
        <p:txBody>
          <a:bodyPr wrap="square" rtlCol="0">
            <a:spAutoFit/>
          </a:bodyPr>
          <a:lstStyle/>
          <a:p>
            <a:r>
              <a:rPr lang="en-GB" dirty="0"/>
              <a:t>Birmingham</a:t>
            </a:r>
          </a:p>
        </p:txBody>
      </p:sp>
      <p:sp>
        <p:nvSpPr>
          <p:cNvPr id="7" name="TextBox 6">
            <a:extLst>
              <a:ext uri="{FF2B5EF4-FFF2-40B4-BE49-F238E27FC236}">
                <a16:creationId xmlns:a16="http://schemas.microsoft.com/office/drawing/2014/main" id="{1826360F-D3E4-DADF-221F-9960D109B902}"/>
              </a:ext>
            </a:extLst>
          </p:cNvPr>
          <p:cNvSpPr txBox="1"/>
          <p:nvPr/>
        </p:nvSpPr>
        <p:spPr>
          <a:xfrm>
            <a:off x="8425314" y="4471767"/>
            <a:ext cx="2406316" cy="369332"/>
          </a:xfrm>
          <a:prstGeom prst="rect">
            <a:avLst/>
          </a:prstGeom>
          <a:noFill/>
        </p:spPr>
        <p:txBody>
          <a:bodyPr wrap="square" rtlCol="0">
            <a:spAutoFit/>
          </a:bodyPr>
          <a:lstStyle/>
          <a:p>
            <a:r>
              <a:rPr lang="en-GB" dirty="0"/>
              <a:t>London</a:t>
            </a:r>
          </a:p>
        </p:txBody>
      </p:sp>
      <p:pic>
        <p:nvPicPr>
          <p:cNvPr id="8" name="Picture 7">
            <a:extLst>
              <a:ext uri="{FF2B5EF4-FFF2-40B4-BE49-F238E27FC236}">
                <a16:creationId xmlns:a16="http://schemas.microsoft.com/office/drawing/2014/main" id="{2391708C-4D59-9EF1-31B8-0B320688F464}"/>
              </a:ext>
            </a:extLst>
          </p:cNvPr>
          <p:cNvPicPr>
            <a:picLocks noChangeAspect="1"/>
          </p:cNvPicPr>
          <p:nvPr/>
        </p:nvPicPr>
        <p:blipFill>
          <a:blip r:embed="rId4"/>
          <a:stretch>
            <a:fillRect/>
          </a:stretch>
        </p:blipFill>
        <p:spPr>
          <a:xfrm>
            <a:off x="6124438" y="1613751"/>
            <a:ext cx="5822752" cy="2829917"/>
          </a:xfrm>
          <a:prstGeom prst="rect">
            <a:avLst/>
          </a:prstGeom>
        </p:spPr>
      </p:pic>
    </p:spTree>
    <p:extLst>
      <p:ext uri="{BB962C8B-B14F-4D97-AF65-F5344CB8AC3E}">
        <p14:creationId xmlns:p14="http://schemas.microsoft.com/office/powerpoint/2010/main" val="493399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0A210-E857-674D-536D-543FBCAE2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D74180-660E-D1B7-47C1-04DF064EE999}"/>
              </a:ext>
            </a:extLst>
          </p:cNvPr>
          <p:cNvSpPr>
            <a:spLocks noGrp="1"/>
          </p:cNvSpPr>
          <p:nvPr>
            <p:ph type="title"/>
          </p:nvPr>
        </p:nvSpPr>
        <p:spPr>
          <a:xfrm>
            <a:off x="143533" y="-159661"/>
            <a:ext cx="11481847" cy="1325563"/>
          </a:xfrm>
        </p:spPr>
        <p:txBody>
          <a:bodyPr/>
          <a:lstStyle/>
          <a:p>
            <a:r>
              <a:rPr lang="en-GB" dirty="0"/>
              <a:t>Good honours – demographic traits (Overall)</a:t>
            </a:r>
          </a:p>
        </p:txBody>
      </p:sp>
      <p:pic>
        <p:nvPicPr>
          <p:cNvPr id="4" name="Picture 3">
            <a:extLst>
              <a:ext uri="{FF2B5EF4-FFF2-40B4-BE49-F238E27FC236}">
                <a16:creationId xmlns:a16="http://schemas.microsoft.com/office/drawing/2014/main" id="{75053BDB-79F0-59F8-50E7-E06119AC22A4}"/>
              </a:ext>
            </a:extLst>
          </p:cNvPr>
          <p:cNvPicPr>
            <a:picLocks noChangeAspect="1"/>
          </p:cNvPicPr>
          <p:nvPr/>
        </p:nvPicPr>
        <p:blipFill>
          <a:blip r:embed="rId3"/>
          <a:stretch>
            <a:fillRect/>
          </a:stretch>
        </p:blipFill>
        <p:spPr>
          <a:xfrm>
            <a:off x="770991" y="1028742"/>
            <a:ext cx="10650018" cy="4393046"/>
          </a:xfrm>
          <a:prstGeom prst="rect">
            <a:avLst/>
          </a:prstGeom>
        </p:spPr>
      </p:pic>
    </p:spTree>
    <p:extLst>
      <p:ext uri="{BB962C8B-B14F-4D97-AF65-F5344CB8AC3E}">
        <p14:creationId xmlns:p14="http://schemas.microsoft.com/office/powerpoint/2010/main" val="3325327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B284C7-DDE2-56E0-9363-1BE8C73852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095833-86D7-9D91-80D6-29F732856499}"/>
              </a:ext>
            </a:extLst>
          </p:cNvPr>
          <p:cNvSpPr>
            <a:spLocks noGrp="1"/>
          </p:cNvSpPr>
          <p:nvPr>
            <p:ph type="title"/>
          </p:nvPr>
        </p:nvSpPr>
        <p:spPr>
          <a:xfrm>
            <a:off x="143533" y="-159661"/>
            <a:ext cx="11481847" cy="1325563"/>
          </a:xfrm>
        </p:spPr>
        <p:txBody>
          <a:bodyPr/>
          <a:lstStyle/>
          <a:p>
            <a:r>
              <a:rPr lang="en-GB" dirty="0"/>
              <a:t>Good honours – demographic traits (Birmingham)</a:t>
            </a:r>
          </a:p>
        </p:txBody>
      </p:sp>
      <p:pic>
        <p:nvPicPr>
          <p:cNvPr id="4" name="Picture 3">
            <a:extLst>
              <a:ext uri="{FF2B5EF4-FFF2-40B4-BE49-F238E27FC236}">
                <a16:creationId xmlns:a16="http://schemas.microsoft.com/office/drawing/2014/main" id="{EBCF36AC-ACBB-57B4-3A02-A9DAADA30944}"/>
              </a:ext>
            </a:extLst>
          </p:cNvPr>
          <p:cNvPicPr>
            <a:picLocks noChangeAspect="1"/>
          </p:cNvPicPr>
          <p:nvPr/>
        </p:nvPicPr>
        <p:blipFill>
          <a:blip r:embed="rId3"/>
          <a:stretch>
            <a:fillRect/>
          </a:stretch>
        </p:blipFill>
        <p:spPr>
          <a:xfrm>
            <a:off x="228510" y="872351"/>
            <a:ext cx="11396870" cy="4573646"/>
          </a:xfrm>
          <a:prstGeom prst="rect">
            <a:avLst/>
          </a:prstGeom>
        </p:spPr>
      </p:pic>
    </p:spTree>
    <p:extLst>
      <p:ext uri="{BB962C8B-B14F-4D97-AF65-F5344CB8AC3E}">
        <p14:creationId xmlns:p14="http://schemas.microsoft.com/office/powerpoint/2010/main" val="3924251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453AE-93B8-46E7-CAD9-8F5B7FEFCE6B}"/>
              </a:ext>
            </a:extLst>
          </p:cNvPr>
          <p:cNvSpPr>
            <a:spLocks noGrp="1"/>
          </p:cNvSpPr>
          <p:nvPr>
            <p:ph type="title"/>
          </p:nvPr>
        </p:nvSpPr>
        <p:spPr>
          <a:xfrm>
            <a:off x="167388" y="-135807"/>
            <a:ext cx="11481847" cy="1325563"/>
          </a:xfrm>
        </p:spPr>
        <p:txBody>
          <a:bodyPr/>
          <a:lstStyle/>
          <a:p>
            <a:r>
              <a:rPr lang="en-GB" dirty="0"/>
              <a:t>Good honours – demographic traits (London)</a:t>
            </a:r>
          </a:p>
        </p:txBody>
      </p:sp>
      <p:pic>
        <p:nvPicPr>
          <p:cNvPr id="5" name="Picture 4">
            <a:extLst>
              <a:ext uri="{FF2B5EF4-FFF2-40B4-BE49-F238E27FC236}">
                <a16:creationId xmlns:a16="http://schemas.microsoft.com/office/drawing/2014/main" id="{B2008D21-7351-FB9C-04BA-627A770844DE}"/>
              </a:ext>
            </a:extLst>
          </p:cNvPr>
          <p:cNvPicPr>
            <a:picLocks noChangeAspect="1"/>
          </p:cNvPicPr>
          <p:nvPr/>
        </p:nvPicPr>
        <p:blipFill>
          <a:blip r:embed="rId3"/>
          <a:stretch>
            <a:fillRect/>
          </a:stretch>
        </p:blipFill>
        <p:spPr>
          <a:xfrm>
            <a:off x="0" y="944712"/>
            <a:ext cx="12192000" cy="4968576"/>
          </a:xfrm>
          <a:prstGeom prst="rect">
            <a:avLst/>
          </a:prstGeom>
        </p:spPr>
      </p:pic>
    </p:spTree>
    <p:extLst>
      <p:ext uri="{BB962C8B-B14F-4D97-AF65-F5344CB8AC3E}">
        <p14:creationId xmlns:p14="http://schemas.microsoft.com/office/powerpoint/2010/main" val="3627324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58BF8-2AD3-5852-1E37-E2ABF7EFE8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4A9BEF-20BC-9924-0597-7B55D25C3037}"/>
              </a:ext>
            </a:extLst>
          </p:cNvPr>
          <p:cNvSpPr>
            <a:spLocks noGrp="1"/>
          </p:cNvSpPr>
          <p:nvPr>
            <p:ph type="title"/>
          </p:nvPr>
        </p:nvSpPr>
        <p:spPr>
          <a:xfrm>
            <a:off x="167388" y="-135807"/>
            <a:ext cx="11481847" cy="1325563"/>
          </a:xfrm>
        </p:spPr>
        <p:txBody>
          <a:bodyPr/>
          <a:lstStyle/>
          <a:p>
            <a:r>
              <a:rPr lang="en-GB" dirty="0"/>
              <a:t>Good awards (undergraduate non-degree)</a:t>
            </a:r>
          </a:p>
        </p:txBody>
      </p:sp>
      <p:pic>
        <p:nvPicPr>
          <p:cNvPr id="4" name="Picture 3">
            <a:extLst>
              <a:ext uri="{FF2B5EF4-FFF2-40B4-BE49-F238E27FC236}">
                <a16:creationId xmlns:a16="http://schemas.microsoft.com/office/drawing/2014/main" id="{0D1EA460-BA67-B8DF-7429-91A1084CFF6D}"/>
              </a:ext>
            </a:extLst>
          </p:cNvPr>
          <p:cNvPicPr>
            <a:picLocks noChangeAspect="1"/>
          </p:cNvPicPr>
          <p:nvPr/>
        </p:nvPicPr>
        <p:blipFill>
          <a:blip r:embed="rId3"/>
          <a:srcRect t="7953" r="16940"/>
          <a:stretch>
            <a:fillRect/>
          </a:stretch>
        </p:blipFill>
        <p:spPr>
          <a:xfrm>
            <a:off x="236094" y="1255485"/>
            <a:ext cx="3624706" cy="3904060"/>
          </a:xfrm>
          <a:prstGeom prst="rect">
            <a:avLst/>
          </a:prstGeom>
        </p:spPr>
      </p:pic>
      <p:pic>
        <p:nvPicPr>
          <p:cNvPr id="6" name="Picture 5">
            <a:extLst>
              <a:ext uri="{FF2B5EF4-FFF2-40B4-BE49-F238E27FC236}">
                <a16:creationId xmlns:a16="http://schemas.microsoft.com/office/drawing/2014/main" id="{267B10C2-1D44-441A-43AB-1AF019B6251E}"/>
              </a:ext>
            </a:extLst>
          </p:cNvPr>
          <p:cNvPicPr>
            <a:picLocks noChangeAspect="1"/>
          </p:cNvPicPr>
          <p:nvPr/>
        </p:nvPicPr>
        <p:blipFill>
          <a:blip r:embed="rId4"/>
          <a:srcRect t="7953" r="3774"/>
          <a:stretch>
            <a:fillRect/>
          </a:stretch>
        </p:blipFill>
        <p:spPr>
          <a:xfrm>
            <a:off x="4795448" y="1255485"/>
            <a:ext cx="4132361" cy="3897085"/>
          </a:xfrm>
          <a:prstGeom prst="rect">
            <a:avLst/>
          </a:prstGeom>
        </p:spPr>
      </p:pic>
      <p:grpSp>
        <p:nvGrpSpPr>
          <p:cNvPr id="11" name="Group 10">
            <a:extLst>
              <a:ext uri="{FF2B5EF4-FFF2-40B4-BE49-F238E27FC236}">
                <a16:creationId xmlns:a16="http://schemas.microsoft.com/office/drawing/2014/main" id="{50768DDA-9BD4-BE2C-C9A4-58AB4F38FCA4}"/>
              </a:ext>
            </a:extLst>
          </p:cNvPr>
          <p:cNvGrpSpPr/>
          <p:nvPr/>
        </p:nvGrpSpPr>
        <p:grpSpPr>
          <a:xfrm>
            <a:off x="9862458" y="1328840"/>
            <a:ext cx="1511464" cy="3763037"/>
            <a:chOff x="8548915" y="1251649"/>
            <a:chExt cx="1511464" cy="3763037"/>
          </a:xfrm>
        </p:grpSpPr>
        <p:pic>
          <p:nvPicPr>
            <p:cNvPr id="8" name="Picture 7">
              <a:extLst>
                <a:ext uri="{FF2B5EF4-FFF2-40B4-BE49-F238E27FC236}">
                  <a16:creationId xmlns:a16="http://schemas.microsoft.com/office/drawing/2014/main" id="{495150BB-6FE0-C032-7D44-95AC9996A24A}"/>
                </a:ext>
              </a:extLst>
            </p:cNvPr>
            <p:cNvPicPr>
              <a:picLocks noChangeAspect="1"/>
            </p:cNvPicPr>
            <p:nvPr/>
          </p:nvPicPr>
          <p:blipFill>
            <a:blip r:embed="rId5"/>
            <a:srcRect l="22819" t="4826" r="62950"/>
            <a:stretch>
              <a:fillRect/>
            </a:stretch>
          </p:blipFill>
          <p:spPr>
            <a:xfrm>
              <a:off x="8548915" y="1436914"/>
              <a:ext cx="580572" cy="3577772"/>
            </a:xfrm>
            <a:prstGeom prst="rect">
              <a:avLst/>
            </a:prstGeom>
          </p:spPr>
        </p:pic>
        <p:pic>
          <p:nvPicPr>
            <p:cNvPr id="9" name="Picture 8">
              <a:extLst>
                <a:ext uri="{FF2B5EF4-FFF2-40B4-BE49-F238E27FC236}">
                  <a16:creationId xmlns:a16="http://schemas.microsoft.com/office/drawing/2014/main" id="{A9115C5B-38AC-21C0-1A1E-7FFD147F9E40}"/>
                </a:ext>
              </a:extLst>
            </p:cNvPr>
            <p:cNvPicPr>
              <a:picLocks noChangeAspect="1"/>
            </p:cNvPicPr>
            <p:nvPr/>
          </p:nvPicPr>
          <p:blipFill>
            <a:blip r:embed="rId5"/>
            <a:srcRect l="82413"/>
            <a:stretch>
              <a:fillRect/>
            </a:stretch>
          </p:blipFill>
          <p:spPr>
            <a:xfrm>
              <a:off x="9245600" y="1255486"/>
              <a:ext cx="717482" cy="3759200"/>
            </a:xfrm>
            <a:prstGeom prst="rect">
              <a:avLst/>
            </a:prstGeom>
          </p:spPr>
        </p:pic>
        <p:pic>
          <p:nvPicPr>
            <p:cNvPr id="10" name="Picture 9">
              <a:extLst>
                <a:ext uri="{FF2B5EF4-FFF2-40B4-BE49-F238E27FC236}">
                  <a16:creationId xmlns:a16="http://schemas.microsoft.com/office/drawing/2014/main" id="{21136861-0132-A852-5173-5F49B3B5C625}"/>
                </a:ext>
              </a:extLst>
            </p:cNvPr>
            <p:cNvPicPr>
              <a:picLocks noChangeAspect="1"/>
            </p:cNvPicPr>
            <p:nvPr/>
          </p:nvPicPr>
          <p:blipFill>
            <a:blip r:embed="rId5"/>
            <a:srcRect r="62950" b="95946"/>
            <a:stretch>
              <a:fillRect/>
            </a:stretch>
          </p:blipFill>
          <p:spPr>
            <a:xfrm>
              <a:off x="8548915" y="1251649"/>
              <a:ext cx="1511464" cy="152400"/>
            </a:xfrm>
            <a:prstGeom prst="rect">
              <a:avLst/>
            </a:prstGeom>
          </p:spPr>
        </p:pic>
      </p:grpSp>
      <p:sp>
        <p:nvSpPr>
          <p:cNvPr id="12" name="TextBox 11">
            <a:extLst>
              <a:ext uri="{FF2B5EF4-FFF2-40B4-BE49-F238E27FC236}">
                <a16:creationId xmlns:a16="http://schemas.microsoft.com/office/drawing/2014/main" id="{BFF2EDAF-C431-F44F-0B44-5595E38F6019}"/>
              </a:ext>
            </a:extLst>
          </p:cNvPr>
          <p:cNvSpPr txBox="1"/>
          <p:nvPr/>
        </p:nvSpPr>
        <p:spPr>
          <a:xfrm>
            <a:off x="1667656" y="5159828"/>
            <a:ext cx="1676400" cy="369332"/>
          </a:xfrm>
          <a:prstGeom prst="rect">
            <a:avLst/>
          </a:prstGeom>
          <a:noFill/>
        </p:spPr>
        <p:txBody>
          <a:bodyPr wrap="square" rtlCol="0">
            <a:spAutoFit/>
          </a:bodyPr>
          <a:lstStyle/>
          <a:p>
            <a:r>
              <a:rPr lang="en-GB" dirty="0"/>
              <a:t>Gender</a:t>
            </a:r>
          </a:p>
        </p:txBody>
      </p:sp>
      <p:sp>
        <p:nvSpPr>
          <p:cNvPr id="13" name="TextBox 12">
            <a:extLst>
              <a:ext uri="{FF2B5EF4-FFF2-40B4-BE49-F238E27FC236}">
                <a16:creationId xmlns:a16="http://schemas.microsoft.com/office/drawing/2014/main" id="{04F97C10-4C06-F8F9-9E10-826974E560A6}"/>
              </a:ext>
            </a:extLst>
          </p:cNvPr>
          <p:cNvSpPr txBox="1"/>
          <p:nvPr/>
        </p:nvSpPr>
        <p:spPr>
          <a:xfrm>
            <a:off x="6727371" y="5152571"/>
            <a:ext cx="1676400" cy="369332"/>
          </a:xfrm>
          <a:prstGeom prst="rect">
            <a:avLst/>
          </a:prstGeom>
          <a:noFill/>
        </p:spPr>
        <p:txBody>
          <a:bodyPr wrap="square" rtlCol="0">
            <a:spAutoFit/>
          </a:bodyPr>
          <a:lstStyle/>
          <a:p>
            <a:r>
              <a:rPr lang="en-GB" dirty="0"/>
              <a:t>Age</a:t>
            </a:r>
          </a:p>
        </p:txBody>
      </p:sp>
      <p:sp>
        <p:nvSpPr>
          <p:cNvPr id="14" name="TextBox 13">
            <a:extLst>
              <a:ext uri="{FF2B5EF4-FFF2-40B4-BE49-F238E27FC236}">
                <a16:creationId xmlns:a16="http://schemas.microsoft.com/office/drawing/2014/main" id="{9405E4E3-9561-D465-EA2A-EC6E05AF593B}"/>
              </a:ext>
            </a:extLst>
          </p:cNvPr>
          <p:cNvSpPr txBox="1"/>
          <p:nvPr/>
        </p:nvSpPr>
        <p:spPr>
          <a:xfrm>
            <a:off x="9592695" y="5159828"/>
            <a:ext cx="2331064" cy="369332"/>
          </a:xfrm>
          <a:prstGeom prst="rect">
            <a:avLst/>
          </a:prstGeom>
          <a:noFill/>
        </p:spPr>
        <p:txBody>
          <a:bodyPr wrap="square" rtlCol="0">
            <a:spAutoFit/>
          </a:bodyPr>
          <a:lstStyle/>
          <a:p>
            <a:r>
              <a:rPr lang="en-GB" dirty="0"/>
              <a:t>Parental Education</a:t>
            </a:r>
          </a:p>
        </p:txBody>
      </p:sp>
    </p:spTree>
    <p:extLst>
      <p:ext uri="{BB962C8B-B14F-4D97-AF65-F5344CB8AC3E}">
        <p14:creationId xmlns:p14="http://schemas.microsoft.com/office/powerpoint/2010/main" val="3634142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60319-A182-81A2-31C7-47F7C78E0581}"/>
              </a:ext>
            </a:extLst>
          </p:cNvPr>
          <p:cNvSpPr>
            <a:spLocks noGrp="1"/>
          </p:cNvSpPr>
          <p:nvPr>
            <p:ph type="title"/>
          </p:nvPr>
        </p:nvSpPr>
        <p:spPr>
          <a:xfrm>
            <a:off x="183290" y="-127856"/>
            <a:ext cx="11481847" cy="1325563"/>
          </a:xfrm>
        </p:spPr>
        <p:txBody>
          <a:bodyPr/>
          <a:lstStyle/>
          <a:p>
            <a:r>
              <a:rPr lang="en-GB" dirty="0"/>
              <a:t>Assessment Types (Overall)</a:t>
            </a:r>
          </a:p>
        </p:txBody>
      </p:sp>
      <p:pic>
        <p:nvPicPr>
          <p:cNvPr id="4" name="Picture 3">
            <a:extLst>
              <a:ext uri="{FF2B5EF4-FFF2-40B4-BE49-F238E27FC236}">
                <a16:creationId xmlns:a16="http://schemas.microsoft.com/office/drawing/2014/main" id="{D85BF39A-A9DA-B86F-7CFF-CBE5D968FF21}"/>
              </a:ext>
            </a:extLst>
          </p:cNvPr>
          <p:cNvPicPr>
            <a:picLocks noChangeAspect="1"/>
          </p:cNvPicPr>
          <p:nvPr/>
        </p:nvPicPr>
        <p:blipFill>
          <a:blip r:embed="rId3"/>
          <a:srcRect t="2606"/>
          <a:stretch>
            <a:fillRect/>
          </a:stretch>
        </p:blipFill>
        <p:spPr>
          <a:xfrm>
            <a:off x="183290" y="814812"/>
            <a:ext cx="11829861" cy="4859256"/>
          </a:xfrm>
          <a:prstGeom prst="rect">
            <a:avLst/>
          </a:prstGeom>
        </p:spPr>
      </p:pic>
    </p:spTree>
    <p:extLst>
      <p:ext uri="{BB962C8B-B14F-4D97-AF65-F5344CB8AC3E}">
        <p14:creationId xmlns:p14="http://schemas.microsoft.com/office/powerpoint/2010/main" val="1315173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ABCC6-BAF6-84DE-9896-4F57EF8A4440}"/>
              </a:ext>
            </a:extLst>
          </p:cNvPr>
          <p:cNvSpPr>
            <a:spLocks noGrp="1"/>
          </p:cNvSpPr>
          <p:nvPr>
            <p:ph type="title"/>
          </p:nvPr>
        </p:nvSpPr>
        <p:spPr>
          <a:xfrm>
            <a:off x="95826" y="-183515"/>
            <a:ext cx="11481847" cy="1325563"/>
          </a:xfrm>
        </p:spPr>
        <p:txBody>
          <a:bodyPr/>
          <a:lstStyle/>
          <a:p>
            <a:r>
              <a:rPr lang="en-GB" dirty="0"/>
              <a:t>NSS – Birmingham Business Management</a:t>
            </a:r>
          </a:p>
        </p:txBody>
      </p:sp>
      <p:pic>
        <p:nvPicPr>
          <p:cNvPr id="4" name="Picture 3">
            <a:extLst>
              <a:ext uri="{FF2B5EF4-FFF2-40B4-BE49-F238E27FC236}">
                <a16:creationId xmlns:a16="http://schemas.microsoft.com/office/drawing/2014/main" id="{C7B58294-B416-13E9-A67C-30C7CAF37734}"/>
              </a:ext>
            </a:extLst>
          </p:cNvPr>
          <p:cNvPicPr>
            <a:picLocks noChangeAspect="1"/>
          </p:cNvPicPr>
          <p:nvPr/>
        </p:nvPicPr>
        <p:blipFill>
          <a:blip r:embed="rId3"/>
          <a:stretch>
            <a:fillRect/>
          </a:stretch>
        </p:blipFill>
        <p:spPr>
          <a:xfrm>
            <a:off x="774842" y="849084"/>
            <a:ext cx="10034941" cy="5885545"/>
          </a:xfrm>
          <a:prstGeom prst="rect">
            <a:avLst/>
          </a:prstGeom>
        </p:spPr>
      </p:pic>
    </p:spTree>
    <p:extLst>
      <p:ext uri="{BB962C8B-B14F-4D97-AF65-F5344CB8AC3E}">
        <p14:creationId xmlns:p14="http://schemas.microsoft.com/office/powerpoint/2010/main" val="2253574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D49DB-8120-A15D-8E99-D287575FB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90347-A777-652A-7014-32FE729DCCC9}"/>
              </a:ext>
            </a:extLst>
          </p:cNvPr>
          <p:cNvSpPr>
            <a:spLocks noGrp="1"/>
          </p:cNvSpPr>
          <p:nvPr>
            <p:ph type="title"/>
          </p:nvPr>
        </p:nvSpPr>
        <p:spPr>
          <a:xfrm>
            <a:off x="95826" y="-183515"/>
            <a:ext cx="11481847" cy="1325563"/>
          </a:xfrm>
        </p:spPr>
        <p:txBody>
          <a:bodyPr/>
          <a:lstStyle/>
          <a:p>
            <a:r>
              <a:rPr lang="en-GB" dirty="0"/>
              <a:t>NSS – Birmingham Business Management</a:t>
            </a:r>
          </a:p>
        </p:txBody>
      </p:sp>
      <p:pic>
        <p:nvPicPr>
          <p:cNvPr id="5" name="Picture 4">
            <a:extLst>
              <a:ext uri="{FF2B5EF4-FFF2-40B4-BE49-F238E27FC236}">
                <a16:creationId xmlns:a16="http://schemas.microsoft.com/office/drawing/2014/main" id="{2539F8EA-27B0-6551-45EA-FBC2616CACAA}"/>
              </a:ext>
            </a:extLst>
          </p:cNvPr>
          <p:cNvPicPr>
            <a:picLocks noChangeAspect="1"/>
          </p:cNvPicPr>
          <p:nvPr/>
        </p:nvPicPr>
        <p:blipFill>
          <a:blip r:embed="rId3"/>
          <a:stretch>
            <a:fillRect/>
          </a:stretch>
        </p:blipFill>
        <p:spPr>
          <a:xfrm>
            <a:off x="1699856" y="1027158"/>
            <a:ext cx="8273785" cy="5584099"/>
          </a:xfrm>
          <a:prstGeom prst="rect">
            <a:avLst/>
          </a:prstGeom>
        </p:spPr>
      </p:pic>
    </p:spTree>
    <p:extLst>
      <p:ext uri="{BB962C8B-B14F-4D97-AF65-F5344CB8AC3E}">
        <p14:creationId xmlns:p14="http://schemas.microsoft.com/office/powerpoint/2010/main" val="1271956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673FD-B09C-4908-A868-896F7A397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47EC3E-23A1-D442-1E6A-3AB53F6E858E}"/>
              </a:ext>
            </a:extLst>
          </p:cNvPr>
          <p:cNvSpPr>
            <a:spLocks noGrp="1"/>
          </p:cNvSpPr>
          <p:nvPr>
            <p:ph type="title"/>
          </p:nvPr>
        </p:nvSpPr>
        <p:spPr>
          <a:xfrm>
            <a:off x="95826" y="-183515"/>
            <a:ext cx="11481847" cy="1325563"/>
          </a:xfrm>
        </p:spPr>
        <p:txBody>
          <a:bodyPr/>
          <a:lstStyle/>
          <a:p>
            <a:r>
              <a:rPr lang="en-GB" dirty="0"/>
              <a:t>NSS – London Business Management</a:t>
            </a:r>
          </a:p>
        </p:txBody>
      </p:sp>
      <p:pic>
        <p:nvPicPr>
          <p:cNvPr id="5" name="Picture 4">
            <a:extLst>
              <a:ext uri="{FF2B5EF4-FFF2-40B4-BE49-F238E27FC236}">
                <a16:creationId xmlns:a16="http://schemas.microsoft.com/office/drawing/2014/main" id="{BB7FF180-CEA2-A574-7ED2-639FE8447774}"/>
              </a:ext>
            </a:extLst>
          </p:cNvPr>
          <p:cNvPicPr>
            <a:picLocks noChangeAspect="1"/>
          </p:cNvPicPr>
          <p:nvPr/>
        </p:nvPicPr>
        <p:blipFill>
          <a:blip r:embed="rId3"/>
          <a:stretch>
            <a:fillRect/>
          </a:stretch>
        </p:blipFill>
        <p:spPr>
          <a:xfrm>
            <a:off x="1026942" y="837247"/>
            <a:ext cx="9838006" cy="5834796"/>
          </a:xfrm>
          <a:prstGeom prst="rect">
            <a:avLst/>
          </a:prstGeom>
        </p:spPr>
      </p:pic>
    </p:spTree>
    <p:extLst>
      <p:ext uri="{BB962C8B-B14F-4D97-AF65-F5344CB8AC3E}">
        <p14:creationId xmlns:p14="http://schemas.microsoft.com/office/powerpoint/2010/main" val="272667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F8E7E-93FA-4E6C-793C-EB04CB01A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F5130-1DFC-98B0-4B82-ED0FA5659052}"/>
              </a:ext>
            </a:extLst>
          </p:cNvPr>
          <p:cNvSpPr>
            <a:spLocks noGrp="1"/>
          </p:cNvSpPr>
          <p:nvPr>
            <p:ph type="title"/>
          </p:nvPr>
        </p:nvSpPr>
        <p:spPr>
          <a:xfrm>
            <a:off x="95826" y="-183515"/>
            <a:ext cx="11481847" cy="1325563"/>
          </a:xfrm>
        </p:spPr>
        <p:txBody>
          <a:bodyPr/>
          <a:lstStyle/>
          <a:p>
            <a:r>
              <a:rPr lang="en-GB" dirty="0"/>
              <a:t>NSS – London Business Management</a:t>
            </a:r>
          </a:p>
        </p:txBody>
      </p:sp>
      <p:pic>
        <p:nvPicPr>
          <p:cNvPr id="4" name="Picture 3">
            <a:extLst>
              <a:ext uri="{FF2B5EF4-FFF2-40B4-BE49-F238E27FC236}">
                <a16:creationId xmlns:a16="http://schemas.microsoft.com/office/drawing/2014/main" id="{584E29AC-F7ED-076E-0228-F0F555E72317}"/>
              </a:ext>
            </a:extLst>
          </p:cNvPr>
          <p:cNvPicPr>
            <a:picLocks noChangeAspect="1"/>
          </p:cNvPicPr>
          <p:nvPr/>
        </p:nvPicPr>
        <p:blipFill>
          <a:blip r:embed="rId3"/>
          <a:stretch>
            <a:fillRect/>
          </a:stretch>
        </p:blipFill>
        <p:spPr>
          <a:xfrm>
            <a:off x="667657" y="884295"/>
            <a:ext cx="9737278" cy="5712447"/>
          </a:xfrm>
          <a:prstGeom prst="rect">
            <a:avLst/>
          </a:prstGeom>
        </p:spPr>
      </p:pic>
    </p:spTree>
    <p:extLst>
      <p:ext uri="{BB962C8B-B14F-4D97-AF65-F5344CB8AC3E}">
        <p14:creationId xmlns:p14="http://schemas.microsoft.com/office/powerpoint/2010/main" val="697162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0951D-DB0F-82BD-D0A8-3CE70E2F10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151FF5-4A59-0D98-2CB3-326D9203D2A3}"/>
              </a:ext>
            </a:extLst>
          </p:cNvPr>
          <p:cNvSpPr>
            <a:spLocks noGrp="1"/>
          </p:cNvSpPr>
          <p:nvPr>
            <p:ph type="title"/>
          </p:nvPr>
        </p:nvSpPr>
        <p:spPr>
          <a:xfrm>
            <a:off x="95826" y="-183515"/>
            <a:ext cx="11481847" cy="1325563"/>
          </a:xfrm>
        </p:spPr>
        <p:txBody>
          <a:bodyPr/>
          <a:lstStyle/>
          <a:p>
            <a:r>
              <a:rPr lang="en-GB" dirty="0"/>
              <a:t>NSS – Birmingham Leadership and Management</a:t>
            </a:r>
          </a:p>
        </p:txBody>
      </p:sp>
      <p:pic>
        <p:nvPicPr>
          <p:cNvPr id="5" name="Picture 4">
            <a:extLst>
              <a:ext uri="{FF2B5EF4-FFF2-40B4-BE49-F238E27FC236}">
                <a16:creationId xmlns:a16="http://schemas.microsoft.com/office/drawing/2014/main" id="{AD95E39D-CA2A-E414-E5C3-56FDDC23D0F9}"/>
              </a:ext>
            </a:extLst>
          </p:cNvPr>
          <p:cNvPicPr>
            <a:picLocks noChangeAspect="1"/>
          </p:cNvPicPr>
          <p:nvPr/>
        </p:nvPicPr>
        <p:blipFill>
          <a:blip r:embed="rId3"/>
          <a:stretch>
            <a:fillRect/>
          </a:stretch>
        </p:blipFill>
        <p:spPr>
          <a:xfrm>
            <a:off x="978844" y="820478"/>
            <a:ext cx="10023295" cy="5914151"/>
          </a:xfrm>
          <a:prstGeom prst="rect">
            <a:avLst/>
          </a:prstGeom>
        </p:spPr>
      </p:pic>
    </p:spTree>
    <p:extLst>
      <p:ext uri="{BB962C8B-B14F-4D97-AF65-F5344CB8AC3E}">
        <p14:creationId xmlns:p14="http://schemas.microsoft.com/office/powerpoint/2010/main" val="3107686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076EF-0586-17EF-071F-BF054E732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DDAD68-D341-64ED-CB1E-8767201545A7}"/>
              </a:ext>
            </a:extLst>
          </p:cNvPr>
          <p:cNvSpPr>
            <a:spLocks noGrp="1"/>
          </p:cNvSpPr>
          <p:nvPr>
            <p:ph type="title"/>
          </p:nvPr>
        </p:nvSpPr>
        <p:spPr>
          <a:xfrm>
            <a:off x="95826" y="-183515"/>
            <a:ext cx="11481847" cy="1325563"/>
          </a:xfrm>
        </p:spPr>
        <p:txBody>
          <a:bodyPr/>
          <a:lstStyle/>
          <a:p>
            <a:r>
              <a:rPr lang="en-GB" dirty="0"/>
              <a:t>NSS – Birmingham Leadership and Management</a:t>
            </a:r>
          </a:p>
        </p:txBody>
      </p:sp>
      <p:pic>
        <p:nvPicPr>
          <p:cNvPr id="4" name="Picture 3">
            <a:extLst>
              <a:ext uri="{FF2B5EF4-FFF2-40B4-BE49-F238E27FC236}">
                <a16:creationId xmlns:a16="http://schemas.microsoft.com/office/drawing/2014/main" id="{DB049F8B-AD3D-7EFD-3EE5-533D1CF78B8F}"/>
              </a:ext>
            </a:extLst>
          </p:cNvPr>
          <p:cNvPicPr>
            <a:picLocks noChangeAspect="1"/>
          </p:cNvPicPr>
          <p:nvPr/>
        </p:nvPicPr>
        <p:blipFill>
          <a:blip r:embed="rId3"/>
          <a:stretch>
            <a:fillRect/>
          </a:stretch>
        </p:blipFill>
        <p:spPr>
          <a:xfrm>
            <a:off x="1037772" y="807177"/>
            <a:ext cx="10115992" cy="5920194"/>
          </a:xfrm>
          <a:prstGeom prst="rect">
            <a:avLst/>
          </a:prstGeom>
        </p:spPr>
      </p:pic>
    </p:spTree>
    <p:extLst>
      <p:ext uri="{BB962C8B-B14F-4D97-AF65-F5344CB8AC3E}">
        <p14:creationId xmlns:p14="http://schemas.microsoft.com/office/powerpoint/2010/main" val="570693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87205-C558-5B9B-2652-1C1EFFE6F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FF096F-DF25-DFF6-A00F-E764675FD6C2}"/>
              </a:ext>
            </a:extLst>
          </p:cNvPr>
          <p:cNvSpPr>
            <a:spLocks noGrp="1"/>
          </p:cNvSpPr>
          <p:nvPr>
            <p:ph type="title"/>
          </p:nvPr>
        </p:nvSpPr>
        <p:spPr>
          <a:xfrm>
            <a:off x="95826" y="-183515"/>
            <a:ext cx="11481847" cy="1325563"/>
          </a:xfrm>
        </p:spPr>
        <p:txBody>
          <a:bodyPr/>
          <a:lstStyle/>
          <a:p>
            <a:r>
              <a:rPr lang="en-GB" dirty="0"/>
              <a:t>NSS – London Leadership and Management</a:t>
            </a:r>
          </a:p>
        </p:txBody>
      </p:sp>
      <p:pic>
        <p:nvPicPr>
          <p:cNvPr id="5" name="Picture 4">
            <a:extLst>
              <a:ext uri="{FF2B5EF4-FFF2-40B4-BE49-F238E27FC236}">
                <a16:creationId xmlns:a16="http://schemas.microsoft.com/office/drawing/2014/main" id="{42FF6526-BCD5-CD13-78AA-613BDE2E24C7}"/>
              </a:ext>
            </a:extLst>
          </p:cNvPr>
          <p:cNvPicPr>
            <a:picLocks noChangeAspect="1"/>
          </p:cNvPicPr>
          <p:nvPr/>
        </p:nvPicPr>
        <p:blipFill>
          <a:blip r:embed="rId3"/>
          <a:stretch>
            <a:fillRect/>
          </a:stretch>
        </p:blipFill>
        <p:spPr>
          <a:xfrm>
            <a:off x="897991" y="902003"/>
            <a:ext cx="9768876" cy="5774567"/>
          </a:xfrm>
          <a:prstGeom prst="rect">
            <a:avLst/>
          </a:prstGeom>
        </p:spPr>
      </p:pic>
    </p:spTree>
    <p:extLst>
      <p:ext uri="{BB962C8B-B14F-4D97-AF65-F5344CB8AC3E}">
        <p14:creationId xmlns:p14="http://schemas.microsoft.com/office/powerpoint/2010/main" val="2885644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54CE6-0F4E-B93A-09A3-20135F86D1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9B34C3-448C-1ABE-B3A5-AEBA0C553E48}"/>
              </a:ext>
            </a:extLst>
          </p:cNvPr>
          <p:cNvSpPr>
            <a:spLocks noGrp="1"/>
          </p:cNvSpPr>
          <p:nvPr>
            <p:ph type="title"/>
          </p:nvPr>
        </p:nvSpPr>
        <p:spPr>
          <a:xfrm>
            <a:off x="95826" y="-183515"/>
            <a:ext cx="11481847" cy="1325563"/>
          </a:xfrm>
        </p:spPr>
        <p:txBody>
          <a:bodyPr/>
          <a:lstStyle/>
          <a:p>
            <a:r>
              <a:rPr lang="en-GB" dirty="0"/>
              <a:t>NSS – London Leadership and Management</a:t>
            </a:r>
          </a:p>
        </p:txBody>
      </p:sp>
      <p:pic>
        <p:nvPicPr>
          <p:cNvPr id="4" name="Picture 3">
            <a:extLst>
              <a:ext uri="{FF2B5EF4-FFF2-40B4-BE49-F238E27FC236}">
                <a16:creationId xmlns:a16="http://schemas.microsoft.com/office/drawing/2014/main" id="{FCB2B7EB-AB40-E7C2-6422-BA9756ED5F40}"/>
              </a:ext>
            </a:extLst>
          </p:cNvPr>
          <p:cNvPicPr>
            <a:picLocks noChangeAspect="1"/>
          </p:cNvPicPr>
          <p:nvPr/>
        </p:nvPicPr>
        <p:blipFill>
          <a:blip r:embed="rId3"/>
          <a:stretch>
            <a:fillRect/>
          </a:stretch>
        </p:blipFill>
        <p:spPr>
          <a:xfrm>
            <a:off x="1087711" y="797432"/>
            <a:ext cx="10016577" cy="5958968"/>
          </a:xfrm>
          <a:prstGeom prst="rect">
            <a:avLst/>
          </a:prstGeom>
        </p:spPr>
      </p:pic>
    </p:spTree>
    <p:extLst>
      <p:ext uri="{BB962C8B-B14F-4D97-AF65-F5344CB8AC3E}">
        <p14:creationId xmlns:p14="http://schemas.microsoft.com/office/powerpoint/2010/main" val="1675393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1857-1B8E-44B6-2952-1714EB865234}"/>
              </a:ext>
            </a:extLst>
          </p:cNvPr>
          <p:cNvSpPr>
            <a:spLocks noGrp="1"/>
          </p:cNvSpPr>
          <p:nvPr>
            <p:ph type="title"/>
          </p:nvPr>
        </p:nvSpPr>
        <p:spPr>
          <a:xfrm>
            <a:off x="111319" y="-127856"/>
            <a:ext cx="11481847" cy="1325563"/>
          </a:xfrm>
        </p:spPr>
        <p:txBody>
          <a:bodyPr/>
          <a:lstStyle/>
          <a:p>
            <a:r>
              <a:rPr lang="en-GB" dirty="0"/>
              <a:t>AES – BA Business Management</a:t>
            </a:r>
          </a:p>
        </p:txBody>
      </p:sp>
      <p:pic>
        <p:nvPicPr>
          <p:cNvPr id="5" name="Picture 4">
            <a:extLst>
              <a:ext uri="{FF2B5EF4-FFF2-40B4-BE49-F238E27FC236}">
                <a16:creationId xmlns:a16="http://schemas.microsoft.com/office/drawing/2014/main" id="{67F8B7A4-D314-D060-829A-41F8015D325C}"/>
              </a:ext>
            </a:extLst>
          </p:cNvPr>
          <p:cNvPicPr>
            <a:picLocks noChangeAspect="1"/>
          </p:cNvPicPr>
          <p:nvPr/>
        </p:nvPicPr>
        <p:blipFill>
          <a:blip r:embed="rId3"/>
          <a:stretch>
            <a:fillRect/>
          </a:stretch>
        </p:blipFill>
        <p:spPr>
          <a:xfrm>
            <a:off x="244003" y="985963"/>
            <a:ext cx="11781505" cy="5770134"/>
          </a:xfrm>
          <a:prstGeom prst="rect">
            <a:avLst/>
          </a:prstGeom>
        </p:spPr>
      </p:pic>
    </p:spTree>
    <p:extLst>
      <p:ext uri="{BB962C8B-B14F-4D97-AF65-F5344CB8AC3E}">
        <p14:creationId xmlns:p14="http://schemas.microsoft.com/office/powerpoint/2010/main" val="1868060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376C4-943C-A117-20D1-7927B37FC0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ED45A4-4BD5-942F-8487-41E8216820D5}"/>
              </a:ext>
            </a:extLst>
          </p:cNvPr>
          <p:cNvSpPr>
            <a:spLocks noGrp="1"/>
          </p:cNvSpPr>
          <p:nvPr>
            <p:ph type="title"/>
          </p:nvPr>
        </p:nvSpPr>
        <p:spPr>
          <a:xfrm>
            <a:off x="56070" y="134538"/>
            <a:ext cx="11481847" cy="1325563"/>
          </a:xfrm>
        </p:spPr>
        <p:txBody>
          <a:bodyPr/>
          <a:lstStyle/>
          <a:p>
            <a:r>
              <a:rPr lang="en-GB" dirty="0"/>
              <a:t>AES – BA Leadership and Management Skills for the Workplace</a:t>
            </a:r>
          </a:p>
        </p:txBody>
      </p:sp>
      <p:pic>
        <p:nvPicPr>
          <p:cNvPr id="5" name="Picture 4">
            <a:extLst>
              <a:ext uri="{FF2B5EF4-FFF2-40B4-BE49-F238E27FC236}">
                <a16:creationId xmlns:a16="http://schemas.microsoft.com/office/drawing/2014/main" id="{B393FCCB-74B4-D4D4-0A0B-8CE0E22F86DB}"/>
              </a:ext>
            </a:extLst>
          </p:cNvPr>
          <p:cNvPicPr>
            <a:picLocks noChangeAspect="1"/>
          </p:cNvPicPr>
          <p:nvPr/>
        </p:nvPicPr>
        <p:blipFill>
          <a:blip r:embed="rId3"/>
          <a:stretch>
            <a:fillRect/>
          </a:stretch>
        </p:blipFill>
        <p:spPr>
          <a:xfrm>
            <a:off x="654083" y="1460101"/>
            <a:ext cx="10916823" cy="5263361"/>
          </a:xfrm>
          <a:prstGeom prst="rect">
            <a:avLst/>
          </a:prstGeom>
        </p:spPr>
      </p:pic>
    </p:spTree>
    <p:extLst>
      <p:ext uri="{BB962C8B-B14F-4D97-AF65-F5344CB8AC3E}">
        <p14:creationId xmlns:p14="http://schemas.microsoft.com/office/powerpoint/2010/main" val="4094507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3E1CD-8E70-F2C9-FD8C-1EB2E2559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7F0F3B-162B-E332-FA93-209264C37ECE}"/>
              </a:ext>
            </a:extLst>
          </p:cNvPr>
          <p:cNvSpPr>
            <a:spLocks noGrp="1"/>
          </p:cNvSpPr>
          <p:nvPr>
            <p:ph type="title"/>
          </p:nvPr>
        </p:nvSpPr>
        <p:spPr>
          <a:xfrm>
            <a:off x="119680" y="-167612"/>
            <a:ext cx="11481847" cy="1325563"/>
          </a:xfrm>
        </p:spPr>
        <p:txBody>
          <a:bodyPr/>
          <a:lstStyle/>
          <a:p>
            <a:r>
              <a:rPr lang="en-GB" dirty="0"/>
              <a:t>AES – </a:t>
            </a:r>
            <a:r>
              <a:rPr lang="en-GB" dirty="0" err="1"/>
              <a:t>CertHE</a:t>
            </a:r>
            <a:r>
              <a:rPr lang="en-GB" dirty="0"/>
              <a:t> Business Skills for the Workplace</a:t>
            </a:r>
          </a:p>
        </p:txBody>
      </p:sp>
      <p:pic>
        <p:nvPicPr>
          <p:cNvPr id="5" name="Picture 4">
            <a:extLst>
              <a:ext uri="{FF2B5EF4-FFF2-40B4-BE49-F238E27FC236}">
                <a16:creationId xmlns:a16="http://schemas.microsoft.com/office/drawing/2014/main" id="{3B5B4FCE-2F7D-14BC-64D9-4386D68566CA}"/>
              </a:ext>
            </a:extLst>
          </p:cNvPr>
          <p:cNvPicPr>
            <a:picLocks noChangeAspect="1"/>
          </p:cNvPicPr>
          <p:nvPr/>
        </p:nvPicPr>
        <p:blipFill>
          <a:blip r:embed="rId3"/>
          <a:stretch>
            <a:fillRect/>
          </a:stretch>
        </p:blipFill>
        <p:spPr>
          <a:xfrm>
            <a:off x="238538" y="1011164"/>
            <a:ext cx="11712272" cy="5659752"/>
          </a:xfrm>
          <a:prstGeom prst="rect">
            <a:avLst/>
          </a:prstGeom>
        </p:spPr>
      </p:pic>
    </p:spTree>
    <p:extLst>
      <p:ext uri="{BB962C8B-B14F-4D97-AF65-F5344CB8AC3E}">
        <p14:creationId xmlns:p14="http://schemas.microsoft.com/office/powerpoint/2010/main" val="316231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8AAF8-B809-73E7-B41F-405840BCEE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14BFCA-5320-6F4B-2B5D-6490A37449AD}"/>
              </a:ext>
            </a:extLst>
          </p:cNvPr>
          <p:cNvSpPr>
            <a:spLocks noGrp="1"/>
          </p:cNvSpPr>
          <p:nvPr>
            <p:ph type="title"/>
          </p:nvPr>
        </p:nvSpPr>
        <p:spPr>
          <a:xfrm>
            <a:off x="106870" y="-83235"/>
            <a:ext cx="11481847" cy="1325563"/>
          </a:xfrm>
        </p:spPr>
        <p:txBody>
          <a:bodyPr/>
          <a:lstStyle/>
          <a:p>
            <a:r>
              <a:rPr lang="en-GB" dirty="0"/>
              <a:t>AES – AI</a:t>
            </a:r>
          </a:p>
        </p:txBody>
      </p:sp>
      <p:sp>
        <p:nvSpPr>
          <p:cNvPr id="3" name="TextBox 2">
            <a:extLst>
              <a:ext uri="{FF2B5EF4-FFF2-40B4-BE49-F238E27FC236}">
                <a16:creationId xmlns:a16="http://schemas.microsoft.com/office/drawing/2014/main" id="{9E58350C-1CEE-8364-D758-6FA20C29E719}"/>
              </a:ext>
            </a:extLst>
          </p:cNvPr>
          <p:cNvSpPr txBox="1"/>
          <p:nvPr/>
        </p:nvSpPr>
        <p:spPr>
          <a:xfrm>
            <a:off x="3396015" y="4486436"/>
            <a:ext cx="2981739" cy="369332"/>
          </a:xfrm>
          <a:prstGeom prst="rect">
            <a:avLst/>
          </a:prstGeom>
          <a:noFill/>
        </p:spPr>
        <p:txBody>
          <a:bodyPr wrap="square" rtlCol="0">
            <a:spAutoFit/>
          </a:bodyPr>
          <a:lstStyle/>
          <a:p>
            <a:r>
              <a:rPr lang="en-GB" dirty="0"/>
              <a:t>BA Business Management</a:t>
            </a:r>
          </a:p>
        </p:txBody>
      </p:sp>
      <p:sp>
        <p:nvSpPr>
          <p:cNvPr id="4" name="TextBox 3">
            <a:extLst>
              <a:ext uri="{FF2B5EF4-FFF2-40B4-BE49-F238E27FC236}">
                <a16:creationId xmlns:a16="http://schemas.microsoft.com/office/drawing/2014/main" id="{20AB8488-56E2-D858-34BE-71B4A1DCE8C2}"/>
              </a:ext>
            </a:extLst>
          </p:cNvPr>
          <p:cNvSpPr txBox="1"/>
          <p:nvPr/>
        </p:nvSpPr>
        <p:spPr>
          <a:xfrm>
            <a:off x="575401" y="4458722"/>
            <a:ext cx="2981739" cy="369332"/>
          </a:xfrm>
          <a:prstGeom prst="rect">
            <a:avLst/>
          </a:prstGeom>
          <a:noFill/>
        </p:spPr>
        <p:txBody>
          <a:bodyPr wrap="square" rtlCol="0">
            <a:spAutoFit/>
          </a:bodyPr>
          <a:lstStyle/>
          <a:p>
            <a:r>
              <a:rPr lang="en-GB" dirty="0" err="1"/>
              <a:t>CertHE</a:t>
            </a:r>
            <a:r>
              <a:rPr lang="en-GB" dirty="0"/>
              <a:t> Business Skills</a:t>
            </a:r>
          </a:p>
        </p:txBody>
      </p:sp>
      <p:sp>
        <p:nvSpPr>
          <p:cNvPr id="6" name="TextBox 5">
            <a:extLst>
              <a:ext uri="{FF2B5EF4-FFF2-40B4-BE49-F238E27FC236}">
                <a16:creationId xmlns:a16="http://schemas.microsoft.com/office/drawing/2014/main" id="{F60C63CB-E7D4-6EFD-72FD-654F5F692512}"/>
              </a:ext>
            </a:extLst>
          </p:cNvPr>
          <p:cNvSpPr txBox="1"/>
          <p:nvPr/>
        </p:nvSpPr>
        <p:spPr>
          <a:xfrm>
            <a:off x="6613636" y="4378086"/>
            <a:ext cx="1951226" cy="646331"/>
          </a:xfrm>
          <a:prstGeom prst="rect">
            <a:avLst/>
          </a:prstGeom>
          <a:noFill/>
        </p:spPr>
        <p:txBody>
          <a:bodyPr wrap="square" rtlCol="0">
            <a:spAutoFit/>
          </a:bodyPr>
          <a:lstStyle/>
          <a:p>
            <a:pPr algn="ctr"/>
            <a:r>
              <a:rPr lang="en-GB" dirty="0"/>
              <a:t>BA Leadership and Management</a:t>
            </a:r>
          </a:p>
        </p:txBody>
      </p:sp>
      <p:sp>
        <p:nvSpPr>
          <p:cNvPr id="7" name="TextBox 6">
            <a:extLst>
              <a:ext uri="{FF2B5EF4-FFF2-40B4-BE49-F238E27FC236}">
                <a16:creationId xmlns:a16="http://schemas.microsoft.com/office/drawing/2014/main" id="{F978FB94-5F24-34BE-DE05-ABD39E5DEF98}"/>
              </a:ext>
            </a:extLst>
          </p:cNvPr>
          <p:cNvSpPr txBox="1"/>
          <p:nvPr/>
        </p:nvSpPr>
        <p:spPr>
          <a:xfrm>
            <a:off x="10024138" y="4486436"/>
            <a:ext cx="2981739" cy="369332"/>
          </a:xfrm>
          <a:prstGeom prst="rect">
            <a:avLst/>
          </a:prstGeom>
          <a:noFill/>
        </p:spPr>
        <p:txBody>
          <a:bodyPr wrap="square" rtlCol="0">
            <a:spAutoFit/>
          </a:bodyPr>
          <a:lstStyle/>
          <a:p>
            <a:r>
              <a:rPr lang="en-GB" dirty="0"/>
              <a:t>UWTSD</a:t>
            </a:r>
          </a:p>
        </p:txBody>
      </p:sp>
      <p:pic>
        <p:nvPicPr>
          <p:cNvPr id="9" name="Picture 8">
            <a:extLst>
              <a:ext uri="{FF2B5EF4-FFF2-40B4-BE49-F238E27FC236}">
                <a16:creationId xmlns:a16="http://schemas.microsoft.com/office/drawing/2014/main" id="{C9CDF2C6-65C4-637F-5033-646BE86323DC}"/>
              </a:ext>
            </a:extLst>
          </p:cNvPr>
          <p:cNvPicPr>
            <a:picLocks noChangeAspect="1"/>
          </p:cNvPicPr>
          <p:nvPr/>
        </p:nvPicPr>
        <p:blipFill>
          <a:blip r:embed="rId3"/>
          <a:stretch>
            <a:fillRect/>
          </a:stretch>
        </p:blipFill>
        <p:spPr>
          <a:xfrm>
            <a:off x="9100460" y="1830598"/>
            <a:ext cx="2812553" cy="2519245"/>
          </a:xfrm>
          <a:prstGeom prst="rect">
            <a:avLst/>
          </a:prstGeom>
        </p:spPr>
      </p:pic>
      <p:pic>
        <p:nvPicPr>
          <p:cNvPr id="11" name="Picture 10">
            <a:extLst>
              <a:ext uri="{FF2B5EF4-FFF2-40B4-BE49-F238E27FC236}">
                <a16:creationId xmlns:a16="http://schemas.microsoft.com/office/drawing/2014/main" id="{5B6E2394-6B95-D5B4-A711-2F996AFEBCD1}"/>
              </a:ext>
            </a:extLst>
          </p:cNvPr>
          <p:cNvPicPr>
            <a:picLocks noChangeAspect="1"/>
          </p:cNvPicPr>
          <p:nvPr/>
        </p:nvPicPr>
        <p:blipFill>
          <a:blip r:embed="rId4"/>
          <a:stretch>
            <a:fillRect/>
          </a:stretch>
        </p:blipFill>
        <p:spPr>
          <a:xfrm>
            <a:off x="3291075" y="1830598"/>
            <a:ext cx="2786963" cy="2547491"/>
          </a:xfrm>
          <a:prstGeom prst="rect">
            <a:avLst/>
          </a:prstGeom>
        </p:spPr>
      </p:pic>
      <p:pic>
        <p:nvPicPr>
          <p:cNvPr id="13" name="Picture 12">
            <a:extLst>
              <a:ext uri="{FF2B5EF4-FFF2-40B4-BE49-F238E27FC236}">
                <a16:creationId xmlns:a16="http://schemas.microsoft.com/office/drawing/2014/main" id="{083A5AB9-BED6-F174-0C6D-CE76915984C6}"/>
              </a:ext>
            </a:extLst>
          </p:cNvPr>
          <p:cNvPicPr>
            <a:picLocks noChangeAspect="1"/>
          </p:cNvPicPr>
          <p:nvPr/>
        </p:nvPicPr>
        <p:blipFill>
          <a:blip r:embed="rId5"/>
          <a:stretch>
            <a:fillRect/>
          </a:stretch>
        </p:blipFill>
        <p:spPr>
          <a:xfrm>
            <a:off x="268653" y="1844720"/>
            <a:ext cx="2891479" cy="2540491"/>
          </a:xfrm>
          <a:prstGeom prst="rect">
            <a:avLst/>
          </a:prstGeom>
        </p:spPr>
      </p:pic>
      <p:pic>
        <p:nvPicPr>
          <p:cNvPr id="15" name="Picture 14">
            <a:extLst>
              <a:ext uri="{FF2B5EF4-FFF2-40B4-BE49-F238E27FC236}">
                <a16:creationId xmlns:a16="http://schemas.microsoft.com/office/drawing/2014/main" id="{0E4D2605-C1B5-ED40-4626-0C6B5BDCCDAA}"/>
              </a:ext>
            </a:extLst>
          </p:cNvPr>
          <p:cNvPicPr>
            <a:picLocks noChangeAspect="1"/>
          </p:cNvPicPr>
          <p:nvPr/>
        </p:nvPicPr>
        <p:blipFill>
          <a:blip r:embed="rId6"/>
          <a:stretch>
            <a:fillRect/>
          </a:stretch>
        </p:blipFill>
        <p:spPr>
          <a:xfrm>
            <a:off x="6208981" y="1830597"/>
            <a:ext cx="2760536" cy="2519245"/>
          </a:xfrm>
          <a:prstGeom prst="rect">
            <a:avLst/>
          </a:prstGeom>
        </p:spPr>
      </p:pic>
    </p:spTree>
    <p:extLst>
      <p:ext uri="{BB962C8B-B14F-4D97-AF65-F5344CB8AC3E}">
        <p14:creationId xmlns:p14="http://schemas.microsoft.com/office/powerpoint/2010/main" val="902232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3333A-B867-CA2A-EBF9-13B776877750}"/>
              </a:ext>
            </a:extLst>
          </p:cNvPr>
          <p:cNvSpPr>
            <a:spLocks noGrp="1"/>
          </p:cNvSpPr>
          <p:nvPr>
            <p:ph type="title"/>
          </p:nvPr>
        </p:nvSpPr>
        <p:spPr>
          <a:xfrm>
            <a:off x="143534" y="-167613"/>
            <a:ext cx="11481847" cy="1325563"/>
          </a:xfrm>
        </p:spPr>
        <p:txBody>
          <a:bodyPr/>
          <a:lstStyle/>
          <a:p>
            <a:r>
              <a:rPr lang="en-GB" dirty="0"/>
              <a:t>PTES – Banking and Finance</a:t>
            </a:r>
          </a:p>
        </p:txBody>
      </p:sp>
      <p:pic>
        <p:nvPicPr>
          <p:cNvPr id="5" name="Picture 4">
            <a:extLst>
              <a:ext uri="{FF2B5EF4-FFF2-40B4-BE49-F238E27FC236}">
                <a16:creationId xmlns:a16="http://schemas.microsoft.com/office/drawing/2014/main" id="{E3695898-C1A0-375E-EE89-533B71448D40}"/>
              </a:ext>
            </a:extLst>
          </p:cNvPr>
          <p:cNvPicPr>
            <a:picLocks noChangeAspect="1"/>
          </p:cNvPicPr>
          <p:nvPr/>
        </p:nvPicPr>
        <p:blipFill>
          <a:blip r:embed="rId3"/>
          <a:stretch>
            <a:fillRect/>
          </a:stretch>
        </p:blipFill>
        <p:spPr>
          <a:xfrm>
            <a:off x="0" y="1060511"/>
            <a:ext cx="12192000" cy="4736978"/>
          </a:xfrm>
          <a:prstGeom prst="rect">
            <a:avLst/>
          </a:prstGeom>
        </p:spPr>
      </p:pic>
    </p:spTree>
    <p:extLst>
      <p:ext uri="{BB962C8B-B14F-4D97-AF65-F5344CB8AC3E}">
        <p14:creationId xmlns:p14="http://schemas.microsoft.com/office/powerpoint/2010/main" val="113179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27A82-F146-3419-48B0-7644A3A07B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5CD28-5427-E749-1BF6-431A52366CB0}"/>
              </a:ext>
            </a:extLst>
          </p:cNvPr>
          <p:cNvSpPr>
            <a:spLocks noGrp="1"/>
          </p:cNvSpPr>
          <p:nvPr>
            <p:ph type="title"/>
          </p:nvPr>
        </p:nvSpPr>
        <p:spPr>
          <a:xfrm>
            <a:off x="143534" y="-167613"/>
            <a:ext cx="11481847" cy="1325563"/>
          </a:xfrm>
        </p:spPr>
        <p:txBody>
          <a:bodyPr/>
          <a:lstStyle/>
          <a:p>
            <a:r>
              <a:rPr lang="en-GB" dirty="0"/>
              <a:t>PTES – International Business</a:t>
            </a:r>
          </a:p>
        </p:txBody>
      </p:sp>
      <p:pic>
        <p:nvPicPr>
          <p:cNvPr id="4" name="Picture 3">
            <a:extLst>
              <a:ext uri="{FF2B5EF4-FFF2-40B4-BE49-F238E27FC236}">
                <a16:creationId xmlns:a16="http://schemas.microsoft.com/office/drawing/2014/main" id="{E293D227-7905-9D2C-6F54-ECD17B448634}"/>
              </a:ext>
            </a:extLst>
          </p:cNvPr>
          <p:cNvPicPr>
            <a:picLocks noChangeAspect="1"/>
          </p:cNvPicPr>
          <p:nvPr/>
        </p:nvPicPr>
        <p:blipFill>
          <a:blip r:embed="rId3"/>
          <a:stretch>
            <a:fillRect/>
          </a:stretch>
        </p:blipFill>
        <p:spPr>
          <a:xfrm>
            <a:off x="165860" y="1228418"/>
            <a:ext cx="11860280" cy="4401164"/>
          </a:xfrm>
          <a:prstGeom prst="rect">
            <a:avLst/>
          </a:prstGeom>
        </p:spPr>
      </p:pic>
    </p:spTree>
    <p:extLst>
      <p:ext uri="{BB962C8B-B14F-4D97-AF65-F5344CB8AC3E}">
        <p14:creationId xmlns:p14="http://schemas.microsoft.com/office/powerpoint/2010/main" val="213972632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d58dbe5dad4c031633cf73e1cdc19dfe">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4ea519f5749edfc1c2fa7bca6bf2537e"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1A8BDF72-D000-480E-805D-2F31B09DEFEA}">
  <ds:schemaRefs>
    <ds:schemaRef ds:uri="http://www.w3.org/XML/1998/namespace"/>
    <ds:schemaRef ds:uri="http://purl.org/dc/elements/1.1/"/>
    <ds:schemaRef ds:uri="58fca413-3b36-4298-af2b-d24aa1f4750f"/>
    <ds:schemaRef ds:uri="http://purl.org/dc/dcmitype/"/>
    <ds:schemaRef ds:uri="1084fe36-8241-4751-a893-1fa9f44ff207"/>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845B946C-B159-4FCB-B765-DA191A567B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1484</Words>
  <Application>Microsoft Office PowerPoint</Application>
  <PresentationFormat>Widescreen</PresentationFormat>
  <Paragraphs>117</Paragraphs>
  <Slides>29</Slides>
  <Notes>28</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29</vt:i4>
      </vt:variant>
    </vt:vector>
  </HeadingPairs>
  <TitlesOfParts>
    <vt:vector size="39"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Retention (Overall)</vt:lpstr>
      <vt:lpstr>Retention (by campus)</vt:lpstr>
      <vt:lpstr>First year withdrawal - undergraduates</vt:lpstr>
      <vt:lpstr>First year withdrawal - postgraduates</vt:lpstr>
      <vt:lpstr>Withdrawal reasons (Overall)</vt:lpstr>
      <vt:lpstr>Withdrawal reasons (UG/PG)</vt:lpstr>
      <vt:lpstr>Withdrawal gaps (Undergraduate)</vt:lpstr>
      <vt:lpstr>Good honours (Overall)</vt:lpstr>
      <vt:lpstr>Good honours (by campus)</vt:lpstr>
      <vt:lpstr>Good honours – demographic traits (Overall)</vt:lpstr>
      <vt:lpstr>Good honours – demographic traits (Birmingham)</vt:lpstr>
      <vt:lpstr>Good honours – demographic traits (London)</vt:lpstr>
      <vt:lpstr>Good awards (undergraduate non-degree)</vt:lpstr>
      <vt:lpstr>Assessment Types (Overall)</vt:lpstr>
      <vt:lpstr>NSS – Birmingham Business Management</vt:lpstr>
      <vt:lpstr>NSS – Birmingham Business Management</vt:lpstr>
      <vt:lpstr>NSS – London Business Management</vt:lpstr>
      <vt:lpstr>NSS – London Business Management</vt:lpstr>
      <vt:lpstr>NSS – Birmingham Leadership and Management</vt:lpstr>
      <vt:lpstr>NSS – Birmingham Leadership and Management</vt:lpstr>
      <vt:lpstr>NSS – London Leadership and Management</vt:lpstr>
      <vt:lpstr>NSS – London Leadership and Management</vt:lpstr>
      <vt:lpstr>AES – BA Business Management</vt:lpstr>
      <vt:lpstr>AES – BA Leadership and Management Skills for the Workplace</vt:lpstr>
      <vt:lpstr>AES – CertHE Business Skills for the Workplace</vt:lpstr>
      <vt:lpstr>AES – AI</vt:lpstr>
      <vt:lpstr>PTES – Banking and Finance</vt:lpstr>
      <vt:lpstr>PTES – International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Pamela Styles</cp:lastModifiedBy>
  <cp:revision>40</cp:revision>
  <dcterms:created xsi:type="dcterms:W3CDTF">2021-03-09T15:35:42Z</dcterms:created>
  <dcterms:modified xsi:type="dcterms:W3CDTF">2026-01-28T14:31:11Z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