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amp;ehk=jhK5MOOx" ContentType="image/jpeg"/>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215" r:id="rId1"/>
  </p:sldMasterIdLst>
  <p:notesMasterIdLst>
    <p:notesMasterId r:id="rId17"/>
  </p:notesMasterIdLst>
  <p:handoutMasterIdLst>
    <p:handoutMasterId r:id="rId18"/>
  </p:handoutMasterIdLst>
  <p:sldIdLst>
    <p:sldId id="258" r:id="rId2"/>
    <p:sldId id="274" r:id="rId3"/>
    <p:sldId id="261" r:id="rId4"/>
    <p:sldId id="280" r:id="rId5"/>
    <p:sldId id="268" r:id="rId6"/>
    <p:sldId id="279" r:id="rId7"/>
    <p:sldId id="264" r:id="rId8"/>
    <p:sldId id="263" r:id="rId9"/>
    <p:sldId id="281" r:id="rId10"/>
    <p:sldId id="273" r:id="rId11"/>
    <p:sldId id="272" r:id="rId12"/>
    <p:sldId id="276" r:id="rId13"/>
    <p:sldId id="278" r:id="rId14"/>
    <p:sldId id="282" r:id="rId15"/>
    <p:sldId id="270" r:id="rId16"/>
  </p:sldIdLst>
  <p:sldSz cx="12192000" cy="6858000"/>
  <p:notesSz cx="6858000" cy="99456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DD1A96-634B-466E-8888-57986B43C3AE}" v="10512" dt="2018-07-05T16:24:06.7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115" autoAdjust="0"/>
    <p:restoredTop sz="85696" autoAdjust="0"/>
  </p:normalViewPr>
  <p:slideViewPr>
    <p:cSldViewPr snapToGrid="0">
      <p:cViewPr>
        <p:scale>
          <a:sx n="53" d="100"/>
          <a:sy n="53" d="100"/>
        </p:scale>
        <p:origin x="98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B5040F-5B6F-47D9-81F0-7DC4C359BC9E}"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US"/>
        </a:p>
      </dgm:t>
    </dgm:pt>
    <dgm:pt modelId="{81A869AC-C439-4CFC-BF39-2139404FF1F4}">
      <dgm:prSet/>
      <dgm:spPr/>
      <dgm:t>
        <a:bodyPr/>
        <a:lstStyle/>
        <a:p>
          <a:r>
            <a:rPr lang="en-GB" dirty="0"/>
            <a:t>M&amp;S’s Director of Sustainable Business, is primarily responsible for the “implementation, budget management and co-ordination” of ‘Plan A’ (Corporate M&amp;S, 2018); M&amp;S CRS is a  “managerial process” (Hooley et al, 2018, p.469). </a:t>
          </a:r>
          <a:endParaRPr lang="en-US" dirty="0"/>
        </a:p>
      </dgm:t>
    </dgm:pt>
    <dgm:pt modelId="{C1961F1F-930D-4378-9EE7-0C4ABFD371B8}" type="parTrans" cxnId="{672D9CD3-6720-4593-BF27-7FBD5984D190}">
      <dgm:prSet/>
      <dgm:spPr/>
      <dgm:t>
        <a:bodyPr/>
        <a:lstStyle/>
        <a:p>
          <a:endParaRPr lang="en-US"/>
        </a:p>
      </dgm:t>
    </dgm:pt>
    <dgm:pt modelId="{68166281-5DB3-4888-AA49-11A31D85C404}" type="sibTrans" cxnId="{672D9CD3-6720-4593-BF27-7FBD5984D190}">
      <dgm:prSet/>
      <dgm:spPr/>
      <dgm:t>
        <a:bodyPr/>
        <a:lstStyle/>
        <a:p>
          <a:endParaRPr lang="en-US"/>
        </a:p>
      </dgm:t>
    </dgm:pt>
    <dgm:pt modelId="{2D59DB86-FBA0-4CC3-93F8-7B8AF552D2FA}">
      <dgm:prSet/>
      <dgm:spPr/>
      <dgm:t>
        <a:bodyPr/>
        <a:lstStyle/>
        <a:p>
          <a:r>
            <a:rPr lang="en-GB" dirty="0"/>
            <a:t>Sustainability is regarded as a 21st Century mega trend, where the focus is not just on todays customers but tomorrows also. (Kolter &amp; Armstrong, 2018). </a:t>
          </a:r>
        </a:p>
      </dgm:t>
    </dgm:pt>
    <dgm:pt modelId="{E16A1628-0422-4AF3-9C85-5341F058F462}" type="parTrans" cxnId="{AD0B9BE0-B667-4067-89BE-CDE0272AD8B7}">
      <dgm:prSet/>
      <dgm:spPr/>
      <dgm:t>
        <a:bodyPr/>
        <a:lstStyle/>
        <a:p>
          <a:endParaRPr lang="en-US"/>
        </a:p>
      </dgm:t>
    </dgm:pt>
    <dgm:pt modelId="{F102E023-62EE-4344-B8CA-7D3F285C5E50}" type="sibTrans" cxnId="{AD0B9BE0-B667-4067-89BE-CDE0272AD8B7}">
      <dgm:prSet/>
      <dgm:spPr/>
      <dgm:t>
        <a:bodyPr/>
        <a:lstStyle/>
        <a:p>
          <a:endParaRPr lang="en-US"/>
        </a:p>
      </dgm:t>
    </dgm:pt>
    <dgm:pt modelId="{E90C5738-68F2-4828-805E-8DFBF84CA28B}">
      <dgm:prSe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2000" dirty="0"/>
            <a:t>So by definition of the marketing (Dibb et al, 2017 p.6):</a:t>
          </a:r>
        </a:p>
        <a:p>
          <a:pPr marL="0" marR="0" lvl="0" indent="0" defTabSz="914400" eaLnBrk="1" fontAlgn="auto" latinLnBrk="0" hangingPunct="1">
            <a:lnSpc>
              <a:spcPct val="100000"/>
            </a:lnSpc>
            <a:spcBef>
              <a:spcPts val="0"/>
            </a:spcBef>
            <a:spcAft>
              <a:spcPts val="0"/>
            </a:spcAft>
            <a:buClrTx/>
            <a:buSzTx/>
            <a:buFontTx/>
            <a:buNone/>
            <a:tabLst/>
            <a:defRPr/>
          </a:pPr>
          <a:endParaRPr lang="en-US" sz="2000" dirty="0"/>
        </a:p>
        <a:p>
          <a:pPr marL="0" lvl="0" defTabSz="1422400">
            <a:lnSpc>
              <a:spcPct val="90000"/>
            </a:lnSpc>
            <a:spcBef>
              <a:spcPct val="0"/>
            </a:spcBef>
            <a:spcAft>
              <a:spcPct val="35000"/>
            </a:spcAft>
            <a:buNone/>
          </a:pPr>
          <a:r>
            <a:rPr lang="en-GB" sz="3200" b="1" dirty="0">
              <a:solidFill>
                <a:srgbClr val="FFC000"/>
              </a:solidFill>
            </a:rPr>
            <a:t>CSR is but just a marketing tool for tomorrows’ customers, today?</a:t>
          </a:r>
          <a:endParaRPr lang="en-US" sz="3200" dirty="0">
            <a:solidFill>
              <a:srgbClr val="FFC000"/>
            </a:solidFill>
          </a:endParaRPr>
        </a:p>
      </dgm:t>
    </dgm:pt>
    <dgm:pt modelId="{E9244040-C610-4F86-8A19-AA0CC0E22A44}" type="parTrans" cxnId="{EFF7D7B9-D289-43DD-8B43-1E2440873298}">
      <dgm:prSet/>
      <dgm:spPr/>
      <dgm:t>
        <a:bodyPr/>
        <a:lstStyle/>
        <a:p>
          <a:endParaRPr lang="en-US"/>
        </a:p>
      </dgm:t>
    </dgm:pt>
    <dgm:pt modelId="{86D49857-00E3-4FFB-834C-04BF21898A0C}" type="sibTrans" cxnId="{EFF7D7B9-D289-43DD-8B43-1E2440873298}">
      <dgm:prSet/>
      <dgm:spPr/>
      <dgm:t>
        <a:bodyPr/>
        <a:lstStyle/>
        <a:p>
          <a:endParaRPr lang="en-US"/>
        </a:p>
      </dgm:t>
    </dgm:pt>
    <dgm:pt modelId="{A376ED03-1550-4F08-BC65-75C539F760D9}" type="pres">
      <dgm:prSet presAssocID="{79B5040F-5B6F-47D9-81F0-7DC4C359BC9E}" presName="vert0" presStyleCnt="0">
        <dgm:presLayoutVars>
          <dgm:dir/>
          <dgm:animOne val="branch"/>
          <dgm:animLvl val="lvl"/>
        </dgm:presLayoutVars>
      </dgm:prSet>
      <dgm:spPr/>
    </dgm:pt>
    <dgm:pt modelId="{F4CE80DC-9B6F-45AE-B6D8-5FF74EFCB92B}" type="pres">
      <dgm:prSet presAssocID="{81A869AC-C439-4CFC-BF39-2139404FF1F4}" presName="thickLine" presStyleLbl="alignNode1" presStyleIdx="0" presStyleCnt="3"/>
      <dgm:spPr/>
    </dgm:pt>
    <dgm:pt modelId="{8AA04E13-BF3E-41C1-B544-9148E87111A4}" type="pres">
      <dgm:prSet presAssocID="{81A869AC-C439-4CFC-BF39-2139404FF1F4}" presName="horz1" presStyleCnt="0"/>
      <dgm:spPr/>
    </dgm:pt>
    <dgm:pt modelId="{6C942165-E84D-4E51-8496-F5A0DD7611E6}" type="pres">
      <dgm:prSet presAssocID="{81A869AC-C439-4CFC-BF39-2139404FF1F4}" presName="tx1" presStyleLbl="revTx" presStyleIdx="0" presStyleCnt="3"/>
      <dgm:spPr/>
    </dgm:pt>
    <dgm:pt modelId="{527574C6-6BF4-4389-AF97-7B29F22CA810}" type="pres">
      <dgm:prSet presAssocID="{81A869AC-C439-4CFC-BF39-2139404FF1F4}" presName="vert1" presStyleCnt="0"/>
      <dgm:spPr/>
    </dgm:pt>
    <dgm:pt modelId="{0CD0B6CF-0850-4000-AA29-52BDC7121780}" type="pres">
      <dgm:prSet presAssocID="{2D59DB86-FBA0-4CC3-93F8-7B8AF552D2FA}" presName="thickLine" presStyleLbl="alignNode1" presStyleIdx="1" presStyleCnt="3"/>
      <dgm:spPr/>
    </dgm:pt>
    <dgm:pt modelId="{EF8B5AD7-FB2F-4FCF-8106-1B0B719E3C39}" type="pres">
      <dgm:prSet presAssocID="{2D59DB86-FBA0-4CC3-93F8-7B8AF552D2FA}" presName="horz1" presStyleCnt="0"/>
      <dgm:spPr/>
    </dgm:pt>
    <dgm:pt modelId="{53FD4330-90D6-446C-BB8A-C7EB205ADB52}" type="pres">
      <dgm:prSet presAssocID="{2D59DB86-FBA0-4CC3-93F8-7B8AF552D2FA}" presName="tx1" presStyleLbl="revTx" presStyleIdx="1" presStyleCnt="3"/>
      <dgm:spPr/>
    </dgm:pt>
    <dgm:pt modelId="{E28965E1-9194-4879-B505-9239C7791A28}" type="pres">
      <dgm:prSet presAssocID="{2D59DB86-FBA0-4CC3-93F8-7B8AF552D2FA}" presName="vert1" presStyleCnt="0"/>
      <dgm:spPr/>
    </dgm:pt>
    <dgm:pt modelId="{12075E4F-31C0-4C4F-A718-4204C4295EC4}" type="pres">
      <dgm:prSet presAssocID="{E90C5738-68F2-4828-805E-8DFBF84CA28B}" presName="thickLine" presStyleLbl="alignNode1" presStyleIdx="2" presStyleCnt="3"/>
      <dgm:spPr/>
    </dgm:pt>
    <dgm:pt modelId="{00831AE1-188D-4FFC-AB54-574EA1FDA92F}" type="pres">
      <dgm:prSet presAssocID="{E90C5738-68F2-4828-805E-8DFBF84CA28B}" presName="horz1" presStyleCnt="0"/>
      <dgm:spPr/>
    </dgm:pt>
    <dgm:pt modelId="{30B30EA6-BBDD-413E-8F19-2E36DFDC7336}" type="pres">
      <dgm:prSet presAssocID="{E90C5738-68F2-4828-805E-8DFBF84CA28B}" presName="tx1" presStyleLbl="revTx" presStyleIdx="2" presStyleCnt="3" custScaleY="136961"/>
      <dgm:spPr/>
    </dgm:pt>
    <dgm:pt modelId="{3E13BB5B-D80B-4ED2-B323-ED3DDA1CC2B5}" type="pres">
      <dgm:prSet presAssocID="{E90C5738-68F2-4828-805E-8DFBF84CA28B}" presName="vert1" presStyleCnt="0"/>
      <dgm:spPr/>
    </dgm:pt>
  </dgm:ptLst>
  <dgm:cxnLst>
    <dgm:cxn modelId="{DDA36C37-EAF3-4389-901C-CF96021B09B8}" type="presOf" srcId="{2D59DB86-FBA0-4CC3-93F8-7B8AF552D2FA}" destId="{53FD4330-90D6-446C-BB8A-C7EB205ADB52}" srcOrd="0" destOrd="0" presId="urn:microsoft.com/office/officeart/2008/layout/LinedList"/>
    <dgm:cxn modelId="{E9635C3F-506D-45BB-97D2-20E89B52683D}" type="presOf" srcId="{81A869AC-C439-4CFC-BF39-2139404FF1F4}" destId="{6C942165-E84D-4E51-8496-F5A0DD7611E6}" srcOrd="0" destOrd="0" presId="urn:microsoft.com/office/officeart/2008/layout/LinedList"/>
    <dgm:cxn modelId="{C38F995C-5E0A-4D3C-BED6-538A0BF2DB5A}" type="presOf" srcId="{E90C5738-68F2-4828-805E-8DFBF84CA28B}" destId="{30B30EA6-BBDD-413E-8F19-2E36DFDC7336}" srcOrd="0" destOrd="0" presId="urn:microsoft.com/office/officeart/2008/layout/LinedList"/>
    <dgm:cxn modelId="{AF859FB0-8012-40EA-BB9E-1832C640D9C9}" type="presOf" srcId="{79B5040F-5B6F-47D9-81F0-7DC4C359BC9E}" destId="{A376ED03-1550-4F08-BC65-75C539F760D9}" srcOrd="0" destOrd="0" presId="urn:microsoft.com/office/officeart/2008/layout/LinedList"/>
    <dgm:cxn modelId="{EFF7D7B9-D289-43DD-8B43-1E2440873298}" srcId="{79B5040F-5B6F-47D9-81F0-7DC4C359BC9E}" destId="{E90C5738-68F2-4828-805E-8DFBF84CA28B}" srcOrd="2" destOrd="0" parTransId="{E9244040-C610-4F86-8A19-AA0CC0E22A44}" sibTransId="{86D49857-00E3-4FFB-834C-04BF21898A0C}"/>
    <dgm:cxn modelId="{672D9CD3-6720-4593-BF27-7FBD5984D190}" srcId="{79B5040F-5B6F-47D9-81F0-7DC4C359BC9E}" destId="{81A869AC-C439-4CFC-BF39-2139404FF1F4}" srcOrd="0" destOrd="0" parTransId="{C1961F1F-930D-4378-9EE7-0C4ABFD371B8}" sibTransId="{68166281-5DB3-4888-AA49-11A31D85C404}"/>
    <dgm:cxn modelId="{AD0B9BE0-B667-4067-89BE-CDE0272AD8B7}" srcId="{79B5040F-5B6F-47D9-81F0-7DC4C359BC9E}" destId="{2D59DB86-FBA0-4CC3-93F8-7B8AF552D2FA}" srcOrd="1" destOrd="0" parTransId="{E16A1628-0422-4AF3-9C85-5341F058F462}" sibTransId="{F102E023-62EE-4344-B8CA-7D3F285C5E50}"/>
    <dgm:cxn modelId="{CEB0E802-868E-4CB6-BCAE-30EF9B741F65}" type="presParOf" srcId="{A376ED03-1550-4F08-BC65-75C539F760D9}" destId="{F4CE80DC-9B6F-45AE-B6D8-5FF74EFCB92B}" srcOrd="0" destOrd="0" presId="urn:microsoft.com/office/officeart/2008/layout/LinedList"/>
    <dgm:cxn modelId="{0127C9BC-07F9-4F8A-AC37-25EA86E414D9}" type="presParOf" srcId="{A376ED03-1550-4F08-BC65-75C539F760D9}" destId="{8AA04E13-BF3E-41C1-B544-9148E87111A4}" srcOrd="1" destOrd="0" presId="urn:microsoft.com/office/officeart/2008/layout/LinedList"/>
    <dgm:cxn modelId="{D24729EC-84E7-4933-9E44-116558B44BC4}" type="presParOf" srcId="{8AA04E13-BF3E-41C1-B544-9148E87111A4}" destId="{6C942165-E84D-4E51-8496-F5A0DD7611E6}" srcOrd="0" destOrd="0" presId="urn:microsoft.com/office/officeart/2008/layout/LinedList"/>
    <dgm:cxn modelId="{8BB04897-F3A4-4B17-9A9C-BAF6F4CF3DF8}" type="presParOf" srcId="{8AA04E13-BF3E-41C1-B544-9148E87111A4}" destId="{527574C6-6BF4-4389-AF97-7B29F22CA810}" srcOrd="1" destOrd="0" presId="urn:microsoft.com/office/officeart/2008/layout/LinedList"/>
    <dgm:cxn modelId="{5E85645F-92E5-429A-960A-D32E07866237}" type="presParOf" srcId="{A376ED03-1550-4F08-BC65-75C539F760D9}" destId="{0CD0B6CF-0850-4000-AA29-52BDC7121780}" srcOrd="2" destOrd="0" presId="urn:microsoft.com/office/officeart/2008/layout/LinedList"/>
    <dgm:cxn modelId="{3C3ECA8A-2655-47E2-9432-CA046A10107A}" type="presParOf" srcId="{A376ED03-1550-4F08-BC65-75C539F760D9}" destId="{EF8B5AD7-FB2F-4FCF-8106-1B0B719E3C39}" srcOrd="3" destOrd="0" presId="urn:microsoft.com/office/officeart/2008/layout/LinedList"/>
    <dgm:cxn modelId="{C0F50214-EA0D-4798-A9C1-5CCCA79B9B69}" type="presParOf" srcId="{EF8B5AD7-FB2F-4FCF-8106-1B0B719E3C39}" destId="{53FD4330-90D6-446C-BB8A-C7EB205ADB52}" srcOrd="0" destOrd="0" presId="urn:microsoft.com/office/officeart/2008/layout/LinedList"/>
    <dgm:cxn modelId="{CB1A3829-CD6B-4DBB-A548-C17A23FAA5A6}" type="presParOf" srcId="{EF8B5AD7-FB2F-4FCF-8106-1B0B719E3C39}" destId="{E28965E1-9194-4879-B505-9239C7791A28}" srcOrd="1" destOrd="0" presId="urn:microsoft.com/office/officeart/2008/layout/LinedList"/>
    <dgm:cxn modelId="{68BF302C-952F-40B5-A2E5-9F86A3FC3B8E}" type="presParOf" srcId="{A376ED03-1550-4F08-BC65-75C539F760D9}" destId="{12075E4F-31C0-4C4F-A718-4204C4295EC4}" srcOrd="4" destOrd="0" presId="urn:microsoft.com/office/officeart/2008/layout/LinedList"/>
    <dgm:cxn modelId="{AFF8B84B-365B-4272-B47D-CE5DEF13C239}" type="presParOf" srcId="{A376ED03-1550-4F08-BC65-75C539F760D9}" destId="{00831AE1-188D-4FFC-AB54-574EA1FDA92F}" srcOrd="5" destOrd="0" presId="urn:microsoft.com/office/officeart/2008/layout/LinedList"/>
    <dgm:cxn modelId="{FB8695CC-7D95-4639-9605-AF5EBC82AA68}" type="presParOf" srcId="{00831AE1-188D-4FFC-AB54-574EA1FDA92F}" destId="{30B30EA6-BBDD-413E-8F19-2E36DFDC7336}" srcOrd="0" destOrd="0" presId="urn:microsoft.com/office/officeart/2008/layout/LinedList"/>
    <dgm:cxn modelId="{7CC0456A-DFAC-4F3E-9167-E36009AFEE51}" type="presParOf" srcId="{00831AE1-188D-4FFC-AB54-574EA1FDA92F}" destId="{3E13BB5B-D80B-4ED2-B323-ED3DDA1CC2B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CE80DC-9B6F-45AE-B6D8-5FF74EFCB92B}">
      <dsp:nvSpPr>
        <dsp:cNvPr id="0" name=""/>
        <dsp:cNvSpPr/>
      </dsp:nvSpPr>
      <dsp:spPr>
        <a:xfrm>
          <a:off x="0" y="3437"/>
          <a:ext cx="5889686" cy="0"/>
        </a:xfrm>
        <a:prstGeom prst="line">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4000"/>
                <a:satMod val="130000"/>
                <a:lumMod val="92000"/>
              </a:schemeClr>
            </a:gs>
            <a:gs pos="100000">
              <a:schemeClr val="accent5">
                <a:hueOff val="0"/>
                <a:satOff val="0"/>
                <a:lumOff val="0"/>
                <a:alphaOff val="0"/>
                <a:shade val="76000"/>
                <a:satMod val="130000"/>
                <a:lumMod val="88000"/>
              </a:schemeClr>
            </a:gs>
          </a:gsLst>
          <a:lin ang="5400000" scaled="0"/>
        </a:gradFill>
        <a:ln w="9525" cap="flat" cmpd="sng" algn="ctr">
          <a:solidFill>
            <a:schemeClr val="accent5">
              <a:hueOff val="0"/>
              <a:satOff val="0"/>
              <a:lumOff val="0"/>
              <a:alphaOff val="0"/>
            </a:schemeClr>
          </a:solidFill>
          <a:prstDash val="solid"/>
        </a:ln>
        <a:effectLst/>
      </dsp:spPr>
      <dsp:style>
        <a:lnRef idx="1">
          <a:scrgbClr r="0" g="0" b="0"/>
        </a:lnRef>
        <a:fillRef idx="3">
          <a:scrgbClr r="0" g="0" b="0"/>
        </a:fillRef>
        <a:effectRef idx="3">
          <a:scrgbClr r="0" g="0" b="0"/>
        </a:effectRef>
        <a:fontRef idx="minor">
          <a:schemeClr val="lt1"/>
        </a:fontRef>
      </dsp:style>
    </dsp:sp>
    <dsp:sp modelId="{6C942165-E84D-4E51-8496-F5A0DD7611E6}">
      <dsp:nvSpPr>
        <dsp:cNvPr id="0" name=""/>
        <dsp:cNvSpPr/>
      </dsp:nvSpPr>
      <dsp:spPr>
        <a:xfrm>
          <a:off x="0" y="3437"/>
          <a:ext cx="5889686" cy="157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M&amp;S’s Director of Sustainable Business, is primarily responsible for the “implementation, budget management and co-ordination” of ‘Plan A’ (Corporate M&amp;S, 2018); M&amp;S CRS is a  “managerial process” (Hooley et al, 2018, p.469). </a:t>
          </a:r>
          <a:endParaRPr lang="en-US" sz="2000" kern="1200" dirty="0"/>
        </a:p>
      </dsp:txBody>
      <dsp:txXfrm>
        <a:off x="0" y="3437"/>
        <a:ext cx="5889686" cy="1576552"/>
      </dsp:txXfrm>
    </dsp:sp>
    <dsp:sp modelId="{0CD0B6CF-0850-4000-AA29-52BDC7121780}">
      <dsp:nvSpPr>
        <dsp:cNvPr id="0" name=""/>
        <dsp:cNvSpPr/>
      </dsp:nvSpPr>
      <dsp:spPr>
        <a:xfrm>
          <a:off x="0" y="1579989"/>
          <a:ext cx="5889686" cy="0"/>
        </a:xfrm>
        <a:prstGeom prst="line">
          <a:avLst/>
        </a:prstGeom>
        <a:gradFill rotWithShape="0">
          <a:gsLst>
            <a:gs pos="0">
              <a:schemeClr val="accent5">
                <a:hueOff val="-601313"/>
                <a:satOff val="-11854"/>
                <a:lumOff val="2549"/>
                <a:alphaOff val="0"/>
                <a:tint val="98000"/>
                <a:satMod val="110000"/>
                <a:lumMod val="104000"/>
              </a:schemeClr>
            </a:gs>
            <a:gs pos="69000">
              <a:schemeClr val="accent5">
                <a:hueOff val="-601313"/>
                <a:satOff val="-11854"/>
                <a:lumOff val="2549"/>
                <a:alphaOff val="0"/>
                <a:shade val="84000"/>
                <a:satMod val="130000"/>
                <a:lumMod val="92000"/>
              </a:schemeClr>
            </a:gs>
            <a:gs pos="100000">
              <a:schemeClr val="accent5">
                <a:hueOff val="-601313"/>
                <a:satOff val="-11854"/>
                <a:lumOff val="2549"/>
                <a:alphaOff val="0"/>
                <a:shade val="76000"/>
                <a:satMod val="130000"/>
                <a:lumMod val="88000"/>
              </a:schemeClr>
            </a:gs>
          </a:gsLst>
          <a:lin ang="5400000" scaled="0"/>
        </a:gradFill>
        <a:ln w="9525" cap="flat" cmpd="sng" algn="ctr">
          <a:solidFill>
            <a:schemeClr val="accent5">
              <a:hueOff val="-601313"/>
              <a:satOff val="-11854"/>
              <a:lumOff val="2549"/>
              <a:alphaOff val="0"/>
            </a:schemeClr>
          </a:solidFill>
          <a:prstDash val="solid"/>
        </a:ln>
        <a:effectLst/>
      </dsp:spPr>
      <dsp:style>
        <a:lnRef idx="1">
          <a:scrgbClr r="0" g="0" b="0"/>
        </a:lnRef>
        <a:fillRef idx="3">
          <a:scrgbClr r="0" g="0" b="0"/>
        </a:fillRef>
        <a:effectRef idx="3">
          <a:scrgbClr r="0" g="0" b="0"/>
        </a:effectRef>
        <a:fontRef idx="minor">
          <a:schemeClr val="lt1"/>
        </a:fontRef>
      </dsp:style>
    </dsp:sp>
    <dsp:sp modelId="{53FD4330-90D6-446C-BB8A-C7EB205ADB52}">
      <dsp:nvSpPr>
        <dsp:cNvPr id="0" name=""/>
        <dsp:cNvSpPr/>
      </dsp:nvSpPr>
      <dsp:spPr>
        <a:xfrm>
          <a:off x="0" y="1579989"/>
          <a:ext cx="5889686" cy="157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Sustainability is regarded as a 21st Century mega trend, where the focus is not just on todays customers but tomorrows also. (Kolter &amp; Armstrong, 2018). </a:t>
          </a:r>
        </a:p>
      </dsp:txBody>
      <dsp:txXfrm>
        <a:off x="0" y="1579989"/>
        <a:ext cx="5889686" cy="1576552"/>
      </dsp:txXfrm>
    </dsp:sp>
    <dsp:sp modelId="{12075E4F-31C0-4C4F-A718-4204C4295EC4}">
      <dsp:nvSpPr>
        <dsp:cNvPr id="0" name=""/>
        <dsp:cNvSpPr/>
      </dsp:nvSpPr>
      <dsp:spPr>
        <a:xfrm>
          <a:off x="0" y="3156541"/>
          <a:ext cx="5889686" cy="0"/>
        </a:xfrm>
        <a:prstGeom prst="line">
          <a:avLst/>
        </a:prstGeom>
        <a:gradFill rotWithShape="0">
          <a:gsLst>
            <a:gs pos="0">
              <a:schemeClr val="accent5">
                <a:hueOff val="-1202626"/>
                <a:satOff val="-23709"/>
                <a:lumOff val="5098"/>
                <a:alphaOff val="0"/>
                <a:tint val="98000"/>
                <a:satMod val="110000"/>
                <a:lumMod val="104000"/>
              </a:schemeClr>
            </a:gs>
            <a:gs pos="69000">
              <a:schemeClr val="accent5">
                <a:hueOff val="-1202626"/>
                <a:satOff val="-23709"/>
                <a:lumOff val="5098"/>
                <a:alphaOff val="0"/>
                <a:shade val="84000"/>
                <a:satMod val="130000"/>
                <a:lumMod val="92000"/>
              </a:schemeClr>
            </a:gs>
            <a:gs pos="100000">
              <a:schemeClr val="accent5">
                <a:hueOff val="-1202626"/>
                <a:satOff val="-23709"/>
                <a:lumOff val="5098"/>
                <a:alphaOff val="0"/>
                <a:shade val="76000"/>
                <a:satMod val="130000"/>
                <a:lumMod val="88000"/>
              </a:schemeClr>
            </a:gs>
          </a:gsLst>
          <a:lin ang="5400000" scaled="0"/>
        </a:gradFill>
        <a:ln w="9525" cap="flat" cmpd="sng" algn="ctr">
          <a:solidFill>
            <a:schemeClr val="accent5">
              <a:hueOff val="-1202626"/>
              <a:satOff val="-23709"/>
              <a:lumOff val="5098"/>
              <a:alphaOff val="0"/>
            </a:schemeClr>
          </a:solidFill>
          <a:prstDash val="solid"/>
        </a:ln>
        <a:effectLst/>
      </dsp:spPr>
      <dsp:style>
        <a:lnRef idx="1">
          <a:scrgbClr r="0" g="0" b="0"/>
        </a:lnRef>
        <a:fillRef idx="3">
          <a:scrgbClr r="0" g="0" b="0"/>
        </a:fillRef>
        <a:effectRef idx="3">
          <a:scrgbClr r="0" g="0" b="0"/>
        </a:effectRef>
        <a:fontRef idx="minor">
          <a:schemeClr val="lt1"/>
        </a:fontRef>
      </dsp:style>
    </dsp:sp>
    <dsp:sp modelId="{30B30EA6-BBDD-413E-8F19-2E36DFDC7336}">
      <dsp:nvSpPr>
        <dsp:cNvPr id="0" name=""/>
        <dsp:cNvSpPr/>
      </dsp:nvSpPr>
      <dsp:spPr>
        <a:xfrm>
          <a:off x="0" y="3156541"/>
          <a:ext cx="5883934" cy="2159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2000" kern="1200" dirty="0"/>
            <a:t>So by definition of the marketing (Dibb et al, 2017 p.6):</a:t>
          </a:r>
        </a:p>
        <a:p>
          <a:pPr marL="0" marR="0" lvl="0" indent="0" algn="l" defTabSz="914400" eaLnBrk="1" fontAlgn="auto" latinLnBrk="0" hangingPunct="1">
            <a:lnSpc>
              <a:spcPct val="100000"/>
            </a:lnSpc>
            <a:spcBef>
              <a:spcPct val="0"/>
            </a:spcBef>
            <a:spcAft>
              <a:spcPts val="0"/>
            </a:spcAft>
            <a:buClrTx/>
            <a:buSzTx/>
            <a:buFontTx/>
            <a:buNone/>
            <a:tabLst/>
            <a:defRPr/>
          </a:pPr>
          <a:endParaRPr lang="en-US" sz="2000" kern="1200" dirty="0"/>
        </a:p>
        <a:p>
          <a:pPr marL="0" lvl="0" algn="l" defTabSz="1422400">
            <a:lnSpc>
              <a:spcPct val="90000"/>
            </a:lnSpc>
            <a:spcBef>
              <a:spcPct val="0"/>
            </a:spcBef>
            <a:spcAft>
              <a:spcPct val="35000"/>
            </a:spcAft>
            <a:buNone/>
          </a:pPr>
          <a:r>
            <a:rPr lang="en-GB" sz="3200" b="1" kern="1200" dirty="0">
              <a:solidFill>
                <a:srgbClr val="FFC000"/>
              </a:solidFill>
            </a:rPr>
            <a:t>CSR is but just a marketing tool for tomorrows’ customers, today?</a:t>
          </a:r>
          <a:endParaRPr lang="en-US" sz="3200" kern="1200" dirty="0">
            <a:solidFill>
              <a:srgbClr val="FFC000"/>
            </a:solidFill>
          </a:endParaRPr>
        </a:p>
      </dsp:txBody>
      <dsp:txXfrm>
        <a:off x="0" y="3156541"/>
        <a:ext cx="5883934" cy="215926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D5CBCBD-238E-4AED-BBC5-01DE30FD99F2}"/>
              </a:ext>
            </a:extLst>
          </p:cNvPr>
          <p:cNvSpPr>
            <a:spLocks noGrp="1"/>
          </p:cNvSpPr>
          <p:nvPr>
            <p:ph type="hdr" sz="quarter"/>
          </p:nvPr>
        </p:nvSpPr>
        <p:spPr>
          <a:xfrm>
            <a:off x="0" y="0"/>
            <a:ext cx="2971800" cy="498475"/>
          </a:xfrm>
          <a:prstGeom prst="rect">
            <a:avLst/>
          </a:prstGeom>
        </p:spPr>
        <p:txBody>
          <a:bodyPr vert="horz" lIns="91440" tIns="45720" rIns="91440" bIns="45720" rtlCol="0"/>
          <a:lstStyle>
            <a:lvl1pPr algn="l">
              <a:defRPr sz="1200"/>
            </a:lvl1pPr>
          </a:lstStyle>
          <a:p>
            <a:r>
              <a:rPr lang="en-GB" dirty="0"/>
              <a:t>Cathie Davies</a:t>
            </a:r>
          </a:p>
        </p:txBody>
      </p:sp>
      <p:sp>
        <p:nvSpPr>
          <p:cNvPr id="3" name="Date Placeholder 2">
            <a:extLst>
              <a:ext uri="{FF2B5EF4-FFF2-40B4-BE49-F238E27FC236}">
                <a16:creationId xmlns:a16="http://schemas.microsoft.com/office/drawing/2014/main" id="{6395BD70-6B59-4F43-B6E7-21E533AFA877}"/>
              </a:ext>
            </a:extLst>
          </p:cNvPr>
          <p:cNvSpPr>
            <a:spLocks noGrp="1"/>
          </p:cNvSpPr>
          <p:nvPr>
            <p:ph type="dt" sz="quarter" idx="1"/>
          </p:nvPr>
        </p:nvSpPr>
        <p:spPr>
          <a:xfrm>
            <a:off x="3884613" y="0"/>
            <a:ext cx="2971800" cy="498475"/>
          </a:xfrm>
          <a:prstGeom prst="rect">
            <a:avLst/>
          </a:prstGeom>
        </p:spPr>
        <p:txBody>
          <a:bodyPr vert="horz" lIns="91440" tIns="45720" rIns="91440" bIns="45720" rtlCol="0"/>
          <a:lstStyle>
            <a:lvl1pPr algn="r">
              <a:defRPr sz="1200"/>
            </a:lvl1pPr>
          </a:lstStyle>
          <a:p>
            <a:fld id="{9DA4DBE6-5686-40B1-970D-263ABBF49475}" type="datetimeFigureOut">
              <a:rPr lang="en-GB" smtClean="0"/>
              <a:t>05/07/2018</a:t>
            </a:fld>
            <a:endParaRPr lang="en-GB" dirty="0"/>
          </a:p>
        </p:txBody>
      </p:sp>
      <p:sp>
        <p:nvSpPr>
          <p:cNvPr id="4" name="Footer Placeholder 3">
            <a:extLst>
              <a:ext uri="{FF2B5EF4-FFF2-40B4-BE49-F238E27FC236}">
                <a16:creationId xmlns:a16="http://schemas.microsoft.com/office/drawing/2014/main" id="{1AAD1E37-B920-4512-9689-85CC5C6FA13C}"/>
              </a:ext>
            </a:extLst>
          </p:cNvPr>
          <p:cNvSpPr>
            <a:spLocks noGrp="1"/>
          </p:cNvSpPr>
          <p:nvPr>
            <p:ph type="ftr" sz="quarter" idx="2"/>
          </p:nvPr>
        </p:nvSpPr>
        <p:spPr>
          <a:xfrm>
            <a:off x="0" y="9447213"/>
            <a:ext cx="2971800" cy="498475"/>
          </a:xfrm>
          <a:prstGeom prst="rect">
            <a:avLst/>
          </a:prstGeom>
        </p:spPr>
        <p:txBody>
          <a:bodyPr vert="horz" lIns="91440" tIns="45720" rIns="91440" bIns="45720" rtlCol="0" anchor="b"/>
          <a:lstStyle>
            <a:lvl1pPr algn="l">
              <a:defRPr sz="1200"/>
            </a:lvl1pPr>
          </a:lstStyle>
          <a:p>
            <a:r>
              <a:rPr lang="en-GB" dirty="0"/>
              <a:t>Student No: 1705973, Date: 6/07/2018, Course No: SBMA7102D</a:t>
            </a:r>
          </a:p>
        </p:txBody>
      </p:sp>
      <p:sp>
        <p:nvSpPr>
          <p:cNvPr id="5" name="Slide Number Placeholder 4">
            <a:extLst>
              <a:ext uri="{FF2B5EF4-FFF2-40B4-BE49-F238E27FC236}">
                <a16:creationId xmlns:a16="http://schemas.microsoft.com/office/drawing/2014/main" id="{FEC56AF9-B957-482D-9558-A560C42634F3}"/>
              </a:ext>
            </a:extLst>
          </p:cNvPr>
          <p:cNvSpPr>
            <a:spLocks noGrp="1"/>
          </p:cNvSpPr>
          <p:nvPr>
            <p:ph type="sldNum" sz="quarter" idx="3"/>
          </p:nvPr>
        </p:nvSpPr>
        <p:spPr>
          <a:xfrm>
            <a:off x="3884613" y="9447213"/>
            <a:ext cx="2971800" cy="498475"/>
          </a:xfrm>
          <a:prstGeom prst="rect">
            <a:avLst/>
          </a:prstGeom>
        </p:spPr>
        <p:txBody>
          <a:bodyPr vert="horz" lIns="91440" tIns="45720" rIns="91440" bIns="45720" rtlCol="0" anchor="b"/>
          <a:lstStyle>
            <a:lvl1pPr algn="r">
              <a:defRPr sz="1200"/>
            </a:lvl1pPr>
          </a:lstStyle>
          <a:p>
            <a:fld id="{430AB0AD-93D5-4D57-8CC5-93309067D6BF}" type="slidenum">
              <a:rPr lang="en-GB" smtClean="0"/>
              <a:t>‹#›</a:t>
            </a:fld>
            <a:endParaRPr lang="en-GB" dirty="0"/>
          </a:p>
        </p:txBody>
      </p:sp>
    </p:spTree>
    <p:extLst>
      <p:ext uri="{BB962C8B-B14F-4D97-AF65-F5344CB8AC3E}">
        <p14:creationId xmlns:p14="http://schemas.microsoft.com/office/powerpoint/2010/main" val="1765444810"/>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r>
              <a:rPr lang="en-US" dirty="0"/>
              <a:t>Cathie Davies</a:t>
            </a:r>
          </a:p>
        </p:txBody>
      </p:sp>
      <p:sp>
        <p:nvSpPr>
          <p:cNvPr id="3" name="Date Placeholder 2"/>
          <p:cNvSpPr>
            <a:spLocks noGrp="1"/>
          </p:cNvSpPr>
          <p:nvPr>
            <p:ph type="dt" idx="1"/>
          </p:nvPr>
        </p:nvSpPr>
        <p:spPr>
          <a:xfrm>
            <a:off x="3884613" y="0"/>
            <a:ext cx="2971800" cy="499012"/>
          </a:xfrm>
          <a:prstGeom prst="rect">
            <a:avLst/>
          </a:prstGeom>
        </p:spPr>
        <p:txBody>
          <a:bodyPr vert="horz" lIns="91440" tIns="45720" rIns="91440" bIns="45720" rtlCol="0"/>
          <a:lstStyle>
            <a:lvl1pPr algn="r">
              <a:defRPr sz="1200"/>
            </a:lvl1pPr>
          </a:lstStyle>
          <a:p>
            <a:fld id="{A5C20BB3-3CCB-4FE5-991B-82F6BCB48AF3}" type="datetimeFigureOut">
              <a:rPr lang="en-US" smtClean="0"/>
              <a:t>7/3/2018</a:t>
            </a:fld>
            <a:endParaRPr lang="en-US" dirty="0"/>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46678"/>
            <a:ext cx="2971800" cy="499011"/>
          </a:xfrm>
          <a:prstGeom prst="rect">
            <a:avLst/>
          </a:prstGeom>
        </p:spPr>
        <p:txBody>
          <a:bodyPr vert="horz" lIns="91440" tIns="45720" rIns="91440" bIns="45720" rtlCol="0" anchor="b"/>
          <a:lstStyle>
            <a:lvl1pPr algn="l">
              <a:defRPr sz="1200"/>
            </a:lvl1pPr>
          </a:lstStyle>
          <a:p>
            <a:r>
              <a:rPr lang="en-GB" dirty="0"/>
              <a:t>Student No: 1705973, Date: 6/07/2018, Course No: SBMA7102D</a:t>
            </a:r>
            <a:endParaRPr lang="en-US" dirty="0"/>
          </a:p>
        </p:txBody>
      </p:sp>
      <p:sp>
        <p:nvSpPr>
          <p:cNvPr id="7" name="Slide Number Placeholder 6"/>
          <p:cNvSpPr>
            <a:spLocks noGrp="1"/>
          </p:cNvSpPr>
          <p:nvPr>
            <p:ph type="sldNum" sz="quarter" idx="5"/>
          </p:nvPr>
        </p:nvSpPr>
        <p:spPr>
          <a:xfrm>
            <a:off x="3884613" y="9446678"/>
            <a:ext cx="2971800" cy="499011"/>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dirty="0"/>
          </a:p>
        </p:txBody>
      </p:sp>
    </p:spTree>
    <p:extLst>
      <p:ext uri="{BB962C8B-B14F-4D97-AF65-F5344CB8AC3E}">
        <p14:creationId xmlns:p14="http://schemas.microsoft.com/office/powerpoint/2010/main" val="1078227585"/>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(Haviz, 2018)</a:t>
            </a:r>
          </a:p>
        </p:txBody>
      </p:sp>
    </p:spTree>
    <p:extLst>
      <p:ext uri="{BB962C8B-B14F-4D97-AF65-F5344CB8AC3E}">
        <p14:creationId xmlns:p14="http://schemas.microsoft.com/office/powerpoint/2010/main" val="32018908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733621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(MarksandSpencers.com, 2018)</a:t>
            </a:r>
          </a:p>
        </p:txBody>
      </p:sp>
    </p:spTree>
    <p:extLst>
      <p:ext uri="{BB962C8B-B14F-4D97-AF65-F5344CB8AC3E}">
        <p14:creationId xmlns:p14="http://schemas.microsoft.com/office/powerpoint/2010/main" val="24327210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1441451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Image: (Macintyre, 2016), </a:t>
            </a:r>
          </a:p>
        </p:txBody>
      </p:sp>
    </p:spTree>
    <p:extLst>
      <p:ext uri="{BB962C8B-B14F-4D97-AF65-F5344CB8AC3E}">
        <p14:creationId xmlns:p14="http://schemas.microsoft.com/office/powerpoint/2010/main" val="1883801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Image: (The Body Shop, 2018)</a:t>
            </a:r>
          </a:p>
        </p:txBody>
      </p:sp>
    </p:spTree>
    <p:extLst>
      <p:ext uri="{BB962C8B-B14F-4D97-AF65-F5344CB8AC3E}">
        <p14:creationId xmlns:p14="http://schemas.microsoft.com/office/powerpoint/2010/main" val="16848234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4951395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198280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7377951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2834272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CC1A139-9BC4-4EDB-9DEC-B5953FAA2809}" type="datetime1">
              <a:rPr lang="en-US" smtClean="0"/>
              <a:t>7/5/2018</a:t>
            </a:fld>
            <a:endParaRPr lang="en-US" dirty="0"/>
          </a:p>
        </p:txBody>
      </p:sp>
      <p:sp>
        <p:nvSpPr>
          <p:cNvPr id="5" name="Footer Placeholder 4"/>
          <p:cNvSpPr>
            <a:spLocks noGrp="1"/>
          </p:cNvSpPr>
          <p:nvPr>
            <p:ph type="ftr" sz="quarter" idx="11"/>
          </p:nvPr>
        </p:nvSpPr>
        <p:spPr/>
        <p:txBody>
          <a:bodyPr/>
          <a:lstStyle/>
          <a:p>
            <a:r>
              <a:rPr lang="en-GB" dirty="0"/>
              <a:t>Cathie Davies, Student No: 1705973, Date: 6/07/2018, Course No: SBMA7102D</a:t>
            </a:r>
            <a:endParaRPr lang="en-US" dirty="0"/>
          </a:p>
        </p:txBody>
      </p:sp>
      <p:sp>
        <p:nvSpPr>
          <p:cNvPr id="6" name="Slide Number Placeholder 5"/>
          <p:cNvSpPr>
            <a:spLocks noGrp="1"/>
          </p:cNvSpPr>
          <p:nvPr>
            <p:ph type="sldNum" sz="quarter" idx="12"/>
          </p:nvPr>
        </p:nvSpPr>
        <p:spPr/>
        <p:txBody>
          <a:bodyPr rIns="45720"/>
          <a:lstStyle/>
          <a:p>
            <a:fld id="{475E1560-7126-406C-A531-3A398E8D0EEA}" type="slidenum">
              <a:rPr lang="en-US" smtClean="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698347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3A8F35-970D-44DC-9752-C60F9D4773AE}" type="datetime1">
              <a:rPr lang="en-US" smtClean="0"/>
              <a:t>7/5/2018</a:t>
            </a:fld>
            <a:endParaRPr lang="en-US" dirty="0"/>
          </a:p>
        </p:txBody>
      </p:sp>
      <p:sp>
        <p:nvSpPr>
          <p:cNvPr id="5" name="Footer Placeholder 4"/>
          <p:cNvSpPr>
            <a:spLocks noGrp="1"/>
          </p:cNvSpPr>
          <p:nvPr>
            <p:ph type="ftr" sz="quarter" idx="11"/>
          </p:nvPr>
        </p:nvSpPr>
        <p:spPr/>
        <p:txBody>
          <a:bodyPr/>
          <a:lstStyle/>
          <a:p>
            <a:r>
              <a:rPr lang="en-GB" dirty="0"/>
              <a:t>Cathie Davies, Student No: 1705973, Date: 6/07/2018, Course No: SBMA7102D</a:t>
            </a:r>
            <a:endParaRPr lang="en-US" dirty="0"/>
          </a:p>
        </p:txBody>
      </p:sp>
      <p:sp>
        <p:nvSpPr>
          <p:cNvPr id="6" name="Slide Number Placeholder 5"/>
          <p:cNvSpPr>
            <a:spLocks noGrp="1"/>
          </p:cNvSpPr>
          <p:nvPr>
            <p:ph type="sldNum" sz="quarter" idx="12"/>
          </p:nvPr>
        </p:nvSpPr>
        <p:spPr/>
        <p:txBody>
          <a:bodyPr/>
          <a:lstStyle/>
          <a:p>
            <a:fld id="{475E1560-7126-406C-A531-3A398E8D0EEA}" type="slidenum">
              <a:rPr lang="en-US" smtClean="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cxnSp>
        <p:nvCxnSpPr>
          <p:cNvPr id="10" name="Straight Connector 9">
            <a:extLst>
              <a:ext uri="{FF2B5EF4-FFF2-40B4-BE49-F238E27FC236}">
                <a16:creationId xmlns:a16="http://schemas.microsoft.com/office/drawing/2014/main" id="{00649863-A87B-4A53-ABBA-77D6B140E2F8}"/>
              </a:ext>
            </a:extLst>
          </p:cNvPr>
          <p:cNvCxnSpPr/>
          <p:nvPr userDrawn="1"/>
        </p:nvCxnSpPr>
        <p:spPr>
          <a:xfrm>
            <a:off x="952500" y="1284718"/>
            <a:ext cx="1036320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36099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B6C6D35-3508-4D0E-AAB0-9CA49D90575F}" type="datetime1">
              <a:rPr lang="en-US" smtClean="0"/>
              <a:t>7/5/2018</a:t>
            </a:fld>
            <a:endParaRPr lang="en-US" dirty="0"/>
          </a:p>
        </p:txBody>
      </p:sp>
      <p:sp>
        <p:nvSpPr>
          <p:cNvPr id="5" name="Footer Placeholder 4"/>
          <p:cNvSpPr>
            <a:spLocks noGrp="1"/>
          </p:cNvSpPr>
          <p:nvPr>
            <p:ph type="ftr" sz="quarter" idx="11"/>
          </p:nvPr>
        </p:nvSpPr>
        <p:spPr/>
        <p:txBody>
          <a:bodyPr/>
          <a:lstStyle/>
          <a:p>
            <a:r>
              <a:rPr lang="en-GB" dirty="0"/>
              <a:t>Cathie Davies, Student No: 1705973, Date: 6/07/2018, Course No: SBMA7102D</a:t>
            </a:r>
            <a:endParaRPr lang="en-US" dirty="0"/>
          </a:p>
        </p:txBody>
      </p:sp>
      <p:sp>
        <p:nvSpPr>
          <p:cNvPr id="6" name="Slide Number Placeholder 5"/>
          <p:cNvSpPr>
            <a:spLocks noGrp="1"/>
          </p:cNvSpPr>
          <p:nvPr>
            <p:ph type="sldNum" sz="quarter" idx="12"/>
          </p:nvPr>
        </p:nvSpPr>
        <p:spPr/>
        <p:txBody>
          <a:bodyPr/>
          <a:lstStyle/>
          <a:p>
            <a:fld id="{475E1560-7126-406C-A531-3A398E8D0EEA}" type="slidenum">
              <a:rPr lang="en-US" smtClean="0"/>
              <a:t>‹#›</a:t>
            </a:fld>
            <a:endParaRPr lang="en-US" dirty="0"/>
          </a:p>
        </p:txBody>
      </p:sp>
    </p:spTree>
    <p:extLst>
      <p:ext uri="{BB962C8B-B14F-4D97-AF65-F5344CB8AC3E}">
        <p14:creationId xmlns:p14="http://schemas.microsoft.com/office/powerpoint/2010/main" val="1512493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CCB5941-1665-4C94-8639-DC525F9F8D41}" type="datetime1">
              <a:rPr lang="en-US" smtClean="0"/>
              <a:t>7/5/2018</a:t>
            </a:fld>
            <a:endParaRPr lang="en-US" dirty="0"/>
          </a:p>
        </p:txBody>
      </p:sp>
      <p:sp>
        <p:nvSpPr>
          <p:cNvPr id="6" name="Footer Placeholder 5"/>
          <p:cNvSpPr>
            <a:spLocks noGrp="1"/>
          </p:cNvSpPr>
          <p:nvPr>
            <p:ph type="ftr" sz="quarter" idx="11"/>
          </p:nvPr>
        </p:nvSpPr>
        <p:spPr/>
        <p:txBody>
          <a:bodyPr/>
          <a:lstStyle/>
          <a:p>
            <a:r>
              <a:rPr lang="en-GB" dirty="0"/>
              <a:t>Cathie Davies, Student No: 1705973, Date: 6/07/2018, Course No: SBMA7102D</a:t>
            </a:r>
            <a:endParaRPr lang="en-US" dirty="0"/>
          </a:p>
        </p:txBody>
      </p:sp>
      <p:sp>
        <p:nvSpPr>
          <p:cNvPr id="7" name="Slide Number Placeholder 6"/>
          <p:cNvSpPr>
            <a:spLocks noGrp="1"/>
          </p:cNvSpPr>
          <p:nvPr>
            <p:ph type="sldNum" sz="quarter" idx="12"/>
          </p:nvPr>
        </p:nvSpPr>
        <p:spPr/>
        <p:txBody>
          <a:bodyPr/>
          <a:lstStyle/>
          <a:p>
            <a:fld id="{475E1560-7126-406C-A531-3A398E8D0EEA}" type="slidenum">
              <a:rPr lang="en-US" smtClean="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910689395"/>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426978A-4FD7-48A9-B648-3D14D9CC6534}" type="datetime1">
              <a:rPr lang="en-US" smtClean="0"/>
              <a:t>7/5/2018</a:t>
            </a:fld>
            <a:endParaRPr lang="en-US" dirty="0"/>
          </a:p>
        </p:txBody>
      </p:sp>
      <p:sp>
        <p:nvSpPr>
          <p:cNvPr id="8" name="Footer Placeholder 7"/>
          <p:cNvSpPr>
            <a:spLocks noGrp="1"/>
          </p:cNvSpPr>
          <p:nvPr>
            <p:ph type="ftr" sz="quarter" idx="11"/>
          </p:nvPr>
        </p:nvSpPr>
        <p:spPr/>
        <p:txBody>
          <a:bodyPr/>
          <a:lstStyle/>
          <a:p>
            <a:r>
              <a:rPr lang="en-GB" dirty="0"/>
              <a:t>Cathie Davies, Student No: 1705973, Date: 6/07/2018, Course No: SBMA7102D</a:t>
            </a:r>
            <a:endParaRPr lang="en-US" dirty="0"/>
          </a:p>
        </p:txBody>
      </p:sp>
      <p:sp>
        <p:nvSpPr>
          <p:cNvPr id="9" name="Slide Number Placeholder 8"/>
          <p:cNvSpPr>
            <a:spLocks noGrp="1"/>
          </p:cNvSpPr>
          <p:nvPr>
            <p:ph type="sldNum" sz="quarter" idx="12"/>
          </p:nvPr>
        </p:nvSpPr>
        <p:spPr/>
        <p:txBody>
          <a:bodyPr/>
          <a:lstStyle/>
          <a:p>
            <a:fld id="{475E1560-7126-406C-A531-3A398E8D0EEA}" type="slidenum">
              <a:rPr lang="en-US" smtClean="0"/>
              <a:t>‹#›</a:t>
            </a:fld>
            <a:endParaRPr lang="en-US" dirty="0"/>
          </a:p>
        </p:txBody>
      </p:sp>
    </p:spTree>
    <p:extLst>
      <p:ext uri="{BB962C8B-B14F-4D97-AF65-F5344CB8AC3E}">
        <p14:creationId xmlns:p14="http://schemas.microsoft.com/office/powerpoint/2010/main" val="3385271534"/>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A9DB47-11DC-42AF-A583-A67D5F71FCF5}" type="datetime1">
              <a:rPr lang="en-US" smtClean="0"/>
              <a:t>7/5/2018</a:t>
            </a:fld>
            <a:endParaRPr lang="en-US" dirty="0"/>
          </a:p>
        </p:txBody>
      </p:sp>
      <p:sp>
        <p:nvSpPr>
          <p:cNvPr id="4" name="Footer Placeholder 3"/>
          <p:cNvSpPr>
            <a:spLocks noGrp="1"/>
          </p:cNvSpPr>
          <p:nvPr>
            <p:ph type="ftr" sz="quarter" idx="11"/>
          </p:nvPr>
        </p:nvSpPr>
        <p:spPr/>
        <p:txBody>
          <a:bodyPr/>
          <a:lstStyle/>
          <a:p>
            <a:r>
              <a:rPr lang="en-GB" dirty="0"/>
              <a:t>Cathie Davies, Student No: 1705973, Date: 6/07/2018, Course No: SBMA7102D</a:t>
            </a:r>
            <a:endParaRPr lang="en-US" dirty="0"/>
          </a:p>
        </p:txBody>
      </p:sp>
      <p:sp>
        <p:nvSpPr>
          <p:cNvPr id="5" name="Slide Number Placeholder 4"/>
          <p:cNvSpPr>
            <a:spLocks noGrp="1"/>
          </p:cNvSpPr>
          <p:nvPr>
            <p:ph type="sldNum" sz="quarter" idx="12"/>
          </p:nvPr>
        </p:nvSpPr>
        <p:spPr/>
        <p:txBody>
          <a:bodyPr/>
          <a:lstStyle/>
          <a:p>
            <a:fld id="{475E1560-7126-406C-A531-3A398E8D0EEA}" type="slidenum">
              <a:rPr lang="en-US" smtClean="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4876546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E3217E4E-653C-4AB5-AE6D-C44403D1BB3E}" type="datetime1">
              <a:rPr lang="en-US" smtClean="0"/>
              <a:t>7/5/2018</a:t>
            </a:fld>
            <a:endParaRPr lang="en-US" dirty="0"/>
          </a:p>
        </p:txBody>
      </p:sp>
      <p:sp>
        <p:nvSpPr>
          <p:cNvPr id="3" name="Footer Placeholder 2"/>
          <p:cNvSpPr>
            <a:spLocks noGrp="1"/>
          </p:cNvSpPr>
          <p:nvPr>
            <p:ph type="ftr" sz="quarter" idx="11"/>
          </p:nvPr>
        </p:nvSpPr>
        <p:spPr/>
        <p:txBody>
          <a:bodyPr/>
          <a:lstStyle/>
          <a:p>
            <a:r>
              <a:rPr lang="en-GB" dirty="0"/>
              <a:t>Cathie Davies, Student No: 1705973, Date: 6/07/2018, Course No: SBMA7102D</a:t>
            </a:r>
            <a:endParaRPr lang="en-US" dirty="0"/>
          </a:p>
        </p:txBody>
      </p:sp>
      <p:sp>
        <p:nvSpPr>
          <p:cNvPr id="4" name="Slide Number Placeholder 3"/>
          <p:cNvSpPr>
            <a:spLocks noGrp="1"/>
          </p:cNvSpPr>
          <p:nvPr>
            <p:ph type="sldNum" sz="quarter" idx="12"/>
          </p:nvPr>
        </p:nvSpPr>
        <p:spPr/>
        <p:txBody>
          <a:bodyPr/>
          <a:lstStyle/>
          <a:p>
            <a:fld id="{475E1560-7126-406C-A531-3A398E8D0EEA}" type="slidenum">
              <a:rPr lang="en-US" smtClean="0"/>
              <a:t>‹#›</a:t>
            </a:fld>
            <a:endParaRPr lang="en-US" dirty="0"/>
          </a:p>
        </p:txBody>
      </p:sp>
    </p:spTree>
    <p:extLst>
      <p:ext uri="{BB962C8B-B14F-4D97-AF65-F5344CB8AC3E}">
        <p14:creationId xmlns:p14="http://schemas.microsoft.com/office/powerpoint/2010/main" val="35718460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9DFAFDC-768C-4AC5-86C9-C9800ABED14D}" type="datetime1">
              <a:rPr lang="en-US" smtClean="0"/>
              <a:t>7/5/2018</a:t>
            </a:fld>
            <a:endParaRPr lang="en-US" dirty="0"/>
          </a:p>
        </p:txBody>
      </p:sp>
      <p:sp>
        <p:nvSpPr>
          <p:cNvPr id="6" name="Footer Placeholder 5"/>
          <p:cNvSpPr>
            <a:spLocks noGrp="1"/>
          </p:cNvSpPr>
          <p:nvPr>
            <p:ph type="ftr" sz="quarter" idx="11"/>
          </p:nvPr>
        </p:nvSpPr>
        <p:spPr/>
        <p:txBody>
          <a:bodyPr/>
          <a:lstStyle/>
          <a:p>
            <a:r>
              <a:rPr lang="en-GB" dirty="0"/>
              <a:t>Cathie Davies, Student No: 1705973, Date: 6/07/2018, Course No: SBMA7102D</a:t>
            </a:r>
            <a:endParaRPr lang="en-US" dirty="0"/>
          </a:p>
        </p:txBody>
      </p:sp>
      <p:sp>
        <p:nvSpPr>
          <p:cNvPr id="7" name="Slide Number Placeholder 6"/>
          <p:cNvSpPr>
            <a:spLocks noGrp="1"/>
          </p:cNvSpPr>
          <p:nvPr>
            <p:ph type="sldNum" sz="quarter" idx="12"/>
          </p:nvPr>
        </p:nvSpPr>
        <p:spPr/>
        <p:txBody>
          <a:bodyPr/>
          <a:lstStyle/>
          <a:p>
            <a:fld id="{475E1560-7126-406C-A531-3A398E8D0EEA}" type="slidenum">
              <a:rPr lang="en-US" smtClean="0"/>
              <a:t>‹#›</a:t>
            </a:fld>
            <a:endParaRPr lang="en-US" dirty="0"/>
          </a:p>
        </p:txBody>
      </p:sp>
    </p:spTree>
    <p:extLst>
      <p:ext uri="{BB962C8B-B14F-4D97-AF65-F5344CB8AC3E}">
        <p14:creationId xmlns:p14="http://schemas.microsoft.com/office/powerpoint/2010/main" val="2189758851"/>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35CCE23-6BA9-486E-A61F-0D7805974C2C}" type="datetime1">
              <a:rPr lang="en-US" smtClean="0"/>
              <a:t>7/5/2018</a:t>
            </a:fld>
            <a:endParaRPr lang="en-US" dirty="0"/>
          </a:p>
        </p:txBody>
      </p:sp>
      <p:sp>
        <p:nvSpPr>
          <p:cNvPr id="6" name="Footer Placeholder 5"/>
          <p:cNvSpPr>
            <a:spLocks noGrp="1"/>
          </p:cNvSpPr>
          <p:nvPr>
            <p:ph type="ftr" sz="quarter" idx="11"/>
          </p:nvPr>
        </p:nvSpPr>
        <p:spPr/>
        <p:txBody>
          <a:bodyPr/>
          <a:lstStyle/>
          <a:p>
            <a:r>
              <a:rPr lang="en-GB" dirty="0"/>
              <a:t>Cathie Davies, Student No: 1705973, Date: 6/07/2018, Course No: SBMA7102D</a:t>
            </a:r>
            <a:endParaRPr lang="en-US" dirty="0"/>
          </a:p>
        </p:txBody>
      </p:sp>
      <p:sp>
        <p:nvSpPr>
          <p:cNvPr id="7" name="Slide Number Placeholder 6"/>
          <p:cNvSpPr>
            <a:spLocks noGrp="1"/>
          </p:cNvSpPr>
          <p:nvPr>
            <p:ph type="sldNum" sz="quarter" idx="12"/>
          </p:nvPr>
        </p:nvSpPr>
        <p:spPr/>
        <p:txBody>
          <a:bodyPr/>
          <a:lstStyle/>
          <a:p>
            <a:fld id="{475E1560-7126-406C-A531-3A398E8D0EEA}" type="slidenum">
              <a:rPr lang="en-US" smtClean="0"/>
              <a:t>‹#›</a:t>
            </a:fld>
            <a:endParaRPr lang="en-US" dirty="0"/>
          </a:p>
        </p:txBody>
      </p:sp>
    </p:spTree>
    <p:extLst>
      <p:ext uri="{BB962C8B-B14F-4D97-AF65-F5344CB8AC3E}">
        <p14:creationId xmlns:p14="http://schemas.microsoft.com/office/powerpoint/2010/main" val="42158768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35A136-6B61-40D4-8E5D-C0B84ACB1C8B}" type="datetime1">
              <a:rPr lang="en-US" smtClean="0"/>
              <a:t>7/5/2018</a:t>
            </a:fld>
            <a:endParaRPr lang="en-US" dirty="0"/>
          </a:p>
        </p:txBody>
      </p:sp>
      <p:sp>
        <p:nvSpPr>
          <p:cNvPr id="5" name="Footer Placeholder 4"/>
          <p:cNvSpPr>
            <a:spLocks noGrp="1"/>
          </p:cNvSpPr>
          <p:nvPr>
            <p:ph type="ftr" sz="quarter" idx="11"/>
          </p:nvPr>
        </p:nvSpPr>
        <p:spPr/>
        <p:txBody>
          <a:bodyPr/>
          <a:lstStyle/>
          <a:p>
            <a:r>
              <a:rPr lang="en-GB" dirty="0"/>
              <a:t>Cathie Davies, Student No: 1705973, Date: 6/07/2018, Course No: SBMA7102D</a:t>
            </a:r>
            <a:endParaRPr lang="en-US" dirty="0"/>
          </a:p>
        </p:txBody>
      </p:sp>
      <p:sp>
        <p:nvSpPr>
          <p:cNvPr id="6" name="Slide Number Placeholder 5"/>
          <p:cNvSpPr>
            <a:spLocks noGrp="1"/>
          </p:cNvSpPr>
          <p:nvPr>
            <p:ph type="sldNum" sz="quarter" idx="12"/>
          </p:nvPr>
        </p:nvSpPr>
        <p:spPr/>
        <p:txBody>
          <a:bodyPr/>
          <a:lstStyle/>
          <a:p>
            <a:fld id="{475E1560-7126-406C-A531-3A398E8D0EEA}" type="slidenum">
              <a:rPr lang="en-US" smtClean="0"/>
              <a:t>‹#›</a:t>
            </a:fld>
            <a:endParaRPr lang="en-US" dirty="0"/>
          </a:p>
        </p:txBody>
      </p:sp>
    </p:spTree>
    <p:extLst>
      <p:ext uri="{BB962C8B-B14F-4D97-AF65-F5344CB8AC3E}">
        <p14:creationId xmlns:p14="http://schemas.microsoft.com/office/powerpoint/2010/main" val="1016884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12B0FA-A5B0-408B-8C5D-7D8BFEBAC542}" type="datetime1">
              <a:rPr lang="en-US" smtClean="0"/>
              <a:t>7/5/2018</a:t>
            </a:fld>
            <a:endParaRPr lang="en-US" dirty="0"/>
          </a:p>
        </p:txBody>
      </p:sp>
      <p:sp>
        <p:nvSpPr>
          <p:cNvPr id="5" name="Footer Placeholder 4"/>
          <p:cNvSpPr>
            <a:spLocks noGrp="1"/>
          </p:cNvSpPr>
          <p:nvPr>
            <p:ph type="ftr" sz="quarter" idx="11"/>
          </p:nvPr>
        </p:nvSpPr>
        <p:spPr/>
        <p:txBody>
          <a:bodyPr/>
          <a:lstStyle/>
          <a:p>
            <a:r>
              <a:rPr lang="en-GB" dirty="0"/>
              <a:t>Cathie Davies, Student No: 1705973, Date: 6/07/2018, Course No: SBMA7102D</a:t>
            </a:r>
            <a:endParaRPr lang="en-US" dirty="0"/>
          </a:p>
        </p:txBody>
      </p:sp>
      <p:sp>
        <p:nvSpPr>
          <p:cNvPr id="6" name="Slide Number Placeholder 5"/>
          <p:cNvSpPr>
            <a:spLocks noGrp="1"/>
          </p:cNvSpPr>
          <p:nvPr>
            <p:ph type="sldNum" sz="quarter" idx="12"/>
          </p:nvPr>
        </p:nvSpPr>
        <p:spPr/>
        <p:txBody>
          <a:bodyPr/>
          <a:lstStyle/>
          <a:p>
            <a:fld id="{475E1560-7126-406C-A531-3A398E8D0EEA}" type="slidenum">
              <a:rPr lang="en-US" smtClean="0"/>
              <a:t>‹#›</a:t>
            </a:fld>
            <a:endParaRPr lang="en-US" dirty="0"/>
          </a:p>
        </p:txBody>
      </p:sp>
    </p:spTree>
    <p:extLst>
      <p:ext uri="{BB962C8B-B14F-4D97-AF65-F5344CB8AC3E}">
        <p14:creationId xmlns:p14="http://schemas.microsoft.com/office/powerpoint/2010/main" val="634772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4260" y="462455"/>
            <a:ext cx="10515600" cy="822263"/>
          </a:xfrm>
        </p:spPr>
        <p:txBody>
          <a:bodyPr>
            <a:normAutofit/>
          </a:bodyPr>
          <a:lstStyle>
            <a:lvl1pPr>
              <a:defRPr sz="3600">
                <a:solidFill>
                  <a:srgbClr val="D24726"/>
                </a:solidFill>
                <a:latin typeface="Segoe UI Light" panose="020B0502040204020203" pitchFamily="34" charset="0"/>
                <a:cs typeface="Segoe UI Light" panose="020B0502040204020203" pitchFamily="34" charset="0"/>
              </a:defRPr>
            </a:lvl1pPr>
          </a:lstStyle>
          <a:p>
            <a:r>
              <a:rPr lang="en-US" dirty="0"/>
              <a:t>Click to edit Master title style</a:t>
            </a:r>
          </a:p>
        </p:txBody>
      </p:sp>
      <p:sp>
        <p:nvSpPr>
          <p:cNvPr id="3" name="Content Placeholder 2"/>
          <p:cNvSpPr>
            <a:spLocks noGrp="1"/>
          </p:cNvSpPr>
          <p:nvPr>
            <p:ph idx="1"/>
          </p:nvPr>
        </p:nvSpPr>
        <p:spPr>
          <a:xfrm>
            <a:off x="838200" y="1625936"/>
            <a:ext cx="10515600" cy="4351338"/>
          </a:xfrm>
        </p:spPr>
        <p:txBody>
          <a:bodyPr/>
          <a:lstStyle>
            <a:lvl1pPr>
              <a:defRPr sz="1400" baseline="0">
                <a:solidFill>
                  <a:srgbClr val="595959"/>
                </a:solidFill>
                <a:latin typeface="Segoe UI Semilight" panose="020B0402040204020203" pitchFamily="34" charset="0"/>
                <a:cs typeface="Segoe UI Semilight" panose="020B0402040204020203" pitchFamily="34" charset="0"/>
              </a:defRPr>
            </a:lvl1pPr>
            <a:lvl2pPr>
              <a:defRPr sz="1200" baseline="0">
                <a:solidFill>
                  <a:srgbClr val="595959"/>
                </a:solidFill>
                <a:latin typeface="Segoe UI Semilight" panose="020B0402040204020203" pitchFamily="34" charset="0"/>
                <a:cs typeface="Segoe UI Semilight" panose="020B0402040204020203" pitchFamily="34" charset="0"/>
              </a:defRPr>
            </a:lvl2pPr>
            <a:lvl3pPr>
              <a:defRPr sz="1200" baseline="0">
                <a:solidFill>
                  <a:srgbClr val="595959"/>
                </a:solidFill>
                <a:latin typeface="Segoe UI Semilight" panose="020B0402040204020203" pitchFamily="34" charset="0"/>
                <a:cs typeface="Segoe UI Semilight" panose="020B0402040204020203" pitchFamily="34" charset="0"/>
              </a:defRPr>
            </a:lvl3pPr>
            <a:lvl4pPr>
              <a:defRPr sz="1200" baseline="0">
                <a:solidFill>
                  <a:srgbClr val="595959"/>
                </a:solidFill>
                <a:latin typeface="Segoe UI Semilight" panose="020B0402040204020203" pitchFamily="34" charset="0"/>
                <a:cs typeface="Segoe UI Semilight" panose="020B0402040204020203" pitchFamily="34" charset="0"/>
              </a:defRPr>
            </a:lvl4pPr>
            <a:lvl5pPr>
              <a:defRPr sz="1200" baseline="0">
                <a:solidFill>
                  <a:srgbClr val="595959"/>
                </a:solidFill>
                <a:latin typeface="Segoe UI Semilight" panose="020B0402040204020203" pitchFamily="34" charset="0"/>
                <a:cs typeface="Segoe UI Semilight" panose="020B0402040204020203"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60C1701-292F-4C6E-9285-BEEC5664B04A}" type="datetime1">
              <a:rPr lang="en-US" smtClean="0"/>
              <a:t>7/5/2018</a:t>
            </a:fld>
            <a:endParaRPr lang="en-US" dirty="0"/>
          </a:p>
        </p:txBody>
      </p:sp>
      <p:sp>
        <p:nvSpPr>
          <p:cNvPr id="5" name="Footer Placeholder 4"/>
          <p:cNvSpPr>
            <a:spLocks noGrp="1"/>
          </p:cNvSpPr>
          <p:nvPr>
            <p:ph type="ftr" sz="quarter" idx="11"/>
          </p:nvPr>
        </p:nvSpPr>
        <p:spPr/>
        <p:txBody>
          <a:bodyPr/>
          <a:lstStyle/>
          <a:p>
            <a:r>
              <a:rPr lang="en-GB" dirty="0"/>
              <a:t>Cathie Davies, Student No: 1705973, Date: 6/07/2018, Course No: SBMA7102D</a:t>
            </a:r>
            <a:endParaRPr lang="en-US" dirty="0"/>
          </a:p>
        </p:txBody>
      </p:sp>
      <p:sp>
        <p:nvSpPr>
          <p:cNvPr id="6" name="Slide Number Placeholder 5"/>
          <p:cNvSpPr>
            <a:spLocks noGrp="1"/>
          </p:cNvSpPr>
          <p:nvPr>
            <p:ph type="sldNum" sz="quarter" idx="12"/>
          </p:nvPr>
        </p:nvSpPr>
        <p:spPr/>
        <p:txBody>
          <a:bodyPr/>
          <a:lstStyle/>
          <a:p>
            <a:fld id="{475E1560-7126-406C-A531-3A398E8D0EEA}" type="slidenum">
              <a:rPr lang="en-US" smtClean="0"/>
              <a:t>‹#›</a:t>
            </a:fld>
            <a:endParaRPr lang="en-US" dirty="0"/>
          </a:p>
        </p:txBody>
      </p:sp>
      <p:cxnSp>
        <p:nvCxnSpPr>
          <p:cNvPr id="7" name="Straight Connector 6"/>
          <p:cNvCxnSpPr/>
          <p:nvPr userDrawn="1"/>
        </p:nvCxnSpPr>
        <p:spPr>
          <a:xfrm>
            <a:off x="952500" y="1284718"/>
            <a:ext cx="1036320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55252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2F0EFFB-9839-4395-8827-71D58E4414A4}" type="datetime1">
              <a:rPr lang="en-US" smtClean="0"/>
              <a:t>7/5/2018</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GB" dirty="0"/>
              <a:t>Cathie Davies, Student No: 1705973, Date: 6/07/2018, Course No: SBMA7102D</a:t>
            </a:r>
            <a:endParaRPr lang="en-US" dirty="0"/>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D57F1E4F-1CFF-5643-939E-217C01CDF565}" type="slidenum">
              <a:rPr lang="en-US" smtClean="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61266505"/>
      </p:ext>
    </p:extLst>
  </p:cSld>
  <p:clrMap bg1="dk1" tx1="lt1" bg2="dk2" tx2="lt2" accent1="accent1" accent2="accent2" accent3="accent3" accent4="accent4" accent5="accent5" accent6="accent6" hlink="hlink" folHlink="folHlink"/>
  <p:sldLayoutIdLst>
    <p:sldLayoutId id="2147484216" r:id="rId1"/>
    <p:sldLayoutId id="2147484217" r:id="rId2"/>
    <p:sldLayoutId id="2147484218" r:id="rId3"/>
    <p:sldLayoutId id="2147484219" r:id="rId4"/>
    <p:sldLayoutId id="2147484220" r:id="rId5"/>
    <p:sldLayoutId id="2147484221" r:id="rId6"/>
    <p:sldLayoutId id="2147484222" r:id="rId7"/>
    <p:sldLayoutId id="2147484223" r:id="rId8"/>
    <p:sldLayoutId id="2147484224" r:id="rId9"/>
    <p:sldLayoutId id="2147484225" r:id="rId10"/>
    <p:sldLayoutId id="2147484226" r:id="rId11"/>
    <p:sldLayoutId id="2147483661" r:id="rId12"/>
  </p:sldLayoutIdLst>
  <p:hf sldNum="0" hd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jpg&amp;ehk=jhK5MOOx"/><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panishdialects-11a.wikispaces.com/Magic+Realism"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3.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3.png"/><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gettyimages.co.uk/search/photographer?family=creative&amp;photographer=photo%20taken%20by%20ibrahim%20iujaz%20hafiz&amp;excludenudity=true&amp;sort=best#license" TargetMode="External"/><Relationship Id="rId2" Type="http://schemas.openxmlformats.org/officeDocument/2006/relationships/hyperlink" Target="https://corporate.marksandspencer.com/annual-report-2018/mands_plan_a_2018.pdf" TargetMode="External"/><Relationship Id="rId1" Type="http://schemas.openxmlformats.org/officeDocument/2006/relationships/slideLayout" Target="../slideLayouts/slideLayout2.xml"/><Relationship Id="rId4" Type="http://schemas.openxmlformats.org/officeDocument/2006/relationships/hyperlink" Target="https://www.marksandspencer.com/s/plan-a-shwopp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19" name="Graphic 6">
            <a:extLst>
              <a:ext uri="{FF2B5EF4-FFF2-40B4-BE49-F238E27FC236}">
                <a16:creationId xmlns:a16="http://schemas.microsoft.com/office/drawing/2014/main" id="{A5EFB1A7-9A14-4062-8690-A570B5991D3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5743" r="20469" b="2"/>
          <a:stretch/>
        </p:blipFill>
        <p:spPr>
          <a:xfrm>
            <a:off x="4644526" y="10"/>
            <a:ext cx="7552945" cy="6857990"/>
          </a:xfrm>
          <a:prstGeom prst="rect">
            <a:avLst/>
          </a:prstGeom>
          <a:ln>
            <a:noFill/>
          </a:ln>
          <a:effectLst/>
        </p:spPr>
      </p:pic>
      <p:sp>
        <p:nvSpPr>
          <p:cNvPr id="2" name="Title 1"/>
          <p:cNvSpPr>
            <a:spLocks noGrp="1"/>
          </p:cNvSpPr>
          <p:nvPr>
            <p:ph type="ctrTitle"/>
          </p:nvPr>
        </p:nvSpPr>
        <p:spPr>
          <a:xfrm>
            <a:off x="680322" y="2063262"/>
            <a:ext cx="3739278" cy="2436549"/>
          </a:xfrm>
        </p:spPr>
        <p:txBody>
          <a:bodyPr>
            <a:normAutofit fontScale="90000"/>
          </a:bodyPr>
          <a:lstStyle/>
          <a:p>
            <a:r>
              <a:rPr lang="en-US" sz="4600" b="1" dirty="0"/>
              <a:t>Corporate social responsibility (CSR)</a:t>
            </a:r>
          </a:p>
        </p:txBody>
      </p:sp>
      <p:sp>
        <p:nvSpPr>
          <p:cNvPr id="3" name="Content Placeholder 2"/>
          <p:cNvSpPr>
            <a:spLocks noGrp="1"/>
          </p:cNvSpPr>
          <p:nvPr>
            <p:ph type="subTitle" idx="1"/>
          </p:nvPr>
        </p:nvSpPr>
        <p:spPr>
          <a:xfrm>
            <a:off x="1118937" y="4908885"/>
            <a:ext cx="3300663" cy="1455820"/>
          </a:xfrm>
        </p:spPr>
        <p:txBody>
          <a:bodyPr>
            <a:normAutofit/>
          </a:bodyPr>
          <a:lstStyle/>
          <a:p>
            <a:r>
              <a:rPr lang="en-GB" dirty="0"/>
              <a:t>Is Marks and Spencer's CSR strategy just a defensive marketing strategy?  </a:t>
            </a:r>
          </a:p>
        </p:txBody>
      </p:sp>
      <p:sp>
        <p:nvSpPr>
          <p:cNvPr id="9" name="Footer Placeholder 8">
            <a:extLst>
              <a:ext uri="{FF2B5EF4-FFF2-40B4-BE49-F238E27FC236}">
                <a16:creationId xmlns:a16="http://schemas.microsoft.com/office/drawing/2014/main" id="{3B7CA27D-F685-4E7E-B2BF-D53157303F69}"/>
              </a:ext>
            </a:extLst>
          </p:cNvPr>
          <p:cNvSpPr>
            <a:spLocks noGrp="1"/>
          </p:cNvSpPr>
          <p:nvPr>
            <p:ph type="ftr" sz="quarter" idx="11"/>
          </p:nvPr>
        </p:nvSpPr>
        <p:spPr>
          <a:xfrm rot="5400000">
            <a:off x="-2237130" y="3661144"/>
            <a:ext cx="5885352" cy="179176"/>
          </a:xfrm>
        </p:spPr>
        <p:txBody>
          <a:bodyPr/>
          <a:lstStyle/>
          <a:p>
            <a:r>
              <a:rPr lang="en-GB" dirty="0"/>
              <a:t>Cathie Davies, Student No: 1705973, Date: 6/07/2018, Course No: SBMA7102D</a:t>
            </a:r>
            <a:endParaRPr lang="en-US" dirty="0"/>
          </a:p>
        </p:txBody>
      </p:sp>
      <p:sp>
        <p:nvSpPr>
          <p:cNvPr id="10" name="TextBox 9">
            <a:extLst>
              <a:ext uri="{FF2B5EF4-FFF2-40B4-BE49-F238E27FC236}">
                <a16:creationId xmlns:a16="http://schemas.microsoft.com/office/drawing/2014/main" id="{03E01A85-992B-48C7-89A6-4D0B0F400E60}"/>
              </a:ext>
            </a:extLst>
          </p:cNvPr>
          <p:cNvSpPr txBox="1"/>
          <p:nvPr/>
        </p:nvSpPr>
        <p:spPr>
          <a:xfrm flipH="1">
            <a:off x="1118937" y="96252"/>
            <a:ext cx="2983830" cy="1200329"/>
          </a:xfrm>
          <a:prstGeom prst="rect">
            <a:avLst/>
          </a:prstGeom>
          <a:noFill/>
        </p:spPr>
        <p:txBody>
          <a:bodyPr wrap="square" rtlCol="0">
            <a:spAutoFit/>
          </a:bodyPr>
          <a:lstStyle/>
          <a:p>
            <a:r>
              <a:rPr lang="en-GB" dirty="0"/>
              <a:t>CATHIE DAVIES,</a:t>
            </a:r>
          </a:p>
          <a:p>
            <a:r>
              <a:rPr lang="en-GB" dirty="0"/>
              <a:t>Student no:1705973</a:t>
            </a:r>
          </a:p>
          <a:p>
            <a:r>
              <a:rPr lang="en-GB" dirty="0"/>
              <a:t>Date: 06/07/2018</a:t>
            </a:r>
          </a:p>
          <a:p>
            <a:r>
              <a:rPr lang="en-GB" dirty="0"/>
              <a:t>Course No: SBMA7102D</a:t>
            </a:r>
          </a:p>
        </p:txBody>
      </p:sp>
    </p:spTree>
    <p:extLst>
      <p:ext uri="{BB962C8B-B14F-4D97-AF65-F5344CB8AC3E}">
        <p14:creationId xmlns:p14="http://schemas.microsoft.com/office/powerpoint/2010/main" val="9176685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3CEAD-8B8E-4DB3-AF2E-5AB31742EA1B}"/>
              </a:ext>
            </a:extLst>
          </p:cNvPr>
          <p:cNvSpPr>
            <a:spLocks noGrp="1"/>
          </p:cNvSpPr>
          <p:nvPr>
            <p:ph type="title"/>
          </p:nvPr>
        </p:nvSpPr>
        <p:spPr>
          <a:xfrm>
            <a:off x="1074826" y="741197"/>
            <a:ext cx="4136123" cy="1080938"/>
          </a:xfrm>
        </p:spPr>
        <p:txBody>
          <a:bodyPr>
            <a:normAutofit/>
          </a:bodyPr>
          <a:lstStyle/>
          <a:p>
            <a:r>
              <a:rPr lang="en-GB" sz="2400" b="1" dirty="0"/>
              <a:t>Marks and Spencer's has a “Plan A”</a:t>
            </a:r>
          </a:p>
        </p:txBody>
      </p:sp>
      <p:sp>
        <p:nvSpPr>
          <p:cNvPr id="3" name="Content Placeholder 2">
            <a:extLst>
              <a:ext uri="{FF2B5EF4-FFF2-40B4-BE49-F238E27FC236}">
                <a16:creationId xmlns:a16="http://schemas.microsoft.com/office/drawing/2014/main" id="{135D8CF0-D56E-4353-94BE-153C2E0C0E19}"/>
              </a:ext>
            </a:extLst>
          </p:cNvPr>
          <p:cNvSpPr>
            <a:spLocks noGrp="1"/>
          </p:cNvSpPr>
          <p:nvPr>
            <p:ph idx="1"/>
          </p:nvPr>
        </p:nvSpPr>
        <p:spPr>
          <a:xfrm>
            <a:off x="1074827" y="2129590"/>
            <a:ext cx="4136123" cy="4728410"/>
          </a:xfrm>
        </p:spPr>
        <p:txBody>
          <a:bodyPr>
            <a:normAutofit fontScale="92500" lnSpcReduction="20000"/>
          </a:bodyPr>
          <a:lstStyle/>
          <a:p>
            <a:pPr marL="0" indent="0">
              <a:buNone/>
            </a:pPr>
            <a:r>
              <a:rPr lang="en-GB" dirty="0"/>
              <a:t>In hope that it will  positively impact consumer buying behaviour (Mohr </a:t>
            </a:r>
            <a:r>
              <a:rPr lang="en-GB" i="1" dirty="0"/>
              <a:t>et al, </a:t>
            </a:r>
            <a:r>
              <a:rPr lang="en-GB" dirty="0"/>
              <a:t>2001: Parsons </a:t>
            </a:r>
            <a:r>
              <a:rPr lang="en-GB" i="1" dirty="0"/>
              <a:t>et al, </a:t>
            </a:r>
            <a:r>
              <a:rPr lang="en-GB" dirty="0"/>
              <a:t>2018 p.107; Felsted, 2014). </a:t>
            </a:r>
            <a:r>
              <a:rPr lang="en-GB" sz="2000" dirty="0"/>
              <a:t>‘Plan A’ is M&amp;S’s current host of CSR initiatives, aiming to “meet stakeholder expectations across a broad range of social, environmental and ethical concerns” (M&amp;S, 2018).</a:t>
            </a:r>
          </a:p>
          <a:p>
            <a:pPr marL="0" indent="0">
              <a:buNone/>
            </a:pPr>
            <a:r>
              <a:rPr lang="en-GB" dirty="0"/>
              <a:t>Stakeholders as the primary focus of CSR suggests that the corporation only seeks approval of those that have an interest in the company and not the wider society/ environment (Terje et al, 2008). </a:t>
            </a:r>
          </a:p>
          <a:p>
            <a:pPr marL="0" indent="0">
              <a:buNone/>
            </a:pPr>
            <a:endParaRPr lang="en-GB" sz="2000" dirty="0"/>
          </a:p>
          <a:p>
            <a:endParaRPr lang="en-GB" dirty="0"/>
          </a:p>
        </p:txBody>
      </p:sp>
      <p:pic>
        <p:nvPicPr>
          <p:cNvPr id="4" name="Picture 3" descr="A screenshot of a cell phone&#10;&#10;Description generated with very high confidence">
            <a:extLst>
              <a:ext uri="{FF2B5EF4-FFF2-40B4-BE49-F238E27FC236}">
                <a16:creationId xmlns:a16="http://schemas.microsoft.com/office/drawing/2014/main" id="{4E6D0594-964B-41D1-98A9-A90AFC6CE996}"/>
              </a:ext>
            </a:extLst>
          </p:cNvPr>
          <p:cNvPicPr>
            <a:picLocks noChangeAspect="1"/>
          </p:cNvPicPr>
          <p:nvPr/>
        </p:nvPicPr>
        <p:blipFill>
          <a:blip r:embed="rId3"/>
          <a:stretch>
            <a:fillRect/>
          </a:stretch>
        </p:blipFill>
        <p:spPr>
          <a:xfrm>
            <a:off x="5845351" y="477252"/>
            <a:ext cx="5271822" cy="5608320"/>
          </a:xfrm>
          <a:prstGeom prst="rect">
            <a:avLst/>
          </a:prstGeom>
          <a:ln>
            <a:noFill/>
          </a:ln>
          <a:effectLst>
            <a:outerShdw blurRad="76200" dist="63500" dir="5040000" algn="tl" rotWithShape="0">
              <a:srgbClr val="000000">
                <a:alpha val="41000"/>
              </a:srgbClr>
            </a:outerShdw>
          </a:effectLst>
        </p:spPr>
      </p:pic>
      <p:sp>
        <p:nvSpPr>
          <p:cNvPr id="6" name="TextBox 5">
            <a:extLst>
              <a:ext uri="{FF2B5EF4-FFF2-40B4-BE49-F238E27FC236}">
                <a16:creationId xmlns:a16="http://schemas.microsoft.com/office/drawing/2014/main" id="{5DB05EAC-101E-4D0A-8188-2D7371156280}"/>
              </a:ext>
            </a:extLst>
          </p:cNvPr>
          <p:cNvSpPr txBox="1"/>
          <p:nvPr/>
        </p:nvSpPr>
        <p:spPr>
          <a:xfrm>
            <a:off x="5845351" y="6113646"/>
            <a:ext cx="5392144" cy="923330"/>
          </a:xfrm>
          <a:prstGeom prst="rect">
            <a:avLst/>
          </a:prstGeom>
          <a:noFill/>
        </p:spPr>
        <p:txBody>
          <a:bodyPr wrap="square" rtlCol="0">
            <a:spAutoFit/>
          </a:bodyPr>
          <a:lstStyle/>
          <a:p>
            <a:r>
              <a:rPr lang="en-GB" dirty="0"/>
              <a:t>Image:One part of the Plan A Strategy (Corporate M&amp;S, 2018)</a:t>
            </a:r>
          </a:p>
          <a:p>
            <a:endParaRPr lang="en-GB" dirty="0"/>
          </a:p>
        </p:txBody>
      </p:sp>
      <p:sp>
        <p:nvSpPr>
          <p:cNvPr id="7" name="Footer Placeholder 6">
            <a:extLst>
              <a:ext uri="{FF2B5EF4-FFF2-40B4-BE49-F238E27FC236}">
                <a16:creationId xmlns:a16="http://schemas.microsoft.com/office/drawing/2014/main" id="{67BE8F53-230B-4F06-8501-DCCEAFFFDA03}"/>
              </a:ext>
            </a:extLst>
          </p:cNvPr>
          <p:cNvSpPr>
            <a:spLocks noGrp="1"/>
          </p:cNvSpPr>
          <p:nvPr>
            <p:ph type="ftr" sz="quarter" idx="11"/>
          </p:nvPr>
        </p:nvSpPr>
        <p:spPr/>
        <p:txBody>
          <a:bodyPr/>
          <a:lstStyle/>
          <a:p>
            <a:r>
              <a:rPr lang="en-GB" dirty="0"/>
              <a:t>Cathie Davies, Student No: 1705973, Date: 6/07/2018, Course No: SBMA7102D</a:t>
            </a:r>
            <a:endParaRPr lang="en-US" dirty="0"/>
          </a:p>
        </p:txBody>
      </p:sp>
    </p:spTree>
    <p:extLst>
      <p:ext uri="{BB962C8B-B14F-4D97-AF65-F5344CB8AC3E}">
        <p14:creationId xmlns:p14="http://schemas.microsoft.com/office/powerpoint/2010/main" val="20300565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38000"/>
              </a:schemeClr>
            </a:gs>
            <a:gs pos="50000">
              <a:schemeClr val="bg2">
                <a:shade val="100000"/>
                <a:hueMod val="100000"/>
                <a:satMod val="110000"/>
                <a:lumMod val="130000"/>
              </a:schemeClr>
            </a:gs>
            <a:gs pos="100000">
              <a:schemeClr val="bg2">
                <a:shade val="78000"/>
                <a:hueMod val="106000"/>
                <a:satMod val="120000"/>
                <a:lumMod val="79000"/>
              </a:schemeClr>
            </a:gs>
          </a:gsLst>
          <a:lin ang="2520000" scaled="0"/>
        </a:gradFill>
        <a:effectLst/>
      </p:bgPr>
    </p:bg>
    <p:spTree>
      <p:nvGrpSpPr>
        <p:cNvPr id="1" name=""/>
        <p:cNvGrpSpPr/>
        <p:nvPr/>
      </p:nvGrpSpPr>
      <p:grpSpPr>
        <a:xfrm>
          <a:off x="0" y="0"/>
          <a:ext cx="0" cy="0"/>
          <a:chOff x="0" y="0"/>
          <a:chExt cx="0" cy="0"/>
        </a:xfrm>
      </p:grpSpPr>
      <p:pic>
        <p:nvPicPr>
          <p:cNvPr id="37" name="Content Placeholder 3">
            <a:extLst>
              <a:ext uri="{FF2B5EF4-FFF2-40B4-BE49-F238E27FC236}">
                <a16:creationId xmlns:a16="http://schemas.microsoft.com/office/drawing/2014/main" id="{C472FDD5-7B99-406F-9B33-F5B9BBC4CBA4}"/>
              </a:ext>
            </a:extLst>
          </p:cNvPr>
          <p:cNvPicPr>
            <a:picLocks noChangeAspect="1"/>
          </p:cNvPicPr>
          <p:nvPr/>
        </p:nvPicPr>
        <p:blipFill rotWithShape="1">
          <a:blip r:embed="rId3"/>
          <a:srcRect t="1265" r="888"/>
          <a:stretch/>
        </p:blipFill>
        <p:spPr>
          <a:xfrm>
            <a:off x="1031954" y="2649508"/>
            <a:ext cx="9725059" cy="3838072"/>
          </a:xfrm>
          <a:prstGeom prst="rect">
            <a:avLst/>
          </a:prstGeom>
          <a:ln>
            <a:noFill/>
          </a:ln>
          <a:effectLst>
            <a:outerShdw blurRad="76200" dist="63500" dir="5040000" algn="tl" rotWithShape="0">
              <a:srgbClr val="000000">
                <a:alpha val="41000"/>
              </a:srgbClr>
            </a:outerShdw>
          </a:effectLst>
        </p:spPr>
      </p:pic>
      <p:sp>
        <p:nvSpPr>
          <p:cNvPr id="39" name="Action Button: Go to End 38">
            <a:hlinkClick r:id="" action="ppaction://hlinkshowjump?jump=lastslide" highlightClick="1"/>
            <a:extLst>
              <a:ext uri="{FF2B5EF4-FFF2-40B4-BE49-F238E27FC236}">
                <a16:creationId xmlns:a16="http://schemas.microsoft.com/office/drawing/2014/main" id="{B66C5E74-C3ED-432F-8600-EE814A9EC01E}"/>
              </a:ext>
            </a:extLst>
          </p:cNvPr>
          <p:cNvSpPr/>
          <p:nvPr/>
        </p:nvSpPr>
        <p:spPr>
          <a:xfrm flipV="1">
            <a:off x="1423538" y="5125452"/>
            <a:ext cx="3392906" cy="546786"/>
          </a:xfrm>
          <a:prstGeom prst="actionButtonE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a:xfrm>
            <a:off x="680321" y="753228"/>
            <a:ext cx="4136123" cy="1080938"/>
          </a:xfrm>
        </p:spPr>
        <p:txBody>
          <a:bodyPr>
            <a:normAutofit/>
          </a:bodyPr>
          <a:lstStyle/>
          <a:p>
            <a:r>
              <a:rPr lang="en-US" sz="2400" b="1" dirty="0"/>
              <a:t>An example of M&amp;S CSR marketing initiatives: Shwopping</a:t>
            </a:r>
          </a:p>
        </p:txBody>
      </p:sp>
      <p:sp>
        <p:nvSpPr>
          <p:cNvPr id="36" name="Content Placeholder 8">
            <a:extLst>
              <a:ext uri="{FF2B5EF4-FFF2-40B4-BE49-F238E27FC236}">
                <a16:creationId xmlns:a16="http://schemas.microsoft.com/office/drawing/2014/main" id="{270BD63E-2A69-4408-A662-679CC088C0CE}"/>
              </a:ext>
            </a:extLst>
          </p:cNvPr>
          <p:cNvSpPr>
            <a:spLocks noGrp="1"/>
          </p:cNvSpPr>
          <p:nvPr>
            <p:ph idx="1"/>
          </p:nvPr>
        </p:nvSpPr>
        <p:spPr>
          <a:xfrm>
            <a:off x="5053264" y="599493"/>
            <a:ext cx="6605336" cy="2469346"/>
          </a:xfrm>
        </p:spPr>
        <p:txBody>
          <a:bodyPr>
            <a:normAutofit/>
          </a:bodyPr>
          <a:lstStyle/>
          <a:p>
            <a:pPr marL="6160" indent="0">
              <a:buNone/>
            </a:pPr>
            <a:r>
              <a:rPr lang="en-US" sz="1400" dirty="0"/>
              <a:t>‘</a:t>
            </a:r>
            <a:r>
              <a:rPr lang="en-US" dirty="0"/>
              <a:t>Shwopping’: M&amp;S partnered with Oxfam to offer customers instore vouchers for every time the customer donated their old clothes (Smithers, 2012).</a:t>
            </a:r>
          </a:p>
          <a:p>
            <a:pPr marL="6160" indent="0">
              <a:buNone/>
            </a:pPr>
            <a:endParaRPr lang="en-US" dirty="0"/>
          </a:p>
          <a:p>
            <a:pPr marL="6160" indent="0">
              <a:buNone/>
            </a:pPr>
            <a:endParaRPr lang="en-US" sz="1400" dirty="0"/>
          </a:p>
        </p:txBody>
      </p:sp>
      <p:sp>
        <p:nvSpPr>
          <p:cNvPr id="5" name="TextBox 4">
            <a:extLst>
              <a:ext uri="{FF2B5EF4-FFF2-40B4-BE49-F238E27FC236}">
                <a16:creationId xmlns:a16="http://schemas.microsoft.com/office/drawing/2014/main" id="{62E9AD8F-542D-4892-88BB-7C8AAEA48EBB}"/>
              </a:ext>
            </a:extLst>
          </p:cNvPr>
          <p:cNvSpPr txBox="1"/>
          <p:nvPr/>
        </p:nvSpPr>
        <p:spPr>
          <a:xfrm>
            <a:off x="680321" y="6487580"/>
            <a:ext cx="4372943" cy="369332"/>
          </a:xfrm>
          <a:prstGeom prst="rect">
            <a:avLst/>
          </a:prstGeom>
          <a:noFill/>
        </p:spPr>
        <p:txBody>
          <a:bodyPr wrap="square" rtlCol="0">
            <a:spAutoFit/>
          </a:bodyPr>
          <a:lstStyle/>
          <a:p>
            <a:r>
              <a:rPr lang="en-GB" dirty="0"/>
              <a:t>Image: (MarksandSpencers.com, 2018)</a:t>
            </a:r>
          </a:p>
        </p:txBody>
      </p:sp>
      <p:sp>
        <p:nvSpPr>
          <p:cNvPr id="38" name="TextBox 37">
            <a:extLst>
              <a:ext uri="{FF2B5EF4-FFF2-40B4-BE49-F238E27FC236}">
                <a16:creationId xmlns:a16="http://schemas.microsoft.com/office/drawing/2014/main" id="{A1774287-6588-4C76-A85E-7F49960D206C}"/>
              </a:ext>
            </a:extLst>
          </p:cNvPr>
          <p:cNvSpPr txBox="1"/>
          <p:nvPr/>
        </p:nvSpPr>
        <p:spPr>
          <a:xfrm>
            <a:off x="1434987" y="5248014"/>
            <a:ext cx="3886200" cy="369332"/>
          </a:xfrm>
          <a:prstGeom prst="rect">
            <a:avLst/>
          </a:prstGeom>
          <a:noFill/>
        </p:spPr>
        <p:txBody>
          <a:bodyPr wrap="square" rtlCol="0">
            <a:spAutoFit/>
          </a:bodyPr>
          <a:lstStyle/>
          <a:p>
            <a:r>
              <a:rPr lang="en-GB" dirty="0"/>
              <a:t> https://youtu.be/_qCkU2l2Hf4</a:t>
            </a:r>
          </a:p>
        </p:txBody>
      </p:sp>
      <p:sp>
        <p:nvSpPr>
          <p:cNvPr id="40" name="Footer Placeholder 39">
            <a:extLst>
              <a:ext uri="{FF2B5EF4-FFF2-40B4-BE49-F238E27FC236}">
                <a16:creationId xmlns:a16="http://schemas.microsoft.com/office/drawing/2014/main" id="{1A6284AB-DF38-4281-A48C-C9729373F09B}"/>
              </a:ext>
            </a:extLst>
          </p:cNvPr>
          <p:cNvSpPr>
            <a:spLocks noGrp="1"/>
          </p:cNvSpPr>
          <p:nvPr>
            <p:ph type="ftr" sz="quarter" idx="11"/>
          </p:nvPr>
        </p:nvSpPr>
        <p:spPr/>
        <p:txBody>
          <a:bodyPr/>
          <a:lstStyle/>
          <a:p>
            <a:r>
              <a:rPr lang="en-GB" dirty="0"/>
              <a:t>Cathie Davies, Student No: 1705973, Date: 6/07/2018, Course No: SBMA7102D</a:t>
            </a:r>
            <a:endParaRPr lang="en-US" dirty="0"/>
          </a:p>
        </p:txBody>
      </p:sp>
    </p:spTree>
    <p:extLst>
      <p:ext uri="{BB962C8B-B14F-4D97-AF65-F5344CB8AC3E}">
        <p14:creationId xmlns:p14="http://schemas.microsoft.com/office/powerpoint/2010/main" val="26976724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extLst/>
          </a:blip>
          <a:stretch/>
        </a:blipFill>
        <a:effectLst/>
      </p:bgPr>
    </p:bg>
    <p:spTree>
      <p:nvGrpSpPr>
        <p:cNvPr id="1" name=""/>
        <p:cNvGrpSpPr/>
        <p:nvPr/>
      </p:nvGrpSpPr>
      <p:grpSpPr>
        <a:xfrm>
          <a:off x="0" y="0"/>
          <a:ext cx="0" cy="0"/>
          <a:chOff x="0" y="0"/>
          <a:chExt cx="0" cy="0"/>
        </a:xfrm>
      </p:grpSpPr>
      <p:sp useBgFill="1">
        <p:nvSpPr>
          <p:cNvPr id="6"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3"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1"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3"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6AA8931-05FC-40DC-8E2D-F34DECFAB0ED}"/>
              </a:ext>
            </a:extLst>
          </p:cNvPr>
          <p:cNvSpPr>
            <a:spLocks noGrp="1"/>
          </p:cNvSpPr>
          <p:nvPr>
            <p:ph idx="1"/>
          </p:nvPr>
        </p:nvSpPr>
        <p:spPr>
          <a:xfrm>
            <a:off x="1419726" y="324853"/>
            <a:ext cx="9601200" cy="5725091"/>
          </a:xfrm>
        </p:spPr>
        <p:txBody>
          <a:bodyPr anchor="t">
            <a:normAutofit/>
          </a:bodyPr>
          <a:lstStyle/>
          <a:p>
            <a:pPr>
              <a:buFont typeface="Wingdings" panose="05000000000000000000" pitchFamily="2" charset="2"/>
              <a:buChar char="Ø"/>
            </a:pPr>
            <a:r>
              <a:rPr lang="en-GB" sz="2400" dirty="0"/>
              <a:t>M&amp;S use a range of Native and digital marketing techniques  to raise awareness of the campaign at its targeted audience, specifically the M&amp;S shopper. (Corporate M&amp;S, 2018).</a:t>
            </a:r>
          </a:p>
          <a:p>
            <a:pPr>
              <a:buFont typeface="Wingdings" panose="05000000000000000000" pitchFamily="2" charset="2"/>
              <a:buChar char="Ø"/>
            </a:pPr>
            <a:r>
              <a:rPr lang="en-GB" sz="2400" dirty="0"/>
              <a:t> Several data gathering techniques are applied such as social media engagement and instore surveys to gather target information (Corporate M&amp;S, 2018).</a:t>
            </a:r>
          </a:p>
          <a:p>
            <a:pPr>
              <a:buFont typeface="Wingdings" panose="05000000000000000000" pitchFamily="2" charset="2"/>
              <a:buChar char="Ø"/>
            </a:pPr>
            <a:r>
              <a:rPr lang="en-GB" sz="2400" dirty="0"/>
              <a:t>The decision on what cause to support is in part decided by the ‘Sparks Card charity donations’ where customers choose to donate from a selection of causes through the M&amp;S site (Corporate M&amp;S, 2018).</a:t>
            </a:r>
          </a:p>
          <a:p>
            <a:pPr>
              <a:buFont typeface="Wingdings" panose="05000000000000000000" pitchFamily="2" charset="2"/>
              <a:buChar char="v"/>
            </a:pPr>
            <a:endParaRPr lang="en-GB" sz="1500" dirty="0"/>
          </a:p>
        </p:txBody>
      </p:sp>
      <p:sp>
        <p:nvSpPr>
          <p:cNvPr id="4" name="Footer Placeholder 3">
            <a:extLst>
              <a:ext uri="{FF2B5EF4-FFF2-40B4-BE49-F238E27FC236}">
                <a16:creationId xmlns:a16="http://schemas.microsoft.com/office/drawing/2014/main" id="{E87A0555-D591-4050-88A9-ACE05C0EAF56}"/>
              </a:ext>
            </a:extLst>
          </p:cNvPr>
          <p:cNvSpPr>
            <a:spLocks noGrp="1"/>
          </p:cNvSpPr>
          <p:nvPr>
            <p:ph type="ftr" sz="quarter" idx="11"/>
          </p:nvPr>
        </p:nvSpPr>
        <p:spPr/>
        <p:txBody>
          <a:bodyPr/>
          <a:lstStyle/>
          <a:p>
            <a:r>
              <a:rPr lang="en-GB" dirty="0"/>
              <a:t>Cathie Davies, Student No: 1705973, Date: 6/07/2018, Course No: SBMA7102D</a:t>
            </a:r>
            <a:endParaRPr lang="en-US" dirty="0"/>
          </a:p>
        </p:txBody>
      </p:sp>
    </p:spTree>
    <p:extLst>
      <p:ext uri="{BB962C8B-B14F-4D97-AF65-F5344CB8AC3E}">
        <p14:creationId xmlns:p14="http://schemas.microsoft.com/office/powerpoint/2010/main" val="32132497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extLst/>
          </a:blip>
          <a:stretch/>
        </a:blipFill>
        <a:effectLst/>
      </p:bgPr>
    </p:bg>
    <p:spTree>
      <p:nvGrpSpPr>
        <p:cNvPr id="1" name=""/>
        <p:cNvGrpSpPr/>
        <p:nvPr/>
      </p:nvGrpSpPr>
      <p:grpSpPr>
        <a:xfrm>
          <a:off x="0" y="0"/>
          <a:ext cx="0" cy="0"/>
          <a:chOff x="0" y="0"/>
          <a:chExt cx="0" cy="0"/>
        </a:xfrm>
      </p:grpSpPr>
      <p:sp useBgFill="1">
        <p:nvSpPr>
          <p:cNvPr id="14" name="Rectangle 10">
            <a:extLst>
              <a:ext uri="{FF2B5EF4-FFF2-40B4-BE49-F238E27FC236}">
                <a16:creationId xmlns:a16="http://schemas.microsoft.com/office/drawing/2014/main" id="{E33430C4-BD10-4423-8776-51921E32B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FB15EBF1-FB14-467D-A15D-369EE22275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a:extLst>
              <a:ext uri="{FF2B5EF4-FFF2-40B4-BE49-F238E27FC236}">
                <a16:creationId xmlns:a16="http://schemas.microsoft.com/office/drawing/2014/main" id="{DE7377F3-95BA-4A03-8D53-EB59B237D10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7" name="Rectangle 16">
            <a:extLst>
              <a:ext uri="{FF2B5EF4-FFF2-40B4-BE49-F238E27FC236}">
                <a16:creationId xmlns:a16="http://schemas.microsoft.com/office/drawing/2014/main" id="{B9879606-62D7-4F90-866F-A09191643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09F7AF03-2B9E-4E13-91CC-45F6F3F473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E8909A10-112F-48E4-97D5-125EB8134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a:extLst>
              <a:ext uri="{FF2B5EF4-FFF2-40B4-BE49-F238E27FC236}">
                <a16:creationId xmlns:a16="http://schemas.microsoft.com/office/drawing/2014/main" id="{D90D2115-2E14-4A88-8F73-A5276C6EE0E1}"/>
              </a:ext>
            </a:extLst>
          </p:cNvPr>
          <p:cNvPicPr>
            <a:picLocks noChangeAspect="1"/>
          </p:cNvPicPr>
          <p:nvPr/>
        </p:nvPicPr>
        <p:blipFill>
          <a:blip r:embed="rId6"/>
          <a:stretch>
            <a:fillRect/>
          </a:stretch>
        </p:blipFill>
        <p:spPr>
          <a:xfrm>
            <a:off x="1120425" y="707814"/>
            <a:ext cx="4914867" cy="1916797"/>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3" name="TextBox 22">
            <a:extLst>
              <a:ext uri="{FF2B5EF4-FFF2-40B4-BE49-F238E27FC236}">
                <a16:creationId xmlns:a16="http://schemas.microsoft.com/office/drawing/2014/main" id="{40023B66-E62E-4FCA-9FAF-DF8AF24A0BCB}"/>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2481"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3" name="Content Placeholder 2"/>
          <p:cNvSpPr>
            <a:spLocks noGrp="1"/>
          </p:cNvSpPr>
          <p:nvPr>
            <p:ph idx="1"/>
          </p:nvPr>
        </p:nvSpPr>
        <p:spPr>
          <a:xfrm>
            <a:off x="7288732" y="424384"/>
            <a:ext cx="3937890" cy="802838"/>
          </a:xfrm>
        </p:spPr>
        <p:txBody>
          <a:bodyPr vert="horz" lIns="91440" tIns="45720" rIns="91440" bIns="45720" rtlCol="0">
            <a:normAutofit/>
          </a:bodyPr>
          <a:lstStyle/>
          <a:p>
            <a:pPr marL="0" indent="0">
              <a:buNone/>
            </a:pPr>
            <a:r>
              <a:rPr lang="en-US" cap="all" dirty="0">
                <a:latin typeface="+mj-lt"/>
              </a:rPr>
              <a:t>marketing as Proactive pr?</a:t>
            </a:r>
          </a:p>
        </p:txBody>
      </p:sp>
      <p:sp>
        <p:nvSpPr>
          <p:cNvPr id="25" name="Rectangle 24">
            <a:extLst>
              <a:ext uri="{FF2B5EF4-FFF2-40B4-BE49-F238E27FC236}">
                <a16:creationId xmlns:a16="http://schemas.microsoft.com/office/drawing/2014/main" id="{680B412F-8135-433C-A259-42EFAB4DFF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TextBox 15">
            <a:extLst>
              <a:ext uri="{FF2B5EF4-FFF2-40B4-BE49-F238E27FC236}">
                <a16:creationId xmlns:a16="http://schemas.microsoft.com/office/drawing/2014/main" id="{380251D0-C488-4D43-95E9-7949440B8591}"/>
              </a:ext>
            </a:extLst>
          </p:cNvPr>
          <p:cNvSpPr txBox="1"/>
          <p:nvPr/>
        </p:nvSpPr>
        <p:spPr>
          <a:xfrm>
            <a:off x="1005402" y="2935704"/>
            <a:ext cx="10075682" cy="3724096"/>
          </a:xfrm>
          <a:prstGeom prst="rect">
            <a:avLst/>
          </a:prstGeom>
          <a:noFill/>
        </p:spPr>
        <p:txBody>
          <a:bodyPr wrap="square" rtlCol="0">
            <a:spAutoFit/>
          </a:bodyPr>
          <a:lstStyle/>
          <a:p>
            <a:r>
              <a:rPr lang="en-GB" sz="2000" dirty="0"/>
              <a:t>Many organisations, such as M&amp;S have been hit with mistrust issues and lack of transparency since the Great Recession, which in turn has led to decreased customer loyalty (Hooley </a:t>
            </a:r>
            <a:r>
              <a:rPr lang="en-GB" sz="2000" i="1" dirty="0"/>
              <a:t>et al, </a:t>
            </a:r>
            <a:r>
              <a:rPr lang="en-GB" sz="2000" dirty="0"/>
              <a:t>2017).  </a:t>
            </a:r>
          </a:p>
          <a:p>
            <a:endParaRPr lang="en-GB" sz="2000" dirty="0"/>
          </a:p>
          <a:p>
            <a:r>
              <a:rPr lang="en-GB" sz="2000" dirty="0"/>
              <a:t>M&amp;S in particular has had numerous stories written about the unethical practices of their partners and supplier (MacIntyre, 2018). </a:t>
            </a:r>
          </a:p>
          <a:p>
            <a:endParaRPr lang="en-GB" sz="2000" dirty="0"/>
          </a:p>
          <a:p>
            <a:endParaRPr lang="en-GB" sz="2000" dirty="0"/>
          </a:p>
          <a:p>
            <a:r>
              <a:rPr lang="en-GB" sz="2000" b="1" dirty="0">
                <a:solidFill>
                  <a:srgbClr val="FFC000"/>
                </a:solidFill>
              </a:rPr>
              <a:t>M&amp;S’s CSR could be seen as merely manipulating of the narrative and readjusting the brand?</a:t>
            </a:r>
          </a:p>
          <a:p>
            <a:endParaRPr lang="en-GB" dirty="0"/>
          </a:p>
          <a:p>
            <a:endParaRPr lang="en-GB" dirty="0"/>
          </a:p>
        </p:txBody>
      </p:sp>
      <p:sp>
        <p:nvSpPr>
          <p:cNvPr id="20" name="Rectangle: Rounded Corners 19">
            <a:extLst>
              <a:ext uri="{FF2B5EF4-FFF2-40B4-BE49-F238E27FC236}">
                <a16:creationId xmlns:a16="http://schemas.microsoft.com/office/drawing/2014/main" id="{4F105F16-7F23-4F4E-8A49-F5AA9221C03F}"/>
              </a:ext>
            </a:extLst>
          </p:cNvPr>
          <p:cNvSpPr/>
          <p:nvPr/>
        </p:nvSpPr>
        <p:spPr>
          <a:xfrm>
            <a:off x="6930189" y="1365179"/>
            <a:ext cx="4254278" cy="150018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TextBox 17">
            <a:extLst>
              <a:ext uri="{FF2B5EF4-FFF2-40B4-BE49-F238E27FC236}">
                <a16:creationId xmlns:a16="http://schemas.microsoft.com/office/drawing/2014/main" id="{64E74191-66B2-40D5-875C-A3D58E37597D}"/>
              </a:ext>
            </a:extLst>
          </p:cNvPr>
          <p:cNvSpPr txBox="1"/>
          <p:nvPr/>
        </p:nvSpPr>
        <p:spPr>
          <a:xfrm>
            <a:off x="6966284" y="1347537"/>
            <a:ext cx="4114800" cy="1517829"/>
          </a:xfrm>
          <a:prstGeom prst="rect">
            <a:avLst/>
          </a:prstGeom>
          <a:noFill/>
        </p:spPr>
        <p:txBody>
          <a:bodyPr wrap="square" rtlCol="0">
            <a:spAutoFit/>
          </a:bodyPr>
          <a:lstStyle/>
          <a:p>
            <a:r>
              <a:rPr lang="en-GB" dirty="0"/>
              <a:t>Discussion on topic: (Davies, 2018; Ahmed &amp; Davies, 2018: Week 6.4). https://uniwales.curatr3.com/courses/emba-marketing-copy-6900/home#object/271312</a:t>
            </a:r>
          </a:p>
        </p:txBody>
      </p:sp>
      <p:sp>
        <p:nvSpPr>
          <p:cNvPr id="22" name="Footer Placeholder 21">
            <a:extLst>
              <a:ext uri="{FF2B5EF4-FFF2-40B4-BE49-F238E27FC236}">
                <a16:creationId xmlns:a16="http://schemas.microsoft.com/office/drawing/2014/main" id="{D0440829-FFF5-442E-9188-B39A79D2DD3D}"/>
              </a:ext>
            </a:extLst>
          </p:cNvPr>
          <p:cNvSpPr>
            <a:spLocks noGrp="1"/>
          </p:cNvSpPr>
          <p:nvPr>
            <p:ph type="ftr" sz="quarter" idx="11"/>
          </p:nvPr>
        </p:nvSpPr>
        <p:spPr/>
        <p:txBody>
          <a:bodyPr/>
          <a:lstStyle/>
          <a:p>
            <a:r>
              <a:rPr lang="en-GB" dirty="0"/>
              <a:t>Cathie Davies, Student No: 1705973, Date: 6/07/2018, Course No: SBMA7102D</a:t>
            </a:r>
            <a:endParaRPr lang="en-US" dirty="0"/>
          </a:p>
        </p:txBody>
      </p:sp>
    </p:spTree>
    <p:extLst>
      <p:ext uri="{BB962C8B-B14F-4D97-AF65-F5344CB8AC3E}">
        <p14:creationId xmlns:p14="http://schemas.microsoft.com/office/powerpoint/2010/main" val="18330879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extLst/>
          </a:blip>
          <a:stretch/>
        </a:blip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441B7737-E3D8-47F4-8B54-7529C7A83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55">
            <a:extLst>
              <a:ext uri="{FF2B5EF4-FFF2-40B4-BE49-F238E27FC236}">
                <a16:creationId xmlns:a16="http://schemas.microsoft.com/office/drawing/2014/main" id="{5CDAD12E-853D-4E20-9104-7129A3BF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gradFill flip="none" rotWithShape="1">
            <a:gsLst>
              <a:gs pos="100000">
                <a:schemeClr val="tx2">
                  <a:lumMod val="25000"/>
                  <a:alpha val="10000"/>
                </a:schemeClr>
              </a:gs>
              <a:gs pos="0">
                <a:schemeClr val="bg2">
                  <a:lumMod val="75000"/>
                  <a:lumOff val="25000"/>
                  <a:alpha val="75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8" name="Picture 57">
            <a:extLst>
              <a:ext uri="{FF2B5EF4-FFF2-40B4-BE49-F238E27FC236}">
                <a16:creationId xmlns:a16="http://schemas.microsoft.com/office/drawing/2014/main" id="{3DA59AFC-4552-4608-9A63-AFBBC2C029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BEBA8EAE-BF5A-486C-A8C5-ECC9F3942E4B}">
                <a14:imgProps xmlns:a14="http://schemas.microsoft.com/office/drawing/2010/main">
                  <a14:imgLayer r:embed="rId4">
                    <a14:imgEffect>
                      <a14:brightnessContrast bright="-19000"/>
                    </a14:imgEffect>
                  </a14:imgLayer>
                </a14:imgProps>
              </a:ex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60" name="Picture 59">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62" name="Rectangle 61">
            <a:extLst>
              <a:ext uri="{FF2B5EF4-FFF2-40B4-BE49-F238E27FC236}">
                <a16:creationId xmlns:a16="http://schemas.microsoft.com/office/drawing/2014/main" id="{AC1E939A-6A69-42AE-8471-3AD3A74AD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11236326" cy="6858000"/>
          </a:xfrm>
          <a:prstGeom prst="rect">
            <a:avLst/>
          </a:prstGeom>
          <a:gradFill flip="none" rotWithShape="1">
            <a:gsLst>
              <a:gs pos="0">
                <a:schemeClr val="bg2">
                  <a:alpha val="0"/>
                </a:schemeClr>
              </a:gs>
              <a:gs pos="100000">
                <a:schemeClr val="bg2"/>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 name="TextBox 65">
            <a:extLst>
              <a:ext uri="{FF2B5EF4-FFF2-40B4-BE49-F238E27FC236}">
                <a16:creationId xmlns:a16="http://schemas.microsoft.com/office/drawing/2014/main" id="{4B7BAF6C-CC6F-4F1B-AB92-3ABDF1D44541}"/>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430" y="836910"/>
            <a:ext cx="695137" cy="584775"/>
          </a:xfrm>
          <a:prstGeom prst="rect">
            <a:avLst/>
          </a:prstGeom>
          <a:noFill/>
        </p:spPr>
        <p:txBody>
          <a:bodyPr wrap="square" rtlCol="0">
            <a:spAutoFit/>
          </a:bodyPr>
          <a:lstStyle/>
          <a:p>
            <a:pPr algn="r"/>
            <a:endParaRPr lang="en-US" sz="3200" dirty="0">
              <a:solidFill>
                <a:schemeClr val="accent6"/>
              </a:solidFill>
              <a:latin typeface="MS Shell Dlg 2" panose="020B0604030504040204" pitchFamily="34" charset="0"/>
            </a:endParaRPr>
          </a:p>
        </p:txBody>
      </p:sp>
      <p:sp>
        <p:nvSpPr>
          <p:cNvPr id="2" name="Title 1">
            <a:extLst>
              <a:ext uri="{FF2B5EF4-FFF2-40B4-BE49-F238E27FC236}">
                <a16:creationId xmlns:a16="http://schemas.microsoft.com/office/drawing/2014/main" id="{B260D357-3C18-4C9E-BA84-DE9D94AEE0D3}"/>
              </a:ext>
            </a:extLst>
          </p:cNvPr>
          <p:cNvSpPr>
            <a:spLocks noGrp="1"/>
          </p:cNvSpPr>
          <p:nvPr>
            <p:ph type="title"/>
          </p:nvPr>
        </p:nvSpPr>
        <p:spPr>
          <a:xfrm>
            <a:off x="1621860" y="1185911"/>
            <a:ext cx="3772261" cy="4891624"/>
          </a:xfrm>
        </p:spPr>
        <p:txBody>
          <a:bodyPr>
            <a:normAutofit/>
          </a:bodyPr>
          <a:lstStyle/>
          <a:p>
            <a:pPr algn="l"/>
            <a:r>
              <a:rPr lang="en-GB" sz="4800" dirty="0"/>
              <a:t>CSR as a means of Positioning</a:t>
            </a:r>
          </a:p>
        </p:txBody>
      </p:sp>
      <p:sp>
        <p:nvSpPr>
          <p:cNvPr id="3" name="Content Placeholder 2">
            <a:extLst>
              <a:ext uri="{FF2B5EF4-FFF2-40B4-BE49-F238E27FC236}">
                <a16:creationId xmlns:a16="http://schemas.microsoft.com/office/drawing/2014/main" id="{F7BDF0C2-7312-4534-9E2E-CBBCE3555F55}"/>
              </a:ext>
            </a:extLst>
          </p:cNvPr>
          <p:cNvSpPr>
            <a:spLocks noGrp="1"/>
          </p:cNvSpPr>
          <p:nvPr>
            <p:ph idx="1"/>
          </p:nvPr>
        </p:nvSpPr>
        <p:spPr>
          <a:xfrm>
            <a:off x="5765739" y="1185911"/>
            <a:ext cx="5332895" cy="4864033"/>
          </a:xfrm>
        </p:spPr>
        <p:txBody>
          <a:bodyPr anchor="t">
            <a:normAutofit/>
          </a:bodyPr>
          <a:lstStyle/>
          <a:p>
            <a:pPr marL="6160" indent="0">
              <a:buNone/>
            </a:pPr>
            <a:r>
              <a:rPr lang="en-GB" sz="2400" dirty="0"/>
              <a:t>CSR is considered a resource by M&amp;S, which it can exploit for competitive advantage (Hart, 2015).</a:t>
            </a:r>
          </a:p>
          <a:p>
            <a:pPr marL="6160" indent="0">
              <a:buNone/>
            </a:pPr>
            <a:r>
              <a:rPr lang="en-GB" sz="2400" dirty="0"/>
              <a:t>In a ‘moralised brandscape’ ( Parsons et al, 2018), M&amp;S seek to position them higher than similar High-street competitors, such as Gap, whom have suffered similar backlash over their non ethical production (Chamberlain, 2012). </a:t>
            </a:r>
          </a:p>
          <a:p>
            <a:endParaRPr lang="en-GB" sz="1600" dirty="0"/>
          </a:p>
        </p:txBody>
      </p:sp>
      <p:sp>
        <p:nvSpPr>
          <p:cNvPr id="5" name="Footer Placeholder 4">
            <a:extLst>
              <a:ext uri="{FF2B5EF4-FFF2-40B4-BE49-F238E27FC236}">
                <a16:creationId xmlns:a16="http://schemas.microsoft.com/office/drawing/2014/main" id="{9060DA0F-727D-4B53-A353-144BB9A148CD}"/>
              </a:ext>
            </a:extLst>
          </p:cNvPr>
          <p:cNvSpPr>
            <a:spLocks noGrp="1"/>
          </p:cNvSpPr>
          <p:nvPr>
            <p:ph type="ftr" sz="quarter" idx="11"/>
          </p:nvPr>
        </p:nvSpPr>
        <p:spPr/>
        <p:txBody>
          <a:bodyPr/>
          <a:lstStyle/>
          <a:p>
            <a:r>
              <a:rPr lang="en-GB" dirty="0"/>
              <a:t>Cathie Davies, Student No: 1705973, Date: 6/07/2018, Course No: SBMA7102D</a:t>
            </a:r>
            <a:endParaRPr lang="en-US" dirty="0"/>
          </a:p>
        </p:txBody>
      </p:sp>
    </p:spTree>
    <p:extLst>
      <p:ext uri="{BB962C8B-B14F-4D97-AF65-F5344CB8AC3E}">
        <p14:creationId xmlns:p14="http://schemas.microsoft.com/office/powerpoint/2010/main" val="17066646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extLst/>
          </a:blip>
          <a:stretch/>
        </a:blipFill>
        <a:effectLst/>
      </p:bgPr>
    </p:bg>
    <p:spTree>
      <p:nvGrpSpPr>
        <p:cNvPr id="1" name=""/>
        <p:cNvGrpSpPr/>
        <p:nvPr/>
      </p:nvGrpSpPr>
      <p:grpSpPr>
        <a:xfrm>
          <a:off x="0" y="0"/>
          <a:ext cx="0" cy="0"/>
          <a:chOff x="0" y="0"/>
          <a:chExt cx="0" cy="0"/>
        </a:xfrm>
      </p:grpSpPr>
      <p:sp useBgFill="1">
        <p:nvSpPr>
          <p:cNvPr id="81" name="Rectangle 50">
            <a:extLst>
              <a:ext uri="{FF2B5EF4-FFF2-40B4-BE49-F238E27FC236}">
                <a16:creationId xmlns:a16="http://schemas.microsoft.com/office/drawing/2014/main" id="{42C8380C-518C-4F62-AB1B-B2D94FB69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FCDA94D4-E54E-4EE7-8274-A326ADD6C5B7}"/>
              </a:ext>
            </a:extLst>
          </p:cNvPr>
          <p:cNvPicPr>
            <a:picLocks noChangeAspect="1"/>
          </p:cNvPicPr>
          <p:nvPr/>
        </p:nvPicPr>
        <p:blipFill rotWithShape="1">
          <a:blip r:embed="rId4"/>
          <a:srcRect t="440" r="-1" b="-1"/>
          <a:stretch/>
        </p:blipFill>
        <p:spPr>
          <a:xfrm>
            <a:off x="19872" y="-2718"/>
            <a:ext cx="12191675" cy="6858000"/>
          </a:xfrm>
          <a:prstGeom prst="rect">
            <a:avLst/>
          </a:prstGeom>
        </p:spPr>
      </p:pic>
      <p:pic>
        <p:nvPicPr>
          <p:cNvPr id="82" name="Picture 52">
            <a:extLst>
              <a:ext uri="{FF2B5EF4-FFF2-40B4-BE49-F238E27FC236}">
                <a16:creationId xmlns:a16="http://schemas.microsoft.com/office/drawing/2014/main" id="{2C5ABA5C-8D03-470C-AD42-6705B83958E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83" name="Picture 54">
            <a:extLst>
              <a:ext uri="{FF2B5EF4-FFF2-40B4-BE49-F238E27FC236}">
                <a16:creationId xmlns:a16="http://schemas.microsoft.com/office/drawing/2014/main" id="{71537C21-D1C1-482A-BA54-CFF2EC4E3D7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4" name="Rectangle 56">
            <a:extLst>
              <a:ext uri="{FF2B5EF4-FFF2-40B4-BE49-F238E27FC236}">
                <a16:creationId xmlns:a16="http://schemas.microsoft.com/office/drawing/2014/main" id="{E65DF83B-6056-4738-A030-E52BF984C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5" name="Rectangle 58">
            <a:extLst>
              <a:ext uri="{FF2B5EF4-FFF2-40B4-BE49-F238E27FC236}">
                <a16:creationId xmlns:a16="http://schemas.microsoft.com/office/drawing/2014/main" id="{3B09E30A-434C-4DBD-9C38-A1E96504B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60">
            <a:extLst>
              <a:ext uri="{FF2B5EF4-FFF2-40B4-BE49-F238E27FC236}">
                <a16:creationId xmlns:a16="http://schemas.microsoft.com/office/drawing/2014/main" id="{9EBCEA9B-AF1B-4A5E-A9F8-92C99EB1A4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5" y="0"/>
            <a:ext cx="4431479"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7" name="TextBox 62">
            <a:extLst>
              <a:ext uri="{FF2B5EF4-FFF2-40B4-BE49-F238E27FC236}">
                <a16:creationId xmlns:a16="http://schemas.microsoft.com/office/drawing/2014/main" id="{96DD833C-C45D-4584-A508-4392F70C6DF0}"/>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50645"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46" name="Content Placeholder 2"/>
          <p:cNvSpPr>
            <a:spLocks noGrp="1"/>
          </p:cNvSpPr>
          <p:nvPr>
            <p:ph idx="1"/>
          </p:nvPr>
        </p:nvSpPr>
        <p:spPr>
          <a:xfrm>
            <a:off x="1051123" y="180474"/>
            <a:ext cx="4311614" cy="7315806"/>
          </a:xfrm>
        </p:spPr>
        <p:txBody>
          <a:bodyPr vert="horz" lIns="91440" tIns="45720" rIns="91440" bIns="45720" rtlCol="0">
            <a:normAutofit/>
          </a:bodyPr>
          <a:lstStyle/>
          <a:p>
            <a:pPr marL="0" indent="0">
              <a:lnSpc>
                <a:spcPct val="110000"/>
              </a:lnSpc>
              <a:buNone/>
            </a:pPr>
            <a:r>
              <a:rPr lang="en-GB" sz="1800" cap="all" dirty="0"/>
              <a:t>example of successful CSR as  market positioning and competitor differentiation (Kotler &amp; Armstrong, 2018):</a:t>
            </a:r>
          </a:p>
          <a:p>
            <a:pPr marL="0" indent="0">
              <a:lnSpc>
                <a:spcPct val="110000"/>
              </a:lnSpc>
              <a:buNone/>
            </a:pPr>
            <a:r>
              <a:rPr lang="en-GB" sz="1800" cap="all" dirty="0"/>
              <a:t> ‘Kitchen Cabinet Kings’ who plant a tree for every full kitchen purchased (Alton, 2017: Gales 2018). </a:t>
            </a:r>
          </a:p>
          <a:p>
            <a:pPr marL="0" indent="0">
              <a:lnSpc>
                <a:spcPct val="110000"/>
              </a:lnSpc>
              <a:buNone/>
            </a:pPr>
            <a:r>
              <a:rPr lang="en-GB" sz="1800" cap="all" dirty="0"/>
              <a:t>The Body Shop whose company is built on a strategical ethical and sustainable stance (Hooley, 2017) in compassion to Avon who still test on Animals (PETA, 2018). </a:t>
            </a:r>
          </a:p>
          <a:p>
            <a:pPr marL="0" indent="0">
              <a:lnSpc>
                <a:spcPct val="110000"/>
              </a:lnSpc>
              <a:buNone/>
            </a:pPr>
            <a:endParaRPr lang="en-US" sz="800" cap="all" dirty="0"/>
          </a:p>
        </p:txBody>
      </p:sp>
      <p:sp>
        <p:nvSpPr>
          <p:cNvPr id="88" name="Rectangle 64">
            <a:extLst>
              <a:ext uri="{FF2B5EF4-FFF2-40B4-BE49-F238E27FC236}">
                <a16:creationId xmlns:a16="http://schemas.microsoft.com/office/drawing/2014/main" id="{14E970E0-FAFF-4856-82E3-3EE875625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3755"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ooter Placeholder 35">
            <a:extLst>
              <a:ext uri="{FF2B5EF4-FFF2-40B4-BE49-F238E27FC236}">
                <a16:creationId xmlns:a16="http://schemas.microsoft.com/office/drawing/2014/main" id="{4838C9AE-581D-42AE-846A-B0513843423F}"/>
              </a:ext>
            </a:extLst>
          </p:cNvPr>
          <p:cNvSpPr>
            <a:spLocks noGrp="1"/>
          </p:cNvSpPr>
          <p:nvPr>
            <p:ph type="ftr" sz="quarter" idx="11"/>
          </p:nvPr>
        </p:nvSpPr>
        <p:spPr/>
        <p:txBody>
          <a:bodyPr/>
          <a:lstStyle/>
          <a:p>
            <a:r>
              <a:rPr lang="en-GB" dirty="0"/>
              <a:t>Cathie Davies, Student No: 1705973, Date: 6/07/2018, Course No: SBMA7102D</a:t>
            </a:r>
            <a:endParaRPr lang="en-US" dirty="0"/>
          </a:p>
        </p:txBody>
      </p:sp>
    </p:spTree>
    <p:extLst>
      <p:ext uri="{BB962C8B-B14F-4D97-AF65-F5344CB8AC3E}">
        <p14:creationId xmlns:p14="http://schemas.microsoft.com/office/powerpoint/2010/main" val="2290185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9">
            <a:extLst>
              <a:ext uri="{FF2B5EF4-FFF2-40B4-BE49-F238E27FC236}">
                <a16:creationId xmlns:a16="http://schemas.microsoft.com/office/drawing/2014/main" id="{B5E326A3-EB92-4BDA-9F77-45197E0CBE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11">
            <a:extLst>
              <a:ext uri="{FF2B5EF4-FFF2-40B4-BE49-F238E27FC236}">
                <a16:creationId xmlns:a16="http://schemas.microsoft.com/office/drawing/2014/main" id="{CAC996C7-7B84-4645-9AA1-6EA85EAB47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229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337191" y="1064365"/>
            <a:ext cx="2856582" cy="3313671"/>
          </a:xfrm>
        </p:spPr>
        <p:txBody>
          <a:bodyPr vert="horz" lIns="91440" tIns="45720" rIns="91440" bIns="45720" rtlCol="0">
            <a:normAutofit/>
          </a:bodyPr>
          <a:lstStyle/>
          <a:p>
            <a:pPr algn="l"/>
            <a:r>
              <a:rPr lang="en-GB" sz="3100" dirty="0">
                <a:solidFill>
                  <a:schemeClr val="bg1"/>
                </a:solidFill>
              </a:rPr>
              <a:t>M&amp;S’s Strategic CRS: A matter of Sustainability</a:t>
            </a:r>
            <a:br>
              <a:rPr lang="en-GB" sz="3100" dirty="0">
                <a:solidFill>
                  <a:schemeClr val="bg1"/>
                </a:solidFill>
              </a:rPr>
            </a:br>
            <a:endParaRPr lang="en-US" sz="3100" dirty="0">
              <a:solidFill>
                <a:schemeClr val="bg1"/>
              </a:solidFill>
            </a:endParaRPr>
          </a:p>
        </p:txBody>
      </p:sp>
      <p:sp>
        <p:nvSpPr>
          <p:cNvPr id="9" name="TextBox 13">
            <a:extLst>
              <a:ext uri="{FF2B5EF4-FFF2-40B4-BE49-F238E27FC236}">
                <a16:creationId xmlns:a16="http://schemas.microsoft.com/office/drawing/2014/main" id="{A531BC3A-9EC6-4369-9402-4F1EF6BFB18F}"/>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325" y="897534"/>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11" name="Rectangle 15">
            <a:extLst>
              <a:ext uri="{FF2B5EF4-FFF2-40B4-BE49-F238E27FC236}">
                <a16:creationId xmlns:a16="http://schemas.microsoft.com/office/drawing/2014/main" id="{32DC315B-5680-47D9-B827-34D012FB1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769"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60CD1A0B-A925-44F9-B898-ABA6346C7A9C}"/>
              </a:ext>
            </a:extLst>
          </p:cNvPr>
          <p:cNvGraphicFramePr>
            <a:graphicFrameLocks noGrp="1"/>
          </p:cNvGraphicFramePr>
          <p:nvPr>
            <p:ph idx="1"/>
            <p:extLst>
              <p:ext uri="{D42A27DB-BD31-4B8C-83A1-F6EECF244321}">
                <p14:modId xmlns:p14="http://schemas.microsoft.com/office/powerpoint/2010/main" val="266186345"/>
              </p:ext>
            </p:extLst>
          </p:nvPr>
        </p:nvGraphicFramePr>
        <p:xfrm>
          <a:off x="5507182" y="897534"/>
          <a:ext cx="5889686" cy="53192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a:extLst>
              <a:ext uri="{FF2B5EF4-FFF2-40B4-BE49-F238E27FC236}">
                <a16:creationId xmlns:a16="http://schemas.microsoft.com/office/drawing/2014/main" id="{7FE5323A-33C5-4E2C-A449-8BE99E4D3F33}"/>
              </a:ext>
            </a:extLst>
          </p:cNvPr>
          <p:cNvSpPr>
            <a:spLocks noGrp="1"/>
          </p:cNvSpPr>
          <p:nvPr>
            <p:ph type="ftr" sz="quarter" idx="11"/>
          </p:nvPr>
        </p:nvSpPr>
        <p:spPr/>
        <p:txBody>
          <a:bodyPr/>
          <a:lstStyle/>
          <a:p>
            <a:r>
              <a:rPr lang="en-GB" dirty="0"/>
              <a:t>Cathie Davies, Student No: 1705973, Date: 6/07/2018, Course No: SBMA7102D</a:t>
            </a:r>
            <a:endParaRPr lang="en-US" dirty="0"/>
          </a:p>
        </p:txBody>
      </p:sp>
    </p:spTree>
    <p:extLst>
      <p:ext uri="{BB962C8B-B14F-4D97-AF65-F5344CB8AC3E}">
        <p14:creationId xmlns:p14="http://schemas.microsoft.com/office/powerpoint/2010/main" val="426275467"/>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0C8EDA-3A41-463C-B1D5-26E5F814101F}"/>
              </a:ext>
            </a:extLst>
          </p:cNvPr>
          <p:cNvSpPr>
            <a:spLocks noGrp="1"/>
          </p:cNvSpPr>
          <p:nvPr>
            <p:ph idx="1"/>
          </p:nvPr>
        </p:nvSpPr>
        <p:spPr>
          <a:xfrm>
            <a:off x="1515979" y="1022684"/>
            <a:ext cx="9054160" cy="5027260"/>
          </a:xfrm>
        </p:spPr>
        <p:txBody>
          <a:bodyPr/>
          <a:lstStyle/>
          <a:p>
            <a:pPr marL="6160" indent="0">
              <a:buNone/>
            </a:pPr>
            <a:r>
              <a:rPr lang="en-GB" sz="3200" dirty="0"/>
              <a:t>Whether this strategy works is unclear. Studies suggest that there a collation between socially conscious brands and consumers (BBMG, 2009),  but its has been argued that ultimately it could be uneconomical and unbeneficial when money is moved across the business to fund such initiatives (Hooley, 2017 p.474). </a:t>
            </a:r>
          </a:p>
          <a:p>
            <a:endParaRPr lang="en-GB" dirty="0"/>
          </a:p>
        </p:txBody>
      </p:sp>
      <p:sp>
        <p:nvSpPr>
          <p:cNvPr id="4" name="Footer Placeholder 3">
            <a:extLst>
              <a:ext uri="{FF2B5EF4-FFF2-40B4-BE49-F238E27FC236}">
                <a16:creationId xmlns:a16="http://schemas.microsoft.com/office/drawing/2014/main" id="{83D32E10-FE2D-45D7-96D2-E017B3ABE481}"/>
              </a:ext>
            </a:extLst>
          </p:cNvPr>
          <p:cNvSpPr>
            <a:spLocks noGrp="1"/>
          </p:cNvSpPr>
          <p:nvPr>
            <p:ph type="ftr" sz="quarter" idx="11"/>
          </p:nvPr>
        </p:nvSpPr>
        <p:spPr/>
        <p:txBody>
          <a:bodyPr/>
          <a:lstStyle/>
          <a:p>
            <a:r>
              <a:rPr lang="en-GB" dirty="0"/>
              <a:t>Cathie Davies, Student No: 1705973, Date: 6/07/2018, Course No: SBMA7102D</a:t>
            </a:r>
            <a:endParaRPr lang="en-US" dirty="0"/>
          </a:p>
        </p:txBody>
      </p:sp>
    </p:spTree>
    <p:extLst>
      <p:ext uri="{BB962C8B-B14F-4D97-AF65-F5344CB8AC3E}">
        <p14:creationId xmlns:p14="http://schemas.microsoft.com/office/powerpoint/2010/main" val="40884242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0108" y="985292"/>
            <a:ext cx="1345319" cy="1345319"/>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15ADB788-8569-409E-862D-665AD53C99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 name="Title 1">
            <a:extLst>
              <a:ext uri="{FF2B5EF4-FFF2-40B4-BE49-F238E27FC236}">
                <a16:creationId xmlns:a16="http://schemas.microsoft.com/office/drawing/2014/main" id="{4C50156B-CC4E-4EA5-B4BD-BA18A132F9FC}"/>
              </a:ext>
            </a:extLst>
          </p:cNvPr>
          <p:cNvSpPr>
            <a:spLocks noGrp="1"/>
          </p:cNvSpPr>
          <p:nvPr>
            <p:ph type="title"/>
          </p:nvPr>
        </p:nvSpPr>
        <p:spPr>
          <a:xfrm>
            <a:off x="2611808" y="1022548"/>
            <a:ext cx="7958331" cy="1308063"/>
          </a:xfrm>
        </p:spPr>
        <p:txBody>
          <a:bodyPr anchor="b">
            <a:normAutofit/>
          </a:bodyPr>
          <a:lstStyle/>
          <a:p>
            <a:pPr algn="l"/>
            <a:r>
              <a:rPr lang="en-GB" sz="3700" dirty="0">
                <a:solidFill>
                  <a:srgbClr val="1F2D29"/>
                </a:solidFill>
              </a:rPr>
              <a:t>How do can organisations react and develop to benefit from CSR?</a:t>
            </a:r>
          </a:p>
        </p:txBody>
      </p:sp>
      <p:sp>
        <p:nvSpPr>
          <p:cNvPr id="14" name="Rectangle 13">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rgbClr val="31474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0DB7FD89-1F4C-49F7-8653-B62B53C8ABFB}"/>
              </a:ext>
            </a:extLst>
          </p:cNvPr>
          <p:cNvSpPr>
            <a:spLocks noGrp="1"/>
          </p:cNvSpPr>
          <p:nvPr>
            <p:ph idx="1"/>
          </p:nvPr>
        </p:nvSpPr>
        <p:spPr>
          <a:xfrm>
            <a:off x="2302933" y="2641604"/>
            <a:ext cx="7621606" cy="3443107"/>
          </a:xfrm>
        </p:spPr>
        <p:txBody>
          <a:bodyPr anchor="t">
            <a:normAutofit fontScale="92500" lnSpcReduction="10000"/>
          </a:bodyPr>
          <a:lstStyle/>
          <a:p>
            <a:r>
              <a:rPr lang="en-GB" sz="2400" dirty="0">
                <a:solidFill>
                  <a:srgbClr val="1F2D29"/>
                </a:solidFill>
              </a:rPr>
              <a:t>All partners across the value chain, must share the same ethical stance. If there is a disconnect consider using your companies influence to change the nature of the partner or consider cutting partnerships and finding another B2B organisation.</a:t>
            </a:r>
          </a:p>
          <a:p>
            <a:r>
              <a:rPr lang="en-GB" sz="2400" dirty="0">
                <a:solidFill>
                  <a:srgbClr val="1F2D29"/>
                </a:solidFill>
              </a:rPr>
              <a:t>Report positive feedback and results are widely marketed to get the most capitalization out of CSR (Bhattacharya, 2009). </a:t>
            </a:r>
          </a:p>
          <a:p>
            <a:endParaRPr lang="en-GB" sz="1600" dirty="0">
              <a:solidFill>
                <a:srgbClr val="1F2D29"/>
              </a:solidFill>
            </a:endParaRPr>
          </a:p>
          <a:p>
            <a:endParaRPr lang="en-GB" sz="1600" dirty="0">
              <a:solidFill>
                <a:srgbClr val="1F2D29"/>
              </a:solidFill>
            </a:endParaRPr>
          </a:p>
        </p:txBody>
      </p:sp>
      <p:sp>
        <p:nvSpPr>
          <p:cNvPr id="4" name="Footer Placeholder 3">
            <a:extLst>
              <a:ext uri="{FF2B5EF4-FFF2-40B4-BE49-F238E27FC236}">
                <a16:creationId xmlns:a16="http://schemas.microsoft.com/office/drawing/2014/main" id="{C72D26E3-66D6-495A-851C-2DB2B3185EE6}"/>
              </a:ext>
            </a:extLst>
          </p:cNvPr>
          <p:cNvSpPr>
            <a:spLocks noGrp="1"/>
          </p:cNvSpPr>
          <p:nvPr>
            <p:ph type="ftr" sz="quarter" idx="11"/>
          </p:nvPr>
        </p:nvSpPr>
        <p:spPr/>
        <p:txBody>
          <a:bodyPr/>
          <a:lstStyle/>
          <a:p>
            <a:r>
              <a:rPr lang="en-GB" dirty="0"/>
              <a:t>Cathie Davies, Student No: 1705973, Date: 6/07/2018, Course No: SBMA7102D</a:t>
            </a:r>
            <a:endParaRPr lang="en-US" dirty="0"/>
          </a:p>
        </p:txBody>
      </p:sp>
    </p:spTree>
    <p:extLst>
      <p:ext uri="{BB962C8B-B14F-4D97-AF65-F5344CB8AC3E}">
        <p14:creationId xmlns:p14="http://schemas.microsoft.com/office/powerpoint/2010/main" val="3915274985"/>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049A0C8-4DD4-4ABB-A614-2328477652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0" name="Picture 9">
            <a:extLst>
              <a:ext uri="{FF2B5EF4-FFF2-40B4-BE49-F238E27FC236}">
                <a16:creationId xmlns:a16="http://schemas.microsoft.com/office/drawing/2014/main" id="{0F6A325A-2919-4123-9174-54EABC5A03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80E82CC2-31B4-4592-9C30-6A975D5DE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198CE383-5E7E-4B66-B52A-B492AE0F10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9D185A96-18D7-4084-8117-F60559EB2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EA34A425-32DC-4467-9A4A-9176EC369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TextBox 19">
            <a:extLst>
              <a:ext uri="{FF2B5EF4-FFF2-40B4-BE49-F238E27FC236}">
                <a16:creationId xmlns:a16="http://schemas.microsoft.com/office/drawing/2014/main" id="{1BF53389-3CCE-4DFA-9F44-1093CA4DBEA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p:nvSpPr>
          <p:cNvPr id="22" name="Rectangle 21">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124" y="487443"/>
            <a:ext cx="5841548" cy="5841548"/>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lumMod val="40000"/>
                  <a:lumOff val="60000"/>
                </a:schemeClr>
              </a:solidFill>
            </a:endParaRPr>
          </a:p>
        </p:txBody>
      </p:sp>
      <p:pic>
        <p:nvPicPr>
          <p:cNvPr id="26" name="Picture 25">
            <a:extLst>
              <a:ext uri="{FF2B5EF4-FFF2-40B4-BE49-F238E27FC236}">
                <a16:creationId xmlns:a16="http://schemas.microsoft.com/office/drawing/2014/main" id="{15ADB788-8569-409E-862D-665AD53C99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 name="Title 1">
            <a:extLst>
              <a:ext uri="{FF2B5EF4-FFF2-40B4-BE49-F238E27FC236}">
                <a16:creationId xmlns:a16="http://schemas.microsoft.com/office/drawing/2014/main" id="{30D8EABC-C815-464D-AF81-E4EACDE7CA87}"/>
              </a:ext>
            </a:extLst>
          </p:cNvPr>
          <p:cNvSpPr>
            <a:spLocks noGrp="1"/>
          </p:cNvSpPr>
          <p:nvPr>
            <p:ph type="title"/>
          </p:nvPr>
        </p:nvSpPr>
        <p:spPr>
          <a:xfrm>
            <a:off x="1926215" y="661736"/>
            <a:ext cx="8745795" cy="5342021"/>
          </a:xfrm>
        </p:spPr>
        <p:txBody>
          <a:bodyPr vert="horz" lIns="91440" tIns="45720" rIns="91440" bIns="45720" rtlCol="0" anchor="t">
            <a:normAutofit/>
          </a:bodyPr>
          <a:lstStyle/>
          <a:p>
            <a:pPr algn="l"/>
            <a:r>
              <a:rPr lang="en-US" sz="3200" dirty="0">
                <a:solidFill>
                  <a:srgbClr val="1F2D29"/>
                </a:solidFill>
              </a:rPr>
              <a:t>Use Big data to better understand and predict the future customer. What is their biggest concern?</a:t>
            </a:r>
            <a:br>
              <a:rPr lang="en-US" sz="3200" dirty="0">
                <a:solidFill>
                  <a:srgbClr val="1F2D29"/>
                </a:solidFill>
              </a:rPr>
            </a:br>
            <a:br>
              <a:rPr lang="en-US" sz="3200" dirty="0">
                <a:solidFill>
                  <a:srgbClr val="1F2D29"/>
                </a:solidFill>
              </a:rPr>
            </a:br>
            <a:r>
              <a:rPr lang="en-US" sz="3200" dirty="0">
                <a:solidFill>
                  <a:srgbClr val="1F2D29"/>
                </a:solidFill>
              </a:rPr>
              <a:t>Don’t set goals that are unachievable: practically or financially. The bad publicity from failing to achieve or falsifying claims costs the organization heavily in fines and consumers: example, the automobile industry emissions row of 2015 (Carrington, 2015).</a:t>
            </a:r>
            <a:br>
              <a:rPr lang="en-US" sz="3200" dirty="0">
                <a:solidFill>
                  <a:srgbClr val="1F2D29"/>
                </a:solidFill>
              </a:rPr>
            </a:br>
            <a:r>
              <a:rPr lang="en-US" sz="3200" dirty="0">
                <a:solidFill>
                  <a:srgbClr val="1F2D29"/>
                </a:solidFill>
              </a:rPr>
              <a:t> </a:t>
            </a:r>
          </a:p>
        </p:txBody>
      </p:sp>
      <p:sp>
        <p:nvSpPr>
          <p:cNvPr id="28" name="Rectangle 27">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rgbClr val="31474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extBox 29">
            <a:extLst>
              <a:ext uri="{FF2B5EF4-FFF2-40B4-BE49-F238E27FC236}">
                <a16:creationId xmlns:a16="http://schemas.microsoft.com/office/drawing/2014/main" id="{9232A0FC-3B0E-4DD1-9C3E-9C8C8CA6D10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712" y="2388951"/>
            <a:ext cx="849742" cy="461665"/>
          </a:xfrm>
          <a:prstGeom prst="rect">
            <a:avLst/>
          </a:prstGeom>
          <a:noFill/>
        </p:spPr>
        <p:txBody>
          <a:bodyPr wrap="square" rtlCol="0">
            <a:spAutoFit/>
          </a:bodyPr>
          <a:lstStyle/>
          <a:p>
            <a:pPr algn="r"/>
            <a:endParaRPr lang="en-US" sz="2400" dirty="0">
              <a:solidFill>
                <a:srgbClr val="1F2D29"/>
              </a:solidFill>
              <a:latin typeface="MS Shell Dlg 2" panose="020B0604030504040204" pitchFamily="34" charset="0"/>
            </a:endParaRPr>
          </a:p>
        </p:txBody>
      </p:sp>
      <p:sp>
        <p:nvSpPr>
          <p:cNvPr id="4" name="Footer Placeholder 3">
            <a:extLst>
              <a:ext uri="{FF2B5EF4-FFF2-40B4-BE49-F238E27FC236}">
                <a16:creationId xmlns:a16="http://schemas.microsoft.com/office/drawing/2014/main" id="{BE0634DD-3365-480C-B186-D79D7C332DD8}"/>
              </a:ext>
            </a:extLst>
          </p:cNvPr>
          <p:cNvSpPr>
            <a:spLocks noGrp="1"/>
          </p:cNvSpPr>
          <p:nvPr>
            <p:ph type="ftr" sz="quarter" idx="11"/>
          </p:nvPr>
        </p:nvSpPr>
        <p:spPr/>
        <p:txBody>
          <a:bodyPr/>
          <a:lstStyle/>
          <a:p>
            <a:r>
              <a:rPr lang="en-GB" dirty="0"/>
              <a:t>Cathie Davies, Student No: 1705973, Date: 6/07/2018, Course No: SBMA7102D</a:t>
            </a:r>
            <a:endParaRPr lang="en-US" dirty="0"/>
          </a:p>
        </p:txBody>
      </p:sp>
    </p:spTree>
    <p:extLst>
      <p:ext uri="{BB962C8B-B14F-4D97-AF65-F5344CB8AC3E}">
        <p14:creationId xmlns:p14="http://schemas.microsoft.com/office/powerpoint/2010/main" val="2156781305"/>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2A5ED-D0CB-4FA0-8544-4752B0C1D134}"/>
              </a:ext>
            </a:extLst>
          </p:cNvPr>
          <p:cNvSpPr>
            <a:spLocks noGrp="1"/>
          </p:cNvSpPr>
          <p:nvPr>
            <p:ph type="title"/>
          </p:nvPr>
        </p:nvSpPr>
        <p:spPr>
          <a:xfrm>
            <a:off x="202613" y="216569"/>
            <a:ext cx="2838496" cy="6328612"/>
          </a:xfrm>
        </p:spPr>
        <p:txBody>
          <a:bodyPr vert="vert270"/>
          <a:lstStyle/>
          <a:p>
            <a:r>
              <a:rPr lang="en-GB" dirty="0"/>
              <a:t>Reference</a:t>
            </a:r>
          </a:p>
        </p:txBody>
      </p:sp>
      <p:sp>
        <p:nvSpPr>
          <p:cNvPr id="3" name="Content Placeholder 2">
            <a:extLst>
              <a:ext uri="{FF2B5EF4-FFF2-40B4-BE49-F238E27FC236}">
                <a16:creationId xmlns:a16="http://schemas.microsoft.com/office/drawing/2014/main" id="{8B696D0F-20DB-4AF9-8E9C-A07CF7D5AA8F}"/>
              </a:ext>
            </a:extLst>
          </p:cNvPr>
          <p:cNvSpPr>
            <a:spLocks noGrp="1"/>
          </p:cNvSpPr>
          <p:nvPr>
            <p:ph idx="1"/>
          </p:nvPr>
        </p:nvSpPr>
        <p:spPr>
          <a:xfrm>
            <a:off x="1143000" y="-1167062"/>
            <a:ext cx="9427139" cy="9721516"/>
          </a:xfrm>
        </p:spPr>
        <p:txBody>
          <a:bodyPr>
            <a:normAutofit/>
          </a:bodyPr>
          <a:lstStyle/>
          <a:p>
            <a:r>
              <a:rPr lang="en-GB" sz="1400" dirty="0"/>
              <a:t>AHMED, S., (2018), Step 6.4: Is Corporate Social Responsibility (CSR) a marketing tool?, eMBA: Carmarthen, [online] at https://uniwales.curatr3.com/courses/emba-marketing-copy-6900/home#object/271312.</a:t>
            </a:r>
          </a:p>
          <a:p>
            <a:r>
              <a:rPr lang="en-GB" sz="1400" dirty="0"/>
              <a:t>ALTON, L. 2017. ‘The Role of CSR in Marketing and Branding.’ https://smallbiztrends.com/2017/04/csr-marketing.html: GALE, M., (2018), Step 6.4: Is Corporate Social Responsibility (CSR) a marketing tool?, eMBA: Carmarthen, [online] at https://uniwales.curatr3.com/courses/emba-marketing-copy-6900/home#object/271312.</a:t>
            </a:r>
          </a:p>
          <a:p>
            <a:r>
              <a:rPr lang="en-GB" sz="1400" dirty="0"/>
              <a:t>AMHED, S., DAVIES, C., (2018), Step 6.4: Is Corporate Social Responsibility (CSR) a marketing tool?, eMBA: Carmarthen, [online] at https://uniwales.curatr3.com/courses/emba-marketing-copy-6900/home#object/271312.</a:t>
            </a:r>
          </a:p>
          <a:p>
            <a:r>
              <a:rPr lang="en-GB" sz="1400" dirty="0"/>
              <a:t>BBMG, (2009), BBMG Study: Three-Fourths of U.S. Consumers Reward, Punish Brands Based on Social and Environmental Practices, [online] atwww.csrwire.com/press releases/27052-BBMG-Study-Three-Fourths-of-U-S-Consumers-Reward-Punish-Brands-Based-on-Social-and-Environmental-Practices-</a:t>
            </a:r>
          </a:p>
          <a:p>
            <a:r>
              <a:rPr lang="en-GB" sz="1400" dirty="0"/>
              <a:t>BHATTACHARYA, C., (2009), Corporate Social Responsibility: Its all about Marketing, [online] at https://www.forbes.com/2009/11/20/corporate-social-responsibility-leadership-citizenship-marketing.html#271646d02795). </a:t>
            </a:r>
          </a:p>
          <a:p>
            <a:r>
              <a:rPr lang="en-GB" sz="1400" dirty="0"/>
              <a:t>CARRINGTON, D., (2015), Four more carmakers join diesel emissions row, Guardian: London, [online] at https://www.theguardian.com/environment/2015/oct/09/mercedes-honda-mazda-mitsubishi-diesel-emissions-row </a:t>
            </a:r>
          </a:p>
          <a:p>
            <a:r>
              <a:rPr lang="en-GB" sz="1400" dirty="0"/>
              <a:t>CORPORATE M&amp;S, (2018), M&amp;S Plan A Report 2018, [online] at https://corporate.marksandspencer.com/annual-report-2018/mands_plan_a_2018.pdf</a:t>
            </a:r>
          </a:p>
          <a:p>
            <a:endParaRPr lang="en-GB" dirty="0"/>
          </a:p>
        </p:txBody>
      </p:sp>
      <p:sp>
        <p:nvSpPr>
          <p:cNvPr id="4" name="Footer Placeholder 3">
            <a:extLst>
              <a:ext uri="{FF2B5EF4-FFF2-40B4-BE49-F238E27FC236}">
                <a16:creationId xmlns:a16="http://schemas.microsoft.com/office/drawing/2014/main" id="{34DCEFF2-2E9C-4D1E-B343-C00CF3D244B3}"/>
              </a:ext>
            </a:extLst>
          </p:cNvPr>
          <p:cNvSpPr>
            <a:spLocks noGrp="1"/>
          </p:cNvSpPr>
          <p:nvPr>
            <p:ph type="ftr" sz="quarter" idx="11"/>
          </p:nvPr>
        </p:nvSpPr>
        <p:spPr/>
        <p:txBody>
          <a:bodyPr/>
          <a:lstStyle/>
          <a:p>
            <a:r>
              <a:rPr lang="en-GB" dirty="0"/>
              <a:t>Cathie Davies, Student No: 1705973, Date: 6/07/2018, Course No: SBMA7102D</a:t>
            </a:r>
            <a:endParaRPr lang="en-US" dirty="0"/>
          </a:p>
        </p:txBody>
      </p:sp>
    </p:spTree>
    <p:extLst>
      <p:ext uri="{BB962C8B-B14F-4D97-AF65-F5344CB8AC3E}">
        <p14:creationId xmlns:p14="http://schemas.microsoft.com/office/powerpoint/2010/main" val="7029273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2A5ED-D0CB-4FA0-8544-4752B0C1D134}"/>
              </a:ext>
            </a:extLst>
          </p:cNvPr>
          <p:cNvSpPr>
            <a:spLocks noGrp="1"/>
          </p:cNvSpPr>
          <p:nvPr>
            <p:ph type="title"/>
          </p:nvPr>
        </p:nvSpPr>
        <p:spPr>
          <a:xfrm>
            <a:off x="202613" y="216569"/>
            <a:ext cx="2838496" cy="6328612"/>
          </a:xfrm>
        </p:spPr>
        <p:txBody>
          <a:bodyPr vert="vert270"/>
          <a:lstStyle/>
          <a:p>
            <a:r>
              <a:rPr lang="en-GB" dirty="0"/>
              <a:t>Reference</a:t>
            </a:r>
          </a:p>
        </p:txBody>
      </p:sp>
      <p:sp>
        <p:nvSpPr>
          <p:cNvPr id="3" name="Content Placeholder 2">
            <a:extLst>
              <a:ext uri="{FF2B5EF4-FFF2-40B4-BE49-F238E27FC236}">
                <a16:creationId xmlns:a16="http://schemas.microsoft.com/office/drawing/2014/main" id="{8B696D0F-20DB-4AF9-8E9C-A07CF7D5AA8F}"/>
              </a:ext>
            </a:extLst>
          </p:cNvPr>
          <p:cNvSpPr>
            <a:spLocks noGrp="1"/>
          </p:cNvSpPr>
          <p:nvPr>
            <p:ph idx="1"/>
          </p:nvPr>
        </p:nvSpPr>
        <p:spPr>
          <a:xfrm>
            <a:off x="1143000" y="-1167062"/>
            <a:ext cx="9427139" cy="9721516"/>
          </a:xfrm>
        </p:spPr>
        <p:txBody>
          <a:bodyPr>
            <a:normAutofit/>
          </a:bodyPr>
          <a:lstStyle/>
          <a:p>
            <a:r>
              <a:rPr lang="en-GB" sz="1400" i="1" dirty="0"/>
              <a:t>CHAMBERLAIN, G., (2012), India's clothing workers: 'They slap us and call us dogs and donkeys’, The Observer: India, [online] at https://www.theguardian.com/world/2012/nov/25/india-clothing-workers-slave-wages.</a:t>
            </a:r>
          </a:p>
          <a:p>
            <a:r>
              <a:rPr lang="en-GB" sz="1400" i="1" dirty="0"/>
              <a:t>DAVIES, C., (2018), Step 6.4: Is Corporate Social Responsibility (CSR) a marketing tool?, eMBA: Carmarthen, [online] at https://uniwales.curatr3.com/courses/emba-marketing-copy-6900/home#object/271312.</a:t>
            </a:r>
          </a:p>
          <a:p>
            <a:r>
              <a:rPr lang="en-GB" sz="1400" i="1" dirty="0"/>
              <a:t>FELSTED, A., (2014), Marks and Spencer struggles to bring back golden age, FT: London,  [online] at https://www.ft.com/content/cd845d52-e28b-11e3-ba64-00144feabdc0.</a:t>
            </a:r>
          </a:p>
          <a:p>
            <a:r>
              <a:rPr lang="en-GB" sz="1400" i="1" dirty="0"/>
              <a:t>HART, S. (1995). ‘A natural resource‐based view of the firm. Academy of Management Review, 20, 986–1014. </a:t>
            </a:r>
          </a:p>
          <a:p>
            <a:r>
              <a:rPr lang="en-GB" sz="1400" i="1" dirty="0"/>
              <a:t>HOOLEY, G; NICOLAUD, B; PIERCY N; RUDD, J (2017) Marketing Strategy and Competitive Positioning, 6th Ed. Pearson</a:t>
            </a:r>
          </a:p>
          <a:p>
            <a:r>
              <a:rPr lang="en-GB" sz="1400" i="1" dirty="0"/>
              <a:t>KOTLER, P; ARMSTRONG, G; HARRIS, LL. C; PIERCY, N (2018) Principles of Marketing,  7th European  edition, Pearson</a:t>
            </a:r>
          </a:p>
          <a:p>
            <a:r>
              <a:rPr lang="en-GB" sz="1400" i="1" dirty="0"/>
              <a:t>M&amp;S, (2016), M&amp;S Plan A: Ordinary Clothes Made Extraordinary, YouTube, [online] at https://youtu.be/_qCkU2l2Hf4.</a:t>
            </a:r>
          </a:p>
          <a:p>
            <a:r>
              <a:rPr lang="en-GB" sz="1400" i="1" dirty="0"/>
              <a:t>MACINTYRE, D., (2016), Panorama - Undercover: The Refugees Who Make Our Clothes, BBC: London, [online] at www.bbc.co.uk/blogs/aboutthebbc/entries/aa0dd313-e50a-4e28-8109-118a7cc3b3df</a:t>
            </a:r>
          </a:p>
          <a:p>
            <a:r>
              <a:rPr lang="en-GB" sz="1400" i="1" dirty="0"/>
              <a:t>MOHR, L.A., WEBB, D.J., HARRIS,K.E., (2001), Do consumers expect companies to be socially responsible? The impact of corporate social responsibility on buying behaviour. Journal of Consumer Affairs, 35(1) p.45-75: found in PARSONS, E., MACLAREN, P., CHATZIDAKIS, A., (2018), Contemporary Issues in Marketing and Consumer Behaviour, 2nd Edition, Routledge: New York. </a:t>
            </a:r>
          </a:p>
          <a:p>
            <a:endParaRPr lang="en-GB" i="1" dirty="0"/>
          </a:p>
        </p:txBody>
      </p:sp>
      <p:sp>
        <p:nvSpPr>
          <p:cNvPr id="4" name="Footer Placeholder 3">
            <a:extLst>
              <a:ext uri="{FF2B5EF4-FFF2-40B4-BE49-F238E27FC236}">
                <a16:creationId xmlns:a16="http://schemas.microsoft.com/office/drawing/2014/main" id="{CE2160DE-D549-4226-8892-6182DECB6A3D}"/>
              </a:ext>
            </a:extLst>
          </p:cNvPr>
          <p:cNvSpPr>
            <a:spLocks noGrp="1"/>
          </p:cNvSpPr>
          <p:nvPr>
            <p:ph type="ftr" sz="quarter" idx="11"/>
          </p:nvPr>
        </p:nvSpPr>
        <p:spPr/>
        <p:txBody>
          <a:bodyPr/>
          <a:lstStyle/>
          <a:p>
            <a:r>
              <a:rPr lang="en-GB" dirty="0"/>
              <a:t>Cathie Davies, Student No: 1705973, Date: 6/07/2018, Course No: SBMA7102D</a:t>
            </a:r>
            <a:endParaRPr lang="en-US" dirty="0"/>
          </a:p>
        </p:txBody>
      </p:sp>
    </p:spTree>
    <p:extLst>
      <p:ext uri="{BB962C8B-B14F-4D97-AF65-F5344CB8AC3E}">
        <p14:creationId xmlns:p14="http://schemas.microsoft.com/office/powerpoint/2010/main" val="28202477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2A5ED-D0CB-4FA0-8544-4752B0C1D134}"/>
              </a:ext>
            </a:extLst>
          </p:cNvPr>
          <p:cNvSpPr>
            <a:spLocks noGrp="1"/>
          </p:cNvSpPr>
          <p:nvPr>
            <p:ph type="title"/>
          </p:nvPr>
        </p:nvSpPr>
        <p:spPr>
          <a:xfrm>
            <a:off x="202613" y="216569"/>
            <a:ext cx="2838496" cy="6328612"/>
          </a:xfrm>
        </p:spPr>
        <p:txBody>
          <a:bodyPr vert="vert270"/>
          <a:lstStyle/>
          <a:p>
            <a:r>
              <a:rPr lang="en-GB" dirty="0"/>
              <a:t>Reference</a:t>
            </a:r>
          </a:p>
        </p:txBody>
      </p:sp>
      <p:sp>
        <p:nvSpPr>
          <p:cNvPr id="3" name="Content Placeholder 2">
            <a:extLst>
              <a:ext uri="{FF2B5EF4-FFF2-40B4-BE49-F238E27FC236}">
                <a16:creationId xmlns:a16="http://schemas.microsoft.com/office/drawing/2014/main" id="{8B696D0F-20DB-4AF9-8E9C-A07CF7D5AA8F}"/>
              </a:ext>
            </a:extLst>
          </p:cNvPr>
          <p:cNvSpPr>
            <a:spLocks noGrp="1"/>
          </p:cNvSpPr>
          <p:nvPr>
            <p:ph idx="1"/>
          </p:nvPr>
        </p:nvSpPr>
        <p:spPr>
          <a:xfrm>
            <a:off x="1143000" y="-1167062"/>
            <a:ext cx="9427139" cy="9721516"/>
          </a:xfrm>
        </p:spPr>
        <p:txBody>
          <a:bodyPr>
            <a:normAutofit/>
          </a:bodyPr>
          <a:lstStyle/>
          <a:p>
            <a:r>
              <a:rPr lang="en-GB" sz="1400" i="1" dirty="0"/>
              <a:t>PARSONS, E. &amp; MACLARAN, P. (2018) Contemporary Issues in Marketing and Consumer Behaviour, London, Butterworth Heinemann.</a:t>
            </a:r>
          </a:p>
          <a:p>
            <a:r>
              <a:rPr lang="en-GB" sz="1400" i="1" dirty="0"/>
              <a:t>PETA, (2018), These Beauty Brands Are Still Tested on Animals,  [online] at https://www.peta.org/living/personal-care-fashion/beauty-brands-that-you-thought-were-cruelty-free-but-arent/.</a:t>
            </a:r>
          </a:p>
          <a:p>
            <a:r>
              <a:rPr lang="en-GB" sz="1400" i="1" dirty="0"/>
              <a:t>SMITHERS, R., (2012), M&amp;S launches 'shwopping' scheme, Guardian: London, [online] at https://www.theguardian.com/money/2012/apr/26/marks-spencer-shwopping-scheme</a:t>
            </a:r>
          </a:p>
          <a:p>
            <a:r>
              <a:rPr lang="en-GB" sz="1400" i="1" dirty="0"/>
              <a:t>TERJE I. VAALAND, MORTEN HEIDE, KJELL GRØNHAUG, (2008) "Corporate social responsibility: investigating theory and research in the marketing context", European Journal of Marketing, Vol. 42 Issue: 9/10, pp.927-953, https://doi.org/10.1108/03090560810891082 </a:t>
            </a:r>
          </a:p>
          <a:p>
            <a:endParaRPr lang="en-GB" i="1" dirty="0"/>
          </a:p>
        </p:txBody>
      </p:sp>
      <p:sp>
        <p:nvSpPr>
          <p:cNvPr id="4" name="Footer Placeholder 3">
            <a:extLst>
              <a:ext uri="{FF2B5EF4-FFF2-40B4-BE49-F238E27FC236}">
                <a16:creationId xmlns:a16="http://schemas.microsoft.com/office/drawing/2014/main" id="{BDAD1687-4147-4483-8570-E343C53BD172}"/>
              </a:ext>
            </a:extLst>
          </p:cNvPr>
          <p:cNvSpPr>
            <a:spLocks noGrp="1"/>
          </p:cNvSpPr>
          <p:nvPr>
            <p:ph type="ftr" sz="quarter" idx="11"/>
          </p:nvPr>
        </p:nvSpPr>
        <p:spPr/>
        <p:txBody>
          <a:bodyPr/>
          <a:lstStyle/>
          <a:p>
            <a:r>
              <a:rPr lang="en-GB" dirty="0"/>
              <a:t>Cathie Davies, Student No: 1705973, Date: 6/07/2018, Course No: SBMA7102D</a:t>
            </a:r>
            <a:endParaRPr lang="en-US" dirty="0"/>
          </a:p>
        </p:txBody>
      </p:sp>
    </p:spTree>
    <p:extLst>
      <p:ext uri="{BB962C8B-B14F-4D97-AF65-F5344CB8AC3E}">
        <p14:creationId xmlns:p14="http://schemas.microsoft.com/office/powerpoint/2010/main" val="34996392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877" y="148358"/>
            <a:ext cx="874629" cy="2173736"/>
          </a:xfrm>
        </p:spPr>
        <p:txBody>
          <a:bodyPr vert="vert270" anchor="t">
            <a:normAutofit/>
          </a:bodyPr>
          <a:lstStyle/>
          <a:p>
            <a:r>
              <a:rPr lang="en-US" dirty="0"/>
              <a:t>Images</a:t>
            </a:r>
          </a:p>
        </p:txBody>
      </p:sp>
      <p:sp>
        <p:nvSpPr>
          <p:cNvPr id="3" name="Content Placeholder 2"/>
          <p:cNvSpPr>
            <a:spLocks noGrp="1"/>
          </p:cNvSpPr>
          <p:nvPr>
            <p:ph idx="1"/>
          </p:nvPr>
        </p:nvSpPr>
        <p:spPr>
          <a:xfrm>
            <a:off x="1018507" y="148357"/>
            <a:ext cx="10002420" cy="5999779"/>
          </a:xfrm>
        </p:spPr>
        <p:txBody>
          <a:bodyPr>
            <a:normAutofit/>
          </a:bodyPr>
          <a:lstStyle/>
          <a:p>
            <a:pPr marL="0" indent="0">
              <a:buNone/>
            </a:pPr>
            <a:r>
              <a:rPr lang="en-GB" sz="2400" u="sng" dirty="0">
                <a:solidFill>
                  <a:schemeClr val="accent4">
                    <a:lumMod val="75000"/>
                  </a:schemeClr>
                </a:solidFill>
              </a:rPr>
              <a:t> </a:t>
            </a:r>
          </a:p>
          <a:p>
            <a:r>
              <a:rPr lang="en-GB" sz="1400" dirty="0"/>
              <a:t>CORPORATE M&amp;S, (2018), M&amp;S Plan A Report 2018, [online] at </a:t>
            </a:r>
            <a:r>
              <a:rPr lang="en-GB" sz="1400" dirty="0">
                <a:hlinkClick r:id="rId2"/>
              </a:rPr>
              <a:t>https://corporate.marksandspencer.com/annual-report-2018/mands_plan_a_2018.pdf</a:t>
            </a:r>
            <a:endParaRPr lang="en-GB" sz="1400" dirty="0"/>
          </a:p>
          <a:p>
            <a:r>
              <a:rPr lang="en-GB" sz="1400" i="1" dirty="0"/>
              <a:t>HAVIZ I., (2018), Friendship is what matters most, Good times spent with friends are priceless </a:t>
            </a:r>
            <a:r>
              <a:rPr lang="en-GB" sz="1400" dirty="0"/>
              <a:t>[online] at </a:t>
            </a:r>
            <a:r>
              <a:rPr lang="en-GB" sz="1400" dirty="0">
                <a:hlinkClick r:id="rId3"/>
              </a:rPr>
              <a:t>https://www.gettyimages.co.uk/search/photographer?family=creative&amp;photographer=photo%20taken%20by%20ibrahim%20iujaz%20hafiz&amp;excludenudity=true&amp;sort=best#license</a:t>
            </a:r>
            <a:r>
              <a:rPr lang="en-GB" sz="1400" dirty="0"/>
              <a:t> accessed on the 27/06/2018.</a:t>
            </a:r>
          </a:p>
          <a:p>
            <a:r>
              <a:rPr lang="en-GB" sz="1400" dirty="0"/>
              <a:t>MACINTYRE, D., (2016), Panorama - Undercover: The Refugees Who Make Our Clothes, BBC: London, [online] at www.bbc.co.uk/blogs/aboutthebbc/entries/aa0dd313-e50a-4e28-8109-118a7cc3b3df</a:t>
            </a:r>
          </a:p>
          <a:p>
            <a:r>
              <a:rPr lang="en-GB" sz="1400" dirty="0"/>
              <a:t>MARKSANDSPENCERS.COM, (2018), Shwopping. Ordinary clothes made extraordinary The M&amp;S clothes recycling initiative, [online] at </a:t>
            </a:r>
            <a:r>
              <a:rPr lang="en-GB" sz="1400" dirty="0">
                <a:hlinkClick r:id="rId4"/>
              </a:rPr>
              <a:t>https://www.marksandspencer.com/s/plan-a-shwopping</a:t>
            </a:r>
            <a:r>
              <a:rPr lang="en-GB" sz="1400" dirty="0"/>
              <a:t>.</a:t>
            </a:r>
          </a:p>
          <a:p>
            <a:r>
              <a:rPr lang="en-GB" sz="1400" dirty="0"/>
              <a:t>THE BODY SHOP, (2018), </a:t>
            </a:r>
            <a:r>
              <a:rPr lang="en-GB" sz="1400" i="1" dirty="0"/>
              <a:t>How to get involved,  </a:t>
            </a:r>
            <a:r>
              <a:rPr lang="en-GB" sz="1400" dirty="0"/>
              <a:t>[online] at https://www.thebodyshop.com/en-gb/about-us/against-animal-testing</a:t>
            </a:r>
          </a:p>
          <a:p>
            <a:endParaRPr sz="1200" dirty="0"/>
          </a:p>
        </p:txBody>
      </p:sp>
      <p:sp>
        <p:nvSpPr>
          <p:cNvPr id="4" name="Footer Placeholder 3">
            <a:extLst>
              <a:ext uri="{FF2B5EF4-FFF2-40B4-BE49-F238E27FC236}">
                <a16:creationId xmlns:a16="http://schemas.microsoft.com/office/drawing/2014/main" id="{D20AB901-82F1-4F84-88C5-EA2E57DA75C2}"/>
              </a:ext>
            </a:extLst>
          </p:cNvPr>
          <p:cNvSpPr>
            <a:spLocks noGrp="1"/>
          </p:cNvSpPr>
          <p:nvPr>
            <p:ph type="ftr" sz="quarter" idx="11"/>
          </p:nvPr>
        </p:nvSpPr>
        <p:spPr/>
        <p:txBody>
          <a:bodyPr/>
          <a:lstStyle/>
          <a:p>
            <a:r>
              <a:rPr lang="en-GB" dirty="0"/>
              <a:t>Cathie Davies, Student No: 1705973, Date: 6/07/2018, Course No: SBMA7102D</a:t>
            </a:r>
            <a:endParaRPr lang="en-US" dirty="0"/>
          </a:p>
        </p:txBody>
      </p:sp>
    </p:spTree>
    <p:extLst>
      <p:ext uri="{BB962C8B-B14F-4D97-AF65-F5344CB8AC3E}">
        <p14:creationId xmlns:p14="http://schemas.microsoft.com/office/powerpoint/2010/main" val="26120707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82E"/>
      </a:dk2>
      <a:lt2>
        <a:srgbClr val="C2F5FC"/>
      </a:lt2>
      <a:accent1>
        <a:srgbClr val="4091F3"/>
      </a:accent1>
      <a:accent2>
        <a:srgbClr val="8BBCF1"/>
      </a:accent2>
      <a:accent3>
        <a:srgbClr val="CB6A6A"/>
      </a:accent3>
      <a:accent4>
        <a:srgbClr val="C567AF"/>
      </a:accent4>
      <a:accent5>
        <a:srgbClr val="A684F9"/>
      </a:accent5>
      <a:accent6>
        <a:srgbClr val="A9ACEE"/>
      </a:accent6>
      <a:hlink>
        <a:srgbClr val="6D9CC5"/>
      </a:hlink>
      <a:folHlink>
        <a:srgbClr val="6D82A0"/>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178B2DAB-5DDE-4060-A857-D2E1CDA9250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TM16401375[[fn=Madison]]</Template>
  <TotalTime>0</TotalTime>
  <Words>2211</Words>
  <Application>Microsoft Office PowerPoint</Application>
  <PresentationFormat>Widescreen</PresentationFormat>
  <Paragraphs>95</Paragraphs>
  <Slides>15</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Calibri</vt:lpstr>
      <vt:lpstr>MS Shell Dlg 2</vt:lpstr>
      <vt:lpstr>Segoe UI Light</vt:lpstr>
      <vt:lpstr>Segoe UI Semilight</vt:lpstr>
      <vt:lpstr>Wingdings</vt:lpstr>
      <vt:lpstr>Wingdings 3</vt:lpstr>
      <vt:lpstr>Madison</vt:lpstr>
      <vt:lpstr>Corporate social responsibility (CSR)</vt:lpstr>
      <vt:lpstr>Marks and Spencer's has a “Plan A”</vt:lpstr>
      <vt:lpstr>An example of M&amp;S CSR marketing initiatives: Shwopping</vt:lpstr>
      <vt:lpstr>PowerPoint Presentation</vt:lpstr>
      <vt:lpstr>PowerPoint Presentation</vt:lpstr>
      <vt:lpstr>CSR as a means of Positioning</vt:lpstr>
      <vt:lpstr>PowerPoint Presentation</vt:lpstr>
      <vt:lpstr>M&amp;S’s Strategic CRS: A matter of Sustainability </vt:lpstr>
      <vt:lpstr>PowerPoint Presentation</vt:lpstr>
      <vt:lpstr>How do can organisations react and develop to benefit from CSR?</vt:lpstr>
      <vt:lpstr>Use Big data to better understand and predict the future customer. What is their biggest concern?  Don’t set goals that are unachievable: practically or financially. The bad publicity from failing to achieve or falsifying claims costs the organization heavily in fines and consumers: example, the automobile industry emissions row of 2015 (Carrington, 2015).  </vt:lpstr>
      <vt:lpstr>Reference</vt:lpstr>
      <vt:lpstr>Reference</vt:lpstr>
      <vt:lpstr>Reference</vt:lpstr>
      <vt:lpstr>Images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Here's your outline to get started</dc:title>
  <dc:creator>cathie davies</dc:creator>
  <cp:lastModifiedBy>Cathie Davies</cp:lastModifiedBy>
  <cp:revision>9</cp:revision>
  <cp:lastPrinted>2018-07-02T11:20:36Z</cp:lastPrinted>
  <dcterms:created xsi:type="dcterms:W3CDTF">2018-07-02T11:19:42Z</dcterms:created>
  <dcterms:modified xsi:type="dcterms:W3CDTF">2018-07-05T16:24:06Z</dcterms:modified>
</cp:coreProperties>
</file>