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 id="263" r:id="rId12"/>
    <p:sldId id="271" r:id="rId13"/>
    <p:sldId id="265" r:id="rId14"/>
    <p:sldId id="266" r:id="rId15"/>
    <p:sldId id="289"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3" autoAdjust="0"/>
    <p:restoredTop sz="94660"/>
  </p:normalViewPr>
  <p:slideViewPr>
    <p:cSldViewPr snapToGrid="0">
      <p:cViewPr varScale="1">
        <p:scale>
          <a:sx n="87" d="100"/>
          <a:sy n="87" d="100"/>
        </p:scale>
        <p:origin x="48"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4398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1324118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4908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089443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20732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1442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9565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9972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40264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6783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55018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50707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0999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921722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25879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2778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5901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1/27/2021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90207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Social Research for Professional Practice</a:t>
            </a:r>
            <a:endParaRPr lang="en-GB" dirty="0"/>
          </a:p>
        </p:txBody>
      </p:sp>
      <p:sp>
        <p:nvSpPr>
          <p:cNvPr id="3" name="Subtitle 2"/>
          <p:cNvSpPr>
            <a:spLocks noGrp="1"/>
          </p:cNvSpPr>
          <p:nvPr>
            <p:ph type="subTitle" idx="1"/>
          </p:nvPr>
        </p:nvSpPr>
        <p:spPr/>
        <p:txBody>
          <a:bodyPr/>
          <a:lstStyle/>
          <a:p>
            <a:r>
              <a:rPr lang="en-GB" dirty="0" smtClean="0"/>
              <a:t>ECYW5001</a:t>
            </a:r>
            <a:endParaRPr lang="en-GB" dirty="0"/>
          </a:p>
        </p:txBody>
      </p:sp>
    </p:spTree>
    <p:extLst>
      <p:ext uri="{BB962C8B-B14F-4D97-AF65-F5344CB8AC3E}">
        <p14:creationId xmlns:p14="http://schemas.microsoft.com/office/powerpoint/2010/main" val="2408308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Lecture Overview</a:t>
            </a:r>
            <a:endParaRPr lang="en-GB" dirty="0"/>
          </a:p>
        </p:txBody>
      </p:sp>
      <p:sp>
        <p:nvSpPr>
          <p:cNvPr id="3" name="Content Placeholder 2"/>
          <p:cNvSpPr>
            <a:spLocks noGrp="1"/>
          </p:cNvSpPr>
          <p:nvPr>
            <p:ph sz="half" idx="1"/>
          </p:nvPr>
        </p:nvSpPr>
        <p:spPr/>
        <p:txBody>
          <a:bodyPr>
            <a:normAutofit/>
          </a:bodyPr>
          <a:lstStyle/>
          <a:p>
            <a:r>
              <a:rPr lang="en-GB" dirty="0" smtClean="0"/>
              <a:t>Aims of the Module</a:t>
            </a:r>
          </a:p>
          <a:p>
            <a:r>
              <a:rPr lang="en-GB" dirty="0" smtClean="0"/>
              <a:t>Module Learning Outcomes</a:t>
            </a:r>
          </a:p>
          <a:p>
            <a:r>
              <a:rPr lang="en-GB" dirty="0" smtClean="0"/>
              <a:t>Module Indicative Content</a:t>
            </a:r>
          </a:p>
          <a:p>
            <a:r>
              <a:rPr lang="en-GB" dirty="0" smtClean="0"/>
              <a:t>Module Learning and Teaching Strategy</a:t>
            </a:r>
          </a:p>
          <a:p>
            <a:r>
              <a:rPr lang="en-GB" dirty="0" smtClean="0"/>
              <a:t>Module Assessment</a:t>
            </a:r>
          </a:p>
        </p:txBody>
      </p:sp>
      <p:sp>
        <p:nvSpPr>
          <p:cNvPr id="21" name="Content Placeholder 20"/>
          <p:cNvSpPr>
            <a:spLocks noGrp="1"/>
          </p:cNvSpPr>
          <p:nvPr>
            <p:ph sz="half" idx="2"/>
          </p:nvPr>
        </p:nvSpPr>
        <p:spPr/>
        <p:txBody>
          <a:bodyPr/>
          <a:lstStyle/>
          <a:p>
            <a:r>
              <a:rPr lang="en-GB" dirty="0"/>
              <a:t>What is Research with Young people</a:t>
            </a:r>
          </a:p>
          <a:p>
            <a:r>
              <a:rPr lang="en-GB" dirty="0"/>
              <a:t>Directed </a:t>
            </a:r>
            <a:r>
              <a:rPr lang="en-GB" dirty="0" smtClean="0"/>
              <a:t>Study for the half term week</a:t>
            </a:r>
            <a:endParaRPr lang="en-GB" dirty="0"/>
          </a:p>
          <a:p>
            <a:r>
              <a:rPr lang="en-GB" dirty="0"/>
              <a:t>Questions Please</a:t>
            </a:r>
          </a:p>
          <a:p>
            <a:r>
              <a:rPr lang="en-GB" dirty="0"/>
              <a:t>Recap</a:t>
            </a:r>
          </a:p>
          <a:p>
            <a:endParaRPr lang="en-GB" dirty="0"/>
          </a:p>
        </p:txBody>
      </p:sp>
    </p:spTree>
    <p:extLst>
      <p:ext uri="{BB962C8B-B14F-4D97-AF65-F5344CB8AC3E}">
        <p14:creationId xmlns:p14="http://schemas.microsoft.com/office/powerpoint/2010/main" val="207153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Aims</a:t>
            </a:r>
            <a:endParaRPr lang="en-GB" dirty="0"/>
          </a:p>
        </p:txBody>
      </p:sp>
      <p:sp>
        <p:nvSpPr>
          <p:cNvPr id="3" name="Content Placeholder 2"/>
          <p:cNvSpPr>
            <a:spLocks noGrp="1"/>
          </p:cNvSpPr>
          <p:nvPr>
            <p:ph sz="half" idx="1"/>
          </p:nvPr>
        </p:nvSpPr>
        <p:spPr>
          <a:xfrm>
            <a:off x="1298448" y="2589886"/>
            <a:ext cx="4718304" cy="3280561"/>
          </a:xfrm>
        </p:spPr>
        <p:txBody>
          <a:bodyPr>
            <a:noAutofit/>
          </a:bodyPr>
          <a:lstStyle/>
          <a:p>
            <a:r>
              <a:rPr lang="en-GB" sz="2800" dirty="0"/>
              <a:t>To develop knowledge, understanding and skills of social research methodologies and research methods appropriate to youth work practice and other related fields.  </a:t>
            </a:r>
            <a:endParaRPr lang="en-GB" sz="3200" dirty="0" smtClean="0"/>
          </a:p>
        </p:txBody>
      </p:sp>
      <p:pic>
        <p:nvPicPr>
          <p:cNvPr id="7" name="Picture 3" descr="photos for film 00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882640" y="2538636"/>
            <a:ext cx="4641551" cy="3481163"/>
          </a:xfrm>
        </p:spPr>
      </p:pic>
    </p:spTree>
    <p:extLst>
      <p:ext uri="{BB962C8B-B14F-4D97-AF65-F5344CB8AC3E}">
        <p14:creationId xmlns:p14="http://schemas.microsoft.com/office/powerpoint/2010/main" val="1752192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Outcomes.</a:t>
            </a:r>
            <a:endParaRPr lang="en-GB" dirty="0"/>
          </a:p>
        </p:txBody>
      </p:sp>
      <p:sp>
        <p:nvSpPr>
          <p:cNvPr id="3" name="Content Placeholder 2"/>
          <p:cNvSpPr>
            <a:spLocks noGrp="1"/>
          </p:cNvSpPr>
          <p:nvPr>
            <p:ph sz="half" idx="1"/>
          </p:nvPr>
        </p:nvSpPr>
        <p:spPr/>
        <p:txBody>
          <a:bodyPr>
            <a:normAutofit lnSpcReduction="10000"/>
          </a:bodyPr>
          <a:lstStyle/>
          <a:p>
            <a:pPr lvl="0" fontAlgn="base" hangingPunct="0"/>
            <a:r>
              <a:rPr lang="en-GB" dirty="0"/>
              <a:t>Critically evaluate the nature of both quantitative and qualitative research methodology and methods including their strengths and weaknesses.</a:t>
            </a:r>
          </a:p>
          <a:p>
            <a:pPr lvl="0" fontAlgn="base" hangingPunct="0"/>
            <a:r>
              <a:rPr lang="en-GB" dirty="0"/>
              <a:t>Demonstrate a critical understanding of participatory research methodologies and methods with young people.</a:t>
            </a:r>
          </a:p>
          <a:p>
            <a:endParaRPr lang="en-GB" dirty="0"/>
          </a:p>
        </p:txBody>
      </p:sp>
      <p:pic>
        <p:nvPicPr>
          <p:cNvPr id="5" name="Content Placeholder 4" descr="photos to be copied 01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333536" y="2560638"/>
            <a:ext cx="4414428" cy="3309937"/>
          </a:xfrm>
        </p:spPr>
      </p:pic>
    </p:spTree>
    <p:extLst>
      <p:ext uri="{BB962C8B-B14F-4D97-AF65-F5344CB8AC3E}">
        <p14:creationId xmlns:p14="http://schemas.microsoft.com/office/powerpoint/2010/main" val="707558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Outcomes. </a:t>
            </a:r>
            <a:endParaRPr lang="en-GB" dirty="0"/>
          </a:p>
        </p:txBody>
      </p:sp>
      <p:sp>
        <p:nvSpPr>
          <p:cNvPr id="3" name="Content Placeholder 2"/>
          <p:cNvSpPr>
            <a:spLocks noGrp="1"/>
          </p:cNvSpPr>
          <p:nvPr>
            <p:ph sz="half" idx="1"/>
          </p:nvPr>
        </p:nvSpPr>
        <p:spPr/>
        <p:txBody>
          <a:bodyPr>
            <a:normAutofit/>
          </a:bodyPr>
          <a:lstStyle/>
          <a:p>
            <a:pPr lvl="0" fontAlgn="base" hangingPunct="0"/>
            <a:r>
              <a:rPr lang="en-GB" dirty="0"/>
              <a:t>Critically analyse the role of research ethics and reflection when carrying out research in a range of young people contexts.</a:t>
            </a:r>
          </a:p>
          <a:p>
            <a:pPr lvl="0" fontAlgn="base" hangingPunct="0"/>
            <a:r>
              <a:rPr lang="en-GB" dirty="0"/>
              <a:t>Organise their knowledge and learning through use of a range of information resources, and present their work appropriately.</a:t>
            </a:r>
          </a:p>
          <a:p>
            <a:pPr marL="0" indent="0">
              <a:buNone/>
            </a:pPr>
            <a:endParaRPr lang="en-GB" dirty="0"/>
          </a:p>
        </p:txBody>
      </p:sp>
      <p:pic>
        <p:nvPicPr>
          <p:cNvPr id="5" name="Picture 3" descr="Various Youth Council 013"/>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7008574" y="2571174"/>
            <a:ext cx="4345225" cy="3258919"/>
          </a:xfrm>
        </p:spPr>
      </p:pic>
    </p:spTree>
    <p:extLst>
      <p:ext uri="{BB962C8B-B14F-4D97-AF65-F5344CB8AC3E}">
        <p14:creationId xmlns:p14="http://schemas.microsoft.com/office/powerpoint/2010/main" val="1225192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Indicative Content.</a:t>
            </a:r>
            <a:endParaRPr lang="en-GB" dirty="0"/>
          </a:p>
        </p:txBody>
      </p:sp>
      <p:sp>
        <p:nvSpPr>
          <p:cNvPr id="3" name="Content Placeholder 2"/>
          <p:cNvSpPr>
            <a:spLocks noGrp="1"/>
          </p:cNvSpPr>
          <p:nvPr>
            <p:ph sz="half" idx="1"/>
          </p:nvPr>
        </p:nvSpPr>
        <p:spPr>
          <a:xfrm>
            <a:off x="1298447" y="2560319"/>
            <a:ext cx="5491109" cy="3632413"/>
          </a:xfrm>
        </p:spPr>
        <p:txBody>
          <a:bodyPr>
            <a:normAutofit fontScale="47500" lnSpcReduction="20000"/>
          </a:bodyPr>
          <a:lstStyle/>
          <a:p>
            <a:pPr lvl="0" fontAlgn="base" hangingPunct="0"/>
            <a:r>
              <a:rPr lang="en-GB" sz="4200" dirty="0"/>
              <a:t>An overview of the various theories and philosophy of qualitative and quantitative research methodology utilised in social science research.</a:t>
            </a:r>
          </a:p>
          <a:p>
            <a:pPr marL="0" indent="0" fontAlgn="base" hangingPunct="0">
              <a:buNone/>
            </a:pPr>
            <a:endParaRPr lang="en-GB" sz="4200" dirty="0"/>
          </a:p>
          <a:p>
            <a:pPr lvl="0" fontAlgn="base" hangingPunct="0"/>
            <a:r>
              <a:rPr lang="en-GB" sz="4200" dirty="0"/>
              <a:t>Analysis of the methods and tools used to collect qualitative and quantitative data. </a:t>
            </a:r>
          </a:p>
          <a:p>
            <a:pPr marL="0" indent="0" fontAlgn="base" hangingPunct="0">
              <a:buNone/>
            </a:pPr>
            <a:r>
              <a:rPr lang="en-GB" sz="4200" dirty="0"/>
              <a:t> </a:t>
            </a:r>
          </a:p>
          <a:p>
            <a:pPr lvl="0" fontAlgn="base" hangingPunct="0"/>
            <a:r>
              <a:rPr lang="en-GB" sz="4200" dirty="0"/>
              <a:t>Evaluation of the appropriateness of research methodologies and methods when carrying out research in a range of settings with young people as ‘participants’. </a:t>
            </a:r>
          </a:p>
          <a:p>
            <a:endParaRPr lang="en-GB" dirty="0"/>
          </a:p>
        </p:txBody>
      </p:sp>
      <p:pic>
        <p:nvPicPr>
          <p:cNvPr id="5" name="Picture 3" descr="st fagans &amp; mill stadium 06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00216" y="2596638"/>
            <a:ext cx="4130440" cy="3097830"/>
          </a:xfrm>
        </p:spPr>
      </p:pic>
    </p:spTree>
    <p:extLst>
      <p:ext uri="{BB962C8B-B14F-4D97-AF65-F5344CB8AC3E}">
        <p14:creationId xmlns:p14="http://schemas.microsoft.com/office/powerpoint/2010/main" val="814159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Indicative Content.</a:t>
            </a:r>
            <a:endParaRPr lang="en-GB" dirty="0"/>
          </a:p>
        </p:txBody>
      </p:sp>
      <p:sp>
        <p:nvSpPr>
          <p:cNvPr id="3" name="Content Placeholder 2"/>
          <p:cNvSpPr>
            <a:spLocks noGrp="1"/>
          </p:cNvSpPr>
          <p:nvPr>
            <p:ph sz="half" idx="1"/>
          </p:nvPr>
        </p:nvSpPr>
        <p:spPr>
          <a:xfrm>
            <a:off x="838200" y="2540607"/>
            <a:ext cx="5962308" cy="4317393"/>
          </a:xfrm>
        </p:spPr>
        <p:txBody>
          <a:bodyPr>
            <a:normAutofit fontScale="85000" lnSpcReduction="20000"/>
          </a:bodyPr>
          <a:lstStyle/>
          <a:p>
            <a:pPr lvl="0" fontAlgn="base" hangingPunct="0"/>
            <a:r>
              <a:rPr lang="en-GB" dirty="0"/>
              <a:t>Exploration of the principles and practices of adopting participatory research methodologies that allows young people’s voices to be heard in the research process. </a:t>
            </a:r>
          </a:p>
          <a:p>
            <a:pPr marL="0" indent="0" fontAlgn="base" hangingPunct="0">
              <a:buNone/>
            </a:pPr>
            <a:r>
              <a:rPr lang="en-GB" dirty="0"/>
              <a:t> </a:t>
            </a:r>
          </a:p>
          <a:p>
            <a:pPr lvl="0" fontAlgn="base" hangingPunct="0"/>
            <a:r>
              <a:rPr lang="en-GB" dirty="0"/>
              <a:t>Critical analysis of ethical issues that need to be considered when undertaking research in particular with young people. </a:t>
            </a:r>
          </a:p>
          <a:p>
            <a:pPr marL="0" indent="0" fontAlgn="base" hangingPunct="0">
              <a:buNone/>
            </a:pPr>
            <a:r>
              <a:rPr lang="en-GB" dirty="0"/>
              <a:t> </a:t>
            </a:r>
          </a:p>
          <a:p>
            <a:pPr lvl="0" fontAlgn="base" hangingPunct="0"/>
            <a:r>
              <a:rPr lang="en-GB" dirty="0"/>
              <a:t>Discussion on the role of reflective practice for developing self and professional practice – including analysis of action research as a methodology as an extension of practice.  </a:t>
            </a:r>
          </a:p>
          <a:p>
            <a:pPr marL="0" indent="0" fontAlgn="base" hangingPunct="0">
              <a:buNone/>
            </a:pPr>
            <a:r>
              <a:rPr lang="en-GB" dirty="0"/>
              <a:t> </a:t>
            </a:r>
          </a:p>
          <a:p>
            <a:endParaRPr lang="en-GB" dirty="0"/>
          </a:p>
        </p:txBody>
      </p:sp>
      <p:pic>
        <p:nvPicPr>
          <p:cNvPr id="5" name="Content Placeholder 4" descr="photos to be copied 006"/>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996065" y="2833530"/>
            <a:ext cx="4414428" cy="3309937"/>
          </a:xfrm>
        </p:spPr>
      </p:pic>
    </p:spTree>
    <p:extLst>
      <p:ext uri="{BB962C8B-B14F-4D97-AF65-F5344CB8AC3E}">
        <p14:creationId xmlns:p14="http://schemas.microsoft.com/office/powerpoint/2010/main" val="2282623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and Teaching Strategy</a:t>
            </a:r>
            <a:endParaRPr lang="en-GB" dirty="0"/>
          </a:p>
        </p:txBody>
      </p:sp>
      <p:sp>
        <p:nvSpPr>
          <p:cNvPr id="3" name="Content Placeholder 2"/>
          <p:cNvSpPr>
            <a:spLocks noGrp="1"/>
          </p:cNvSpPr>
          <p:nvPr>
            <p:ph sz="half" idx="1"/>
          </p:nvPr>
        </p:nvSpPr>
        <p:spPr>
          <a:xfrm>
            <a:off x="1298448" y="2560319"/>
            <a:ext cx="4718304" cy="3594085"/>
          </a:xfrm>
        </p:spPr>
        <p:txBody>
          <a:bodyPr>
            <a:normAutofit fontScale="77500" lnSpcReduction="20000"/>
          </a:bodyPr>
          <a:lstStyle/>
          <a:p>
            <a:r>
              <a:rPr lang="en-GB" sz="2800" dirty="0" smtClean="0"/>
              <a:t>Lectures will introduce students to the concepts, principles and practices of applied research for practitioners. Tutorials and seminars will introduce practical examples which will be used to support the application, discussion and evaluation of techniques learned.  Case studies will also be used to develop understanding and application of techniques.</a:t>
            </a:r>
          </a:p>
          <a:p>
            <a:r>
              <a:rPr lang="en-GB" sz="2800" dirty="0" smtClean="0"/>
              <a:t>Directed Reading to reinforce the ideas discussed in lectures. </a:t>
            </a:r>
          </a:p>
          <a:p>
            <a:endParaRPr lang="en-GB" dirty="0"/>
          </a:p>
        </p:txBody>
      </p:sp>
      <p:pic>
        <p:nvPicPr>
          <p:cNvPr id="7" name="Picture 4" descr="030527 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6334125" y="2560638"/>
            <a:ext cx="4413249" cy="3309937"/>
          </a:xfrm>
        </p:spPr>
      </p:pic>
    </p:spTree>
    <p:extLst>
      <p:ext uri="{BB962C8B-B14F-4D97-AF65-F5344CB8AC3E}">
        <p14:creationId xmlns:p14="http://schemas.microsoft.com/office/powerpoint/2010/main" val="3021937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79704" y="304165"/>
            <a:ext cx="10515600" cy="1325563"/>
          </a:xfrm>
        </p:spPr>
        <p:txBody>
          <a:bodyPr/>
          <a:lstStyle/>
          <a:p>
            <a:r>
              <a:rPr lang="en-GB" dirty="0" smtClean="0"/>
              <a:t>Assessment Component 1</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502294095"/>
              </p:ext>
            </p:extLst>
          </p:nvPr>
        </p:nvGraphicFramePr>
        <p:xfrm>
          <a:off x="952729" y="1303157"/>
          <a:ext cx="10242574" cy="4937760"/>
        </p:xfrm>
        <a:graphic>
          <a:graphicData uri="http://schemas.openxmlformats.org/drawingml/2006/table">
            <a:tbl>
              <a:tblPr firstRow="1" firstCol="1" lastRow="1" lastCol="1" bandRow="1" bandCol="1">
                <a:tableStyleId>{5C22544A-7EE6-4342-B048-85BDC9FD1C3A}</a:tableStyleId>
              </a:tblPr>
              <a:tblGrid>
                <a:gridCol w="1665012">
                  <a:extLst>
                    <a:ext uri="{9D8B030D-6E8A-4147-A177-3AD203B41FA5}">
                      <a16:colId xmlns:a16="http://schemas.microsoft.com/office/drawing/2014/main" val="20000"/>
                    </a:ext>
                  </a:extLst>
                </a:gridCol>
                <a:gridCol w="5004249">
                  <a:extLst>
                    <a:ext uri="{9D8B030D-6E8A-4147-A177-3AD203B41FA5}">
                      <a16:colId xmlns:a16="http://schemas.microsoft.com/office/drawing/2014/main" val="20001"/>
                    </a:ext>
                  </a:extLst>
                </a:gridCol>
                <a:gridCol w="1917678">
                  <a:extLst>
                    <a:ext uri="{9D8B030D-6E8A-4147-A177-3AD203B41FA5}">
                      <a16:colId xmlns:a16="http://schemas.microsoft.com/office/drawing/2014/main" val="20002"/>
                    </a:ext>
                  </a:extLst>
                </a:gridCol>
                <a:gridCol w="1655635">
                  <a:extLst>
                    <a:ext uri="{9D8B030D-6E8A-4147-A177-3AD203B41FA5}">
                      <a16:colId xmlns:a16="http://schemas.microsoft.com/office/drawing/2014/main" val="20003"/>
                    </a:ext>
                  </a:extLst>
                </a:gridCol>
              </a:tblGrid>
              <a:tr h="1052503">
                <a:tc>
                  <a:txBody>
                    <a:bodyPr/>
                    <a:lstStyle/>
                    <a:p>
                      <a:pPr algn="ctr">
                        <a:spcAft>
                          <a:spcPts val="0"/>
                        </a:spcAft>
                        <a:tabLst>
                          <a:tab pos="457200" algn="l"/>
                          <a:tab pos="914400" algn="l"/>
                          <a:tab pos="1371600" algn="l"/>
                          <a:tab pos="1828800" algn="l"/>
                        </a:tabLst>
                      </a:pPr>
                      <a:r>
                        <a:rPr lang="en-GB" dirty="0" smtClean="0"/>
                        <a:t>Assessment</a:t>
                      </a:r>
                      <a:endParaRPr lang="en-GB" dirty="0"/>
                    </a:p>
                  </a:txBody>
                  <a:tcPr marL="52637" marR="52637" marT="0" marB="0"/>
                </a:tc>
                <a:tc>
                  <a:txBody>
                    <a:bodyPr/>
                    <a:lstStyle/>
                    <a:p>
                      <a:pPr algn="ctr">
                        <a:spcAft>
                          <a:spcPts val="0"/>
                        </a:spcAft>
                        <a:tabLst>
                          <a:tab pos="457200" algn="l"/>
                          <a:tab pos="914400" algn="l"/>
                          <a:tab pos="1371600" algn="l"/>
                          <a:tab pos="1828800" algn="l"/>
                        </a:tabLst>
                      </a:pPr>
                      <a:r>
                        <a:rPr lang="en-GB" dirty="0"/>
                        <a:t>Title</a:t>
                      </a:r>
                    </a:p>
                  </a:txBody>
                  <a:tcPr marL="52637" marR="52637" marT="0" marB="0"/>
                </a:tc>
                <a:tc>
                  <a:txBody>
                    <a:bodyPr/>
                    <a:lstStyle/>
                    <a:p>
                      <a:pPr>
                        <a:spcAft>
                          <a:spcPts val="0"/>
                        </a:spcAft>
                      </a:pPr>
                      <a:r>
                        <a:rPr lang="en-GB"/>
                        <a:t>Submission Date</a:t>
                      </a:r>
                    </a:p>
                  </a:txBody>
                  <a:tcPr marL="52637" marR="52637" marT="0" marB="0"/>
                </a:tc>
                <a:tc>
                  <a:txBody>
                    <a:bodyPr/>
                    <a:lstStyle/>
                    <a:p>
                      <a:pPr>
                        <a:spcAft>
                          <a:spcPts val="0"/>
                        </a:spcAft>
                      </a:pPr>
                      <a:r>
                        <a:rPr lang="en-GB"/>
                        <a:t>Date of Provisional Grades and Tutor Feedback</a:t>
                      </a:r>
                    </a:p>
                  </a:txBody>
                  <a:tcPr marL="52637" marR="52637" marT="0" marB="0"/>
                </a:tc>
                <a:extLst>
                  <a:ext uri="{0D108BD9-81ED-4DB2-BD59-A6C34878D82A}">
                    <a16:rowId xmlns:a16="http://schemas.microsoft.com/office/drawing/2014/main" val="10000"/>
                  </a:ext>
                </a:extLst>
              </a:tr>
              <a:tr h="3683760">
                <a:tc>
                  <a:txBody>
                    <a:bodyPr/>
                    <a:lstStyle/>
                    <a:p>
                      <a:pPr algn="l">
                        <a:spcAft>
                          <a:spcPts val="0"/>
                        </a:spcAft>
                      </a:pPr>
                      <a:r>
                        <a:rPr lang="en-GB" dirty="0" smtClean="0"/>
                        <a:t>Assignment 4000 words</a:t>
                      </a:r>
                      <a:endParaRPr lang="en-GB" dirty="0"/>
                    </a:p>
                  </a:txBody>
                  <a:tcPr marL="52637" marR="52637" marT="0" marB="0"/>
                </a:tc>
                <a:tc>
                  <a:txBody>
                    <a:bodyPr/>
                    <a:lstStyle/>
                    <a:p>
                      <a:pPr>
                        <a:spcAft>
                          <a:spcPts val="0"/>
                        </a:spcAft>
                      </a:pPr>
                      <a:r>
                        <a:rPr lang="en-GB" dirty="0"/>
                        <a:t> </a:t>
                      </a:r>
                      <a:r>
                        <a:rPr lang="en-GB" dirty="0" smtClean="0"/>
                        <a:t>Present an assignment that outlines the design and delivery of a hypothetical small scale participatory research exercise with young people, on a subject that is relevant to them. Critically reflect on your role in the process and your ethical considerations.</a:t>
                      </a:r>
                    </a:p>
                    <a:p>
                      <a:pPr>
                        <a:spcAft>
                          <a:spcPts val="0"/>
                        </a:spcAft>
                      </a:pPr>
                      <a:endParaRPr lang="en-GB" dirty="0" smtClean="0"/>
                    </a:p>
                    <a:p>
                      <a:pPr>
                        <a:spcAft>
                          <a:spcPts val="0"/>
                        </a:spcAft>
                      </a:pPr>
                      <a:endParaRPr lang="en-GB" dirty="0"/>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txBody>
                  <a:tcPr marL="52637" marR="52637" marT="0" marB="0"/>
                </a:tc>
                <a:tc>
                  <a:txBody>
                    <a:bodyPr/>
                    <a:lstStyle/>
                    <a:p>
                      <a:pPr>
                        <a:spcAft>
                          <a:spcPts val="0"/>
                        </a:spcAft>
                      </a:pPr>
                      <a:r>
                        <a:rPr lang="en-GB" dirty="0" smtClean="0"/>
                        <a:t>29th April 2021 </a:t>
                      </a:r>
                      <a:endParaRPr lang="en-GB" dirty="0"/>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txBody>
                  <a:tcPr marL="52637" marR="52637" marT="0" marB="0"/>
                </a:tc>
                <a:tc>
                  <a:txBody>
                    <a:bodyPr/>
                    <a:lstStyle/>
                    <a:p>
                      <a:pPr>
                        <a:spcAft>
                          <a:spcPts val="0"/>
                        </a:spcAft>
                      </a:pPr>
                      <a:r>
                        <a:rPr lang="en-GB" dirty="0" smtClean="0"/>
                        <a:t>28th May 2021</a:t>
                      </a:r>
                      <a:endParaRPr lang="en-GB" dirty="0"/>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p>
                      <a:pPr>
                        <a:spcAft>
                          <a:spcPts val="0"/>
                        </a:spcAft>
                      </a:pPr>
                      <a:r>
                        <a:rPr lang="en-GB" dirty="0"/>
                        <a:t> </a:t>
                      </a:r>
                    </a:p>
                  </a:txBody>
                  <a:tcPr marL="52637" marR="52637"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284672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please</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This is an opportunity to begin to explore your understanding of the module.</a:t>
            </a:r>
          </a:p>
          <a:p>
            <a:r>
              <a:rPr lang="en-GB" dirty="0" smtClean="0"/>
              <a:t>As youth and community workers we are often not confident in social research. </a:t>
            </a:r>
          </a:p>
          <a:p>
            <a:r>
              <a:rPr lang="en-GB" dirty="0" smtClean="0"/>
              <a:t>This module is an opportunity for you to get to grips with an important aspect of youth work practice that is increasingly important in the field.</a:t>
            </a:r>
            <a:endParaRPr lang="en-GB" dirty="0"/>
          </a:p>
        </p:txBody>
      </p:sp>
      <p:pic>
        <p:nvPicPr>
          <p:cNvPr id="11" name="Content Placeholder 10"/>
          <p:cNvPicPr>
            <a:picLocks noGrp="1" noChangeAspect="1"/>
          </p:cNvPicPr>
          <p:nvPr>
            <p:ph sz="half" idx="2"/>
          </p:nvPr>
        </p:nvPicPr>
        <p:blipFill>
          <a:blip r:embed="rId2"/>
          <a:stretch>
            <a:fillRect/>
          </a:stretch>
        </p:blipFill>
        <p:spPr>
          <a:xfrm>
            <a:off x="6696474" y="2776053"/>
            <a:ext cx="3540078" cy="3094395"/>
          </a:xfrm>
          <a:prstGeom prst="rect">
            <a:avLst/>
          </a:prstGeom>
        </p:spPr>
      </p:pic>
    </p:spTree>
    <p:extLst>
      <p:ext uri="{BB962C8B-B14F-4D97-AF65-F5344CB8AC3E}">
        <p14:creationId xmlns:p14="http://schemas.microsoft.com/office/powerpoint/2010/main" val="2926965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Aims of the Module</a:t>
            </a:r>
          </a:p>
          <a:p>
            <a:r>
              <a:rPr lang="en-GB" dirty="0" smtClean="0"/>
              <a:t>Module Learning Outcomes</a:t>
            </a:r>
          </a:p>
          <a:p>
            <a:r>
              <a:rPr lang="en-GB" dirty="0" smtClean="0"/>
              <a:t>Module Indicative Content</a:t>
            </a:r>
          </a:p>
          <a:p>
            <a:r>
              <a:rPr lang="en-GB" dirty="0" smtClean="0"/>
              <a:t>Module Learning and Teaching Strategy</a:t>
            </a:r>
          </a:p>
          <a:p>
            <a:r>
              <a:rPr lang="en-GB" dirty="0" smtClean="0"/>
              <a:t>Module Assessment</a:t>
            </a:r>
          </a:p>
          <a:p>
            <a:r>
              <a:rPr lang="en-GB" dirty="0" smtClean="0"/>
              <a:t>Directed Study</a:t>
            </a:r>
          </a:p>
          <a:p>
            <a:r>
              <a:rPr lang="en-GB" dirty="0" smtClean="0"/>
              <a:t>Questions Please</a:t>
            </a:r>
          </a:p>
          <a:p>
            <a:r>
              <a:rPr lang="en-GB" dirty="0" smtClean="0"/>
              <a:t>Recap</a:t>
            </a:r>
          </a:p>
          <a:p>
            <a:pPr marL="0" indent="0">
              <a:buNone/>
            </a:pPr>
            <a:endParaRPr lang="en-GB" dirty="0"/>
          </a:p>
        </p:txBody>
      </p:sp>
      <p:pic>
        <p:nvPicPr>
          <p:cNvPr id="6" name="Content Placeholder 5"/>
          <p:cNvPicPr>
            <a:picLocks noGrp="1" noChangeAspect="1"/>
          </p:cNvPicPr>
          <p:nvPr>
            <p:ph sz="half" idx="2"/>
          </p:nvPr>
        </p:nvPicPr>
        <p:blipFill>
          <a:blip r:embed="rId2"/>
          <a:stretch>
            <a:fillRect/>
          </a:stretch>
        </p:blipFill>
        <p:spPr>
          <a:xfrm>
            <a:off x="7802515" y="2506672"/>
            <a:ext cx="3551283" cy="3434207"/>
          </a:xfrm>
          <a:prstGeom prst="rect">
            <a:avLst/>
          </a:prstGeom>
        </p:spPr>
      </p:pic>
    </p:spTree>
    <p:extLst>
      <p:ext uri="{BB962C8B-B14F-4D97-AF65-F5344CB8AC3E}">
        <p14:creationId xmlns:p14="http://schemas.microsoft.com/office/powerpoint/2010/main" val="590885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minute comfort break</a:t>
            </a:r>
            <a:endParaRPr lang="en-GB" dirty="0"/>
          </a:p>
        </p:txBody>
      </p:sp>
      <p:sp>
        <p:nvSpPr>
          <p:cNvPr id="3" name="Content Placeholder 2"/>
          <p:cNvSpPr>
            <a:spLocks noGrp="1"/>
          </p:cNvSpPr>
          <p:nvPr>
            <p:ph sz="half" idx="1"/>
          </p:nvPr>
        </p:nvSpPr>
        <p:spPr/>
        <p:txBody>
          <a:bodyPr/>
          <a:lstStyle/>
          <a:p>
            <a:r>
              <a:rPr lang="en-GB" dirty="0" smtClean="0"/>
              <a:t>Grab a cuppa</a:t>
            </a: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507733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as Research</a:t>
            </a:r>
            <a:endParaRPr lang="en-GB" dirty="0"/>
          </a:p>
        </p:txBody>
      </p:sp>
      <p:sp>
        <p:nvSpPr>
          <p:cNvPr id="3" name="Content Placeholder 2"/>
          <p:cNvSpPr>
            <a:spLocks noGrp="1"/>
          </p:cNvSpPr>
          <p:nvPr>
            <p:ph idx="1"/>
          </p:nvPr>
        </p:nvSpPr>
        <p:spPr/>
        <p:txBody>
          <a:bodyPr/>
          <a:lstStyle/>
          <a:p>
            <a:r>
              <a:rPr lang="en-GB" dirty="0"/>
              <a:t>Kate </a:t>
            </a:r>
            <a:r>
              <a:rPr lang="en-GB" dirty="0" err="1"/>
              <a:t>Sapin</a:t>
            </a:r>
            <a:r>
              <a:rPr lang="en-GB" dirty="0"/>
              <a:t> has suggested in her book Essential Skills for Youth Work Practice (</a:t>
            </a:r>
            <a:r>
              <a:rPr lang="en-GB" dirty="0" err="1"/>
              <a:t>Sapin</a:t>
            </a:r>
            <a:r>
              <a:rPr lang="en-GB" dirty="0"/>
              <a:t>, 2013), that ‘most (Youth Work) projects will involve some form of research, the type of research will depend on the information that is needed and at what stage the research is being undertaken’ (</a:t>
            </a:r>
            <a:r>
              <a:rPr lang="en-GB" dirty="0" err="1"/>
              <a:t>Sapin</a:t>
            </a:r>
            <a:r>
              <a:rPr lang="en-GB" dirty="0"/>
              <a:t>, 2013: 168).</a:t>
            </a:r>
          </a:p>
          <a:p>
            <a:endParaRPr lang="en-GB" dirty="0"/>
          </a:p>
        </p:txBody>
      </p:sp>
    </p:spTree>
    <p:extLst>
      <p:ext uri="{BB962C8B-B14F-4D97-AF65-F5344CB8AC3E}">
        <p14:creationId xmlns:p14="http://schemas.microsoft.com/office/powerpoint/2010/main" val="1091682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Some of the many links between research and Youth Work are spelled out explicitly in the National Occupational Standards for Youth Work, specifically in standards YW23 ‘Investigate the needs of young people and the community in relation to youth work’ </a:t>
            </a:r>
            <a:r>
              <a:rPr lang="en-GB" dirty="0" smtClean="0"/>
              <a:t>, </a:t>
            </a:r>
            <a:r>
              <a:rPr lang="en-GB" dirty="0"/>
              <a:t>but also implicitly in other standards including ‘initiate, build and maintain purposeful relationships with young people’, ‘engage with communities to promote the interests and contributions of young people’, and ‘support young people to identify and achieve aims’, ‘identify and secure funding and resources for youth work</a:t>
            </a:r>
            <a:r>
              <a:rPr lang="en-GB" dirty="0" smtClean="0"/>
              <a:t>’.  </a:t>
            </a:r>
          </a:p>
          <a:p>
            <a:r>
              <a:rPr lang="en-GB" dirty="0" smtClean="0"/>
              <a:t>In </a:t>
            </a:r>
            <a:r>
              <a:rPr lang="en-GB" dirty="0"/>
              <a:t>fact most of the national occupational standards are underpinned by knowledge and understanding that can be enhanced through sound research.  </a:t>
            </a:r>
          </a:p>
          <a:p>
            <a:endParaRPr lang="en-GB" dirty="0"/>
          </a:p>
        </p:txBody>
      </p:sp>
    </p:spTree>
    <p:extLst>
      <p:ext uri="{BB962C8B-B14F-4D97-AF65-F5344CB8AC3E}">
        <p14:creationId xmlns:p14="http://schemas.microsoft.com/office/powerpoint/2010/main" val="1254015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err="1"/>
              <a:t>Sapin</a:t>
            </a:r>
            <a:r>
              <a:rPr lang="en-GB" dirty="0"/>
              <a:t> (2013: 168 </a:t>
            </a:r>
            <a:r>
              <a:rPr lang="en-GB" dirty="0" err="1"/>
              <a:t>ff</a:t>
            </a:r>
            <a:r>
              <a:rPr lang="en-GB" dirty="0"/>
              <a:t>) advocates for types of research which include:</a:t>
            </a:r>
          </a:p>
          <a:p>
            <a:pPr lvl="0"/>
            <a:r>
              <a:rPr lang="en-GB" dirty="0"/>
              <a:t>Exploratory research – finding out about something unknown</a:t>
            </a:r>
          </a:p>
          <a:p>
            <a:pPr lvl="0"/>
            <a:r>
              <a:rPr lang="en-GB" dirty="0"/>
              <a:t>Feasibility study – identifying whether a project or intervention will work</a:t>
            </a:r>
          </a:p>
          <a:p>
            <a:pPr lvl="0"/>
            <a:r>
              <a:rPr lang="en-GB" dirty="0"/>
              <a:t>Baseline research – establishing a starting point for comparison during and at the end of a project or intervention</a:t>
            </a:r>
          </a:p>
          <a:p>
            <a:pPr lvl="0"/>
            <a:r>
              <a:rPr lang="en-GB" dirty="0"/>
              <a:t>Experimental research – trying out something new and analysing and evaluating its effects</a:t>
            </a:r>
          </a:p>
          <a:p>
            <a:pPr lvl="0"/>
            <a:r>
              <a:rPr lang="en-GB" dirty="0"/>
              <a:t>Evaluation – identifying the outcomes, quality and effectiveness of a project or intervention to identify ways to improve its effectiveness or appropriateness</a:t>
            </a:r>
          </a:p>
          <a:p>
            <a:pPr marL="0" indent="0">
              <a:buNone/>
            </a:pPr>
            <a:endParaRPr lang="en-GB" dirty="0"/>
          </a:p>
        </p:txBody>
      </p:sp>
    </p:spTree>
    <p:extLst>
      <p:ext uri="{BB962C8B-B14F-4D97-AF65-F5344CB8AC3E}">
        <p14:creationId xmlns:p14="http://schemas.microsoft.com/office/powerpoint/2010/main" val="4000210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Good practice in Youth Work is informed by a commitment to Children’s Rights and principles of empowerment and participation.  One of the ways that Youth Workers can implement this approach is through involving young people as partners in the research process.  For example </a:t>
            </a:r>
            <a:r>
              <a:rPr lang="en-GB" dirty="0" err="1"/>
              <a:t>Sapin</a:t>
            </a:r>
            <a:r>
              <a:rPr lang="en-GB" dirty="0"/>
              <a:t> again offers some types of research with young people:</a:t>
            </a:r>
          </a:p>
          <a:p>
            <a:endParaRPr lang="en-GB" dirty="0"/>
          </a:p>
        </p:txBody>
      </p:sp>
    </p:spTree>
    <p:extLst>
      <p:ext uri="{BB962C8B-B14F-4D97-AF65-F5344CB8AC3E}">
        <p14:creationId xmlns:p14="http://schemas.microsoft.com/office/powerpoint/2010/main" val="33933882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pPr lvl="0"/>
            <a:r>
              <a:rPr lang="en-GB" dirty="0"/>
              <a:t>Peer-led research – where young people manage the project</a:t>
            </a:r>
          </a:p>
          <a:p>
            <a:pPr lvl="0"/>
            <a:r>
              <a:rPr lang="en-GB" dirty="0"/>
              <a:t>Peer research – young people representing the target group are the researchers</a:t>
            </a:r>
          </a:p>
          <a:p>
            <a:pPr lvl="0"/>
            <a:r>
              <a:rPr lang="en-GB" dirty="0"/>
              <a:t>Participatory or emancipatory research – young people as managers and researchers</a:t>
            </a:r>
          </a:p>
          <a:p>
            <a:pPr lvl="0"/>
            <a:r>
              <a:rPr lang="en-GB" dirty="0"/>
              <a:t>Action research – young people carry out research alongside youth workers</a:t>
            </a:r>
          </a:p>
          <a:p>
            <a:pPr lvl="0"/>
            <a:r>
              <a:rPr lang="en-GB" dirty="0"/>
              <a:t>Participatory evaluation – young people evaluate youth work to inform development and future work.</a:t>
            </a:r>
          </a:p>
          <a:p>
            <a:endParaRPr lang="en-GB" dirty="0"/>
          </a:p>
        </p:txBody>
      </p:sp>
    </p:spTree>
    <p:extLst>
      <p:ext uri="{BB962C8B-B14F-4D97-AF65-F5344CB8AC3E}">
        <p14:creationId xmlns:p14="http://schemas.microsoft.com/office/powerpoint/2010/main" val="42136723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As with all research it is important to respect the dignity and autonomy of research participants, research involving children and young people may give rise to particular sensitivities and particular thought and care is needed when conducting research with young people.  </a:t>
            </a:r>
            <a:endParaRPr lang="en-GB" dirty="0" smtClean="0"/>
          </a:p>
          <a:p>
            <a:r>
              <a:rPr lang="en-GB" dirty="0" smtClean="0"/>
              <a:t>For </a:t>
            </a:r>
            <a:r>
              <a:rPr lang="en-GB" dirty="0"/>
              <a:t>the purposes of the Youth and Community Work Programme anyone under the age of 18 is regarded as a child or young person, only at age 18 do individuals attain full legal maturity under UK law.  When undertaking research with young people the following issues need to be taken into account:</a:t>
            </a:r>
          </a:p>
          <a:p>
            <a:endParaRPr lang="en-GB" dirty="0"/>
          </a:p>
        </p:txBody>
      </p:sp>
    </p:spTree>
    <p:extLst>
      <p:ext uri="{BB962C8B-B14F-4D97-AF65-F5344CB8AC3E}">
        <p14:creationId xmlns:p14="http://schemas.microsoft.com/office/powerpoint/2010/main" val="38558491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lvl="0"/>
            <a:r>
              <a:rPr lang="en-GB" dirty="0"/>
              <a:t>Ensure that appropriate regard is given to ensuring the safety and wellbeing of children and young people at all times.</a:t>
            </a:r>
          </a:p>
          <a:p>
            <a:pPr lvl="0"/>
            <a:r>
              <a:rPr lang="en-GB" dirty="0"/>
              <a:t>Any possible impact which inclusion in the research may have upon the young people at a later date.</a:t>
            </a:r>
          </a:p>
          <a:p>
            <a:pPr lvl="0"/>
            <a:r>
              <a:rPr lang="en-GB" dirty="0"/>
              <a:t>The securing of informed consent to their involvement in the research.</a:t>
            </a:r>
          </a:p>
          <a:p>
            <a:pPr lvl="0"/>
            <a:r>
              <a:rPr lang="en-GB" dirty="0"/>
              <a:t>Ensuring compliance with legal requirements relating to working with children or young people within the UK.</a:t>
            </a:r>
          </a:p>
          <a:p>
            <a:pPr lvl="0"/>
            <a:r>
              <a:rPr lang="en-GB" dirty="0"/>
              <a:t>Use of rewards/ inducements for participation.</a:t>
            </a:r>
          </a:p>
          <a:p>
            <a:pPr lvl="0"/>
            <a:r>
              <a:rPr lang="en-GB" dirty="0"/>
              <a:t>The use of images of young people</a:t>
            </a:r>
            <a:r>
              <a:rPr lang="en-GB" dirty="0" smtClean="0"/>
              <a:t>.</a:t>
            </a:r>
            <a:endParaRPr lang="en-GB" dirty="0"/>
          </a:p>
        </p:txBody>
      </p:sp>
    </p:spTree>
    <p:extLst>
      <p:ext uri="{BB962C8B-B14F-4D97-AF65-F5344CB8AC3E}">
        <p14:creationId xmlns:p14="http://schemas.microsoft.com/office/powerpoint/2010/main" val="3625313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Further guidance </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Young people may possess decision-making capacity if they are deemed to have sufficient maturity – they may have capacity to make a decision regarding inclusion in a particular piece of Youth Work while not have decision-making capacity in other aspects of their life (being able to vote for example).</a:t>
            </a:r>
          </a:p>
          <a:p>
            <a:endParaRPr lang="en-GB" dirty="0"/>
          </a:p>
        </p:txBody>
      </p:sp>
    </p:spTree>
    <p:extLst>
      <p:ext uri="{BB962C8B-B14F-4D97-AF65-F5344CB8AC3E}">
        <p14:creationId xmlns:p14="http://schemas.microsoft.com/office/powerpoint/2010/main" val="330534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Who should consent be obtained from?</a:t>
            </a:r>
            <a:r>
              <a:rPr lang="en-GB" dirty="0"/>
              <a:t/>
            </a:r>
            <a:br>
              <a:rPr lang="en-GB" dirty="0"/>
            </a:br>
            <a:endParaRPr lang="en-GB" dirty="0"/>
          </a:p>
        </p:txBody>
      </p:sp>
      <p:sp>
        <p:nvSpPr>
          <p:cNvPr id="3" name="Content Placeholder 2"/>
          <p:cNvSpPr>
            <a:spLocks noGrp="1"/>
          </p:cNvSpPr>
          <p:nvPr>
            <p:ph idx="1"/>
          </p:nvPr>
        </p:nvSpPr>
        <p:spPr/>
        <p:txBody>
          <a:bodyPr>
            <a:normAutofit fontScale="92500"/>
          </a:bodyPr>
          <a:lstStyle/>
          <a:p>
            <a:r>
              <a:rPr lang="en-GB" dirty="0"/>
              <a:t>The UN Convention on the Rights of the Child states that children (young people) who are capable of forming their own views should be granted the right to express them freely in all matters affecting them, commensurate with their age and maturity.  </a:t>
            </a:r>
            <a:endParaRPr lang="en-GB" dirty="0" smtClean="0"/>
          </a:p>
          <a:p>
            <a:r>
              <a:rPr lang="en-GB" dirty="0" smtClean="0"/>
              <a:t>As </a:t>
            </a:r>
            <a:r>
              <a:rPr lang="en-GB" dirty="0"/>
              <a:t>a Youth and Community Work student you should obtain informed consent from young people involved in any research.  Most research you will be called upon to undertake within your studies will have minimal ethical risk and as such the young person themselves should be able to understand the purposes of your research and as a result make an informed decision about whether they choose to take part.</a:t>
            </a:r>
          </a:p>
        </p:txBody>
      </p:sp>
    </p:spTree>
    <p:extLst>
      <p:ext uri="{BB962C8B-B14F-4D97-AF65-F5344CB8AC3E}">
        <p14:creationId xmlns:p14="http://schemas.microsoft.com/office/powerpoint/2010/main" val="24782128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Parental/Guardian Consent</a:t>
            </a:r>
            <a:br>
              <a:rPr lang="en-GB" dirty="0" smtClean="0"/>
            </a:br>
            <a:r>
              <a:rPr lang="en-GB" dirty="0" smtClean="0"/>
              <a:t>Loco Parentis</a:t>
            </a:r>
            <a:endParaRPr lang="en-GB" dirty="0"/>
          </a:p>
        </p:txBody>
      </p:sp>
      <p:sp>
        <p:nvSpPr>
          <p:cNvPr id="3" name="Content Placeholder 2"/>
          <p:cNvSpPr>
            <a:spLocks noGrp="1"/>
          </p:cNvSpPr>
          <p:nvPr>
            <p:ph idx="1"/>
          </p:nvPr>
        </p:nvSpPr>
        <p:spPr/>
        <p:txBody>
          <a:bodyPr/>
          <a:lstStyle/>
          <a:p>
            <a:r>
              <a:rPr lang="en-GB" dirty="0"/>
              <a:t>In examples of research where young people may address sensitive or personal issues then consent should be gained from a parent or another with parental responsibility.</a:t>
            </a:r>
          </a:p>
          <a:p>
            <a:endParaRPr lang="en-GB" dirty="0"/>
          </a:p>
        </p:txBody>
      </p:sp>
    </p:spTree>
    <p:extLst>
      <p:ext uri="{BB962C8B-B14F-4D97-AF65-F5344CB8AC3E}">
        <p14:creationId xmlns:p14="http://schemas.microsoft.com/office/powerpoint/2010/main" val="1706152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Information and consent</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Young people should be provided with sufficient information in order to make an informed decision regarding their participation.  Information should be provided in a clear and accessible written form using appropriate language to the age and maturity of the young person.  </a:t>
            </a:r>
            <a:endParaRPr lang="en-GB" dirty="0" smtClean="0"/>
          </a:p>
          <a:p>
            <a:r>
              <a:rPr lang="en-GB" dirty="0" smtClean="0"/>
              <a:t>As </a:t>
            </a:r>
            <a:r>
              <a:rPr lang="en-GB" dirty="0"/>
              <a:t>a matter of good practice students should provide an information sheet alongside a consent form which should include contact details for the parent to contact the student to raise questions/ anxieties with him or her.</a:t>
            </a:r>
          </a:p>
          <a:p>
            <a:endParaRPr lang="en-GB" dirty="0"/>
          </a:p>
        </p:txBody>
      </p:sp>
    </p:spTree>
    <p:extLst>
      <p:ext uri="{BB962C8B-B14F-4D97-AF65-F5344CB8AC3E}">
        <p14:creationId xmlns:p14="http://schemas.microsoft.com/office/powerpoint/2010/main" val="23303512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Withdrawal of consent</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Consent can be withdrawn at any time.  </a:t>
            </a:r>
            <a:endParaRPr lang="en-GB" dirty="0" smtClean="0"/>
          </a:p>
          <a:p>
            <a:r>
              <a:rPr lang="en-GB" dirty="0" smtClean="0"/>
              <a:t>As </a:t>
            </a:r>
            <a:r>
              <a:rPr lang="en-GB" dirty="0"/>
              <a:t>a student you should understand and respect the young person’s wish to withdraw and the student should see to it that this wish is respected and that the young person has no further involvement in the research.</a:t>
            </a:r>
          </a:p>
        </p:txBody>
      </p:sp>
    </p:spTree>
    <p:extLst>
      <p:ext uri="{BB962C8B-B14F-4D97-AF65-F5344CB8AC3E}">
        <p14:creationId xmlns:p14="http://schemas.microsoft.com/office/powerpoint/2010/main" val="2424393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Distress/ harm arising</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If a young person becomes distressed as a result of being involved in the research then s/he should be withdrawn immediately.  </a:t>
            </a:r>
            <a:endParaRPr lang="en-GB" dirty="0" smtClean="0"/>
          </a:p>
          <a:p>
            <a:r>
              <a:rPr lang="en-GB" dirty="0" smtClean="0"/>
              <a:t>As </a:t>
            </a:r>
            <a:r>
              <a:rPr lang="en-GB" dirty="0"/>
              <a:t>a Youth and Community Work student you should be vigilant and aware whether a young person is withdrawing consent to take part and be sensitive to signs of unhappiness/ distress.</a:t>
            </a:r>
          </a:p>
        </p:txBody>
      </p:sp>
    </p:spTree>
    <p:extLst>
      <p:ext uri="{BB962C8B-B14F-4D97-AF65-F5344CB8AC3E}">
        <p14:creationId xmlns:p14="http://schemas.microsoft.com/office/powerpoint/2010/main" val="13109363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Confidentiality</a:t>
            </a:r>
            <a:endParaRPr lang="en-GB" dirty="0"/>
          </a:p>
        </p:txBody>
      </p:sp>
      <p:sp>
        <p:nvSpPr>
          <p:cNvPr id="3" name="Content Placeholder 2"/>
          <p:cNvSpPr>
            <a:spLocks noGrp="1"/>
          </p:cNvSpPr>
          <p:nvPr>
            <p:ph idx="1"/>
          </p:nvPr>
        </p:nvSpPr>
        <p:spPr/>
        <p:txBody>
          <a:bodyPr/>
          <a:lstStyle/>
          <a:p>
            <a:r>
              <a:rPr lang="en-GB" dirty="0"/>
              <a:t>Confidentiality can rarely be absolute, do not guarantee it.  In some cases disclosure of personal information to third parties may be legally required or may be otherwise justified in the public interest. </a:t>
            </a:r>
            <a:endParaRPr lang="en-GB" dirty="0" smtClean="0"/>
          </a:p>
          <a:p>
            <a:r>
              <a:rPr lang="en-GB" dirty="0" smtClean="0"/>
              <a:t>There </a:t>
            </a:r>
            <a:r>
              <a:rPr lang="en-GB" dirty="0"/>
              <a:t>are a number of excellent sources of guidance on research, confidentiality and ethics to guide you in your work.</a:t>
            </a:r>
          </a:p>
          <a:p>
            <a:endParaRPr lang="en-GB" dirty="0"/>
          </a:p>
        </p:txBody>
      </p:sp>
    </p:spTree>
    <p:extLst>
      <p:ext uri="{BB962C8B-B14F-4D97-AF65-F5344CB8AC3E}">
        <p14:creationId xmlns:p14="http://schemas.microsoft.com/office/powerpoint/2010/main" val="3830085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Disclosure and Barring Service</a:t>
            </a:r>
            <a:endParaRPr lang="en-GB" dirty="0"/>
          </a:p>
        </p:txBody>
      </p:sp>
      <p:sp>
        <p:nvSpPr>
          <p:cNvPr id="3" name="Content Placeholder 2"/>
          <p:cNvSpPr>
            <a:spLocks noGrp="1"/>
          </p:cNvSpPr>
          <p:nvPr>
            <p:ph idx="1"/>
          </p:nvPr>
        </p:nvSpPr>
        <p:spPr/>
        <p:txBody>
          <a:bodyPr/>
          <a:lstStyle/>
          <a:p>
            <a:r>
              <a:rPr lang="en-GB" dirty="0"/>
              <a:t>All students within the Youth and Community Work programme must complete a DBS application prior to beginning the programme.  If further information is required please contact the Faculty Office.</a:t>
            </a:r>
          </a:p>
        </p:txBody>
      </p:sp>
    </p:spTree>
    <p:extLst>
      <p:ext uri="{BB962C8B-B14F-4D97-AF65-F5344CB8AC3E}">
        <p14:creationId xmlns:p14="http://schemas.microsoft.com/office/powerpoint/2010/main" val="32304351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Rewards/ Inducements for participation</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In some cases the provision of nominal rewards/ inducements for participation may be regarded as ethical.  </a:t>
            </a:r>
            <a:endParaRPr lang="en-GB" dirty="0" smtClean="0"/>
          </a:p>
          <a:p>
            <a:r>
              <a:rPr lang="en-GB" dirty="0" smtClean="0"/>
              <a:t>However </a:t>
            </a:r>
            <a:r>
              <a:rPr lang="en-GB" dirty="0"/>
              <a:t>it is appropriate for researchers to ensure any inducements must ‘avoid choices which in themselves have an undesirable effect’ (BERA, 2004).</a:t>
            </a:r>
          </a:p>
          <a:p>
            <a:endParaRPr lang="en-GB" dirty="0"/>
          </a:p>
        </p:txBody>
      </p:sp>
    </p:spTree>
    <p:extLst>
      <p:ext uri="{BB962C8B-B14F-4D97-AF65-F5344CB8AC3E}">
        <p14:creationId xmlns:p14="http://schemas.microsoft.com/office/powerpoint/2010/main" val="3302411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Use of Images</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Images should only be used with informed consent and in a purposeful manner with the greatest sensitivity.  </a:t>
            </a:r>
            <a:endParaRPr lang="en-GB" dirty="0" smtClean="0"/>
          </a:p>
          <a:p>
            <a:r>
              <a:rPr lang="en-GB" dirty="0" smtClean="0"/>
              <a:t>Careful </a:t>
            </a:r>
            <a:r>
              <a:rPr lang="en-GB" dirty="0"/>
              <a:t>use should be given to potential inappropriate use of images of young people, care being paid to identification of young people, the type of image, and who might have access to the images.  </a:t>
            </a:r>
            <a:endParaRPr lang="en-GB" dirty="0" smtClean="0"/>
          </a:p>
          <a:p>
            <a:r>
              <a:rPr lang="en-GB" dirty="0" smtClean="0"/>
              <a:t>Images </a:t>
            </a:r>
            <a:r>
              <a:rPr lang="en-GB" dirty="0"/>
              <a:t>of young people should not reveal their identity.</a:t>
            </a:r>
          </a:p>
          <a:p>
            <a:endParaRPr lang="en-GB" dirty="0"/>
          </a:p>
        </p:txBody>
      </p:sp>
    </p:spTree>
    <p:extLst>
      <p:ext uri="{BB962C8B-B14F-4D97-AF65-F5344CB8AC3E}">
        <p14:creationId xmlns:p14="http://schemas.microsoft.com/office/powerpoint/2010/main" val="38782870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idx="1"/>
          </p:nvPr>
        </p:nvSpPr>
        <p:spPr/>
        <p:txBody>
          <a:bodyPr/>
          <a:lstStyle/>
          <a:p>
            <a:r>
              <a:rPr lang="en-GB" dirty="0" smtClean="0"/>
              <a:t>Read Kate Sapin’s discussions on Research over the half term week – feedback your findings next session. </a:t>
            </a:r>
          </a:p>
          <a:p>
            <a:endParaRPr lang="en-GB" dirty="0"/>
          </a:p>
          <a:p>
            <a:endParaRPr lang="en-GB" dirty="0" smtClean="0"/>
          </a:p>
          <a:p>
            <a:r>
              <a:rPr lang="en-GB" dirty="0" smtClean="0"/>
              <a:t>Upload the book to Moodle. </a:t>
            </a:r>
            <a:endParaRPr lang="en-GB" dirty="0"/>
          </a:p>
        </p:txBody>
      </p:sp>
    </p:spTree>
    <p:extLst>
      <p:ext uri="{BB962C8B-B14F-4D97-AF65-F5344CB8AC3E}">
        <p14:creationId xmlns:p14="http://schemas.microsoft.com/office/powerpoint/2010/main" val="222674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5" ma:contentTypeDescription="Create a new document." ma:contentTypeScope="" ma:versionID="6be5fd45c5dda1a4542033290bb83bce">
  <xsd:schema xmlns:xsd="http://www.w3.org/2001/XMLSchema" xmlns:xs="http://www.w3.org/2001/XMLSchema" xmlns:p="http://schemas.microsoft.com/office/2006/metadata/properties" xmlns:ns3="085339e8-869b-4c3a-a446-745e05ea898f" xmlns:ns4="5cce672a-2249-4bca-ab09-8f7b37c30eb2" targetNamespace="http://schemas.microsoft.com/office/2006/metadata/properties" ma:root="true" ma:fieldsID="cbce43ea20f89d9f4c70f208f31e43b5" ns3:_="" ns4:_="">
    <xsd:import namespace="085339e8-869b-4c3a-a446-745e05ea898f"/>
    <xsd:import namespace="5cce672a-2249-4bca-ab09-8f7b37c30eb2"/>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A58E386-0240-4069-8A10-9A909988025B}">
  <ds:schemaRefs>
    <ds:schemaRef ds:uri="http://schemas.microsoft.com/sharepoint/v3/contenttype/forms"/>
  </ds:schemaRefs>
</ds:datastoreItem>
</file>

<file path=customXml/itemProps2.xml><?xml version="1.0" encoding="utf-8"?>
<ds:datastoreItem xmlns:ds="http://schemas.openxmlformats.org/officeDocument/2006/customXml" ds:itemID="{305F88C8-1F52-4CFC-AA7B-8FF8FD9A02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5339e8-869b-4c3a-a446-745e05ea898f"/>
    <ds:schemaRef ds:uri="5cce672a-2249-4bca-ab09-8f7b37c30e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88FE460-E83F-4F8F-BA7B-B4C46E2D9A80}">
  <ds:schemaRef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246</TotalTime>
  <Words>1754</Words>
  <Application>Microsoft Office PowerPoint</Application>
  <PresentationFormat>Widescreen</PresentationFormat>
  <Paragraphs>140</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Garamond</vt:lpstr>
      <vt:lpstr>Organic</vt:lpstr>
      <vt:lpstr>Social Research for Professional Practice</vt:lpstr>
      <vt:lpstr>Lecture Overview</vt:lpstr>
      <vt:lpstr>Module Aims</vt:lpstr>
      <vt:lpstr>Module Learning Outcomes.</vt:lpstr>
      <vt:lpstr>Module Learning Outcomes. </vt:lpstr>
      <vt:lpstr>Module Indicative Content.</vt:lpstr>
      <vt:lpstr>Module Indicative Content.</vt:lpstr>
      <vt:lpstr>Module Learning and Teaching Strategy</vt:lpstr>
      <vt:lpstr>Assessment Component 1</vt:lpstr>
      <vt:lpstr>Questions please</vt:lpstr>
      <vt:lpstr>Recap</vt:lpstr>
      <vt:lpstr>5 minute comfort break</vt:lpstr>
      <vt:lpstr>Youth Work as Research</vt:lpstr>
      <vt:lpstr>PowerPoint Presentation</vt:lpstr>
      <vt:lpstr>PowerPoint Presentation</vt:lpstr>
      <vt:lpstr>PowerPoint Presentation</vt:lpstr>
      <vt:lpstr>PowerPoint Presentation</vt:lpstr>
      <vt:lpstr>PowerPoint Presentation</vt:lpstr>
      <vt:lpstr>PowerPoint Presentation</vt:lpstr>
      <vt:lpstr>Further guidance  </vt:lpstr>
      <vt:lpstr>Who should consent be obtained from? </vt:lpstr>
      <vt:lpstr>Parental/Guardian Consent Loco Parentis</vt:lpstr>
      <vt:lpstr>Information and consent </vt:lpstr>
      <vt:lpstr>Withdrawal of consent </vt:lpstr>
      <vt:lpstr>Distress/ harm arising </vt:lpstr>
      <vt:lpstr>Confidentiality</vt:lpstr>
      <vt:lpstr>Disclosure and Barring Service</vt:lpstr>
      <vt:lpstr>Rewards/ Inducements for participation </vt:lpstr>
      <vt:lpstr>Use of Images </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Reflecting on and Researching Youth Work Practice</dc:title>
  <dc:creator>Darrell Williams</dc:creator>
  <cp:lastModifiedBy>Alana Enoch</cp:lastModifiedBy>
  <cp:revision>24</cp:revision>
  <dcterms:created xsi:type="dcterms:W3CDTF">2017-01-29T19:03:02Z</dcterms:created>
  <dcterms:modified xsi:type="dcterms:W3CDTF">2021-01-27T12:24:38Z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ies>
</file>