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2"/>
  </p:notesMasterIdLst>
  <p:sldIdLst>
    <p:sldId id="256" r:id="rId2"/>
    <p:sldId id="257" r:id="rId3"/>
    <p:sldId id="258" r:id="rId4"/>
    <p:sldId id="259" r:id="rId5"/>
    <p:sldId id="261" r:id="rId6"/>
    <p:sldId id="265" r:id="rId7"/>
    <p:sldId id="263" r:id="rId8"/>
    <p:sldId id="264" r:id="rId9"/>
    <p:sldId id="275" r:id="rId10"/>
    <p:sldId id="276" r:id="rId11"/>
    <p:sldId id="277" r:id="rId12"/>
    <p:sldId id="278" r:id="rId13"/>
    <p:sldId id="279" r:id="rId14"/>
    <p:sldId id="280" r:id="rId15"/>
    <p:sldId id="281" r:id="rId16"/>
    <p:sldId id="282" r:id="rId17"/>
    <p:sldId id="283" r:id="rId18"/>
    <p:sldId id="284" r:id="rId19"/>
    <p:sldId id="262" r:id="rId20"/>
    <p:sldId id="266" r:id="rId21"/>
    <p:sldId id="267" r:id="rId22"/>
    <p:sldId id="260" r:id="rId23"/>
    <p:sldId id="285" r:id="rId24"/>
    <p:sldId id="268" r:id="rId25"/>
    <p:sldId id="269" r:id="rId26"/>
    <p:sldId id="271" r:id="rId27"/>
    <p:sldId id="273" r:id="rId28"/>
    <p:sldId id="274" r:id="rId29"/>
    <p:sldId id="272" r:id="rId30"/>
    <p:sldId id="270" r:id="rId31"/>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7" d="100"/>
          <a:sy n="87" d="100"/>
        </p:scale>
        <p:origin x="1494" y="90"/>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notesViewPr>
    <p:cSldViewPr>
      <p:cViewPr varScale="1">
        <p:scale>
          <a:sx n="88" d="100"/>
          <a:sy n="88" d="100"/>
        </p:scale>
        <p:origin x="-3822" y="-120"/>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fld id="{76908129-4864-4D74-921C-D13FBB53EA8F}" type="datetimeFigureOut">
              <a:rPr lang="en-GB" smtClean="0"/>
              <a:t>14/11/2017</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lvl1pPr>
          </a:lstStyle>
          <a:p>
            <a:fld id="{0305D7D8-7582-4492-96A4-054205A91831}" type="slidenum">
              <a:rPr lang="en-GB" smtClean="0"/>
              <a:t>‹#›</a:t>
            </a:fld>
            <a:endParaRPr lang="en-GB"/>
          </a:p>
        </p:txBody>
      </p:sp>
    </p:spTree>
    <p:extLst>
      <p:ext uri="{BB962C8B-B14F-4D97-AF65-F5344CB8AC3E}">
        <p14:creationId xmlns:p14="http://schemas.microsoft.com/office/powerpoint/2010/main" val="2498020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05D7D8-7582-4492-96A4-054205A91831}" type="slidenum">
              <a:rPr lang="en-GB" smtClean="0"/>
              <a:t>1</a:t>
            </a:fld>
            <a:endParaRPr lang="en-GB"/>
          </a:p>
        </p:txBody>
      </p:sp>
    </p:spTree>
    <p:extLst>
      <p:ext uri="{BB962C8B-B14F-4D97-AF65-F5344CB8AC3E}">
        <p14:creationId xmlns:p14="http://schemas.microsoft.com/office/powerpoint/2010/main" val="35114765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05D7D8-7582-4492-96A4-054205A91831}" type="slidenum">
              <a:rPr lang="en-GB" smtClean="0"/>
              <a:t>2</a:t>
            </a:fld>
            <a:endParaRPr lang="en-GB"/>
          </a:p>
        </p:txBody>
      </p:sp>
    </p:spTree>
    <p:extLst>
      <p:ext uri="{BB962C8B-B14F-4D97-AF65-F5344CB8AC3E}">
        <p14:creationId xmlns:p14="http://schemas.microsoft.com/office/powerpoint/2010/main" val="25206754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Remember academies </a:t>
            </a:r>
            <a:endParaRPr lang="en-GB" dirty="0"/>
          </a:p>
        </p:txBody>
      </p:sp>
      <p:sp>
        <p:nvSpPr>
          <p:cNvPr id="4" name="Slide Number Placeholder 3"/>
          <p:cNvSpPr>
            <a:spLocks noGrp="1"/>
          </p:cNvSpPr>
          <p:nvPr>
            <p:ph type="sldNum" sz="quarter" idx="10"/>
          </p:nvPr>
        </p:nvSpPr>
        <p:spPr/>
        <p:txBody>
          <a:bodyPr/>
          <a:lstStyle/>
          <a:p>
            <a:fld id="{0305D7D8-7582-4492-96A4-054205A91831}" type="slidenum">
              <a:rPr lang="en-GB" smtClean="0"/>
              <a:t>3</a:t>
            </a:fld>
            <a:endParaRPr lang="en-GB"/>
          </a:p>
        </p:txBody>
      </p:sp>
    </p:spTree>
    <p:extLst>
      <p:ext uri="{BB962C8B-B14F-4D97-AF65-F5344CB8AC3E}">
        <p14:creationId xmlns:p14="http://schemas.microsoft.com/office/powerpoint/2010/main" val="370597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05D7D8-7582-4492-96A4-054205A91831}" type="slidenum">
              <a:rPr lang="en-GB" smtClean="0"/>
              <a:t>4</a:t>
            </a:fld>
            <a:endParaRPr lang="en-GB"/>
          </a:p>
        </p:txBody>
      </p:sp>
    </p:spTree>
    <p:extLst>
      <p:ext uri="{BB962C8B-B14F-4D97-AF65-F5344CB8AC3E}">
        <p14:creationId xmlns:p14="http://schemas.microsoft.com/office/powerpoint/2010/main" val="9203884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Choices</a:t>
            </a:r>
            <a:r>
              <a:rPr lang="en-GB" baseline="0" dirty="0" smtClean="0"/>
              <a:t> could vary and have additional subjects – depending on the school </a:t>
            </a:r>
          </a:p>
          <a:p>
            <a:r>
              <a:rPr lang="en-GB" baseline="0" dirty="0" smtClean="0"/>
              <a:t>Choices could be influenced by time table and interests of pupils</a:t>
            </a:r>
            <a:endParaRPr lang="en-GB" dirty="0"/>
          </a:p>
        </p:txBody>
      </p:sp>
      <p:sp>
        <p:nvSpPr>
          <p:cNvPr id="4" name="Slide Number Placeholder 3"/>
          <p:cNvSpPr>
            <a:spLocks noGrp="1"/>
          </p:cNvSpPr>
          <p:nvPr>
            <p:ph type="sldNum" sz="quarter" idx="10"/>
          </p:nvPr>
        </p:nvSpPr>
        <p:spPr/>
        <p:txBody>
          <a:bodyPr/>
          <a:lstStyle/>
          <a:p>
            <a:fld id="{0305D7D8-7582-4492-96A4-054205A91831}" type="slidenum">
              <a:rPr lang="en-GB" smtClean="0"/>
              <a:t>5</a:t>
            </a:fld>
            <a:endParaRPr lang="en-GB"/>
          </a:p>
        </p:txBody>
      </p:sp>
    </p:spTree>
    <p:extLst>
      <p:ext uri="{BB962C8B-B14F-4D97-AF65-F5344CB8AC3E}">
        <p14:creationId xmlns:p14="http://schemas.microsoft.com/office/powerpoint/2010/main" val="38344738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05D7D8-7582-4492-96A4-054205A91831}" type="slidenum">
              <a:rPr lang="en-GB" smtClean="0"/>
              <a:t>6</a:t>
            </a:fld>
            <a:endParaRPr lang="en-GB"/>
          </a:p>
        </p:txBody>
      </p:sp>
    </p:spTree>
    <p:extLst>
      <p:ext uri="{BB962C8B-B14F-4D97-AF65-F5344CB8AC3E}">
        <p14:creationId xmlns:p14="http://schemas.microsoft.com/office/powerpoint/2010/main" val="22785906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There will be two GCSEs in Mathematics available in Wales from 2015, with one placing greater emphasis on numeracy skills</a:t>
            </a:r>
            <a:endParaRPr lang="en-GB" dirty="0"/>
          </a:p>
        </p:txBody>
      </p:sp>
      <p:sp>
        <p:nvSpPr>
          <p:cNvPr id="4" name="Slide Number Placeholder 3"/>
          <p:cNvSpPr>
            <a:spLocks noGrp="1"/>
          </p:cNvSpPr>
          <p:nvPr>
            <p:ph type="sldNum" sz="quarter" idx="10"/>
          </p:nvPr>
        </p:nvSpPr>
        <p:spPr/>
        <p:txBody>
          <a:bodyPr/>
          <a:lstStyle/>
          <a:p>
            <a:fld id="{0305D7D8-7582-4492-96A4-054205A91831}" type="slidenum">
              <a:rPr lang="en-GB" smtClean="0"/>
              <a:t>7</a:t>
            </a:fld>
            <a:endParaRPr lang="en-GB"/>
          </a:p>
        </p:txBody>
      </p:sp>
    </p:spTree>
    <p:extLst>
      <p:ext uri="{BB962C8B-B14F-4D97-AF65-F5344CB8AC3E}">
        <p14:creationId xmlns:p14="http://schemas.microsoft.com/office/powerpoint/2010/main" val="1025699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05D7D8-7582-4492-96A4-054205A91831}" type="slidenum">
              <a:rPr lang="en-GB" smtClean="0"/>
              <a:t>8</a:t>
            </a:fld>
            <a:endParaRPr lang="en-GB"/>
          </a:p>
        </p:txBody>
      </p:sp>
    </p:spTree>
    <p:extLst>
      <p:ext uri="{BB962C8B-B14F-4D97-AF65-F5344CB8AC3E}">
        <p14:creationId xmlns:p14="http://schemas.microsoft.com/office/powerpoint/2010/main" val="2793347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05D7D8-7582-4492-96A4-054205A91831}" type="slidenum">
              <a:rPr lang="en-GB" smtClean="0"/>
              <a:t>9</a:t>
            </a:fld>
            <a:endParaRPr lang="en-GB"/>
          </a:p>
        </p:txBody>
      </p:sp>
    </p:spTree>
    <p:extLst>
      <p:ext uri="{BB962C8B-B14F-4D97-AF65-F5344CB8AC3E}">
        <p14:creationId xmlns:p14="http://schemas.microsoft.com/office/powerpoint/2010/main" val="17143945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05D7D8-7582-4492-96A4-054205A91831}" type="slidenum">
              <a:rPr lang="en-GB" smtClean="0"/>
              <a:t>10</a:t>
            </a:fld>
            <a:endParaRPr lang="en-GB"/>
          </a:p>
        </p:txBody>
      </p:sp>
    </p:spTree>
    <p:extLst>
      <p:ext uri="{BB962C8B-B14F-4D97-AF65-F5344CB8AC3E}">
        <p14:creationId xmlns:p14="http://schemas.microsoft.com/office/powerpoint/2010/main" val="15129994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err="1"/>
              <a:t>We’re</a:t>
            </a:r>
            <a:r>
              <a:rPr lang="cy-GB" dirty="0"/>
              <a:t> </a:t>
            </a:r>
            <a:r>
              <a:rPr lang="cy-GB" dirty="0" err="1"/>
              <a:t>an</a:t>
            </a:r>
            <a:r>
              <a:rPr lang="cy-GB" dirty="0"/>
              <a:t> </a:t>
            </a:r>
            <a:r>
              <a:rPr lang="cy-GB" dirty="0" err="1"/>
              <a:t>independent</a:t>
            </a:r>
            <a:r>
              <a:rPr lang="cy-GB" baseline="0" dirty="0"/>
              <a:t> </a:t>
            </a:r>
            <a:r>
              <a:rPr lang="cy-GB" baseline="0" dirty="0" err="1"/>
              <a:t>regulator</a:t>
            </a:r>
            <a:r>
              <a:rPr lang="cy-GB" baseline="0" dirty="0"/>
              <a:t> of </a:t>
            </a:r>
            <a:r>
              <a:rPr lang="cy-GB" baseline="0" dirty="0" err="1"/>
              <a:t>qualifications</a:t>
            </a:r>
            <a:r>
              <a:rPr lang="cy-GB" baseline="0" dirty="0"/>
              <a:t> and the </a:t>
            </a:r>
            <a:r>
              <a:rPr lang="cy-GB" baseline="0" dirty="0" err="1"/>
              <a:t>quals</a:t>
            </a:r>
            <a:r>
              <a:rPr lang="cy-GB" baseline="0" dirty="0"/>
              <a:t> system </a:t>
            </a:r>
            <a:r>
              <a:rPr lang="cy-GB" baseline="0" dirty="0" err="1"/>
              <a:t>in</a:t>
            </a:r>
            <a:r>
              <a:rPr lang="cy-GB" baseline="0" dirty="0"/>
              <a:t> Wales. </a:t>
            </a:r>
          </a:p>
          <a:p>
            <a:endParaRPr lang="cy-GB" baseline="0" dirty="0"/>
          </a:p>
          <a:p>
            <a:r>
              <a:rPr lang="cy-GB" dirty="0" err="1"/>
              <a:t>We’re</a:t>
            </a:r>
            <a:r>
              <a:rPr lang="cy-GB" dirty="0"/>
              <a:t> </a:t>
            </a:r>
            <a:r>
              <a:rPr lang="cy-GB" dirty="0" err="1"/>
              <a:t>reasonably</a:t>
            </a:r>
            <a:r>
              <a:rPr lang="cy-GB" baseline="0" dirty="0"/>
              <a:t> </a:t>
            </a:r>
            <a:r>
              <a:rPr lang="cy-GB" baseline="0" dirty="0" err="1"/>
              <a:t>new</a:t>
            </a:r>
            <a:r>
              <a:rPr lang="cy-GB" baseline="0" dirty="0"/>
              <a:t>. Set </a:t>
            </a:r>
            <a:r>
              <a:rPr lang="cy-GB" baseline="0" dirty="0" err="1"/>
              <a:t>up</a:t>
            </a:r>
            <a:r>
              <a:rPr lang="cy-GB" baseline="0" dirty="0"/>
              <a:t> </a:t>
            </a:r>
            <a:r>
              <a:rPr lang="cy-GB" baseline="0" dirty="0" err="1"/>
              <a:t>in</a:t>
            </a:r>
            <a:r>
              <a:rPr lang="cy-GB" baseline="0" dirty="0"/>
              <a:t> 2015. </a:t>
            </a:r>
            <a:r>
              <a:rPr lang="cy-GB" baseline="0" dirty="0" err="1"/>
              <a:t>Our</a:t>
            </a:r>
            <a:r>
              <a:rPr lang="cy-GB" baseline="0" dirty="0"/>
              <a:t> </a:t>
            </a:r>
            <a:r>
              <a:rPr lang="cy-GB" baseline="0" dirty="0" err="1"/>
              <a:t>functions</a:t>
            </a:r>
            <a:r>
              <a:rPr lang="cy-GB" baseline="0" dirty="0"/>
              <a:t> </a:t>
            </a:r>
            <a:r>
              <a:rPr lang="cy-GB" baseline="0" dirty="0" err="1"/>
              <a:t>previously</a:t>
            </a:r>
            <a:r>
              <a:rPr lang="cy-GB" baseline="0" dirty="0"/>
              <a:t> </a:t>
            </a:r>
            <a:r>
              <a:rPr lang="cy-GB" baseline="0" dirty="0" err="1"/>
              <a:t>conducted</a:t>
            </a:r>
            <a:r>
              <a:rPr lang="cy-GB" baseline="0" dirty="0"/>
              <a:t> by WG. </a:t>
            </a:r>
            <a:endParaRPr lang="cy-GB" dirty="0"/>
          </a:p>
          <a:p>
            <a:endParaRPr lang="cy-GB" dirty="0"/>
          </a:p>
          <a:p>
            <a:r>
              <a:rPr lang="cy-GB" dirty="0"/>
              <a:t>We </a:t>
            </a:r>
            <a:r>
              <a:rPr lang="cy-GB" dirty="0" err="1"/>
              <a:t>oversee</a:t>
            </a:r>
            <a:r>
              <a:rPr lang="cy-GB" dirty="0"/>
              <a:t> the </a:t>
            </a:r>
            <a:r>
              <a:rPr lang="cy-GB" dirty="0" err="1"/>
              <a:t>work</a:t>
            </a:r>
            <a:r>
              <a:rPr lang="cy-GB" dirty="0"/>
              <a:t> of </a:t>
            </a:r>
            <a:r>
              <a:rPr lang="cy-GB" dirty="0" err="1"/>
              <a:t>exam</a:t>
            </a:r>
            <a:r>
              <a:rPr lang="cy-GB" dirty="0"/>
              <a:t> </a:t>
            </a:r>
            <a:r>
              <a:rPr lang="cy-GB" dirty="0" err="1"/>
              <a:t>boards</a:t>
            </a:r>
            <a:r>
              <a:rPr lang="cy-GB" dirty="0"/>
              <a:t> to </a:t>
            </a:r>
            <a:r>
              <a:rPr lang="cy-GB" dirty="0" err="1"/>
              <a:t>make</a:t>
            </a:r>
            <a:r>
              <a:rPr lang="cy-GB" dirty="0"/>
              <a:t> </a:t>
            </a:r>
            <a:r>
              <a:rPr lang="cy-GB" dirty="0" err="1"/>
              <a:t>sure</a:t>
            </a:r>
            <a:r>
              <a:rPr lang="cy-GB" dirty="0"/>
              <a:t> the </a:t>
            </a:r>
            <a:r>
              <a:rPr lang="cy-GB" dirty="0" err="1"/>
              <a:t>qualifications</a:t>
            </a:r>
            <a:r>
              <a:rPr lang="cy-GB" dirty="0"/>
              <a:t> </a:t>
            </a:r>
            <a:r>
              <a:rPr lang="cy-GB" dirty="0" err="1"/>
              <a:t>they</a:t>
            </a:r>
            <a:r>
              <a:rPr lang="cy-GB" dirty="0"/>
              <a:t> offer </a:t>
            </a:r>
            <a:r>
              <a:rPr lang="cy-GB" dirty="0" err="1"/>
              <a:t>are</a:t>
            </a:r>
            <a:r>
              <a:rPr lang="cy-GB" dirty="0"/>
              <a:t> of the </a:t>
            </a:r>
            <a:r>
              <a:rPr lang="cy-GB" dirty="0" err="1"/>
              <a:t>right</a:t>
            </a:r>
            <a:r>
              <a:rPr lang="cy-GB" dirty="0"/>
              <a:t> </a:t>
            </a:r>
            <a:r>
              <a:rPr lang="cy-GB" dirty="0" err="1"/>
              <a:t>quality</a:t>
            </a:r>
            <a:r>
              <a:rPr lang="cy-GB" dirty="0"/>
              <a:t> and </a:t>
            </a:r>
            <a:r>
              <a:rPr lang="cy-GB" dirty="0" err="1"/>
              <a:t>give</a:t>
            </a:r>
            <a:r>
              <a:rPr lang="cy-GB" baseline="0" dirty="0"/>
              <a:t> a </a:t>
            </a:r>
            <a:r>
              <a:rPr lang="cy-GB" baseline="0" dirty="0" err="1"/>
              <a:t>trusted</a:t>
            </a:r>
            <a:r>
              <a:rPr lang="cy-GB" baseline="0" dirty="0"/>
              <a:t> </a:t>
            </a:r>
            <a:r>
              <a:rPr lang="cy-GB" baseline="0" dirty="0" err="1"/>
              <a:t>measure</a:t>
            </a:r>
            <a:r>
              <a:rPr lang="cy-GB" baseline="0" dirty="0"/>
              <a:t> of </a:t>
            </a:r>
            <a:r>
              <a:rPr lang="cy-GB" baseline="0" dirty="0" err="1"/>
              <a:t>achievement</a:t>
            </a:r>
            <a:r>
              <a:rPr lang="cy-GB" baseline="0" dirty="0"/>
              <a:t>.</a:t>
            </a:r>
            <a:endParaRPr lang="cy-GB" dirty="0"/>
          </a:p>
          <a:p>
            <a:endParaRPr lang="cy-GB" dirty="0"/>
          </a:p>
          <a:p>
            <a:r>
              <a:rPr lang="cy-GB" dirty="0"/>
              <a:t>I’m </a:t>
            </a:r>
            <a:r>
              <a:rPr lang="cy-GB" dirty="0" err="1"/>
              <a:t>going</a:t>
            </a:r>
            <a:r>
              <a:rPr lang="cy-GB" dirty="0"/>
              <a:t> to </a:t>
            </a:r>
            <a:r>
              <a:rPr lang="cy-GB" dirty="0" err="1"/>
              <a:t>talk</a:t>
            </a:r>
            <a:r>
              <a:rPr lang="cy-GB" dirty="0"/>
              <a:t> </a:t>
            </a:r>
            <a:r>
              <a:rPr lang="cy-GB" dirty="0" err="1"/>
              <a:t>today</a:t>
            </a:r>
            <a:r>
              <a:rPr lang="cy-GB" dirty="0"/>
              <a:t> </a:t>
            </a:r>
            <a:r>
              <a:rPr lang="cy-GB" dirty="0" err="1"/>
              <a:t>about</a:t>
            </a:r>
            <a:r>
              <a:rPr lang="cy-GB" baseline="0" dirty="0"/>
              <a:t> </a:t>
            </a:r>
            <a:r>
              <a:rPr lang="cy-GB" dirty="0"/>
              <a:t>the </a:t>
            </a:r>
            <a:r>
              <a:rPr lang="cy-GB" dirty="0" err="1"/>
              <a:t>new</a:t>
            </a:r>
            <a:r>
              <a:rPr lang="cy-GB" dirty="0"/>
              <a:t> </a:t>
            </a:r>
            <a:r>
              <a:rPr lang="cy-GB" dirty="0" err="1"/>
              <a:t>GCSEs</a:t>
            </a:r>
            <a:r>
              <a:rPr lang="cy-GB" dirty="0"/>
              <a:t>, A </a:t>
            </a:r>
            <a:r>
              <a:rPr lang="cy-GB" dirty="0" err="1"/>
              <a:t>levels</a:t>
            </a:r>
            <a:r>
              <a:rPr lang="cy-GB" dirty="0"/>
              <a:t> and Welsh </a:t>
            </a:r>
            <a:r>
              <a:rPr lang="cy-GB" dirty="0" err="1"/>
              <a:t>Bacc</a:t>
            </a:r>
            <a:r>
              <a:rPr lang="cy-GB" dirty="0"/>
              <a:t>.</a:t>
            </a:r>
            <a:r>
              <a:rPr lang="cy-GB" baseline="0" dirty="0"/>
              <a:t> </a:t>
            </a:r>
          </a:p>
          <a:p>
            <a:endParaRPr lang="cy-GB" baseline="0" dirty="0"/>
          </a:p>
          <a:p>
            <a:r>
              <a:rPr lang="cy-GB" baseline="0" dirty="0" err="1"/>
              <a:t>We’re</a:t>
            </a:r>
            <a:r>
              <a:rPr lang="cy-GB" baseline="0" dirty="0"/>
              <a:t> </a:t>
            </a:r>
            <a:r>
              <a:rPr lang="cy-GB" baseline="0" dirty="0" err="1"/>
              <a:t>also</a:t>
            </a:r>
            <a:r>
              <a:rPr lang="cy-GB" baseline="0" dirty="0"/>
              <a:t> </a:t>
            </a:r>
            <a:r>
              <a:rPr lang="cy-GB" baseline="0" dirty="0" err="1"/>
              <a:t>interested</a:t>
            </a:r>
            <a:r>
              <a:rPr lang="cy-GB" baseline="0" dirty="0"/>
              <a:t> </a:t>
            </a:r>
            <a:r>
              <a:rPr lang="cy-GB" baseline="0" dirty="0" err="1"/>
              <a:t>in</a:t>
            </a:r>
            <a:r>
              <a:rPr lang="cy-GB" baseline="0" dirty="0"/>
              <a:t> </a:t>
            </a:r>
            <a:r>
              <a:rPr lang="cy-GB" baseline="0" dirty="0" err="1"/>
              <a:t>vocational</a:t>
            </a:r>
            <a:r>
              <a:rPr lang="cy-GB" baseline="0" dirty="0"/>
              <a:t> </a:t>
            </a:r>
            <a:r>
              <a:rPr lang="cy-GB" baseline="0" dirty="0" err="1"/>
              <a:t>quals</a:t>
            </a:r>
            <a:r>
              <a:rPr lang="cy-GB" baseline="0" dirty="0"/>
              <a:t>, thoes </a:t>
            </a:r>
            <a:r>
              <a:rPr lang="cy-GB" baseline="0" dirty="0" err="1"/>
              <a:t>taken</a:t>
            </a:r>
            <a:r>
              <a:rPr lang="cy-GB" baseline="0" dirty="0"/>
              <a:t> </a:t>
            </a:r>
            <a:r>
              <a:rPr lang="cy-GB" baseline="0" dirty="0" err="1"/>
              <a:t>in</a:t>
            </a:r>
            <a:r>
              <a:rPr lang="cy-GB" baseline="0" dirty="0"/>
              <a:t> </a:t>
            </a:r>
            <a:r>
              <a:rPr lang="cy-GB" baseline="0" dirty="0" err="1"/>
              <a:t>schools</a:t>
            </a:r>
            <a:r>
              <a:rPr lang="cy-GB" baseline="0" dirty="0"/>
              <a:t>, </a:t>
            </a:r>
            <a:r>
              <a:rPr lang="cy-GB" baseline="0" dirty="0" err="1"/>
              <a:t>colleges</a:t>
            </a:r>
            <a:r>
              <a:rPr lang="cy-GB" baseline="0" dirty="0"/>
              <a:t> and </a:t>
            </a:r>
            <a:r>
              <a:rPr lang="cy-GB" baseline="0" dirty="0" err="1"/>
              <a:t>in</a:t>
            </a:r>
            <a:r>
              <a:rPr lang="cy-GB" baseline="0" dirty="0"/>
              <a:t> the </a:t>
            </a:r>
            <a:r>
              <a:rPr lang="cy-GB" baseline="0" dirty="0" err="1"/>
              <a:t>workplace</a:t>
            </a:r>
            <a:r>
              <a:rPr lang="cy-GB" baseline="0" dirty="0"/>
              <a:t>. The </a:t>
            </a:r>
            <a:r>
              <a:rPr lang="cy-GB" baseline="0" dirty="0" err="1"/>
              <a:t>only</a:t>
            </a:r>
            <a:r>
              <a:rPr lang="cy-GB" baseline="0" dirty="0"/>
              <a:t> </a:t>
            </a:r>
            <a:r>
              <a:rPr lang="cy-GB" baseline="0" dirty="0" err="1"/>
              <a:t>thing</a:t>
            </a:r>
            <a:r>
              <a:rPr lang="cy-GB" baseline="0" dirty="0"/>
              <a:t> we </a:t>
            </a:r>
            <a:r>
              <a:rPr lang="cy-GB" baseline="0" dirty="0" err="1"/>
              <a:t>don’t</a:t>
            </a:r>
            <a:r>
              <a:rPr lang="cy-GB" baseline="0" dirty="0"/>
              <a:t> </a:t>
            </a:r>
            <a:r>
              <a:rPr lang="cy-GB" baseline="0" dirty="0" err="1"/>
              <a:t>have</a:t>
            </a:r>
            <a:r>
              <a:rPr lang="cy-GB" baseline="0" dirty="0"/>
              <a:t> a </a:t>
            </a:r>
            <a:r>
              <a:rPr lang="cy-GB" baseline="0" dirty="0" err="1"/>
              <a:t>responsiblity</a:t>
            </a:r>
            <a:r>
              <a:rPr lang="cy-GB" baseline="0" dirty="0"/>
              <a:t> </a:t>
            </a:r>
            <a:r>
              <a:rPr lang="cy-GB" baseline="0" dirty="0" err="1"/>
              <a:t>for</a:t>
            </a:r>
            <a:r>
              <a:rPr lang="cy-GB" baseline="0" dirty="0"/>
              <a:t> </a:t>
            </a:r>
            <a:r>
              <a:rPr lang="cy-GB" baseline="0" dirty="0" err="1"/>
              <a:t>are</a:t>
            </a:r>
            <a:r>
              <a:rPr lang="cy-GB" baseline="0" dirty="0"/>
              <a:t> </a:t>
            </a:r>
            <a:r>
              <a:rPr lang="cy-GB" baseline="0" dirty="0" err="1"/>
              <a:t>degrees</a:t>
            </a:r>
            <a:r>
              <a:rPr lang="cy-GB" baseline="0" dirty="0"/>
              <a:t> </a:t>
            </a:r>
            <a:r>
              <a:rPr lang="cy-GB" baseline="0" dirty="0" err="1"/>
              <a:t>offered</a:t>
            </a:r>
            <a:r>
              <a:rPr lang="cy-GB" baseline="0" dirty="0"/>
              <a:t> by </a:t>
            </a:r>
            <a:r>
              <a:rPr lang="cy-GB" baseline="0" dirty="0" err="1"/>
              <a:t>universities</a:t>
            </a:r>
            <a:r>
              <a:rPr lang="cy-GB" baseline="0" dirty="0"/>
              <a:t>. </a:t>
            </a:r>
            <a:r>
              <a:rPr lang="cy-GB" baseline="0" dirty="0" err="1"/>
              <a:t>Though</a:t>
            </a:r>
            <a:r>
              <a:rPr lang="cy-GB" baseline="0" dirty="0"/>
              <a:t> we </a:t>
            </a:r>
            <a:r>
              <a:rPr lang="cy-GB" baseline="0" dirty="0" err="1"/>
              <a:t>also</a:t>
            </a:r>
            <a:r>
              <a:rPr lang="cy-GB" baseline="0" dirty="0"/>
              <a:t> </a:t>
            </a:r>
            <a:r>
              <a:rPr lang="cy-GB" baseline="0" dirty="0" err="1"/>
              <a:t>work</a:t>
            </a:r>
            <a:r>
              <a:rPr lang="cy-GB" baseline="0" dirty="0"/>
              <a:t> a lot </a:t>
            </a:r>
            <a:r>
              <a:rPr lang="cy-GB" baseline="0" dirty="0" err="1"/>
              <a:t>with</a:t>
            </a:r>
            <a:r>
              <a:rPr lang="cy-GB" baseline="0" dirty="0"/>
              <a:t> </a:t>
            </a:r>
            <a:r>
              <a:rPr lang="cy-GB" baseline="0" dirty="0" err="1"/>
              <a:t>them</a:t>
            </a:r>
            <a:r>
              <a:rPr lang="cy-GB" baseline="0" dirty="0"/>
              <a:t> to help </a:t>
            </a:r>
            <a:r>
              <a:rPr lang="cy-GB" baseline="0" dirty="0" err="1"/>
              <a:t>them</a:t>
            </a:r>
            <a:r>
              <a:rPr lang="cy-GB" baseline="0" dirty="0"/>
              <a:t> </a:t>
            </a:r>
            <a:r>
              <a:rPr lang="cy-GB" baseline="0" dirty="0" err="1"/>
              <a:t>understand</a:t>
            </a:r>
            <a:r>
              <a:rPr lang="cy-GB" baseline="0" dirty="0"/>
              <a:t> the </a:t>
            </a:r>
            <a:r>
              <a:rPr lang="cy-GB" baseline="0" dirty="0" err="1"/>
              <a:t>qualificatioons</a:t>
            </a:r>
            <a:r>
              <a:rPr lang="cy-GB" baseline="0" dirty="0"/>
              <a:t> we </a:t>
            </a:r>
            <a:r>
              <a:rPr lang="cy-GB" baseline="0" dirty="0" err="1"/>
              <a:t>oversee</a:t>
            </a:r>
            <a:r>
              <a:rPr lang="cy-GB" baseline="0" dirty="0"/>
              <a:t>. </a:t>
            </a:r>
            <a:endParaRPr lang="cy-GB" dirty="0"/>
          </a:p>
          <a:p>
            <a:endParaRPr lang="cy-GB" dirty="0"/>
          </a:p>
          <a:p>
            <a:endParaRPr lang="cy-GB" dirty="0"/>
          </a:p>
          <a:p>
            <a:endParaRPr lang="en-GB" dirty="0"/>
          </a:p>
        </p:txBody>
      </p:sp>
      <p:sp>
        <p:nvSpPr>
          <p:cNvPr id="4" name="Slide Number Placeholder 3"/>
          <p:cNvSpPr>
            <a:spLocks noGrp="1"/>
          </p:cNvSpPr>
          <p:nvPr>
            <p:ph type="sldNum" sz="quarter" idx="10"/>
          </p:nvPr>
        </p:nvSpPr>
        <p:spPr/>
        <p:txBody>
          <a:bodyPr/>
          <a:lstStyle/>
          <a:p>
            <a:fld id="{10A46A5E-395D-A641-AEB0-72E198922868}" type="slidenum">
              <a:rPr lang="en-US" smtClean="0"/>
              <a:t>11</a:t>
            </a:fld>
            <a:endParaRPr lang="en-US"/>
          </a:p>
        </p:txBody>
      </p:sp>
    </p:spTree>
    <p:extLst>
      <p:ext uri="{BB962C8B-B14F-4D97-AF65-F5344CB8AC3E}">
        <p14:creationId xmlns:p14="http://schemas.microsoft.com/office/powerpoint/2010/main" val="202845110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err="1"/>
              <a:t>How</a:t>
            </a:r>
            <a:r>
              <a:rPr lang="cy-GB" dirty="0"/>
              <a:t> </a:t>
            </a:r>
            <a:r>
              <a:rPr lang="cy-GB" dirty="0" err="1"/>
              <a:t>are</a:t>
            </a:r>
            <a:r>
              <a:rPr lang="cy-GB" dirty="0"/>
              <a:t> </a:t>
            </a:r>
            <a:r>
              <a:rPr lang="cy-GB" dirty="0" err="1"/>
              <a:t>things</a:t>
            </a:r>
            <a:r>
              <a:rPr lang="cy-GB" dirty="0"/>
              <a:t> </a:t>
            </a:r>
            <a:r>
              <a:rPr lang="cy-GB" dirty="0" err="1"/>
              <a:t>changing</a:t>
            </a:r>
            <a:r>
              <a:rPr lang="cy-GB" dirty="0"/>
              <a:t>?</a:t>
            </a:r>
          </a:p>
          <a:p>
            <a:endParaRPr lang="cy-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new qualifications have been designed to make sure the content and assessments are up to date and relevant, </a:t>
            </a:r>
            <a:r>
              <a:rPr lang="en-GB" sz="1200" b="1" u="sng" kern="1200" dirty="0">
                <a:solidFill>
                  <a:schemeClr val="tx1"/>
                </a:solidFill>
                <a:effectLst/>
                <a:latin typeface="+mn-lt"/>
                <a:ea typeface="+mn-ea"/>
                <a:cs typeface="+mn-cs"/>
              </a:rPr>
              <a:t>not to make them harder or more difficult</a:t>
            </a:r>
            <a:r>
              <a:rPr lang="en-GB" sz="1200" kern="1200" dirty="0">
                <a:solidFill>
                  <a:schemeClr val="tx1"/>
                </a:solidFill>
                <a:effectLst/>
                <a:latin typeface="+mn-lt"/>
                <a:ea typeface="+mn-ea"/>
                <a:cs typeface="+mn-cs"/>
              </a:rPr>
              <a:t>.  </a:t>
            </a:r>
          </a:p>
          <a:p>
            <a:endParaRPr lang="cy-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qualifications overall have been designed to assess the same range of ability as the ones they replace.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So,</a:t>
            </a:r>
            <a:r>
              <a:rPr lang="en-GB" sz="1200" kern="1200" baseline="0" dirty="0">
                <a:solidFill>
                  <a:schemeClr val="tx1"/>
                </a:solidFill>
                <a:effectLst/>
                <a:latin typeface="+mn-lt"/>
                <a:ea typeface="+mn-ea"/>
                <a:cs typeface="+mn-cs"/>
              </a:rPr>
              <a:t> some of the </a:t>
            </a:r>
            <a:r>
              <a:rPr lang="en-GB" sz="1200" kern="1200" dirty="0">
                <a:solidFill>
                  <a:schemeClr val="tx1"/>
                </a:solidFill>
                <a:effectLst/>
                <a:latin typeface="+mn-lt"/>
                <a:ea typeface="+mn-ea"/>
                <a:cs typeface="+mn-cs"/>
              </a:rPr>
              <a:t>content has changed,</a:t>
            </a:r>
            <a:r>
              <a:rPr lang="en-GB" sz="1200" kern="1200" baseline="0" dirty="0">
                <a:solidFill>
                  <a:schemeClr val="tx1"/>
                </a:solidFill>
                <a:effectLst/>
                <a:latin typeface="+mn-lt"/>
                <a:ea typeface="+mn-ea"/>
                <a:cs typeface="+mn-cs"/>
              </a:rPr>
              <a:t> but not all of it, and the </a:t>
            </a:r>
            <a:r>
              <a:rPr lang="en-GB" sz="1200" kern="1200" dirty="0" err="1">
                <a:solidFill>
                  <a:schemeClr val="tx1"/>
                </a:solidFill>
                <a:effectLst/>
                <a:latin typeface="+mn-lt"/>
                <a:ea typeface="+mn-ea"/>
                <a:cs typeface="+mn-cs"/>
              </a:rPr>
              <a:t>the</a:t>
            </a:r>
            <a:r>
              <a:rPr lang="en-GB" sz="1200" kern="1200" dirty="0">
                <a:solidFill>
                  <a:schemeClr val="tx1"/>
                </a:solidFill>
                <a:effectLst/>
                <a:latin typeface="+mn-lt"/>
                <a:ea typeface="+mn-ea"/>
                <a:cs typeface="+mn-cs"/>
              </a:rPr>
              <a:t> structure and design of some of the assessments has also changed.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cy-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cy-GB" sz="1200" kern="1200" dirty="0" err="1">
                <a:solidFill>
                  <a:schemeClr val="tx1"/>
                </a:solidFill>
                <a:effectLst/>
                <a:latin typeface="+mn-lt"/>
                <a:ea typeface="+mn-ea"/>
                <a:cs typeface="+mn-cs"/>
              </a:rPr>
              <a:t>But</a:t>
            </a:r>
            <a:r>
              <a:rPr lang="cy-GB" sz="1200" kern="1200" dirty="0">
                <a:solidFill>
                  <a:schemeClr val="tx1"/>
                </a:solidFill>
                <a:effectLst/>
                <a:latin typeface="+mn-lt"/>
                <a:ea typeface="+mn-ea"/>
                <a:cs typeface="+mn-cs"/>
              </a:rPr>
              <a:t> </a:t>
            </a:r>
            <a:r>
              <a:rPr lang="cy-GB" sz="1200" kern="1200" dirty="0" err="1">
                <a:solidFill>
                  <a:schemeClr val="tx1"/>
                </a:solidFill>
                <a:effectLst/>
                <a:latin typeface="+mn-lt"/>
                <a:ea typeface="+mn-ea"/>
                <a:cs typeface="+mn-cs"/>
              </a:rPr>
              <a:t>there</a:t>
            </a:r>
            <a:r>
              <a:rPr lang="cy-GB" sz="1200" kern="1200" dirty="0">
                <a:solidFill>
                  <a:schemeClr val="tx1"/>
                </a:solidFill>
                <a:effectLst/>
                <a:latin typeface="+mn-lt"/>
                <a:ea typeface="+mn-ea"/>
                <a:cs typeface="+mn-cs"/>
              </a:rPr>
              <a:t> </a:t>
            </a:r>
            <a:r>
              <a:rPr lang="cy-GB" sz="1200" kern="1200" dirty="0" err="1">
                <a:solidFill>
                  <a:schemeClr val="tx1"/>
                </a:solidFill>
                <a:effectLst/>
                <a:latin typeface="+mn-lt"/>
                <a:ea typeface="+mn-ea"/>
                <a:cs typeface="+mn-cs"/>
              </a:rPr>
              <a:t>are</a:t>
            </a:r>
            <a:r>
              <a:rPr lang="cy-GB" sz="1200" kern="1200" dirty="0">
                <a:solidFill>
                  <a:schemeClr val="tx1"/>
                </a:solidFill>
                <a:effectLst/>
                <a:latin typeface="+mn-lt"/>
                <a:ea typeface="+mn-ea"/>
                <a:cs typeface="+mn-cs"/>
              </a:rPr>
              <a:t> </a:t>
            </a:r>
            <a:r>
              <a:rPr lang="cy-GB" sz="1200" kern="1200" dirty="0" err="1">
                <a:solidFill>
                  <a:schemeClr val="tx1"/>
                </a:solidFill>
                <a:effectLst/>
                <a:latin typeface="+mn-lt"/>
                <a:ea typeface="+mn-ea"/>
                <a:cs typeface="+mn-cs"/>
              </a:rPr>
              <a:t>plenty</a:t>
            </a:r>
            <a:r>
              <a:rPr lang="cy-GB" sz="1200" kern="1200" dirty="0">
                <a:solidFill>
                  <a:schemeClr val="tx1"/>
                </a:solidFill>
                <a:effectLst/>
                <a:latin typeface="+mn-lt"/>
                <a:ea typeface="+mn-ea"/>
                <a:cs typeface="+mn-cs"/>
              </a:rPr>
              <a:t> of </a:t>
            </a:r>
            <a:r>
              <a:rPr lang="cy-GB" sz="1200" kern="1200" dirty="0" err="1">
                <a:solidFill>
                  <a:schemeClr val="tx1"/>
                </a:solidFill>
                <a:effectLst/>
                <a:latin typeface="+mn-lt"/>
                <a:ea typeface="+mn-ea"/>
                <a:cs typeface="+mn-cs"/>
              </a:rPr>
              <a:t>things</a:t>
            </a:r>
            <a:r>
              <a:rPr lang="cy-GB" sz="1200" kern="1200" baseline="0" dirty="0">
                <a:solidFill>
                  <a:schemeClr val="tx1"/>
                </a:solidFill>
                <a:effectLst/>
                <a:latin typeface="+mn-lt"/>
                <a:ea typeface="+mn-ea"/>
                <a:cs typeface="+mn-cs"/>
              </a:rPr>
              <a:t> </a:t>
            </a:r>
            <a:r>
              <a:rPr lang="cy-GB" sz="1200" kern="1200" baseline="0" dirty="0" err="1">
                <a:solidFill>
                  <a:schemeClr val="tx1"/>
                </a:solidFill>
                <a:effectLst/>
                <a:latin typeface="+mn-lt"/>
                <a:ea typeface="+mn-ea"/>
                <a:cs typeface="+mn-cs"/>
              </a:rPr>
              <a:t>that</a:t>
            </a:r>
            <a:r>
              <a:rPr lang="cy-GB" sz="1200" kern="1200" baseline="0" dirty="0">
                <a:solidFill>
                  <a:schemeClr val="tx1"/>
                </a:solidFill>
                <a:effectLst/>
                <a:latin typeface="+mn-lt"/>
                <a:ea typeface="+mn-ea"/>
                <a:cs typeface="+mn-cs"/>
              </a:rPr>
              <a:t> </a:t>
            </a:r>
            <a:r>
              <a:rPr lang="cy-GB" sz="1200" kern="1200" baseline="0" dirty="0" err="1">
                <a:solidFill>
                  <a:schemeClr val="tx1"/>
                </a:solidFill>
                <a:effectLst/>
                <a:latin typeface="+mn-lt"/>
                <a:ea typeface="+mn-ea"/>
                <a:cs typeface="+mn-cs"/>
              </a:rPr>
              <a:t>will</a:t>
            </a:r>
            <a:r>
              <a:rPr lang="cy-GB" sz="1200" kern="1200" baseline="0" dirty="0">
                <a:solidFill>
                  <a:schemeClr val="tx1"/>
                </a:solidFill>
                <a:effectLst/>
                <a:latin typeface="+mn-lt"/>
                <a:ea typeface="+mn-ea"/>
                <a:cs typeface="+mn-cs"/>
              </a:rPr>
              <a:t> </a:t>
            </a:r>
            <a:r>
              <a:rPr lang="cy-GB" sz="1200" kern="1200" baseline="0" dirty="0" err="1">
                <a:solidFill>
                  <a:schemeClr val="tx1"/>
                </a:solidFill>
                <a:effectLst/>
                <a:latin typeface="+mn-lt"/>
                <a:ea typeface="+mn-ea"/>
                <a:cs typeface="+mn-cs"/>
              </a:rPr>
              <a:t>also</a:t>
            </a:r>
            <a:r>
              <a:rPr lang="cy-GB" sz="1200" kern="1200" baseline="0" dirty="0">
                <a:solidFill>
                  <a:schemeClr val="tx1"/>
                </a:solidFill>
                <a:effectLst/>
                <a:latin typeface="+mn-lt"/>
                <a:ea typeface="+mn-ea"/>
                <a:cs typeface="+mn-cs"/>
              </a:rPr>
              <a:t> </a:t>
            </a:r>
            <a:r>
              <a:rPr lang="cy-GB" sz="1200" kern="1200" baseline="0" dirty="0" err="1">
                <a:solidFill>
                  <a:schemeClr val="tx1"/>
                </a:solidFill>
                <a:effectLst/>
                <a:latin typeface="+mn-lt"/>
                <a:ea typeface="+mn-ea"/>
                <a:cs typeface="+mn-cs"/>
              </a:rPr>
              <a:t>remain</a:t>
            </a:r>
            <a:r>
              <a:rPr lang="cy-GB" sz="1200" kern="1200" baseline="0" dirty="0">
                <a:solidFill>
                  <a:schemeClr val="tx1"/>
                </a:solidFill>
                <a:effectLst/>
                <a:latin typeface="+mn-lt"/>
                <a:ea typeface="+mn-ea"/>
                <a:cs typeface="+mn-cs"/>
              </a:rPr>
              <a:t> the </a:t>
            </a:r>
            <a:r>
              <a:rPr lang="cy-GB" sz="1200" kern="1200" baseline="0" dirty="0" err="1">
                <a:solidFill>
                  <a:schemeClr val="tx1"/>
                </a:solidFill>
                <a:effectLst/>
                <a:latin typeface="+mn-lt"/>
                <a:ea typeface="+mn-ea"/>
                <a:cs typeface="+mn-cs"/>
              </a:rPr>
              <a:t>same</a:t>
            </a:r>
            <a:r>
              <a:rPr lang="cy-GB" sz="1200" kern="1200" baseline="0" dirty="0">
                <a:solidFill>
                  <a:schemeClr val="tx1"/>
                </a:solidFill>
                <a:effectLst/>
                <a:latin typeface="+mn-lt"/>
                <a:ea typeface="+mn-ea"/>
                <a:cs typeface="+mn-cs"/>
              </a:rPr>
              <a:t>, the </a:t>
            </a:r>
            <a:r>
              <a:rPr lang="cy-GB" sz="1200" kern="1200" baseline="0" dirty="0" err="1">
                <a:solidFill>
                  <a:schemeClr val="tx1"/>
                </a:solidFill>
                <a:effectLst/>
                <a:latin typeface="+mn-lt"/>
                <a:ea typeface="+mn-ea"/>
                <a:cs typeface="+mn-cs"/>
              </a:rPr>
              <a:t>extent</a:t>
            </a:r>
            <a:r>
              <a:rPr lang="cy-GB" sz="1200" kern="1200" baseline="0" dirty="0">
                <a:solidFill>
                  <a:schemeClr val="tx1"/>
                </a:solidFill>
                <a:effectLst/>
                <a:latin typeface="+mn-lt"/>
                <a:ea typeface="+mn-ea"/>
                <a:cs typeface="+mn-cs"/>
              </a:rPr>
              <a:t> of the </a:t>
            </a:r>
            <a:r>
              <a:rPr lang="cy-GB" sz="1200" kern="1200" baseline="0" dirty="0" err="1">
                <a:solidFill>
                  <a:schemeClr val="tx1"/>
                </a:solidFill>
                <a:effectLst/>
                <a:latin typeface="+mn-lt"/>
                <a:ea typeface="+mn-ea"/>
                <a:cs typeface="+mn-cs"/>
              </a:rPr>
              <a:t>changes</a:t>
            </a:r>
            <a:r>
              <a:rPr lang="cy-GB" sz="1200" kern="1200" baseline="0" dirty="0">
                <a:solidFill>
                  <a:schemeClr val="tx1"/>
                </a:solidFill>
                <a:effectLst/>
                <a:latin typeface="+mn-lt"/>
                <a:ea typeface="+mn-ea"/>
                <a:cs typeface="+mn-cs"/>
              </a:rPr>
              <a:t> </a:t>
            </a:r>
            <a:r>
              <a:rPr lang="cy-GB" sz="1200" kern="1200" baseline="0" dirty="0" err="1">
                <a:solidFill>
                  <a:schemeClr val="tx1"/>
                </a:solidFill>
                <a:effectLst/>
                <a:latin typeface="+mn-lt"/>
                <a:ea typeface="+mn-ea"/>
                <a:cs typeface="+mn-cs"/>
              </a:rPr>
              <a:t>varies</a:t>
            </a:r>
            <a:r>
              <a:rPr lang="cy-GB" sz="1200" kern="1200" baseline="0" dirty="0">
                <a:solidFill>
                  <a:schemeClr val="tx1"/>
                </a:solidFill>
                <a:effectLst/>
                <a:latin typeface="+mn-lt"/>
                <a:ea typeface="+mn-ea"/>
                <a:cs typeface="+mn-cs"/>
              </a:rPr>
              <a:t> </a:t>
            </a:r>
            <a:r>
              <a:rPr lang="cy-GB" sz="1200" kern="1200" baseline="0" dirty="0" err="1">
                <a:solidFill>
                  <a:schemeClr val="tx1"/>
                </a:solidFill>
                <a:effectLst/>
                <a:latin typeface="+mn-lt"/>
                <a:ea typeface="+mn-ea"/>
                <a:cs typeface="+mn-cs"/>
              </a:rPr>
              <a:t>across</a:t>
            </a:r>
            <a:r>
              <a:rPr lang="cy-GB" sz="1200" kern="1200" baseline="0" dirty="0">
                <a:solidFill>
                  <a:schemeClr val="tx1"/>
                </a:solidFill>
                <a:effectLst/>
                <a:latin typeface="+mn-lt"/>
                <a:ea typeface="+mn-ea"/>
                <a:cs typeface="+mn-cs"/>
              </a:rPr>
              <a:t> the </a:t>
            </a:r>
            <a:r>
              <a:rPr lang="cy-GB" sz="1200" kern="1200" baseline="0" dirty="0" err="1">
                <a:solidFill>
                  <a:schemeClr val="tx1"/>
                </a:solidFill>
                <a:effectLst/>
                <a:latin typeface="+mn-lt"/>
                <a:ea typeface="+mn-ea"/>
                <a:cs typeface="+mn-cs"/>
              </a:rPr>
              <a:t>subjects</a:t>
            </a:r>
            <a:r>
              <a:rPr lang="cy-GB" sz="1200" kern="1200" baseline="0" dirty="0">
                <a:solidFill>
                  <a:schemeClr val="tx1"/>
                </a:solidFill>
                <a:effectLst/>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cy-GB" sz="1200" kern="1200" baseline="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cy-GB" sz="1200" kern="1200" baseline="0" dirty="0" err="1">
                <a:solidFill>
                  <a:schemeClr val="tx1"/>
                </a:solidFill>
                <a:effectLst/>
                <a:latin typeface="+mn-lt"/>
                <a:ea typeface="+mn-ea"/>
                <a:cs typeface="+mn-cs"/>
              </a:rPr>
              <a:t>I’ll</a:t>
            </a:r>
            <a:r>
              <a:rPr lang="cy-GB" sz="1200" kern="1200" baseline="0" dirty="0">
                <a:solidFill>
                  <a:schemeClr val="tx1"/>
                </a:solidFill>
                <a:effectLst/>
                <a:latin typeface="+mn-lt"/>
                <a:ea typeface="+mn-ea"/>
                <a:cs typeface="+mn-cs"/>
              </a:rPr>
              <a:t> </a:t>
            </a:r>
            <a:r>
              <a:rPr lang="cy-GB" sz="1200" kern="1200" baseline="0" dirty="0" err="1">
                <a:solidFill>
                  <a:schemeClr val="tx1"/>
                </a:solidFill>
                <a:effectLst/>
                <a:latin typeface="+mn-lt"/>
                <a:ea typeface="+mn-ea"/>
                <a:cs typeface="+mn-cs"/>
              </a:rPr>
              <a:t>talk</a:t>
            </a:r>
            <a:r>
              <a:rPr lang="cy-GB" sz="1200" kern="1200" baseline="0" dirty="0">
                <a:solidFill>
                  <a:schemeClr val="tx1"/>
                </a:solidFill>
                <a:effectLst/>
                <a:latin typeface="+mn-lt"/>
                <a:ea typeface="+mn-ea"/>
                <a:cs typeface="+mn-cs"/>
              </a:rPr>
              <a:t> more </a:t>
            </a:r>
            <a:r>
              <a:rPr lang="cy-GB" sz="1200" kern="1200" baseline="0" dirty="0" err="1">
                <a:solidFill>
                  <a:schemeClr val="tx1"/>
                </a:solidFill>
                <a:effectLst/>
                <a:latin typeface="+mn-lt"/>
                <a:ea typeface="+mn-ea"/>
                <a:cs typeface="+mn-cs"/>
              </a:rPr>
              <a:t>about</a:t>
            </a:r>
            <a:r>
              <a:rPr lang="cy-GB" sz="1200" kern="1200" baseline="0" dirty="0">
                <a:solidFill>
                  <a:schemeClr val="tx1"/>
                </a:solidFill>
                <a:effectLst/>
                <a:latin typeface="+mn-lt"/>
                <a:ea typeface="+mn-ea"/>
                <a:cs typeface="+mn-cs"/>
              </a:rPr>
              <a:t> the </a:t>
            </a:r>
            <a:r>
              <a:rPr lang="cy-GB" sz="1200" kern="1200" baseline="0" dirty="0" err="1">
                <a:solidFill>
                  <a:schemeClr val="tx1"/>
                </a:solidFill>
                <a:effectLst/>
                <a:latin typeface="+mn-lt"/>
                <a:ea typeface="+mn-ea"/>
                <a:cs typeface="+mn-cs"/>
              </a:rPr>
              <a:t>detail</a:t>
            </a:r>
            <a:r>
              <a:rPr lang="cy-GB" sz="1200" kern="1200" baseline="0" dirty="0">
                <a:solidFill>
                  <a:schemeClr val="tx1"/>
                </a:solidFill>
                <a:effectLst/>
                <a:latin typeface="+mn-lt"/>
                <a:ea typeface="+mn-ea"/>
                <a:cs typeface="+mn-cs"/>
              </a:rPr>
              <a:t> of </a:t>
            </a:r>
            <a:r>
              <a:rPr lang="cy-GB" sz="1200" kern="1200" baseline="0" dirty="0" err="1">
                <a:solidFill>
                  <a:schemeClr val="tx1"/>
                </a:solidFill>
                <a:effectLst/>
                <a:latin typeface="+mn-lt"/>
                <a:ea typeface="+mn-ea"/>
                <a:cs typeface="+mn-cs"/>
              </a:rPr>
              <a:t>these</a:t>
            </a:r>
            <a:r>
              <a:rPr lang="cy-GB" sz="1200" kern="1200" baseline="0" dirty="0">
                <a:solidFill>
                  <a:schemeClr val="tx1"/>
                </a:solidFill>
                <a:effectLst/>
                <a:latin typeface="+mn-lt"/>
                <a:ea typeface="+mn-ea"/>
                <a:cs typeface="+mn-cs"/>
              </a:rPr>
              <a:t> </a:t>
            </a:r>
            <a:r>
              <a:rPr lang="cy-GB" sz="1200" kern="1200" baseline="0" dirty="0" err="1">
                <a:solidFill>
                  <a:schemeClr val="tx1"/>
                </a:solidFill>
                <a:effectLst/>
                <a:latin typeface="+mn-lt"/>
                <a:ea typeface="+mn-ea"/>
                <a:cs typeface="+mn-cs"/>
              </a:rPr>
              <a:t>changes</a:t>
            </a:r>
            <a:r>
              <a:rPr lang="cy-GB" sz="1200" kern="1200" baseline="0" dirty="0">
                <a:solidFill>
                  <a:schemeClr val="tx1"/>
                </a:solidFill>
                <a:effectLst/>
                <a:latin typeface="+mn-lt"/>
                <a:ea typeface="+mn-ea"/>
                <a:cs typeface="+mn-cs"/>
              </a:rPr>
              <a:t> </a:t>
            </a:r>
            <a:r>
              <a:rPr lang="cy-GB" sz="1200" kern="1200" baseline="0" dirty="0" err="1">
                <a:solidFill>
                  <a:schemeClr val="tx1"/>
                </a:solidFill>
                <a:effectLst/>
                <a:latin typeface="+mn-lt"/>
                <a:ea typeface="+mn-ea"/>
                <a:cs typeface="+mn-cs"/>
              </a:rPr>
              <a:t>in</a:t>
            </a:r>
            <a:r>
              <a:rPr lang="cy-GB" sz="1200" kern="1200" baseline="0" dirty="0">
                <a:solidFill>
                  <a:schemeClr val="tx1"/>
                </a:solidFill>
                <a:effectLst/>
                <a:latin typeface="+mn-lt"/>
                <a:ea typeface="+mn-ea"/>
                <a:cs typeface="+mn-cs"/>
              </a:rPr>
              <a:t> a moment, </a:t>
            </a:r>
            <a:r>
              <a:rPr lang="cy-GB" sz="1200" kern="1200" baseline="0" dirty="0" err="1">
                <a:solidFill>
                  <a:schemeClr val="tx1"/>
                </a:solidFill>
                <a:effectLst/>
                <a:latin typeface="+mn-lt"/>
                <a:ea typeface="+mn-ea"/>
                <a:cs typeface="+mn-cs"/>
              </a:rPr>
              <a:t>but</a:t>
            </a:r>
            <a:r>
              <a:rPr lang="cy-GB" sz="1200" kern="1200" baseline="0" dirty="0">
                <a:solidFill>
                  <a:schemeClr val="tx1"/>
                </a:solidFill>
                <a:effectLst/>
                <a:latin typeface="+mn-lt"/>
                <a:ea typeface="+mn-ea"/>
                <a:cs typeface="+mn-cs"/>
              </a:rPr>
              <a:t> </a:t>
            </a:r>
            <a:r>
              <a:rPr lang="cy-GB" sz="1200" kern="1200" baseline="0" dirty="0" err="1">
                <a:solidFill>
                  <a:schemeClr val="tx1"/>
                </a:solidFill>
                <a:effectLst/>
                <a:latin typeface="+mn-lt"/>
                <a:ea typeface="+mn-ea"/>
                <a:cs typeface="+mn-cs"/>
              </a:rPr>
              <a:t>before</a:t>
            </a:r>
            <a:r>
              <a:rPr lang="cy-GB" sz="1200" kern="1200" baseline="0" dirty="0">
                <a:solidFill>
                  <a:schemeClr val="tx1"/>
                </a:solidFill>
                <a:effectLst/>
                <a:latin typeface="+mn-lt"/>
                <a:ea typeface="+mn-ea"/>
                <a:cs typeface="+mn-cs"/>
              </a:rPr>
              <a:t> I do...</a:t>
            </a:r>
            <a:endParaRPr lang="cy-GB" dirty="0"/>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cy-GB" dirty="0"/>
          </a:p>
        </p:txBody>
      </p:sp>
      <p:sp>
        <p:nvSpPr>
          <p:cNvPr id="4" name="Slide Number Placeholder 3"/>
          <p:cNvSpPr>
            <a:spLocks noGrp="1"/>
          </p:cNvSpPr>
          <p:nvPr>
            <p:ph type="sldNum" sz="quarter" idx="10"/>
          </p:nvPr>
        </p:nvSpPr>
        <p:spPr/>
        <p:txBody>
          <a:bodyPr/>
          <a:lstStyle/>
          <a:p>
            <a:fld id="{10A46A5E-395D-A641-AEB0-72E198922868}" type="slidenum">
              <a:rPr lang="en-US" smtClean="0"/>
              <a:t>12</a:t>
            </a:fld>
            <a:endParaRPr lang="en-US"/>
          </a:p>
        </p:txBody>
      </p:sp>
    </p:spTree>
    <p:extLst>
      <p:ext uri="{BB962C8B-B14F-4D97-AF65-F5344CB8AC3E}">
        <p14:creationId xmlns:p14="http://schemas.microsoft.com/office/powerpoint/2010/main" val="73304280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cy-GB" dirty="0"/>
              <a:t>I </a:t>
            </a:r>
            <a:r>
              <a:rPr lang="cy-GB" dirty="0" err="1"/>
              <a:t>just</a:t>
            </a:r>
            <a:r>
              <a:rPr lang="cy-GB" dirty="0"/>
              <a:t> want to </a:t>
            </a:r>
            <a:r>
              <a:rPr lang="cy-GB" dirty="0" err="1"/>
              <a:t>put</a:t>
            </a:r>
            <a:r>
              <a:rPr lang="cy-GB" dirty="0"/>
              <a:t> </a:t>
            </a:r>
            <a:r>
              <a:rPr lang="cy-GB" dirty="0" err="1"/>
              <a:t>these</a:t>
            </a:r>
            <a:r>
              <a:rPr lang="cy-GB" dirty="0"/>
              <a:t> </a:t>
            </a:r>
            <a:r>
              <a:rPr lang="cy-GB" dirty="0" err="1"/>
              <a:t>changes</a:t>
            </a:r>
            <a:r>
              <a:rPr lang="cy-GB" dirty="0"/>
              <a:t> </a:t>
            </a:r>
            <a:r>
              <a:rPr lang="cy-GB" dirty="0" err="1"/>
              <a:t>in</a:t>
            </a:r>
            <a:r>
              <a:rPr lang="cy-GB" dirty="0"/>
              <a:t> a </a:t>
            </a:r>
            <a:r>
              <a:rPr lang="cy-GB" dirty="0" err="1"/>
              <a:t>wider</a:t>
            </a:r>
            <a:r>
              <a:rPr lang="cy-GB" dirty="0"/>
              <a:t> </a:t>
            </a:r>
            <a:r>
              <a:rPr lang="cy-GB" dirty="0" err="1"/>
              <a:t>context</a:t>
            </a:r>
            <a:endParaRPr lang="cy-GB" dirty="0"/>
          </a:p>
          <a:p>
            <a:pPr lvl="0"/>
            <a:endParaRPr lang="cy-GB" dirty="0"/>
          </a:p>
          <a:p>
            <a:pPr lvl="0"/>
            <a:r>
              <a:rPr lang="cy-GB" dirty="0" err="1"/>
              <a:t>GCSEs</a:t>
            </a:r>
            <a:r>
              <a:rPr lang="cy-GB" dirty="0"/>
              <a:t> and A </a:t>
            </a:r>
            <a:r>
              <a:rPr lang="cy-GB" dirty="0" err="1"/>
              <a:t>levels</a:t>
            </a:r>
            <a:r>
              <a:rPr lang="cy-GB" dirty="0"/>
              <a:t> </a:t>
            </a:r>
            <a:r>
              <a:rPr lang="cy-GB" dirty="0" err="1"/>
              <a:t>are</a:t>
            </a:r>
            <a:r>
              <a:rPr lang="cy-GB" dirty="0"/>
              <a:t> </a:t>
            </a:r>
            <a:r>
              <a:rPr lang="cy-GB" dirty="0" err="1"/>
              <a:t>also</a:t>
            </a:r>
            <a:r>
              <a:rPr lang="cy-GB" dirty="0"/>
              <a:t> </a:t>
            </a:r>
            <a:r>
              <a:rPr lang="cy-GB" dirty="0" err="1"/>
              <a:t>changing</a:t>
            </a:r>
            <a:r>
              <a:rPr lang="cy-GB" dirty="0"/>
              <a:t> </a:t>
            </a:r>
            <a:r>
              <a:rPr lang="cy-GB" dirty="0" err="1"/>
              <a:t>in</a:t>
            </a:r>
            <a:r>
              <a:rPr lang="cy-GB" dirty="0"/>
              <a:t> </a:t>
            </a:r>
            <a:r>
              <a:rPr lang="cy-GB" dirty="0" err="1"/>
              <a:t>England</a:t>
            </a:r>
            <a:r>
              <a:rPr lang="cy-GB" dirty="0"/>
              <a:t> and Northern </a:t>
            </a:r>
            <a:r>
              <a:rPr lang="cy-GB" dirty="0" err="1"/>
              <a:t>Ireland</a:t>
            </a:r>
            <a:r>
              <a:rPr lang="cy-GB" dirty="0"/>
              <a:t>.</a:t>
            </a:r>
          </a:p>
          <a:p>
            <a:pPr lvl="0"/>
            <a:endParaRPr lang="cy-GB" dirty="0"/>
          </a:p>
          <a:p>
            <a:pPr lvl="0"/>
            <a:r>
              <a:rPr lang="cy-GB" dirty="0"/>
              <a:t>The </a:t>
            </a:r>
            <a:r>
              <a:rPr lang="cy-GB" dirty="0" err="1"/>
              <a:t>new</a:t>
            </a:r>
            <a:r>
              <a:rPr lang="cy-GB" dirty="0"/>
              <a:t> </a:t>
            </a:r>
            <a:r>
              <a:rPr lang="cy-GB" dirty="0" err="1"/>
              <a:t>GCSEs</a:t>
            </a:r>
            <a:r>
              <a:rPr lang="cy-GB" dirty="0"/>
              <a:t> </a:t>
            </a:r>
            <a:r>
              <a:rPr lang="cy-GB" dirty="0" err="1"/>
              <a:t>being</a:t>
            </a:r>
            <a:r>
              <a:rPr lang="cy-GB" dirty="0"/>
              <a:t> </a:t>
            </a:r>
            <a:r>
              <a:rPr lang="cy-GB" dirty="0" err="1"/>
              <a:t>inroduced</a:t>
            </a:r>
            <a:r>
              <a:rPr lang="cy-GB" dirty="0"/>
              <a:t> </a:t>
            </a:r>
            <a:r>
              <a:rPr lang="cy-GB" dirty="0" err="1"/>
              <a:t>in</a:t>
            </a:r>
            <a:r>
              <a:rPr lang="cy-GB" dirty="0"/>
              <a:t> </a:t>
            </a:r>
            <a:r>
              <a:rPr lang="cy-GB" dirty="0" err="1"/>
              <a:t>these</a:t>
            </a:r>
            <a:r>
              <a:rPr lang="cy-GB" dirty="0"/>
              <a:t> </a:t>
            </a:r>
            <a:r>
              <a:rPr lang="cy-GB" dirty="0" err="1"/>
              <a:t>other</a:t>
            </a:r>
            <a:r>
              <a:rPr lang="cy-GB" dirty="0"/>
              <a:t> </a:t>
            </a:r>
            <a:r>
              <a:rPr lang="cy-GB" dirty="0" err="1"/>
              <a:t>countries</a:t>
            </a:r>
            <a:r>
              <a:rPr lang="cy-GB" dirty="0"/>
              <a:t> </a:t>
            </a:r>
            <a:r>
              <a:rPr lang="cy-GB" dirty="0" err="1"/>
              <a:t>will</a:t>
            </a:r>
            <a:r>
              <a:rPr lang="cy-GB" dirty="0"/>
              <a:t> </a:t>
            </a:r>
            <a:r>
              <a:rPr lang="cy-GB" dirty="0" err="1"/>
              <a:t>continue</a:t>
            </a:r>
            <a:r>
              <a:rPr lang="cy-GB" dirty="0"/>
              <a:t> to be of the </a:t>
            </a:r>
            <a:r>
              <a:rPr lang="cy-GB" dirty="0" err="1"/>
              <a:t>same</a:t>
            </a:r>
            <a:r>
              <a:rPr lang="cy-GB" dirty="0"/>
              <a:t> </a:t>
            </a:r>
            <a:r>
              <a:rPr lang="cy-GB" dirty="0" err="1"/>
              <a:t>size</a:t>
            </a:r>
            <a:r>
              <a:rPr lang="cy-GB" dirty="0"/>
              <a:t> as the </a:t>
            </a:r>
            <a:r>
              <a:rPr lang="cy-GB" dirty="0" err="1"/>
              <a:t>new</a:t>
            </a:r>
            <a:r>
              <a:rPr lang="cy-GB" dirty="0"/>
              <a:t> </a:t>
            </a:r>
            <a:r>
              <a:rPr lang="cy-GB" dirty="0" err="1"/>
              <a:t>GCSEs</a:t>
            </a:r>
            <a:r>
              <a:rPr lang="cy-GB" dirty="0"/>
              <a:t> </a:t>
            </a:r>
            <a:r>
              <a:rPr lang="cy-GB" dirty="0" err="1"/>
              <a:t>being</a:t>
            </a:r>
            <a:r>
              <a:rPr lang="cy-GB" dirty="0"/>
              <a:t> </a:t>
            </a:r>
            <a:r>
              <a:rPr lang="cy-GB" dirty="0" err="1"/>
              <a:t>introduced</a:t>
            </a:r>
            <a:r>
              <a:rPr lang="cy-GB" dirty="0"/>
              <a:t> </a:t>
            </a:r>
            <a:r>
              <a:rPr lang="cy-GB" dirty="0" err="1"/>
              <a:t>in</a:t>
            </a:r>
            <a:r>
              <a:rPr lang="cy-GB" dirty="0"/>
              <a:t> Wales. </a:t>
            </a:r>
          </a:p>
          <a:p>
            <a:pPr lvl="0"/>
            <a:endParaRPr lang="en-GB" dirty="0"/>
          </a:p>
          <a:p>
            <a:pPr marL="171450" lvl="0" indent="-171450">
              <a:buFont typeface="Arial" panose="020B0604020202020204" pitchFamily="34" charset="0"/>
              <a:buChar char="•"/>
            </a:pPr>
            <a:r>
              <a:rPr lang="cy-GB" dirty="0" err="1"/>
              <a:t>Same</a:t>
            </a:r>
            <a:r>
              <a:rPr lang="cy-GB" dirty="0"/>
              <a:t> </a:t>
            </a:r>
            <a:r>
              <a:rPr lang="cy-GB" dirty="0" err="1"/>
              <a:t>size</a:t>
            </a:r>
            <a:r>
              <a:rPr lang="cy-GB" dirty="0"/>
              <a:t> and </a:t>
            </a:r>
            <a:r>
              <a:rPr lang="cy-GB" dirty="0" err="1"/>
              <a:t>level</a:t>
            </a:r>
            <a:r>
              <a:rPr lang="cy-GB" dirty="0"/>
              <a:t> of </a:t>
            </a:r>
            <a:r>
              <a:rPr lang="cy-GB" dirty="0" err="1"/>
              <a:t>difficulty</a:t>
            </a:r>
            <a:r>
              <a:rPr lang="cy-GB" dirty="0"/>
              <a:t>, </a:t>
            </a:r>
            <a:r>
              <a:rPr lang="cy-GB" dirty="0" err="1"/>
              <a:t>similar</a:t>
            </a:r>
            <a:r>
              <a:rPr lang="cy-GB" dirty="0"/>
              <a:t> </a:t>
            </a:r>
            <a:r>
              <a:rPr lang="cy-GB" dirty="0" err="1"/>
              <a:t>types</a:t>
            </a:r>
            <a:r>
              <a:rPr lang="cy-GB" dirty="0"/>
              <a:t> of </a:t>
            </a:r>
            <a:r>
              <a:rPr lang="cy-GB" dirty="0" err="1"/>
              <a:t>changes</a:t>
            </a:r>
            <a:r>
              <a:rPr lang="cy-GB" dirty="0"/>
              <a:t> to </a:t>
            </a:r>
            <a:r>
              <a:rPr lang="cy-GB" dirty="0" err="1"/>
              <a:t>content</a:t>
            </a:r>
            <a:r>
              <a:rPr lang="cy-GB" dirty="0"/>
              <a:t> and </a:t>
            </a:r>
            <a:r>
              <a:rPr lang="cy-GB" dirty="0" err="1"/>
              <a:t>assessment</a:t>
            </a:r>
            <a:r>
              <a:rPr lang="cy-GB" dirty="0"/>
              <a:t>  </a:t>
            </a:r>
            <a:r>
              <a:rPr lang="cy-GB" dirty="0" err="1"/>
              <a:t>but</a:t>
            </a:r>
            <a:r>
              <a:rPr lang="cy-GB" dirty="0"/>
              <a:t> </a:t>
            </a:r>
            <a:r>
              <a:rPr lang="cy-GB" dirty="0" err="1"/>
              <a:t>also</a:t>
            </a:r>
            <a:r>
              <a:rPr lang="cy-GB" dirty="0"/>
              <a:t> </a:t>
            </a:r>
            <a:r>
              <a:rPr lang="cy-GB" dirty="0" err="1"/>
              <a:t>some</a:t>
            </a:r>
            <a:r>
              <a:rPr lang="cy-GB" dirty="0"/>
              <a:t> </a:t>
            </a:r>
            <a:r>
              <a:rPr lang="cy-GB" dirty="0" err="1"/>
              <a:t>differences</a:t>
            </a:r>
            <a:r>
              <a:rPr lang="cy-GB" dirty="0"/>
              <a:t>, </a:t>
            </a:r>
            <a:r>
              <a:rPr lang="cy-GB" dirty="0" err="1"/>
              <a:t>e.g</a:t>
            </a:r>
            <a:r>
              <a:rPr lang="cy-GB" dirty="0"/>
              <a:t>. </a:t>
            </a:r>
            <a:r>
              <a:rPr lang="cy-GB" dirty="0" err="1"/>
              <a:t>maths</a:t>
            </a:r>
            <a:r>
              <a:rPr lang="cy-GB" dirty="0"/>
              <a:t>, </a:t>
            </a:r>
            <a:r>
              <a:rPr lang="cy-GB" dirty="0" err="1"/>
              <a:t>science</a:t>
            </a:r>
            <a:r>
              <a:rPr lang="cy-GB" dirty="0"/>
              <a:t> </a:t>
            </a:r>
            <a:r>
              <a:rPr lang="cy-GB" dirty="0" err="1"/>
              <a:t>practical</a:t>
            </a:r>
            <a:r>
              <a:rPr lang="cy-GB" dirty="0"/>
              <a:t> and S&amp;L</a:t>
            </a:r>
          </a:p>
          <a:p>
            <a:pPr marL="171450" lvl="0" indent="-171450">
              <a:buFont typeface="Arial" panose="020B0604020202020204" pitchFamily="34" charset="0"/>
              <a:buChar char="•"/>
            </a:pPr>
            <a:endParaRPr lang="cy-GB" dirty="0"/>
          </a:p>
          <a:p>
            <a:pPr marL="171450" lvl="0" indent="-171450">
              <a:buFont typeface="Arial" panose="020B0604020202020204" pitchFamily="34" charset="0"/>
              <a:buChar char="•"/>
            </a:pPr>
            <a:r>
              <a:rPr lang="cy-GB" dirty="0" err="1"/>
              <a:t>Although</a:t>
            </a:r>
            <a:r>
              <a:rPr lang="cy-GB" dirty="0"/>
              <a:t> </a:t>
            </a:r>
            <a:r>
              <a:rPr lang="cy-GB" dirty="0" err="1"/>
              <a:t>awarded</a:t>
            </a:r>
            <a:r>
              <a:rPr lang="cy-GB" dirty="0"/>
              <a:t> </a:t>
            </a:r>
            <a:r>
              <a:rPr lang="cy-GB" dirty="0" err="1"/>
              <a:t>separatley</a:t>
            </a:r>
            <a:r>
              <a:rPr lang="cy-GB" dirty="0"/>
              <a:t>,</a:t>
            </a:r>
            <a:r>
              <a:rPr lang="cy-GB" baseline="0" dirty="0"/>
              <a:t> the </a:t>
            </a:r>
            <a:r>
              <a:rPr lang="cy-GB" baseline="0" dirty="0" err="1"/>
              <a:t>s</a:t>
            </a:r>
            <a:r>
              <a:rPr lang="cy-GB" dirty="0" err="1"/>
              <a:t>ame</a:t>
            </a:r>
            <a:r>
              <a:rPr lang="cy-GB" dirty="0"/>
              <a:t> </a:t>
            </a:r>
            <a:r>
              <a:rPr lang="cy-GB" dirty="0" err="1"/>
              <a:t>approach</a:t>
            </a:r>
            <a:r>
              <a:rPr lang="cy-GB" dirty="0"/>
              <a:t> to </a:t>
            </a:r>
            <a:r>
              <a:rPr lang="cy-GB" dirty="0" err="1"/>
              <a:t>maintaining</a:t>
            </a:r>
            <a:r>
              <a:rPr lang="cy-GB" baseline="0" dirty="0"/>
              <a:t> </a:t>
            </a:r>
            <a:r>
              <a:rPr lang="cy-GB" baseline="0" dirty="0" err="1"/>
              <a:t>standards</a:t>
            </a:r>
            <a:r>
              <a:rPr lang="cy-GB" baseline="0" dirty="0"/>
              <a:t> </a:t>
            </a:r>
            <a:r>
              <a:rPr lang="cy-GB" baseline="0" dirty="0" err="1"/>
              <a:t>will</a:t>
            </a:r>
            <a:r>
              <a:rPr lang="cy-GB" baseline="0" dirty="0"/>
              <a:t> </a:t>
            </a:r>
            <a:r>
              <a:rPr lang="cy-GB" baseline="0" dirty="0" err="1"/>
              <a:t>continue</a:t>
            </a:r>
            <a:r>
              <a:rPr lang="cy-GB" baseline="0" dirty="0"/>
              <a:t> to be </a:t>
            </a:r>
            <a:r>
              <a:rPr lang="cy-GB" baseline="0" dirty="0" err="1"/>
              <a:t>applied</a:t>
            </a:r>
            <a:r>
              <a:rPr lang="cy-GB" baseline="0" dirty="0"/>
              <a:t> – more </a:t>
            </a:r>
            <a:r>
              <a:rPr lang="cy-GB" baseline="0" dirty="0" err="1"/>
              <a:t>on</a:t>
            </a:r>
            <a:r>
              <a:rPr lang="cy-GB" baseline="0" dirty="0"/>
              <a:t> </a:t>
            </a:r>
            <a:r>
              <a:rPr lang="cy-GB" baseline="0" dirty="0" err="1"/>
              <a:t>that</a:t>
            </a:r>
            <a:r>
              <a:rPr lang="cy-GB" baseline="0" dirty="0"/>
              <a:t> </a:t>
            </a:r>
            <a:r>
              <a:rPr lang="cy-GB" baseline="0" dirty="0" err="1"/>
              <a:t>in</a:t>
            </a:r>
            <a:r>
              <a:rPr lang="cy-GB" baseline="0" dirty="0"/>
              <a:t> a moment.</a:t>
            </a:r>
            <a:endParaRPr lang="cy-GB" dirty="0"/>
          </a:p>
          <a:p>
            <a:pPr marL="171450" lvl="0" indent="-171450">
              <a:buFont typeface="Arial" panose="020B0604020202020204" pitchFamily="34" charset="0"/>
              <a:buChar char="•"/>
            </a:pPr>
            <a:endParaRPr lang="en-GB" dirty="0"/>
          </a:p>
          <a:p>
            <a:pPr marL="171450" lvl="0" indent="-171450">
              <a:buFont typeface="Arial" panose="020B0604020202020204" pitchFamily="34" charset="0"/>
              <a:buChar char="•"/>
            </a:pPr>
            <a:r>
              <a:rPr lang="cy-GB" dirty="0"/>
              <a:t>Big </a:t>
            </a:r>
            <a:r>
              <a:rPr lang="cy-GB" dirty="0" err="1"/>
              <a:t>differences</a:t>
            </a:r>
            <a:r>
              <a:rPr lang="cy-GB" dirty="0"/>
              <a:t> </a:t>
            </a:r>
            <a:r>
              <a:rPr lang="cy-GB" dirty="0" err="1"/>
              <a:t>are</a:t>
            </a:r>
            <a:r>
              <a:rPr lang="cy-GB" dirty="0"/>
              <a:t> </a:t>
            </a:r>
            <a:r>
              <a:rPr lang="cy-GB" b="1" dirty="0"/>
              <a:t>GCSE </a:t>
            </a:r>
            <a:r>
              <a:rPr lang="cy-GB" b="1" dirty="0" err="1"/>
              <a:t>grading</a:t>
            </a:r>
            <a:r>
              <a:rPr lang="cy-GB" b="1" dirty="0"/>
              <a:t> </a:t>
            </a:r>
            <a:r>
              <a:rPr lang="cy-GB" b="1" dirty="0" err="1"/>
              <a:t>scale</a:t>
            </a:r>
            <a:r>
              <a:rPr lang="cy-GB" b="1" dirty="0"/>
              <a:t> </a:t>
            </a:r>
            <a:r>
              <a:rPr lang="cy-GB" dirty="0"/>
              <a:t>and </a:t>
            </a:r>
            <a:r>
              <a:rPr lang="cy-GB" b="1" dirty="0"/>
              <a:t>AS / A </a:t>
            </a:r>
            <a:r>
              <a:rPr lang="cy-GB" b="1" dirty="0" err="1"/>
              <a:t>level</a:t>
            </a:r>
            <a:r>
              <a:rPr lang="cy-GB" b="1" dirty="0"/>
              <a:t> </a:t>
            </a:r>
            <a:r>
              <a:rPr lang="cy-GB" b="1" dirty="0" err="1"/>
              <a:t>stucture</a:t>
            </a:r>
            <a:r>
              <a:rPr lang="cy-GB" dirty="0"/>
              <a:t>.</a:t>
            </a:r>
          </a:p>
          <a:p>
            <a:pPr marL="171450" lvl="0" indent="-171450">
              <a:buFont typeface="Arial" panose="020B0604020202020204" pitchFamily="34" charset="0"/>
              <a:buChar char="•"/>
            </a:pPr>
            <a:endParaRPr lang="cy-GB" dirty="0"/>
          </a:p>
          <a:p>
            <a:pPr marL="171450" lvl="0" indent="-171450">
              <a:buFont typeface="Arial" panose="020B0604020202020204" pitchFamily="34" charset="0"/>
              <a:buChar char="•"/>
            </a:pPr>
            <a:r>
              <a:rPr lang="cy-GB" dirty="0" err="1"/>
              <a:t>In</a:t>
            </a:r>
            <a:r>
              <a:rPr lang="cy-GB" dirty="0"/>
              <a:t> </a:t>
            </a:r>
            <a:r>
              <a:rPr lang="cy-GB" dirty="0" err="1"/>
              <a:t>England</a:t>
            </a:r>
            <a:r>
              <a:rPr lang="cy-GB" dirty="0"/>
              <a:t>, 9-1 </a:t>
            </a:r>
            <a:r>
              <a:rPr lang="cy-GB" dirty="0" err="1"/>
              <a:t>grades</a:t>
            </a:r>
            <a:r>
              <a:rPr lang="cy-GB" dirty="0"/>
              <a:t>	</a:t>
            </a:r>
            <a:r>
              <a:rPr lang="cy-GB" dirty="0" err="1"/>
              <a:t>In</a:t>
            </a:r>
            <a:r>
              <a:rPr lang="cy-GB" baseline="0" dirty="0"/>
              <a:t> Northern </a:t>
            </a:r>
            <a:r>
              <a:rPr lang="cy-GB" baseline="0" dirty="0" err="1"/>
              <a:t>Ireland</a:t>
            </a:r>
            <a:r>
              <a:rPr lang="cy-GB" baseline="0" dirty="0"/>
              <a:t>: </a:t>
            </a:r>
            <a:r>
              <a:rPr lang="cy-GB" baseline="0" dirty="0" err="1"/>
              <a:t>new</a:t>
            </a:r>
            <a:r>
              <a:rPr lang="cy-GB" baseline="0" dirty="0"/>
              <a:t> C* </a:t>
            </a:r>
            <a:r>
              <a:rPr lang="cy-GB" baseline="0" dirty="0" err="1"/>
              <a:t>grade</a:t>
            </a:r>
            <a:endParaRPr lang="cy-GB" baseline="0" dirty="0"/>
          </a:p>
          <a:p>
            <a:pPr marL="171450" lvl="0" indent="-171450">
              <a:buFont typeface="Arial" panose="020B0604020202020204" pitchFamily="34" charset="0"/>
              <a:buChar char="•"/>
            </a:pPr>
            <a:r>
              <a:rPr lang="cy-GB" baseline="0" dirty="0" err="1"/>
              <a:t>In</a:t>
            </a:r>
            <a:r>
              <a:rPr lang="cy-GB" baseline="0" dirty="0"/>
              <a:t> </a:t>
            </a:r>
            <a:r>
              <a:rPr lang="cy-GB" baseline="0" dirty="0" err="1"/>
              <a:t>England</a:t>
            </a:r>
            <a:r>
              <a:rPr lang="cy-GB" baseline="0" dirty="0"/>
              <a:t> </a:t>
            </a:r>
            <a:r>
              <a:rPr lang="cy-GB" baseline="0" dirty="0" err="1"/>
              <a:t>decoupled</a:t>
            </a:r>
            <a:r>
              <a:rPr lang="cy-GB" baseline="0" dirty="0"/>
              <a:t> AS – </a:t>
            </a:r>
            <a:r>
              <a:rPr lang="cy-GB" baseline="0" dirty="0" err="1"/>
              <a:t>In</a:t>
            </a:r>
            <a:r>
              <a:rPr lang="cy-GB" baseline="0" dirty="0"/>
              <a:t> Northern </a:t>
            </a:r>
            <a:r>
              <a:rPr lang="cy-GB" baseline="0" dirty="0" err="1"/>
              <a:t>Ireland</a:t>
            </a:r>
            <a:r>
              <a:rPr lang="cy-GB" baseline="0" dirty="0"/>
              <a:t> </a:t>
            </a:r>
            <a:r>
              <a:rPr lang="cy-GB" baseline="0" dirty="0" err="1"/>
              <a:t>coupled</a:t>
            </a:r>
            <a:r>
              <a:rPr lang="cy-GB" baseline="0" dirty="0"/>
              <a:t> as </a:t>
            </a:r>
            <a:r>
              <a:rPr lang="cy-GB" baseline="0" dirty="0" err="1"/>
              <a:t>in</a:t>
            </a:r>
            <a:r>
              <a:rPr lang="cy-GB" baseline="0" dirty="0"/>
              <a:t> Wales</a:t>
            </a:r>
            <a:endParaRPr lang="en-GB" dirty="0"/>
          </a:p>
          <a:p>
            <a:pPr marL="171450" lvl="0" indent="-171450">
              <a:buFont typeface="Arial" panose="020B0604020202020204" pitchFamily="34" charset="0"/>
              <a:buChar char="•"/>
            </a:pPr>
            <a:endParaRPr lang="cy-GB" dirty="0"/>
          </a:p>
          <a:p>
            <a:pPr marL="171450" lvl="0" indent="-171450">
              <a:buFont typeface="Arial" panose="020B0604020202020204" pitchFamily="34" charset="0"/>
              <a:buChar char="•"/>
            </a:pPr>
            <a:r>
              <a:rPr lang="cy-GB" b="1" dirty="0" err="1"/>
              <a:t>Youneed</a:t>
            </a:r>
            <a:r>
              <a:rPr lang="cy-GB" b="1" dirty="0"/>
              <a:t> to </a:t>
            </a:r>
            <a:r>
              <a:rPr lang="cy-GB" b="1" dirty="0" err="1"/>
              <a:t>know</a:t>
            </a:r>
            <a:r>
              <a:rPr lang="cy-GB" b="1" dirty="0"/>
              <a:t> </a:t>
            </a:r>
            <a:r>
              <a:rPr lang="cy-GB" b="1" dirty="0" err="1"/>
              <a:t>about</a:t>
            </a:r>
            <a:r>
              <a:rPr lang="cy-GB" b="1" dirty="0"/>
              <a:t> </a:t>
            </a:r>
            <a:r>
              <a:rPr lang="cy-GB" b="1" dirty="0" err="1"/>
              <a:t>these</a:t>
            </a:r>
            <a:r>
              <a:rPr lang="cy-GB" b="1" dirty="0"/>
              <a:t> </a:t>
            </a:r>
            <a:r>
              <a:rPr lang="cy-GB" b="1" dirty="0" err="1"/>
              <a:t>differences</a:t>
            </a:r>
            <a:r>
              <a:rPr lang="cy-GB" b="1" baseline="0" dirty="0"/>
              <a:t> </a:t>
            </a:r>
            <a:r>
              <a:rPr lang="cy-GB" b="1" dirty="0" err="1"/>
              <a:t>because</a:t>
            </a:r>
            <a:r>
              <a:rPr lang="cy-GB" b="1" dirty="0"/>
              <a:t> </a:t>
            </a:r>
            <a:r>
              <a:rPr lang="cy-GB" b="1" dirty="0" err="1"/>
              <a:t>in</a:t>
            </a:r>
            <a:r>
              <a:rPr lang="cy-GB" b="1" dirty="0"/>
              <a:t> </a:t>
            </a:r>
            <a:r>
              <a:rPr lang="cy-GB" b="1" dirty="0" err="1"/>
              <a:t>subjects</a:t>
            </a:r>
            <a:r>
              <a:rPr lang="cy-GB" b="1" dirty="0"/>
              <a:t> </a:t>
            </a:r>
            <a:r>
              <a:rPr lang="cy-GB" b="1" dirty="0" err="1"/>
              <a:t>less</a:t>
            </a:r>
            <a:r>
              <a:rPr lang="cy-GB" b="1" dirty="0"/>
              <a:t> </a:t>
            </a:r>
            <a:r>
              <a:rPr lang="cy-GB" b="1" dirty="0" err="1"/>
              <a:t>commonly</a:t>
            </a:r>
            <a:r>
              <a:rPr lang="cy-GB" b="1" dirty="0"/>
              <a:t> </a:t>
            </a:r>
            <a:r>
              <a:rPr lang="cy-GB" b="1" dirty="0" err="1"/>
              <a:t>taken</a:t>
            </a:r>
            <a:r>
              <a:rPr lang="cy-GB" b="1" dirty="0"/>
              <a:t>, </a:t>
            </a:r>
            <a:r>
              <a:rPr lang="cy-GB" b="1" dirty="0" err="1"/>
              <a:t>quals</a:t>
            </a:r>
            <a:r>
              <a:rPr lang="cy-GB" b="1" dirty="0"/>
              <a:t> </a:t>
            </a:r>
            <a:r>
              <a:rPr lang="cy-GB" b="1" dirty="0" err="1"/>
              <a:t>designed</a:t>
            </a:r>
            <a:r>
              <a:rPr lang="cy-GB" b="1" dirty="0"/>
              <a:t> </a:t>
            </a:r>
            <a:r>
              <a:rPr lang="cy-GB" b="1" dirty="0" err="1"/>
              <a:t>for</a:t>
            </a:r>
            <a:r>
              <a:rPr lang="cy-GB" b="1" dirty="0"/>
              <a:t> </a:t>
            </a:r>
            <a:r>
              <a:rPr lang="cy-GB" b="1" dirty="0" err="1"/>
              <a:t>England</a:t>
            </a:r>
            <a:r>
              <a:rPr lang="cy-GB" b="1" baseline="0" dirty="0"/>
              <a:t> </a:t>
            </a:r>
            <a:r>
              <a:rPr lang="cy-GB" b="1" dirty="0" err="1"/>
              <a:t>will</a:t>
            </a:r>
            <a:r>
              <a:rPr lang="cy-GB" b="1" dirty="0"/>
              <a:t> be </a:t>
            </a:r>
            <a:r>
              <a:rPr lang="cy-GB" b="1" dirty="0" err="1"/>
              <a:t>offered</a:t>
            </a:r>
            <a:r>
              <a:rPr lang="cy-GB" b="1" dirty="0"/>
              <a:t> </a:t>
            </a:r>
            <a:r>
              <a:rPr lang="cy-GB" b="1" dirty="0" err="1"/>
              <a:t>in</a:t>
            </a:r>
            <a:r>
              <a:rPr lang="cy-GB" b="1" dirty="0"/>
              <a:t> Wales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will be the case for subjects in which only a relatively small number of students in Wales are likely to take the qualifications. So it won’t affect everyone. But where it does happen, it will mean that the qualifications, if it’s a GCSE will be graded from 9 to 1, in line with the new grading scale introduced in England. And if it’s an AS or A level qualifications, the marks from the AS will not contribute to the A level grade. Again, in line with the policy in England. </a:t>
            </a:r>
          </a:p>
          <a:p>
            <a:r>
              <a:rPr lang="en-GB" sz="1200" kern="1200" dirty="0">
                <a:solidFill>
                  <a:schemeClr val="tx1"/>
                </a:solidFill>
                <a:effectLst/>
                <a:latin typeface="+mn-lt"/>
                <a:ea typeface="+mn-ea"/>
                <a:cs typeface="+mn-cs"/>
              </a:rPr>
              <a:t> </a:t>
            </a:r>
          </a:p>
          <a:p>
            <a:pPr marL="171450" lvl="0" indent="-171450">
              <a:buFont typeface="Arial" panose="020B0604020202020204" pitchFamily="34" charset="0"/>
              <a:buChar char="•"/>
            </a:pPr>
            <a:endParaRPr lang="en-GB" dirty="0"/>
          </a:p>
          <a:p>
            <a:endParaRPr lang="en-GB" dirty="0"/>
          </a:p>
        </p:txBody>
      </p:sp>
      <p:sp>
        <p:nvSpPr>
          <p:cNvPr id="4" name="Slide Number Placeholder 3"/>
          <p:cNvSpPr>
            <a:spLocks noGrp="1"/>
          </p:cNvSpPr>
          <p:nvPr>
            <p:ph type="sldNum" sz="quarter" idx="10"/>
          </p:nvPr>
        </p:nvSpPr>
        <p:spPr/>
        <p:txBody>
          <a:bodyPr/>
          <a:lstStyle/>
          <a:p>
            <a:fld id="{10A46A5E-395D-A641-AEB0-72E198922868}" type="slidenum">
              <a:rPr lang="en-US" smtClean="0"/>
              <a:t>13</a:t>
            </a:fld>
            <a:endParaRPr lang="en-US"/>
          </a:p>
        </p:txBody>
      </p:sp>
    </p:spTree>
    <p:extLst>
      <p:ext uri="{BB962C8B-B14F-4D97-AF65-F5344CB8AC3E}">
        <p14:creationId xmlns:p14="http://schemas.microsoft.com/office/powerpoint/2010/main" val="249683458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b="1" dirty="0"/>
              <a:t>New </a:t>
            </a:r>
            <a:r>
              <a:rPr lang="cy-GB" b="1" dirty="0" err="1"/>
              <a:t>GCSEs</a:t>
            </a:r>
            <a:r>
              <a:rPr lang="cy-GB" b="1" dirty="0"/>
              <a:t>:</a:t>
            </a:r>
            <a:r>
              <a:rPr lang="cy-GB" b="1" baseline="0" dirty="0"/>
              <a:t> </a:t>
            </a:r>
          </a:p>
          <a:p>
            <a:endParaRPr lang="cy-GB" baseline="0" dirty="0"/>
          </a:p>
          <a:p>
            <a:r>
              <a:rPr lang="cy-GB" baseline="0" dirty="0" err="1"/>
              <a:t>We’ve</a:t>
            </a:r>
            <a:r>
              <a:rPr lang="cy-GB" baseline="0" dirty="0"/>
              <a:t> </a:t>
            </a:r>
            <a:r>
              <a:rPr lang="cy-GB" baseline="0" dirty="0" err="1"/>
              <a:t>talked</a:t>
            </a:r>
            <a:r>
              <a:rPr lang="cy-GB" baseline="0" dirty="0"/>
              <a:t> </a:t>
            </a:r>
            <a:r>
              <a:rPr lang="cy-GB" baseline="0" dirty="0" err="1"/>
              <a:t>about</a:t>
            </a:r>
            <a:r>
              <a:rPr lang="cy-GB" baseline="0" dirty="0"/>
              <a:t> </a:t>
            </a:r>
            <a:r>
              <a:rPr lang="cy-GB" baseline="0" dirty="0" err="1"/>
              <a:t>grades</a:t>
            </a:r>
            <a:r>
              <a:rPr lang="cy-GB" baseline="0" dirty="0"/>
              <a:t> </a:t>
            </a:r>
            <a:r>
              <a:rPr lang="cy-GB" baseline="0" dirty="0" err="1"/>
              <a:t>staying</a:t>
            </a:r>
            <a:r>
              <a:rPr lang="cy-GB" baseline="0" dirty="0"/>
              <a:t> the </a:t>
            </a:r>
            <a:r>
              <a:rPr lang="cy-GB" baseline="0" dirty="0" err="1"/>
              <a:t>same</a:t>
            </a:r>
            <a:r>
              <a:rPr lang="cy-GB" baseline="0" dirty="0"/>
              <a:t> </a:t>
            </a:r>
            <a:r>
              <a:rPr lang="cy-GB" baseline="0" dirty="0" err="1"/>
              <a:t>already</a:t>
            </a:r>
            <a:r>
              <a:rPr lang="cy-GB" baseline="0" dirty="0"/>
              <a:t>.</a:t>
            </a:r>
          </a:p>
          <a:p>
            <a:endParaRPr lang="cy-GB" baseline="0" dirty="0"/>
          </a:p>
          <a:p>
            <a:r>
              <a:rPr lang="cy-GB" baseline="0" dirty="0" err="1"/>
              <a:t>Content</a:t>
            </a:r>
            <a:r>
              <a:rPr lang="cy-GB" baseline="0" dirty="0"/>
              <a:t>, the </a:t>
            </a:r>
            <a:r>
              <a:rPr lang="cy-GB" baseline="0" dirty="0" err="1"/>
              <a:t>degree</a:t>
            </a:r>
            <a:r>
              <a:rPr lang="cy-GB" baseline="0" dirty="0"/>
              <a:t> of </a:t>
            </a:r>
            <a:r>
              <a:rPr lang="cy-GB" baseline="0" dirty="0" err="1"/>
              <a:t>change</a:t>
            </a:r>
            <a:r>
              <a:rPr lang="cy-GB" baseline="0" dirty="0"/>
              <a:t> </a:t>
            </a:r>
            <a:r>
              <a:rPr lang="cy-GB" baseline="0" dirty="0" err="1"/>
              <a:t>here</a:t>
            </a:r>
            <a:r>
              <a:rPr lang="cy-GB" baseline="0" dirty="0"/>
              <a:t> </a:t>
            </a:r>
            <a:r>
              <a:rPr lang="cy-GB" baseline="0" dirty="0" err="1"/>
              <a:t>varies</a:t>
            </a:r>
            <a:r>
              <a:rPr lang="cy-GB" baseline="0" dirty="0"/>
              <a:t> </a:t>
            </a:r>
            <a:r>
              <a:rPr lang="cy-GB" baseline="0" dirty="0" err="1"/>
              <a:t>across</a:t>
            </a:r>
            <a:r>
              <a:rPr lang="cy-GB" baseline="0" dirty="0"/>
              <a:t> </a:t>
            </a:r>
            <a:r>
              <a:rPr lang="cy-GB" baseline="0" dirty="0" err="1"/>
              <a:t>different</a:t>
            </a:r>
            <a:r>
              <a:rPr lang="cy-GB" baseline="0" dirty="0"/>
              <a:t> </a:t>
            </a:r>
            <a:r>
              <a:rPr lang="cy-GB" baseline="0" dirty="0" err="1"/>
              <a:t>subjects</a:t>
            </a:r>
            <a:r>
              <a:rPr lang="cy-GB" baseline="0" dirty="0"/>
              <a:t>. </a:t>
            </a:r>
            <a:r>
              <a:rPr lang="cy-GB" baseline="0" dirty="0" err="1"/>
              <a:t>In</a:t>
            </a:r>
            <a:r>
              <a:rPr lang="cy-GB" baseline="0" dirty="0"/>
              <a:t> </a:t>
            </a:r>
            <a:r>
              <a:rPr lang="cy-GB" baseline="0" dirty="0" err="1"/>
              <a:t>no</a:t>
            </a:r>
            <a:r>
              <a:rPr lang="cy-GB" baseline="0" dirty="0"/>
              <a:t> </a:t>
            </a:r>
            <a:r>
              <a:rPr lang="cy-GB" baseline="0" dirty="0" err="1"/>
              <a:t>subject</a:t>
            </a:r>
            <a:r>
              <a:rPr lang="cy-GB" baseline="0" dirty="0"/>
              <a:t> </a:t>
            </a:r>
            <a:r>
              <a:rPr lang="cy-GB" baseline="0" dirty="0" err="1"/>
              <a:t>has</a:t>
            </a:r>
            <a:r>
              <a:rPr lang="cy-GB" baseline="0" dirty="0"/>
              <a:t> it </a:t>
            </a:r>
            <a:r>
              <a:rPr lang="cy-GB" baseline="0" dirty="0" err="1"/>
              <a:t>changes</a:t>
            </a:r>
            <a:r>
              <a:rPr lang="cy-GB" baseline="0" dirty="0"/>
              <a:t> </a:t>
            </a:r>
            <a:r>
              <a:rPr lang="cy-GB" baseline="0" dirty="0" err="1"/>
              <a:t>beyond</a:t>
            </a:r>
            <a:r>
              <a:rPr lang="cy-GB" baseline="0" dirty="0"/>
              <a:t> all Recognition.</a:t>
            </a:r>
          </a:p>
          <a:p>
            <a:endParaRPr lang="cy-GB" baseline="0" dirty="0"/>
          </a:p>
          <a:p>
            <a:r>
              <a:rPr lang="cy-GB" baseline="0" dirty="0" err="1"/>
              <a:t>In</a:t>
            </a:r>
            <a:r>
              <a:rPr lang="cy-GB" baseline="0" dirty="0"/>
              <a:t> </a:t>
            </a:r>
            <a:r>
              <a:rPr lang="cy-GB" baseline="0" dirty="0" err="1"/>
              <a:t>some</a:t>
            </a:r>
            <a:r>
              <a:rPr lang="cy-GB" baseline="0" dirty="0"/>
              <a:t> </a:t>
            </a:r>
            <a:r>
              <a:rPr lang="cy-GB" baseline="0" dirty="0" err="1"/>
              <a:t>subjects</a:t>
            </a:r>
            <a:r>
              <a:rPr lang="cy-GB" baseline="0" dirty="0"/>
              <a:t> we </a:t>
            </a:r>
            <a:r>
              <a:rPr lang="cy-GB" baseline="0" dirty="0" err="1"/>
              <a:t>are</a:t>
            </a:r>
            <a:r>
              <a:rPr lang="cy-GB" baseline="0" dirty="0"/>
              <a:t> seineg </a:t>
            </a:r>
            <a:r>
              <a:rPr lang="cy-GB" baseline="0" dirty="0" err="1"/>
              <a:t>new</a:t>
            </a:r>
            <a:r>
              <a:rPr lang="cy-GB" baseline="0" dirty="0"/>
              <a:t> </a:t>
            </a:r>
            <a:r>
              <a:rPr lang="cy-GB" baseline="0" dirty="0" err="1"/>
              <a:t>types</a:t>
            </a:r>
            <a:r>
              <a:rPr lang="cy-GB" baseline="0" dirty="0"/>
              <a:t> of </a:t>
            </a:r>
            <a:r>
              <a:rPr lang="cy-GB" baseline="0" dirty="0" err="1"/>
              <a:t>questions</a:t>
            </a:r>
            <a:r>
              <a:rPr lang="cy-GB" baseline="0" dirty="0"/>
              <a:t>, or </a:t>
            </a:r>
            <a:r>
              <a:rPr lang="cy-GB" baseline="0" dirty="0" err="1"/>
              <a:t>new</a:t>
            </a:r>
            <a:r>
              <a:rPr lang="cy-GB" baseline="0" dirty="0"/>
              <a:t> </a:t>
            </a:r>
            <a:r>
              <a:rPr lang="cy-GB" baseline="0" dirty="0" err="1"/>
              <a:t>assessment</a:t>
            </a:r>
            <a:r>
              <a:rPr lang="cy-GB" baseline="0" dirty="0"/>
              <a:t> </a:t>
            </a:r>
            <a:r>
              <a:rPr lang="cy-GB" baseline="0" dirty="0" err="1"/>
              <a:t>methods</a:t>
            </a:r>
            <a:r>
              <a:rPr lang="cy-GB" baseline="0" dirty="0"/>
              <a:t> and </a:t>
            </a:r>
            <a:r>
              <a:rPr lang="cy-GB" baseline="0" dirty="0" err="1"/>
              <a:t>structures</a:t>
            </a:r>
            <a:r>
              <a:rPr lang="cy-GB" baseline="0" dirty="0"/>
              <a:t>, </a:t>
            </a:r>
            <a:r>
              <a:rPr lang="cy-GB" baseline="0" dirty="0" err="1"/>
              <a:t>including</a:t>
            </a:r>
            <a:r>
              <a:rPr lang="cy-GB" baseline="0" dirty="0"/>
              <a:t> the </a:t>
            </a:r>
            <a:r>
              <a:rPr lang="cy-GB" baseline="0" dirty="0" err="1"/>
              <a:t>balance</a:t>
            </a:r>
            <a:r>
              <a:rPr lang="cy-GB" baseline="0" dirty="0"/>
              <a:t> of </a:t>
            </a:r>
            <a:r>
              <a:rPr lang="cy-GB" baseline="0" dirty="0" err="1"/>
              <a:t>exam-based</a:t>
            </a:r>
            <a:r>
              <a:rPr lang="cy-GB" baseline="0" dirty="0"/>
              <a:t> and </a:t>
            </a:r>
            <a:r>
              <a:rPr lang="cy-GB" baseline="0" dirty="0" err="1"/>
              <a:t>other</a:t>
            </a:r>
            <a:r>
              <a:rPr lang="cy-GB" baseline="0" dirty="0"/>
              <a:t> </a:t>
            </a:r>
            <a:r>
              <a:rPr lang="cy-GB" baseline="0" dirty="0" err="1"/>
              <a:t>forms</a:t>
            </a:r>
            <a:r>
              <a:rPr lang="cy-GB" baseline="0" dirty="0"/>
              <a:t> of </a:t>
            </a:r>
            <a:r>
              <a:rPr lang="cy-GB" baseline="0" dirty="0" err="1"/>
              <a:t>assessment</a:t>
            </a:r>
            <a:endParaRPr lang="cy-GB" baseline="0" dirty="0"/>
          </a:p>
          <a:p>
            <a:endParaRPr lang="cy-GB" baseline="0" dirty="0"/>
          </a:p>
          <a:p>
            <a:r>
              <a:rPr lang="cy-GB" b="0" baseline="0" dirty="0" err="1"/>
              <a:t>Linear</a:t>
            </a:r>
            <a:r>
              <a:rPr lang="cy-GB" b="0" baseline="0" dirty="0"/>
              <a:t>: </a:t>
            </a:r>
            <a:r>
              <a:rPr lang="cy-GB" b="0" baseline="0" dirty="0" err="1"/>
              <a:t>maths</a:t>
            </a:r>
            <a:r>
              <a:rPr lang="cy-GB" b="0" baseline="0" dirty="0"/>
              <a:t>, </a:t>
            </a:r>
            <a:r>
              <a:rPr lang="cy-GB" b="0" baseline="0" dirty="0" err="1"/>
              <a:t>English</a:t>
            </a:r>
            <a:r>
              <a:rPr lang="cy-GB" b="0" baseline="0" dirty="0"/>
              <a:t> and Welsh </a:t>
            </a:r>
            <a:r>
              <a:rPr lang="cy-GB" b="0" baseline="0" dirty="0" err="1"/>
              <a:t>language</a:t>
            </a:r>
            <a:r>
              <a:rPr lang="cy-GB" b="0" baseline="0" dirty="0"/>
              <a:t> </a:t>
            </a:r>
          </a:p>
          <a:p>
            <a:r>
              <a:rPr lang="cy-GB" b="0" baseline="0" dirty="0" err="1"/>
              <a:t>Modular</a:t>
            </a:r>
            <a:r>
              <a:rPr lang="cy-GB" b="0" baseline="0" dirty="0"/>
              <a:t>:  </a:t>
            </a:r>
            <a:r>
              <a:rPr lang="cy-GB" b="0" baseline="0" dirty="0" err="1"/>
              <a:t>science</a:t>
            </a:r>
            <a:endParaRPr lang="cy-GB" b="0" baseline="0" dirty="0"/>
          </a:p>
          <a:p>
            <a:endParaRPr lang="cy-GB" b="0" baseline="0" dirty="0"/>
          </a:p>
          <a:p>
            <a:r>
              <a:rPr lang="cy-GB" b="0" baseline="0" dirty="0" err="1"/>
              <a:t>Tiering</a:t>
            </a:r>
            <a:r>
              <a:rPr lang="cy-GB" b="0" baseline="0" dirty="0"/>
              <a:t>: not </a:t>
            </a:r>
            <a:r>
              <a:rPr lang="cy-GB" b="0" baseline="0" dirty="0" err="1"/>
              <a:t>in</a:t>
            </a:r>
            <a:r>
              <a:rPr lang="cy-GB" b="0" baseline="0" dirty="0"/>
              <a:t> </a:t>
            </a:r>
            <a:r>
              <a:rPr lang="cy-GB" b="0" baseline="0" dirty="0" err="1"/>
              <a:t>Eng</a:t>
            </a:r>
            <a:r>
              <a:rPr lang="cy-GB" b="0" baseline="0" dirty="0"/>
              <a:t> and Welsh </a:t>
            </a:r>
            <a:r>
              <a:rPr lang="cy-GB" b="0" baseline="0" dirty="0" err="1"/>
              <a:t>lang</a:t>
            </a:r>
            <a:r>
              <a:rPr lang="cy-GB" b="0" baseline="0" dirty="0"/>
              <a:t>, </a:t>
            </a:r>
            <a:r>
              <a:rPr lang="cy-GB" b="0" baseline="0" dirty="0" err="1"/>
              <a:t>yes</a:t>
            </a:r>
            <a:r>
              <a:rPr lang="cy-GB" b="0" baseline="0" dirty="0"/>
              <a:t> </a:t>
            </a:r>
            <a:r>
              <a:rPr lang="cy-GB" b="0" baseline="0" dirty="0" err="1"/>
              <a:t>in</a:t>
            </a:r>
            <a:r>
              <a:rPr lang="cy-GB" b="0" baseline="0" dirty="0"/>
              <a:t> </a:t>
            </a:r>
            <a:r>
              <a:rPr lang="cy-GB" b="0" baseline="0" dirty="0" err="1"/>
              <a:t>science</a:t>
            </a:r>
            <a:r>
              <a:rPr lang="cy-GB" b="0" baseline="0" dirty="0"/>
              <a:t> and màths – </a:t>
            </a:r>
            <a:r>
              <a:rPr lang="cy-GB" b="0" baseline="0" dirty="0" err="1"/>
              <a:t>taks</a:t>
            </a:r>
            <a:r>
              <a:rPr lang="cy-GB" b="0" baseline="0" dirty="0"/>
              <a:t> and </a:t>
            </a:r>
            <a:r>
              <a:rPr lang="cy-GB" b="0" baseline="0" dirty="0" err="1"/>
              <a:t>outcome</a:t>
            </a:r>
            <a:r>
              <a:rPr lang="cy-GB" b="0" baseline="0" dirty="0"/>
              <a:t> </a:t>
            </a:r>
            <a:r>
              <a:rPr lang="cy-GB" b="0" baseline="0" dirty="0" err="1"/>
              <a:t>based</a:t>
            </a:r>
            <a:r>
              <a:rPr lang="cy-GB" b="0" baseline="0" dirty="0"/>
              <a:t> </a:t>
            </a:r>
            <a:r>
              <a:rPr lang="cy-GB" b="0" baseline="0" dirty="0" err="1"/>
              <a:t>differentiation</a:t>
            </a:r>
            <a:r>
              <a:rPr lang="cy-GB" b="0" baseline="0" dirty="0"/>
              <a:t> </a:t>
            </a:r>
            <a:r>
              <a:rPr lang="cy-GB" b="0" baseline="0" dirty="0" err="1"/>
              <a:t>usually</a:t>
            </a:r>
            <a:r>
              <a:rPr lang="cy-GB" b="0" baseline="0" dirty="0"/>
              <a:t> the </a:t>
            </a:r>
            <a:r>
              <a:rPr lang="cy-GB" b="0" baseline="0" dirty="0" err="1"/>
              <a:t>key</a:t>
            </a:r>
            <a:r>
              <a:rPr lang="cy-GB" b="0" baseline="0" dirty="0"/>
              <a:t> </a:t>
            </a:r>
            <a:r>
              <a:rPr lang="cy-GB" b="0" baseline="0" dirty="0" err="1"/>
              <a:t>difference</a:t>
            </a:r>
            <a:r>
              <a:rPr lang="cy-GB" b="0" baseline="0" dirty="0"/>
              <a:t> </a:t>
            </a:r>
            <a:r>
              <a:rPr lang="cy-GB" b="0" baseline="0" dirty="0" err="1"/>
              <a:t>here</a:t>
            </a:r>
            <a:r>
              <a:rPr lang="cy-GB" b="0" baseline="0" dirty="0"/>
              <a:t>. </a:t>
            </a:r>
          </a:p>
          <a:p>
            <a:endParaRPr lang="cy-GB" b="1" baseline="0" dirty="0"/>
          </a:p>
          <a:p>
            <a:endParaRPr lang="en-GB" b="1" dirty="0"/>
          </a:p>
        </p:txBody>
      </p:sp>
      <p:sp>
        <p:nvSpPr>
          <p:cNvPr id="4" name="Slide Number Placeholder 3"/>
          <p:cNvSpPr>
            <a:spLocks noGrp="1"/>
          </p:cNvSpPr>
          <p:nvPr>
            <p:ph type="sldNum" sz="quarter" idx="10"/>
          </p:nvPr>
        </p:nvSpPr>
        <p:spPr/>
        <p:txBody>
          <a:bodyPr/>
          <a:lstStyle/>
          <a:p>
            <a:fld id="{10A46A5E-395D-A641-AEB0-72E198922868}" type="slidenum">
              <a:rPr lang="en-US" smtClean="0"/>
              <a:t>14</a:t>
            </a:fld>
            <a:endParaRPr lang="en-US"/>
          </a:p>
        </p:txBody>
      </p:sp>
    </p:spTree>
    <p:extLst>
      <p:ext uri="{BB962C8B-B14F-4D97-AF65-F5344CB8AC3E}">
        <p14:creationId xmlns:p14="http://schemas.microsoft.com/office/powerpoint/2010/main" val="373485742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As probably the most immediately noticeable difference, it’s worth taking a look at how the two new GCSE grading structures align.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What I’d really like to emphasise here is that </a:t>
            </a:r>
            <a:r>
              <a:rPr lang="en-GB" sz="1200" b="1" u="sng" kern="1200" dirty="0">
                <a:solidFill>
                  <a:schemeClr val="tx1"/>
                </a:solidFill>
                <a:effectLst/>
                <a:latin typeface="+mn-lt"/>
                <a:ea typeface="+mn-ea"/>
                <a:cs typeface="+mn-cs"/>
              </a:rPr>
              <a:t>the new grades in England will be based on assessments that target exactly the same range of </a:t>
            </a:r>
            <a:r>
              <a:rPr lang="en-GB" sz="1200" b="1" u="sng" kern="1200" dirty="0" err="1">
                <a:solidFill>
                  <a:schemeClr val="tx1"/>
                </a:solidFill>
                <a:effectLst/>
                <a:latin typeface="+mn-lt"/>
                <a:ea typeface="+mn-ea"/>
                <a:cs typeface="+mn-cs"/>
              </a:rPr>
              <a:t>abilty</a:t>
            </a:r>
            <a:r>
              <a:rPr lang="en-GB" sz="1200" b="1" u="sng" kern="1200" dirty="0">
                <a:solidFill>
                  <a:schemeClr val="tx1"/>
                </a:solidFill>
                <a:effectLst/>
                <a:latin typeface="+mn-lt"/>
                <a:ea typeface="+mn-ea"/>
                <a:cs typeface="+mn-cs"/>
              </a:rPr>
              <a:t> as they are in Wales</a:t>
            </a:r>
            <a:r>
              <a:rPr lang="en-GB" sz="1200" kern="1200" dirty="0">
                <a:solidFill>
                  <a:schemeClr val="tx1"/>
                </a:solidFill>
                <a:effectLst/>
                <a:latin typeface="+mn-lt"/>
                <a:ea typeface="+mn-ea"/>
                <a:cs typeface="+mn-cs"/>
              </a:rPr>
              <a:t>. They are simply dividing the outcomes out across more grades which are differently distributed. In other words, the very bottom and the very top of the ranges remain the same. Other anchor points are the bottom of grades 7 and 4, which in old money, would correspond to the A/B and C/D grade boundaries.</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I can’t stress enough though, while some qualifications will be awarded lettered grades and others numbers, and although the structure of some qualifications will differ. When all’s said and done we’re still talking about qualifications that are fundamentally GCSEs and A levels. </a:t>
            </a:r>
          </a:p>
          <a:p>
            <a:endParaRPr lang="cy-GB" sz="1200"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Will</a:t>
            </a:r>
            <a:r>
              <a:rPr lang="cy-GB" sz="1200" kern="1200" baseline="0" dirty="0">
                <a:solidFill>
                  <a:schemeClr val="tx1"/>
                </a:solidFill>
                <a:effectLst/>
                <a:latin typeface="+mn-lt"/>
                <a:ea typeface="+mn-ea"/>
                <a:cs typeface="+mn-cs"/>
              </a:rPr>
              <a:t> a </a:t>
            </a:r>
            <a:r>
              <a:rPr lang="cy-GB" sz="1200" kern="1200" baseline="0" dirty="0" err="1">
                <a:solidFill>
                  <a:schemeClr val="tx1"/>
                </a:solidFill>
                <a:effectLst/>
                <a:latin typeface="+mn-lt"/>
                <a:ea typeface="+mn-ea"/>
                <a:cs typeface="+mn-cs"/>
              </a:rPr>
              <a:t>grade</a:t>
            </a:r>
            <a:r>
              <a:rPr lang="cy-GB" sz="1200" kern="1200" baseline="0" dirty="0">
                <a:solidFill>
                  <a:schemeClr val="tx1"/>
                </a:solidFill>
                <a:effectLst/>
                <a:latin typeface="+mn-lt"/>
                <a:ea typeface="+mn-ea"/>
                <a:cs typeface="+mn-cs"/>
              </a:rPr>
              <a:t> 9 </a:t>
            </a:r>
            <a:r>
              <a:rPr lang="cy-GB" sz="1200" kern="1200" baseline="0" dirty="0" err="1">
                <a:solidFill>
                  <a:schemeClr val="tx1"/>
                </a:solidFill>
                <a:effectLst/>
                <a:latin typeface="+mn-lt"/>
                <a:ea typeface="+mn-ea"/>
                <a:cs typeface="+mn-cs"/>
              </a:rPr>
              <a:t>student</a:t>
            </a:r>
            <a:r>
              <a:rPr lang="cy-GB" sz="1200" kern="1200" baseline="0" dirty="0">
                <a:solidFill>
                  <a:schemeClr val="tx1"/>
                </a:solidFill>
                <a:effectLst/>
                <a:latin typeface="+mn-lt"/>
                <a:ea typeface="+mn-ea"/>
                <a:cs typeface="+mn-cs"/>
              </a:rPr>
              <a:t> </a:t>
            </a:r>
            <a:r>
              <a:rPr lang="cy-GB" sz="1200" kern="1200" baseline="0" dirty="0" err="1">
                <a:solidFill>
                  <a:schemeClr val="tx1"/>
                </a:solidFill>
                <a:effectLst/>
                <a:latin typeface="+mn-lt"/>
                <a:ea typeface="+mn-ea"/>
                <a:cs typeface="+mn-cs"/>
              </a:rPr>
              <a:t>have</a:t>
            </a:r>
            <a:r>
              <a:rPr lang="cy-GB" sz="1200" kern="1200" baseline="0" dirty="0">
                <a:solidFill>
                  <a:schemeClr val="tx1"/>
                </a:solidFill>
                <a:effectLst/>
                <a:latin typeface="+mn-lt"/>
                <a:ea typeface="+mn-ea"/>
                <a:cs typeface="+mn-cs"/>
              </a:rPr>
              <a:t> </a:t>
            </a:r>
            <a:r>
              <a:rPr lang="cy-GB" sz="1200" kern="1200" baseline="0" dirty="0" err="1">
                <a:solidFill>
                  <a:schemeClr val="tx1"/>
                </a:solidFill>
                <a:effectLst/>
                <a:latin typeface="+mn-lt"/>
                <a:ea typeface="+mn-ea"/>
                <a:cs typeface="+mn-cs"/>
              </a:rPr>
              <a:t>an</a:t>
            </a:r>
            <a:r>
              <a:rPr lang="cy-GB" sz="1200" kern="1200" baseline="0" dirty="0">
                <a:solidFill>
                  <a:schemeClr val="tx1"/>
                </a:solidFill>
                <a:effectLst/>
                <a:latin typeface="+mn-lt"/>
                <a:ea typeface="+mn-ea"/>
                <a:cs typeface="+mn-cs"/>
              </a:rPr>
              <a:t> </a:t>
            </a:r>
            <a:r>
              <a:rPr lang="cy-GB" sz="1200" kern="1200" baseline="0" dirty="0" err="1">
                <a:solidFill>
                  <a:schemeClr val="tx1"/>
                </a:solidFill>
                <a:effectLst/>
                <a:latin typeface="+mn-lt"/>
                <a:ea typeface="+mn-ea"/>
                <a:cs typeface="+mn-cs"/>
              </a:rPr>
              <a:t>advantage</a:t>
            </a:r>
            <a:r>
              <a:rPr lang="cy-GB" sz="1200" kern="1200" baseline="0" dirty="0">
                <a:solidFill>
                  <a:schemeClr val="tx1"/>
                </a:solidFill>
                <a:effectLst/>
                <a:latin typeface="+mn-lt"/>
                <a:ea typeface="+mn-ea"/>
                <a:cs typeface="+mn-cs"/>
              </a:rPr>
              <a:t> </a:t>
            </a:r>
            <a:r>
              <a:rPr lang="cy-GB" sz="1200" kern="1200" baseline="0" dirty="0" err="1">
                <a:solidFill>
                  <a:schemeClr val="tx1"/>
                </a:solidFill>
                <a:effectLst/>
                <a:latin typeface="+mn-lt"/>
                <a:ea typeface="+mn-ea"/>
                <a:cs typeface="+mn-cs"/>
              </a:rPr>
              <a:t>over</a:t>
            </a:r>
            <a:r>
              <a:rPr lang="cy-GB" sz="1200" kern="1200" baseline="0" dirty="0">
                <a:solidFill>
                  <a:schemeClr val="tx1"/>
                </a:solidFill>
                <a:effectLst/>
                <a:latin typeface="+mn-lt"/>
                <a:ea typeface="+mn-ea"/>
                <a:cs typeface="+mn-cs"/>
              </a:rPr>
              <a:t> </a:t>
            </a:r>
            <a:r>
              <a:rPr lang="cy-GB" sz="1200" kern="1200" baseline="0" dirty="0" err="1">
                <a:solidFill>
                  <a:schemeClr val="tx1"/>
                </a:solidFill>
                <a:effectLst/>
                <a:latin typeface="+mn-lt"/>
                <a:ea typeface="+mn-ea"/>
                <a:cs typeface="+mn-cs"/>
              </a:rPr>
              <a:t>an</a:t>
            </a:r>
            <a:r>
              <a:rPr lang="cy-GB" sz="1200" kern="1200" baseline="0" dirty="0">
                <a:solidFill>
                  <a:schemeClr val="tx1"/>
                </a:solidFill>
                <a:effectLst/>
                <a:latin typeface="+mn-lt"/>
                <a:ea typeface="+mn-ea"/>
                <a:cs typeface="+mn-cs"/>
              </a:rPr>
              <a:t> A* </a:t>
            </a:r>
            <a:r>
              <a:rPr lang="cy-GB" sz="1200" kern="1200" baseline="0" dirty="0" err="1">
                <a:solidFill>
                  <a:schemeClr val="tx1"/>
                </a:solidFill>
                <a:effectLst/>
                <a:latin typeface="+mn-lt"/>
                <a:ea typeface="+mn-ea"/>
                <a:cs typeface="+mn-cs"/>
              </a:rPr>
              <a:t>pupil</a:t>
            </a:r>
            <a:r>
              <a:rPr lang="cy-GB" sz="1200" kern="1200" baseline="0" dirty="0">
                <a:solidFill>
                  <a:schemeClr val="tx1"/>
                </a:solidFill>
                <a:effectLst/>
                <a:latin typeface="+mn-lt"/>
                <a:ea typeface="+mn-ea"/>
                <a:cs typeface="+mn-cs"/>
              </a:rPr>
              <a:t>. We </a:t>
            </a:r>
            <a:r>
              <a:rPr lang="cy-GB" sz="1200" kern="1200" baseline="0" dirty="0" err="1">
                <a:solidFill>
                  <a:schemeClr val="tx1"/>
                </a:solidFill>
                <a:effectLst/>
                <a:latin typeface="+mn-lt"/>
                <a:ea typeface="+mn-ea"/>
                <a:cs typeface="+mn-cs"/>
              </a:rPr>
              <a:t>think</a:t>
            </a:r>
            <a:r>
              <a:rPr lang="cy-GB" sz="1200" kern="1200" baseline="0" dirty="0">
                <a:solidFill>
                  <a:schemeClr val="tx1"/>
                </a:solidFill>
                <a:effectLst/>
                <a:latin typeface="+mn-lt"/>
                <a:ea typeface="+mn-ea"/>
                <a:cs typeface="+mn-cs"/>
              </a:rPr>
              <a:t> not. GCSE </a:t>
            </a:r>
            <a:r>
              <a:rPr lang="cy-GB" sz="1200" kern="1200" baseline="0" dirty="0" err="1">
                <a:solidFill>
                  <a:schemeClr val="tx1"/>
                </a:solidFill>
                <a:effectLst/>
                <a:latin typeface="+mn-lt"/>
                <a:ea typeface="+mn-ea"/>
                <a:cs typeface="+mn-cs"/>
              </a:rPr>
              <a:t>are</a:t>
            </a:r>
            <a:r>
              <a:rPr lang="cy-GB" sz="1200" kern="1200" baseline="0" dirty="0">
                <a:solidFill>
                  <a:schemeClr val="tx1"/>
                </a:solidFill>
                <a:effectLst/>
                <a:latin typeface="+mn-lt"/>
                <a:ea typeface="+mn-ea"/>
                <a:cs typeface="+mn-cs"/>
              </a:rPr>
              <a:t> </a:t>
            </a:r>
            <a:r>
              <a:rPr lang="cy-GB" sz="1200" kern="1200" baseline="0" dirty="0" err="1">
                <a:solidFill>
                  <a:schemeClr val="tx1"/>
                </a:solidFill>
                <a:effectLst/>
                <a:latin typeface="+mn-lt"/>
                <a:ea typeface="+mn-ea"/>
                <a:cs typeface="+mn-cs"/>
              </a:rPr>
              <a:t>one</a:t>
            </a:r>
            <a:r>
              <a:rPr lang="cy-GB" sz="1200" kern="1200" baseline="0" dirty="0">
                <a:solidFill>
                  <a:schemeClr val="tx1"/>
                </a:solidFill>
                <a:effectLst/>
                <a:latin typeface="+mn-lt"/>
                <a:ea typeface="+mn-ea"/>
                <a:cs typeface="+mn-cs"/>
              </a:rPr>
              <a:t> of a </a:t>
            </a:r>
            <a:r>
              <a:rPr lang="cy-GB" sz="1200" kern="1200" baseline="0" dirty="0" err="1">
                <a:solidFill>
                  <a:schemeClr val="tx1"/>
                </a:solidFill>
                <a:effectLst/>
                <a:latin typeface="+mn-lt"/>
                <a:ea typeface="+mn-ea"/>
                <a:cs typeface="+mn-cs"/>
              </a:rPr>
              <a:t>range</a:t>
            </a:r>
            <a:r>
              <a:rPr lang="cy-GB" sz="1200" kern="1200" baseline="0" dirty="0">
                <a:solidFill>
                  <a:schemeClr val="tx1"/>
                </a:solidFill>
                <a:effectLst/>
                <a:latin typeface="+mn-lt"/>
                <a:ea typeface="+mn-ea"/>
                <a:cs typeface="+mn-cs"/>
              </a:rPr>
              <a:t> of </a:t>
            </a:r>
            <a:r>
              <a:rPr lang="cy-GB" sz="1200" kern="1200" baseline="0" dirty="0" err="1">
                <a:solidFill>
                  <a:schemeClr val="tx1"/>
                </a:solidFill>
                <a:effectLst/>
                <a:latin typeface="+mn-lt"/>
                <a:ea typeface="+mn-ea"/>
                <a:cs typeface="+mn-cs"/>
              </a:rPr>
              <a:t>indicators</a:t>
            </a:r>
            <a:r>
              <a:rPr lang="cy-GB" sz="1200" kern="1200" baseline="0" dirty="0">
                <a:solidFill>
                  <a:schemeClr val="tx1"/>
                </a:solidFill>
                <a:effectLst/>
                <a:latin typeface="+mn-lt"/>
                <a:ea typeface="+mn-ea"/>
                <a:cs typeface="+mn-cs"/>
              </a:rPr>
              <a:t> </a:t>
            </a:r>
            <a:r>
              <a:rPr lang="cy-GB" sz="1200" kern="1200" baseline="0" dirty="0" err="1">
                <a:solidFill>
                  <a:schemeClr val="tx1"/>
                </a:solidFill>
                <a:effectLst/>
                <a:latin typeface="+mn-lt"/>
                <a:ea typeface="+mn-ea"/>
                <a:cs typeface="+mn-cs"/>
              </a:rPr>
              <a:t>that</a:t>
            </a:r>
            <a:r>
              <a:rPr lang="cy-GB" sz="1200" kern="1200" baseline="0" dirty="0">
                <a:solidFill>
                  <a:schemeClr val="tx1"/>
                </a:solidFill>
                <a:effectLst/>
                <a:latin typeface="+mn-lt"/>
                <a:ea typeface="+mn-ea"/>
                <a:cs typeface="+mn-cs"/>
              </a:rPr>
              <a:t> </a:t>
            </a:r>
            <a:r>
              <a:rPr lang="cy-GB" sz="1200" kern="1200" baseline="0" dirty="0" err="1">
                <a:solidFill>
                  <a:schemeClr val="tx1"/>
                </a:solidFill>
                <a:effectLst/>
                <a:latin typeface="+mn-lt"/>
                <a:ea typeface="+mn-ea"/>
                <a:cs typeface="+mn-cs"/>
              </a:rPr>
              <a:t>employers</a:t>
            </a:r>
            <a:r>
              <a:rPr lang="cy-GB" sz="1200" kern="1200" baseline="0" dirty="0">
                <a:solidFill>
                  <a:schemeClr val="tx1"/>
                </a:solidFill>
                <a:effectLst/>
                <a:latin typeface="+mn-lt"/>
                <a:ea typeface="+mn-ea"/>
                <a:cs typeface="+mn-cs"/>
              </a:rPr>
              <a:t> and </a:t>
            </a:r>
            <a:r>
              <a:rPr lang="cy-GB" sz="1200" kern="1200" baseline="0" dirty="0" err="1">
                <a:solidFill>
                  <a:schemeClr val="tx1"/>
                </a:solidFill>
                <a:effectLst/>
                <a:latin typeface="+mn-lt"/>
                <a:ea typeface="+mn-ea"/>
                <a:cs typeface="+mn-cs"/>
              </a:rPr>
              <a:t>universities</a:t>
            </a:r>
            <a:r>
              <a:rPr lang="cy-GB" sz="1200" kern="1200" baseline="0" dirty="0">
                <a:solidFill>
                  <a:schemeClr val="tx1"/>
                </a:solidFill>
                <a:effectLst/>
                <a:latin typeface="+mn-lt"/>
                <a:ea typeface="+mn-ea"/>
                <a:cs typeface="+mn-cs"/>
              </a:rPr>
              <a:t> </a:t>
            </a:r>
            <a:r>
              <a:rPr lang="cy-GB" sz="1200" kern="1200" baseline="0" dirty="0" err="1">
                <a:solidFill>
                  <a:schemeClr val="tx1"/>
                </a:solidFill>
                <a:effectLst/>
                <a:latin typeface="+mn-lt"/>
                <a:ea typeface="+mn-ea"/>
                <a:cs typeface="+mn-cs"/>
              </a:rPr>
              <a:t>look</a:t>
            </a:r>
            <a:r>
              <a:rPr lang="cy-GB" sz="1200" kern="1200" baseline="0" dirty="0">
                <a:solidFill>
                  <a:schemeClr val="tx1"/>
                </a:solidFill>
                <a:effectLst/>
                <a:latin typeface="+mn-lt"/>
                <a:ea typeface="+mn-ea"/>
                <a:cs typeface="+mn-cs"/>
              </a:rPr>
              <a:t> at, </a:t>
            </a:r>
            <a:r>
              <a:rPr lang="cy-GB" sz="1200" kern="1200" baseline="0" dirty="0" err="1">
                <a:solidFill>
                  <a:schemeClr val="tx1"/>
                </a:solidFill>
                <a:effectLst/>
                <a:latin typeface="+mn-lt"/>
                <a:ea typeface="+mn-ea"/>
                <a:cs typeface="+mn-cs"/>
              </a:rPr>
              <a:t>including</a:t>
            </a:r>
            <a:r>
              <a:rPr lang="cy-GB" sz="1200" kern="1200" baseline="0" dirty="0">
                <a:solidFill>
                  <a:schemeClr val="tx1"/>
                </a:solidFill>
                <a:effectLst/>
                <a:latin typeface="+mn-lt"/>
                <a:ea typeface="+mn-ea"/>
                <a:cs typeface="+mn-cs"/>
              </a:rPr>
              <a:t> </a:t>
            </a:r>
            <a:r>
              <a:rPr lang="cy-GB" sz="1200" kern="1200" baseline="0" dirty="0" err="1">
                <a:solidFill>
                  <a:schemeClr val="tx1"/>
                </a:solidFill>
                <a:effectLst/>
                <a:latin typeface="+mn-lt"/>
                <a:ea typeface="+mn-ea"/>
                <a:cs typeface="+mn-cs"/>
              </a:rPr>
              <a:t>other</a:t>
            </a:r>
            <a:r>
              <a:rPr lang="cy-GB" sz="1200" kern="1200" baseline="0" dirty="0">
                <a:solidFill>
                  <a:schemeClr val="tx1"/>
                </a:solidFill>
                <a:effectLst/>
                <a:latin typeface="+mn-lt"/>
                <a:ea typeface="+mn-ea"/>
                <a:cs typeface="+mn-cs"/>
              </a:rPr>
              <a:t> </a:t>
            </a:r>
            <a:r>
              <a:rPr lang="cy-GB" sz="1200" kern="1200" baseline="0" dirty="0" err="1">
                <a:solidFill>
                  <a:schemeClr val="tx1"/>
                </a:solidFill>
                <a:effectLst/>
                <a:latin typeface="+mn-lt"/>
                <a:ea typeface="+mn-ea"/>
                <a:cs typeface="+mn-cs"/>
              </a:rPr>
              <a:t>GCSEs</a:t>
            </a:r>
            <a:r>
              <a:rPr lang="cy-GB" sz="1200" kern="1200" baseline="0" dirty="0">
                <a:solidFill>
                  <a:schemeClr val="tx1"/>
                </a:solidFill>
                <a:effectLst/>
                <a:latin typeface="+mn-lt"/>
                <a:ea typeface="+mn-ea"/>
                <a:cs typeface="+mn-cs"/>
              </a:rPr>
              <a:t> </a:t>
            </a:r>
            <a:r>
              <a:rPr lang="cy-GB" sz="1200" kern="1200" baseline="0" dirty="0" err="1">
                <a:solidFill>
                  <a:schemeClr val="tx1"/>
                </a:solidFill>
                <a:effectLst/>
                <a:latin typeface="+mn-lt"/>
                <a:ea typeface="+mn-ea"/>
                <a:cs typeface="+mn-cs"/>
              </a:rPr>
              <a:t>taken</a:t>
            </a:r>
            <a:r>
              <a:rPr lang="cy-GB" sz="1200" kern="1200" baseline="0" dirty="0">
                <a:solidFill>
                  <a:schemeClr val="tx1"/>
                </a:solidFill>
                <a:effectLst/>
                <a:latin typeface="+mn-lt"/>
                <a:ea typeface="+mn-ea"/>
                <a:cs typeface="+mn-cs"/>
              </a:rPr>
              <a:t> by a </a:t>
            </a:r>
            <a:r>
              <a:rPr lang="cy-GB" sz="1200" kern="1200" baseline="0" dirty="0" err="1">
                <a:solidFill>
                  <a:schemeClr val="tx1"/>
                </a:solidFill>
                <a:effectLst/>
                <a:latin typeface="+mn-lt"/>
                <a:ea typeface="+mn-ea"/>
                <a:cs typeface="+mn-cs"/>
              </a:rPr>
              <a:t>candidate</a:t>
            </a:r>
            <a:r>
              <a:rPr lang="cy-GB" sz="1200" kern="1200" baseline="0" dirty="0">
                <a:solidFill>
                  <a:schemeClr val="tx1"/>
                </a:solidFill>
                <a:effectLst/>
                <a:latin typeface="+mn-lt"/>
                <a:ea typeface="+mn-ea"/>
                <a:cs typeface="+mn-cs"/>
              </a:rPr>
              <a:t>. </a:t>
            </a:r>
            <a:r>
              <a:rPr lang="cy-GB" sz="1200" kern="1200" baseline="0" dirty="0" err="1">
                <a:solidFill>
                  <a:schemeClr val="tx1"/>
                </a:solidFill>
                <a:effectLst/>
                <a:latin typeface="+mn-lt"/>
                <a:ea typeface="+mn-ea"/>
                <a:cs typeface="+mn-cs"/>
              </a:rPr>
              <a:t>Also</a:t>
            </a:r>
            <a:r>
              <a:rPr lang="cy-GB" sz="1200" kern="1200" baseline="0" dirty="0">
                <a:solidFill>
                  <a:schemeClr val="tx1"/>
                </a:solidFill>
                <a:effectLst/>
                <a:latin typeface="+mn-lt"/>
                <a:ea typeface="+mn-ea"/>
                <a:cs typeface="+mn-cs"/>
              </a:rPr>
              <a:t>, the </a:t>
            </a:r>
            <a:r>
              <a:rPr lang="cy-GB" sz="1200" kern="1200" baseline="0" dirty="0" err="1">
                <a:solidFill>
                  <a:schemeClr val="tx1"/>
                </a:solidFill>
                <a:effectLst/>
                <a:latin typeface="+mn-lt"/>
                <a:ea typeface="+mn-ea"/>
                <a:cs typeface="+mn-cs"/>
              </a:rPr>
              <a:t>grade</a:t>
            </a:r>
            <a:r>
              <a:rPr lang="cy-GB" sz="1200" kern="1200" baseline="0" dirty="0">
                <a:solidFill>
                  <a:schemeClr val="tx1"/>
                </a:solidFill>
                <a:effectLst/>
                <a:latin typeface="+mn-lt"/>
                <a:ea typeface="+mn-ea"/>
                <a:cs typeface="+mn-cs"/>
              </a:rPr>
              <a:t> 9 is not </a:t>
            </a:r>
            <a:r>
              <a:rPr lang="cy-GB" sz="1200" kern="1200" baseline="0" dirty="0" err="1">
                <a:solidFill>
                  <a:schemeClr val="tx1"/>
                </a:solidFill>
                <a:effectLst/>
                <a:latin typeface="+mn-lt"/>
                <a:ea typeface="+mn-ea"/>
                <a:cs typeface="+mn-cs"/>
              </a:rPr>
              <a:t>higer</a:t>
            </a:r>
            <a:r>
              <a:rPr lang="cy-GB" sz="1200" kern="1200" baseline="0" dirty="0">
                <a:solidFill>
                  <a:schemeClr val="tx1"/>
                </a:solidFill>
                <a:effectLst/>
                <a:latin typeface="+mn-lt"/>
                <a:ea typeface="+mn-ea"/>
                <a:cs typeface="+mn-cs"/>
              </a:rPr>
              <a:t> than </a:t>
            </a:r>
            <a:r>
              <a:rPr lang="cy-GB" sz="1200" kern="1200" baseline="0" dirty="0" err="1">
                <a:solidFill>
                  <a:schemeClr val="tx1"/>
                </a:solidFill>
                <a:effectLst/>
                <a:latin typeface="+mn-lt"/>
                <a:ea typeface="+mn-ea"/>
                <a:cs typeface="+mn-cs"/>
              </a:rPr>
              <a:t>an</a:t>
            </a:r>
            <a:r>
              <a:rPr lang="cy-GB" sz="1200" kern="1200" baseline="0" dirty="0">
                <a:solidFill>
                  <a:schemeClr val="tx1"/>
                </a:solidFill>
                <a:effectLst/>
                <a:latin typeface="+mn-lt"/>
                <a:ea typeface="+mn-ea"/>
                <a:cs typeface="+mn-cs"/>
              </a:rPr>
              <a:t> A*, </a:t>
            </a:r>
            <a:r>
              <a:rPr lang="cy-GB" sz="1200" kern="1200" baseline="0" dirty="0" err="1">
                <a:solidFill>
                  <a:schemeClr val="tx1"/>
                </a:solidFill>
                <a:effectLst/>
                <a:latin typeface="+mn-lt"/>
                <a:ea typeface="+mn-ea"/>
                <a:cs typeface="+mn-cs"/>
              </a:rPr>
              <a:t>its</a:t>
            </a:r>
            <a:r>
              <a:rPr lang="cy-GB" sz="1200" kern="1200" baseline="0" dirty="0">
                <a:solidFill>
                  <a:schemeClr val="tx1"/>
                </a:solidFill>
                <a:effectLst/>
                <a:latin typeface="+mn-lt"/>
                <a:ea typeface="+mn-ea"/>
                <a:cs typeface="+mn-cs"/>
              </a:rPr>
              <a:t> a </a:t>
            </a:r>
            <a:r>
              <a:rPr lang="cy-GB" sz="1200" kern="1200" baseline="0" dirty="0" err="1">
                <a:solidFill>
                  <a:schemeClr val="tx1"/>
                </a:solidFill>
                <a:effectLst/>
                <a:latin typeface="+mn-lt"/>
                <a:ea typeface="+mn-ea"/>
                <a:cs typeface="+mn-cs"/>
              </a:rPr>
              <a:t>subset</a:t>
            </a:r>
            <a:r>
              <a:rPr lang="cy-GB" sz="1200" kern="1200" baseline="0" dirty="0">
                <a:solidFill>
                  <a:schemeClr val="tx1"/>
                </a:solidFill>
                <a:effectLst/>
                <a:latin typeface="+mn-lt"/>
                <a:ea typeface="+mn-ea"/>
                <a:cs typeface="+mn-cs"/>
              </a:rPr>
              <a:t> of it. </a:t>
            </a:r>
            <a:r>
              <a:rPr lang="cy-GB" sz="1200" kern="1200" baseline="0" dirty="0" err="1">
                <a:solidFill>
                  <a:schemeClr val="tx1"/>
                </a:solidFill>
                <a:effectLst/>
                <a:latin typeface="+mn-lt"/>
                <a:ea typeface="+mn-ea"/>
                <a:cs typeface="+mn-cs"/>
              </a:rPr>
              <a:t>Candidates</a:t>
            </a:r>
            <a:r>
              <a:rPr lang="cy-GB" sz="1200" kern="1200" baseline="0" dirty="0">
                <a:solidFill>
                  <a:schemeClr val="tx1"/>
                </a:solidFill>
                <a:effectLst/>
                <a:latin typeface="+mn-lt"/>
                <a:ea typeface="+mn-ea"/>
                <a:cs typeface="+mn-cs"/>
              </a:rPr>
              <a:t> </a:t>
            </a:r>
            <a:r>
              <a:rPr lang="cy-GB" sz="1200" kern="1200" baseline="0" dirty="0" err="1">
                <a:solidFill>
                  <a:schemeClr val="tx1"/>
                </a:solidFill>
                <a:effectLst/>
                <a:latin typeface="+mn-lt"/>
                <a:ea typeface="+mn-ea"/>
                <a:cs typeface="+mn-cs"/>
              </a:rPr>
              <a:t>who</a:t>
            </a:r>
            <a:r>
              <a:rPr lang="cy-GB" sz="1200" kern="1200" baseline="0" dirty="0">
                <a:solidFill>
                  <a:schemeClr val="tx1"/>
                </a:solidFill>
                <a:effectLst/>
                <a:latin typeface="+mn-lt"/>
                <a:ea typeface="+mn-ea"/>
                <a:cs typeface="+mn-cs"/>
              </a:rPr>
              <a:t> </a:t>
            </a:r>
            <a:r>
              <a:rPr lang="cy-GB" sz="1200" kern="1200" baseline="0" dirty="0" err="1">
                <a:solidFill>
                  <a:schemeClr val="tx1"/>
                </a:solidFill>
                <a:effectLst/>
                <a:latin typeface="+mn-lt"/>
                <a:ea typeface="+mn-ea"/>
                <a:cs typeface="+mn-cs"/>
              </a:rPr>
              <a:t>have</a:t>
            </a:r>
            <a:r>
              <a:rPr lang="cy-GB" sz="1200" kern="1200" baseline="0" dirty="0">
                <a:solidFill>
                  <a:schemeClr val="tx1"/>
                </a:solidFill>
                <a:effectLst/>
                <a:latin typeface="+mn-lt"/>
                <a:ea typeface="+mn-ea"/>
                <a:cs typeface="+mn-cs"/>
              </a:rPr>
              <a:t> </a:t>
            </a:r>
            <a:r>
              <a:rPr lang="cy-GB" sz="1200" kern="1200" baseline="0" dirty="0" err="1">
                <a:solidFill>
                  <a:schemeClr val="tx1"/>
                </a:solidFill>
                <a:effectLst/>
                <a:latin typeface="+mn-lt"/>
                <a:ea typeface="+mn-ea"/>
                <a:cs typeface="+mn-cs"/>
              </a:rPr>
              <a:t>attined</a:t>
            </a:r>
            <a:r>
              <a:rPr lang="cy-GB" sz="1200" kern="1200" baseline="0" dirty="0">
                <a:solidFill>
                  <a:schemeClr val="tx1"/>
                </a:solidFill>
                <a:effectLst/>
                <a:latin typeface="+mn-lt"/>
                <a:ea typeface="+mn-ea"/>
                <a:cs typeface="+mn-cs"/>
              </a:rPr>
              <a:t> the </a:t>
            </a:r>
            <a:r>
              <a:rPr lang="cy-GB" sz="1200" kern="1200" baseline="0" dirty="0" err="1">
                <a:solidFill>
                  <a:schemeClr val="tx1"/>
                </a:solidFill>
                <a:effectLst/>
                <a:latin typeface="+mn-lt"/>
                <a:ea typeface="+mn-ea"/>
                <a:cs typeface="+mn-cs"/>
              </a:rPr>
              <a:t>highest</a:t>
            </a:r>
            <a:r>
              <a:rPr lang="cy-GB" sz="1200" kern="1200" baseline="0" dirty="0">
                <a:solidFill>
                  <a:schemeClr val="tx1"/>
                </a:solidFill>
                <a:effectLst/>
                <a:latin typeface="+mn-lt"/>
                <a:ea typeface="+mn-ea"/>
                <a:cs typeface="+mn-cs"/>
              </a:rPr>
              <a:t> </a:t>
            </a:r>
            <a:r>
              <a:rPr lang="cy-GB" sz="1200" kern="1200" baseline="0" dirty="0" err="1">
                <a:solidFill>
                  <a:schemeClr val="tx1"/>
                </a:solidFill>
                <a:effectLst/>
                <a:latin typeface="+mn-lt"/>
                <a:ea typeface="+mn-ea"/>
                <a:cs typeface="+mn-cs"/>
              </a:rPr>
              <a:t>grade</a:t>
            </a:r>
            <a:r>
              <a:rPr lang="cy-GB" sz="1200" kern="1200" baseline="0" dirty="0">
                <a:solidFill>
                  <a:schemeClr val="tx1"/>
                </a:solidFill>
                <a:effectLst/>
                <a:latin typeface="+mn-lt"/>
                <a:ea typeface="+mn-ea"/>
                <a:cs typeface="+mn-cs"/>
              </a:rPr>
              <a:t> </a:t>
            </a:r>
            <a:r>
              <a:rPr lang="cy-GB" sz="1200" kern="1200" baseline="0" dirty="0" err="1">
                <a:solidFill>
                  <a:schemeClr val="tx1"/>
                </a:solidFill>
                <a:effectLst/>
                <a:latin typeface="+mn-lt"/>
                <a:ea typeface="+mn-ea"/>
                <a:cs typeface="+mn-cs"/>
              </a:rPr>
              <a:t>possible</a:t>
            </a:r>
            <a:r>
              <a:rPr lang="cy-GB" sz="1200" kern="1200" baseline="0" dirty="0">
                <a:solidFill>
                  <a:schemeClr val="tx1"/>
                </a:solidFill>
                <a:effectLst/>
                <a:latin typeface="+mn-lt"/>
                <a:ea typeface="+mn-ea"/>
                <a:cs typeface="+mn-cs"/>
              </a:rPr>
              <a:t> </a:t>
            </a:r>
            <a:r>
              <a:rPr lang="cy-GB" sz="1200" kern="1200" baseline="0" dirty="0" err="1">
                <a:solidFill>
                  <a:schemeClr val="tx1"/>
                </a:solidFill>
                <a:effectLst/>
                <a:latin typeface="+mn-lt"/>
                <a:ea typeface="+mn-ea"/>
                <a:cs typeface="+mn-cs"/>
              </a:rPr>
              <a:t>in</a:t>
            </a:r>
            <a:r>
              <a:rPr lang="cy-GB" sz="1200" kern="1200" baseline="0" dirty="0">
                <a:solidFill>
                  <a:schemeClr val="tx1"/>
                </a:solidFill>
                <a:effectLst/>
                <a:latin typeface="+mn-lt"/>
                <a:ea typeface="+mn-ea"/>
                <a:cs typeface="+mn-cs"/>
              </a:rPr>
              <a:t> the </a:t>
            </a:r>
            <a:r>
              <a:rPr lang="cy-GB" sz="1200" kern="1200" baseline="0" dirty="0" err="1">
                <a:solidFill>
                  <a:schemeClr val="tx1"/>
                </a:solidFill>
                <a:effectLst/>
                <a:latin typeface="+mn-lt"/>
                <a:ea typeface="+mn-ea"/>
                <a:cs typeface="+mn-cs"/>
              </a:rPr>
              <a:t>qualifications</a:t>
            </a:r>
            <a:r>
              <a:rPr lang="cy-GB" sz="1200" kern="1200" baseline="0" dirty="0">
                <a:solidFill>
                  <a:schemeClr val="tx1"/>
                </a:solidFill>
                <a:effectLst/>
                <a:latin typeface="+mn-lt"/>
                <a:ea typeface="+mn-ea"/>
                <a:cs typeface="+mn-cs"/>
              </a:rPr>
              <a:t> </a:t>
            </a:r>
            <a:r>
              <a:rPr lang="cy-GB" sz="1200" kern="1200" baseline="0" dirty="0" err="1">
                <a:solidFill>
                  <a:schemeClr val="tx1"/>
                </a:solidFill>
                <a:effectLst/>
                <a:latin typeface="+mn-lt"/>
                <a:ea typeface="+mn-ea"/>
                <a:cs typeface="+mn-cs"/>
              </a:rPr>
              <a:t>they’ve</a:t>
            </a:r>
            <a:r>
              <a:rPr lang="cy-GB" sz="1200" kern="1200" baseline="0" dirty="0">
                <a:solidFill>
                  <a:schemeClr val="tx1"/>
                </a:solidFill>
                <a:effectLst/>
                <a:latin typeface="+mn-lt"/>
                <a:ea typeface="+mn-ea"/>
                <a:cs typeface="+mn-cs"/>
              </a:rPr>
              <a:t> </a:t>
            </a:r>
            <a:r>
              <a:rPr lang="cy-GB" sz="1200" kern="1200" baseline="0" dirty="0" err="1">
                <a:solidFill>
                  <a:schemeClr val="tx1"/>
                </a:solidFill>
                <a:effectLst/>
                <a:latin typeface="+mn-lt"/>
                <a:ea typeface="+mn-ea"/>
                <a:cs typeface="+mn-cs"/>
              </a:rPr>
              <a:t>taken</a:t>
            </a:r>
            <a:r>
              <a:rPr lang="cy-GB" sz="1200" kern="1200" baseline="0" dirty="0">
                <a:solidFill>
                  <a:schemeClr val="tx1"/>
                </a:solidFill>
                <a:effectLst/>
                <a:latin typeface="+mn-lt"/>
                <a:ea typeface="+mn-ea"/>
                <a:cs typeface="+mn-cs"/>
              </a:rPr>
              <a:t> </a:t>
            </a:r>
            <a:r>
              <a:rPr lang="cy-GB" sz="1200" kern="1200" baseline="0" dirty="0" err="1">
                <a:solidFill>
                  <a:schemeClr val="tx1"/>
                </a:solidFill>
                <a:effectLst/>
                <a:latin typeface="+mn-lt"/>
                <a:ea typeface="+mn-ea"/>
                <a:cs typeface="+mn-cs"/>
              </a:rPr>
              <a:t>can’t</a:t>
            </a:r>
            <a:r>
              <a:rPr lang="cy-GB" sz="1200" kern="1200" baseline="0" dirty="0">
                <a:solidFill>
                  <a:schemeClr val="tx1"/>
                </a:solidFill>
                <a:effectLst/>
                <a:latin typeface="+mn-lt"/>
                <a:ea typeface="+mn-ea"/>
                <a:cs typeface="+mn-cs"/>
              </a:rPr>
              <a:t> be </a:t>
            </a:r>
            <a:r>
              <a:rPr lang="cy-GB" sz="1200" kern="1200" baseline="0" dirty="0" err="1">
                <a:solidFill>
                  <a:schemeClr val="tx1"/>
                </a:solidFill>
                <a:effectLst/>
                <a:latin typeface="+mn-lt"/>
                <a:ea typeface="+mn-ea"/>
                <a:cs typeface="+mn-cs"/>
              </a:rPr>
              <a:t>deemed</a:t>
            </a:r>
            <a:r>
              <a:rPr lang="cy-GB" sz="1200" kern="1200" baseline="0" dirty="0">
                <a:solidFill>
                  <a:schemeClr val="tx1"/>
                </a:solidFill>
                <a:effectLst/>
                <a:latin typeface="+mn-lt"/>
                <a:ea typeface="+mn-ea"/>
                <a:cs typeface="+mn-cs"/>
              </a:rPr>
              <a:t> to be more or </a:t>
            </a:r>
            <a:r>
              <a:rPr lang="cy-GB" sz="1200" kern="1200" baseline="0" dirty="0" err="1">
                <a:solidFill>
                  <a:schemeClr val="tx1"/>
                </a:solidFill>
                <a:effectLst/>
                <a:latin typeface="+mn-lt"/>
                <a:ea typeface="+mn-ea"/>
                <a:cs typeface="+mn-cs"/>
              </a:rPr>
              <a:t>less</a:t>
            </a:r>
            <a:r>
              <a:rPr lang="cy-GB" sz="1200" kern="1200" baseline="0" dirty="0">
                <a:solidFill>
                  <a:schemeClr val="tx1"/>
                </a:solidFill>
                <a:effectLst/>
                <a:latin typeface="+mn-lt"/>
                <a:ea typeface="+mn-ea"/>
                <a:cs typeface="+mn-cs"/>
              </a:rPr>
              <a:t> </a:t>
            </a:r>
            <a:r>
              <a:rPr lang="cy-GB" sz="1200" kern="1200" baseline="0" dirty="0" err="1">
                <a:solidFill>
                  <a:schemeClr val="tx1"/>
                </a:solidFill>
                <a:effectLst/>
                <a:latin typeface="+mn-lt"/>
                <a:ea typeface="+mn-ea"/>
                <a:cs typeface="+mn-cs"/>
              </a:rPr>
              <a:t>able</a:t>
            </a:r>
            <a:r>
              <a:rPr lang="cy-GB" sz="1200" kern="1200" baseline="0" dirty="0">
                <a:solidFill>
                  <a:schemeClr val="tx1"/>
                </a:solidFill>
                <a:effectLst/>
                <a:latin typeface="+mn-lt"/>
                <a:ea typeface="+mn-ea"/>
                <a:cs typeface="+mn-cs"/>
              </a:rPr>
              <a:t> than the </a:t>
            </a:r>
            <a:r>
              <a:rPr lang="cy-GB" sz="1200" kern="1200" baseline="0" dirty="0" err="1">
                <a:solidFill>
                  <a:schemeClr val="tx1"/>
                </a:solidFill>
                <a:effectLst/>
                <a:latin typeface="+mn-lt"/>
                <a:ea typeface="+mn-ea"/>
                <a:cs typeface="+mn-cs"/>
              </a:rPr>
              <a:t>other</a:t>
            </a:r>
            <a:r>
              <a:rPr lang="cy-GB" sz="1200" kern="1200" baseline="0" dirty="0">
                <a:solidFill>
                  <a:schemeClr val="tx1"/>
                </a:solidFill>
                <a:effectLst/>
                <a:latin typeface="+mn-lt"/>
                <a:ea typeface="+mn-ea"/>
                <a:cs typeface="+mn-cs"/>
              </a:rPr>
              <a:t>. We </a:t>
            </a:r>
            <a:r>
              <a:rPr lang="cy-GB" sz="1200" kern="1200" baseline="0" dirty="0" err="1">
                <a:solidFill>
                  <a:schemeClr val="tx1"/>
                </a:solidFill>
                <a:effectLst/>
                <a:latin typeface="+mn-lt"/>
                <a:ea typeface="+mn-ea"/>
                <a:cs typeface="+mn-cs"/>
              </a:rPr>
              <a:t>don’t</a:t>
            </a:r>
            <a:r>
              <a:rPr lang="cy-GB" sz="1200" kern="1200" baseline="0" dirty="0">
                <a:solidFill>
                  <a:schemeClr val="tx1"/>
                </a:solidFill>
                <a:effectLst/>
                <a:latin typeface="+mn-lt"/>
                <a:ea typeface="+mn-ea"/>
                <a:cs typeface="+mn-cs"/>
              </a:rPr>
              <a:t> </a:t>
            </a:r>
            <a:r>
              <a:rPr lang="cy-GB" sz="1200" kern="1200" baseline="0" dirty="0" err="1">
                <a:solidFill>
                  <a:schemeClr val="tx1"/>
                </a:solidFill>
                <a:effectLst/>
                <a:latin typeface="+mn-lt"/>
                <a:ea typeface="+mn-ea"/>
                <a:cs typeface="+mn-cs"/>
              </a:rPr>
              <a:t>know</a:t>
            </a:r>
            <a:r>
              <a:rPr lang="cy-GB" sz="1200" kern="1200" baseline="0" dirty="0">
                <a:solidFill>
                  <a:schemeClr val="tx1"/>
                </a:solidFill>
                <a:effectLst/>
                <a:latin typeface="+mn-lt"/>
                <a:ea typeface="+mn-ea"/>
                <a:cs typeface="+mn-cs"/>
              </a:rPr>
              <a:t> of </a:t>
            </a:r>
            <a:r>
              <a:rPr lang="cy-GB" sz="1200" kern="1200" baseline="0" dirty="0" err="1">
                <a:solidFill>
                  <a:schemeClr val="tx1"/>
                </a:solidFill>
                <a:effectLst/>
                <a:latin typeface="+mn-lt"/>
                <a:ea typeface="+mn-ea"/>
                <a:cs typeface="+mn-cs"/>
              </a:rPr>
              <a:t>any</a:t>
            </a:r>
            <a:r>
              <a:rPr lang="cy-GB" sz="1200" kern="1200" baseline="0" dirty="0">
                <a:solidFill>
                  <a:schemeClr val="tx1"/>
                </a:solidFill>
                <a:effectLst/>
                <a:latin typeface="+mn-lt"/>
                <a:ea typeface="+mn-ea"/>
                <a:cs typeface="+mn-cs"/>
              </a:rPr>
              <a:t> </a:t>
            </a:r>
            <a:r>
              <a:rPr lang="cy-GB" sz="1200" kern="1200" baseline="0" dirty="0" err="1">
                <a:solidFill>
                  <a:schemeClr val="tx1"/>
                </a:solidFill>
                <a:effectLst/>
                <a:latin typeface="+mn-lt"/>
                <a:ea typeface="+mn-ea"/>
                <a:cs typeface="+mn-cs"/>
              </a:rPr>
              <a:t>universities</a:t>
            </a:r>
            <a:r>
              <a:rPr lang="cy-GB" sz="1200" kern="1200" baseline="0" dirty="0">
                <a:solidFill>
                  <a:schemeClr val="tx1"/>
                </a:solidFill>
                <a:effectLst/>
                <a:latin typeface="+mn-lt"/>
                <a:ea typeface="+mn-ea"/>
                <a:cs typeface="+mn-cs"/>
              </a:rPr>
              <a:t> </a:t>
            </a:r>
            <a:r>
              <a:rPr lang="cy-GB" sz="1200" kern="1200" baseline="0" dirty="0" err="1">
                <a:solidFill>
                  <a:schemeClr val="tx1"/>
                </a:solidFill>
                <a:effectLst/>
                <a:latin typeface="+mn-lt"/>
                <a:ea typeface="+mn-ea"/>
                <a:cs typeface="+mn-cs"/>
              </a:rPr>
              <a:t>that</a:t>
            </a:r>
            <a:r>
              <a:rPr lang="cy-GB" sz="1200" kern="1200" baseline="0" dirty="0">
                <a:solidFill>
                  <a:schemeClr val="tx1"/>
                </a:solidFill>
                <a:effectLst/>
                <a:latin typeface="+mn-lt"/>
                <a:ea typeface="+mn-ea"/>
                <a:cs typeface="+mn-cs"/>
              </a:rPr>
              <a:t> </a:t>
            </a:r>
            <a:r>
              <a:rPr lang="cy-GB" sz="1200" kern="1200" baseline="0" dirty="0" err="1">
                <a:solidFill>
                  <a:schemeClr val="tx1"/>
                </a:solidFill>
                <a:effectLst/>
                <a:latin typeface="+mn-lt"/>
                <a:ea typeface="+mn-ea"/>
                <a:cs typeface="+mn-cs"/>
              </a:rPr>
              <a:t>require</a:t>
            </a:r>
            <a:r>
              <a:rPr lang="cy-GB" sz="1200" kern="1200" baseline="0" dirty="0">
                <a:solidFill>
                  <a:schemeClr val="tx1"/>
                </a:solidFill>
                <a:effectLst/>
                <a:latin typeface="+mn-lt"/>
                <a:ea typeface="+mn-ea"/>
                <a:cs typeface="+mn-cs"/>
              </a:rPr>
              <a:t> all A*s </a:t>
            </a:r>
            <a:r>
              <a:rPr lang="cy-GB" sz="1200" kern="1200" baseline="0" dirty="0" err="1">
                <a:solidFill>
                  <a:schemeClr val="tx1"/>
                </a:solidFill>
                <a:effectLst/>
                <a:latin typeface="+mn-lt"/>
                <a:ea typeface="+mn-ea"/>
                <a:cs typeface="+mn-cs"/>
              </a:rPr>
              <a:t>currenlty</a:t>
            </a:r>
            <a:r>
              <a:rPr lang="cy-GB" sz="1200" kern="1200" baseline="0" dirty="0">
                <a:solidFill>
                  <a:schemeClr val="tx1"/>
                </a:solidFill>
                <a:effectLst/>
                <a:latin typeface="+mn-lt"/>
                <a:ea typeface="+mn-ea"/>
                <a:cs typeface="+mn-cs"/>
              </a:rPr>
              <a:t>, </a:t>
            </a:r>
            <a:r>
              <a:rPr lang="cy-GB" sz="1200" kern="1200" baseline="0" dirty="0" err="1">
                <a:solidFill>
                  <a:schemeClr val="tx1"/>
                </a:solidFill>
                <a:effectLst/>
                <a:latin typeface="+mn-lt"/>
                <a:ea typeface="+mn-ea"/>
                <a:cs typeface="+mn-cs"/>
              </a:rPr>
              <a:t>so</a:t>
            </a:r>
            <a:r>
              <a:rPr lang="cy-GB" sz="1200" kern="1200" baseline="0" dirty="0">
                <a:solidFill>
                  <a:schemeClr val="tx1"/>
                </a:solidFill>
                <a:effectLst/>
                <a:latin typeface="+mn-lt"/>
                <a:ea typeface="+mn-ea"/>
                <a:cs typeface="+mn-cs"/>
              </a:rPr>
              <a:t> </a:t>
            </a:r>
            <a:r>
              <a:rPr lang="cy-GB" sz="1200" kern="1200" baseline="0" dirty="0" err="1">
                <a:solidFill>
                  <a:schemeClr val="tx1"/>
                </a:solidFill>
                <a:effectLst/>
                <a:latin typeface="+mn-lt"/>
                <a:ea typeface="+mn-ea"/>
                <a:cs typeface="+mn-cs"/>
              </a:rPr>
              <a:t>they’re</a:t>
            </a:r>
            <a:r>
              <a:rPr lang="cy-GB" sz="1200" kern="1200" baseline="0" dirty="0">
                <a:solidFill>
                  <a:schemeClr val="tx1"/>
                </a:solidFill>
                <a:effectLst/>
                <a:latin typeface="+mn-lt"/>
                <a:ea typeface="+mn-ea"/>
                <a:cs typeface="+mn-cs"/>
              </a:rPr>
              <a:t> </a:t>
            </a:r>
            <a:r>
              <a:rPr lang="cy-GB" sz="1200" kern="1200" baseline="0" dirty="0" err="1">
                <a:solidFill>
                  <a:schemeClr val="tx1"/>
                </a:solidFill>
                <a:effectLst/>
                <a:latin typeface="+mn-lt"/>
                <a:ea typeface="+mn-ea"/>
                <a:cs typeface="+mn-cs"/>
              </a:rPr>
              <a:t>unlikley</a:t>
            </a:r>
            <a:r>
              <a:rPr lang="cy-GB" sz="1200" kern="1200" baseline="0" dirty="0">
                <a:solidFill>
                  <a:schemeClr val="tx1"/>
                </a:solidFill>
                <a:effectLst/>
                <a:latin typeface="+mn-lt"/>
                <a:ea typeface="+mn-ea"/>
                <a:cs typeface="+mn-cs"/>
              </a:rPr>
              <a:t> to </a:t>
            </a:r>
            <a:r>
              <a:rPr lang="cy-GB" sz="1200" kern="1200" baseline="0" dirty="0" err="1">
                <a:solidFill>
                  <a:schemeClr val="tx1"/>
                </a:solidFill>
                <a:effectLst/>
                <a:latin typeface="+mn-lt"/>
                <a:ea typeface="+mn-ea"/>
                <a:cs typeface="+mn-cs"/>
              </a:rPr>
              <a:t>start</a:t>
            </a:r>
            <a:r>
              <a:rPr lang="cy-GB" sz="1200" kern="1200" baseline="0" dirty="0">
                <a:solidFill>
                  <a:schemeClr val="tx1"/>
                </a:solidFill>
                <a:effectLst/>
                <a:latin typeface="+mn-lt"/>
                <a:ea typeface="+mn-ea"/>
                <a:cs typeface="+mn-cs"/>
              </a:rPr>
              <a:t> </a:t>
            </a:r>
            <a:r>
              <a:rPr lang="cy-GB" sz="1200" kern="1200" baseline="0" dirty="0" err="1">
                <a:solidFill>
                  <a:schemeClr val="tx1"/>
                </a:solidFill>
                <a:effectLst/>
                <a:latin typeface="+mn-lt"/>
                <a:ea typeface="+mn-ea"/>
                <a:cs typeface="+mn-cs"/>
              </a:rPr>
              <a:t>demanding</a:t>
            </a:r>
            <a:r>
              <a:rPr lang="cy-GB" sz="1200" kern="1200" baseline="0" dirty="0">
                <a:solidFill>
                  <a:schemeClr val="tx1"/>
                </a:solidFill>
                <a:effectLst/>
                <a:latin typeface="+mn-lt"/>
                <a:ea typeface="+mn-ea"/>
                <a:cs typeface="+mn-cs"/>
              </a:rPr>
              <a:t> all </a:t>
            </a:r>
            <a:r>
              <a:rPr lang="cy-GB" sz="1200" kern="1200" baseline="0" dirty="0" err="1">
                <a:solidFill>
                  <a:schemeClr val="tx1"/>
                </a:solidFill>
                <a:effectLst/>
                <a:latin typeface="+mn-lt"/>
                <a:ea typeface="+mn-ea"/>
                <a:cs typeface="+mn-cs"/>
              </a:rPr>
              <a:t>grades</a:t>
            </a:r>
            <a:r>
              <a:rPr lang="cy-GB" sz="1200" kern="1200" baseline="0" dirty="0">
                <a:solidFill>
                  <a:schemeClr val="tx1"/>
                </a:solidFill>
                <a:effectLst/>
                <a:latin typeface="+mn-lt"/>
                <a:ea typeface="+mn-ea"/>
                <a:cs typeface="+mn-cs"/>
              </a:rPr>
              <a:t> 9.</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Whether they’ve been designed for Wales or for England, they are still the same size – as each other and their predecessors, and they are still aimed students of the same age and of the same ability. They still have the same currency and value for the students who achieve them, whichever version they take, and wherever they sit them.</a:t>
            </a:r>
          </a:p>
          <a:p>
            <a:endParaRPr lang="cy-GB" sz="1200" kern="1200" dirty="0">
              <a:solidFill>
                <a:schemeClr val="tx1"/>
              </a:solidFill>
              <a:effectLst/>
              <a:latin typeface="+mn-lt"/>
              <a:ea typeface="+mn-ea"/>
              <a:cs typeface="+mn-cs"/>
            </a:endParaRPr>
          </a:p>
          <a:p>
            <a:r>
              <a:rPr lang="cy-GB" sz="1200" kern="1200" dirty="0" err="1">
                <a:solidFill>
                  <a:schemeClr val="tx1"/>
                </a:solidFill>
                <a:effectLst/>
                <a:latin typeface="+mn-lt"/>
                <a:ea typeface="+mn-ea"/>
                <a:cs typeface="+mn-cs"/>
              </a:rPr>
              <a:t>They’re</a:t>
            </a:r>
            <a:r>
              <a:rPr lang="cy-GB" sz="1200" kern="1200" dirty="0">
                <a:solidFill>
                  <a:schemeClr val="tx1"/>
                </a:solidFill>
                <a:effectLst/>
                <a:latin typeface="+mn-lt"/>
                <a:ea typeface="+mn-ea"/>
                <a:cs typeface="+mn-cs"/>
              </a:rPr>
              <a:t> </a:t>
            </a:r>
            <a:r>
              <a:rPr lang="cy-GB" sz="1200" kern="1200" dirty="0" err="1">
                <a:solidFill>
                  <a:schemeClr val="tx1"/>
                </a:solidFill>
                <a:effectLst/>
                <a:latin typeface="+mn-lt"/>
                <a:ea typeface="+mn-ea"/>
                <a:cs typeface="+mn-cs"/>
              </a:rPr>
              <a:t>also</a:t>
            </a:r>
            <a:r>
              <a:rPr lang="cy-GB" sz="1200" kern="1200" dirty="0">
                <a:solidFill>
                  <a:schemeClr val="tx1"/>
                </a:solidFill>
                <a:effectLst/>
                <a:latin typeface="+mn-lt"/>
                <a:ea typeface="+mn-ea"/>
                <a:cs typeface="+mn-cs"/>
              </a:rPr>
              <a:t> </a:t>
            </a:r>
            <a:r>
              <a:rPr lang="cy-GB" sz="1200" kern="1200" dirty="0" err="1">
                <a:solidFill>
                  <a:schemeClr val="tx1"/>
                </a:solidFill>
                <a:effectLst/>
                <a:latin typeface="+mn-lt"/>
                <a:ea typeface="+mn-ea"/>
                <a:cs typeface="+mn-cs"/>
              </a:rPr>
              <a:t>new</a:t>
            </a:r>
            <a:r>
              <a:rPr lang="cy-GB" sz="1200" kern="1200" baseline="0" dirty="0">
                <a:solidFill>
                  <a:schemeClr val="tx1"/>
                </a:solidFill>
                <a:effectLst/>
                <a:latin typeface="+mn-lt"/>
                <a:ea typeface="+mn-ea"/>
                <a:cs typeface="+mn-cs"/>
              </a:rPr>
              <a:t> and </a:t>
            </a:r>
            <a:r>
              <a:rPr lang="cy-GB" sz="1200" kern="1200" baseline="0" dirty="0" err="1">
                <a:solidFill>
                  <a:schemeClr val="tx1"/>
                </a:solidFill>
                <a:effectLst/>
                <a:latin typeface="+mn-lt"/>
                <a:ea typeface="+mn-ea"/>
                <a:cs typeface="+mn-cs"/>
              </a:rPr>
              <a:t>improved</a:t>
            </a:r>
            <a:r>
              <a:rPr lang="cy-GB" sz="1200" kern="1200" baseline="0" dirty="0">
                <a:solidFill>
                  <a:schemeClr val="tx1"/>
                </a:solidFill>
                <a:effectLst/>
                <a:latin typeface="+mn-lt"/>
                <a:ea typeface="+mn-ea"/>
                <a:cs typeface="+mn-cs"/>
              </a:rPr>
              <a:t>, </a:t>
            </a:r>
            <a:r>
              <a:rPr lang="cy-GB" sz="1200" kern="1200" baseline="0" dirty="0" err="1">
                <a:solidFill>
                  <a:schemeClr val="tx1"/>
                </a:solidFill>
                <a:effectLst/>
                <a:latin typeface="+mn-lt"/>
                <a:ea typeface="+mn-ea"/>
                <a:cs typeface="+mn-cs"/>
              </a:rPr>
              <a:t>so</a:t>
            </a:r>
            <a:r>
              <a:rPr lang="cy-GB" sz="1200" kern="1200" baseline="0" dirty="0">
                <a:solidFill>
                  <a:schemeClr val="tx1"/>
                </a:solidFill>
                <a:effectLst/>
                <a:latin typeface="+mn-lt"/>
                <a:ea typeface="+mn-ea"/>
                <a:cs typeface="+mn-cs"/>
              </a:rPr>
              <a:t> </a:t>
            </a:r>
            <a:r>
              <a:rPr lang="cy-GB" sz="1200" kern="1200" baseline="0" dirty="0" err="1">
                <a:solidFill>
                  <a:schemeClr val="tx1"/>
                </a:solidFill>
                <a:effectLst/>
                <a:latin typeface="+mn-lt"/>
                <a:ea typeface="+mn-ea"/>
                <a:cs typeface="+mn-cs"/>
              </a:rPr>
              <a:t>let’s</a:t>
            </a:r>
            <a:r>
              <a:rPr lang="cy-GB" sz="1200" kern="1200" baseline="0" dirty="0">
                <a:solidFill>
                  <a:schemeClr val="tx1"/>
                </a:solidFill>
                <a:effectLst/>
                <a:latin typeface="+mn-lt"/>
                <a:ea typeface="+mn-ea"/>
                <a:cs typeface="+mn-cs"/>
              </a:rPr>
              <a:t> </a:t>
            </a:r>
            <a:r>
              <a:rPr lang="cy-GB" sz="1200" kern="1200" baseline="0" dirty="0" err="1">
                <a:solidFill>
                  <a:schemeClr val="tx1"/>
                </a:solidFill>
                <a:effectLst/>
                <a:latin typeface="+mn-lt"/>
                <a:ea typeface="+mn-ea"/>
                <a:cs typeface="+mn-cs"/>
              </a:rPr>
              <a:t>take</a:t>
            </a:r>
            <a:r>
              <a:rPr lang="cy-GB" sz="1200" kern="1200" baseline="0" dirty="0">
                <a:solidFill>
                  <a:schemeClr val="tx1"/>
                </a:solidFill>
                <a:effectLst/>
                <a:latin typeface="+mn-lt"/>
                <a:ea typeface="+mn-ea"/>
                <a:cs typeface="+mn-cs"/>
              </a:rPr>
              <a:t> a </a:t>
            </a:r>
            <a:r>
              <a:rPr lang="cy-GB" sz="1200" kern="1200" baseline="0" dirty="0" err="1">
                <a:solidFill>
                  <a:schemeClr val="tx1"/>
                </a:solidFill>
                <a:effectLst/>
                <a:latin typeface="+mn-lt"/>
                <a:ea typeface="+mn-ea"/>
                <a:cs typeface="+mn-cs"/>
              </a:rPr>
              <a:t>closer</a:t>
            </a:r>
            <a:r>
              <a:rPr lang="cy-GB" sz="1200" kern="1200" baseline="0" dirty="0">
                <a:solidFill>
                  <a:schemeClr val="tx1"/>
                </a:solidFill>
                <a:effectLst/>
                <a:latin typeface="+mn-lt"/>
                <a:ea typeface="+mn-ea"/>
                <a:cs typeface="+mn-cs"/>
              </a:rPr>
              <a:t> </a:t>
            </a:r>
            <a:r>
              <a:rPr lang="cy-GB" sz="1200" kern="1200" baseline="0" dirty="0" err="1">
                <a:solidFill>
                  <a:schemeClr val="tx1"/>
                </a:solidFill>
                <a:effectLst/>
                <a:latin typeface="+mn-lt"/>
                <a:ea typeface="+mn-ea"/>
                <a:cs typeface="+mn-cs"/>
              </a:rPr>
              <a:t>look</a:t>
            </a:r>
            <a:r>
              <a:rPr lang="cy-GB" sz="1200" kern="1200" baseline="0" dirty="0">
                <a:solidFill>
                  <a:schemeClr val="tx1"/>
                </a:solidFill>
                <a:effectLst/>
                <a:latin typeface="+mn-lt"/>
                <a:ea typeface="+mn-ea"/>
                <a:cs typeface="+mn-cs"/>
              </a:rPr>
              <a:t> </a:t>
            </a:r>
            <a:r>
              <a:rPr lang="cy-GB" sz="1200" kern="1200" baseline="0" dirty="0" err="1">
                <a:solidFill>
                  <a:schemeClr val="tx1"/>
                </a:solidFill>
                <a:effectLst/>
                <a:latin typeface="+mn-lt"/>
                <a:ea typeface="+mn-ea"/>
                <a:cs typeface="+mn-cs"/>
              </a:rPr>
              <a:t>nowvat</a:t>
            </a:r>
            <a:r>
              <a:rPr lang="cy-GB" sz="1200" kern="1200" baseline="0" dirty="0">
                <a:solidFill>
                  <a:schemeClr val="tx1"/>
                </a:solidFill>
                <a:effectLst/>
                <a:latin typeface="+mn-lt"/>
                <a:ea typeface="+mn-ea"/>
                <a:cs typeface="+mn-cs"/>
              </a:rPr>
              <a:t> </a:t>
            </a:r>
            <a:r>
              <a:rPr lang="cy-GB" sz="1200" kern="1200" baseline="0" dirty="0" err="1">
                <a:solidFill>
                  <a:schemeClr val="tx1"/>
                </a:solidFill>
                <a:effectLst/>
                <a:latin typeface="+mn-lt"/>
                <a:ea typeface="+mn-ea"/>
                <a:cs typeface="+mn-cs"/>
              </a:rPr>
              <a:t>what’s</a:t>
            </a:r>
            <a:r>
              <a:rPr lang="cy-GB" sz="1200" kern="1200" baseline="0" dirty="0">
                <a:solidFill>
                  <a:schemeClr val="tx1"/>
                </a:solidFill>
                <a:effectLst/>
                <a:latin typeface="+mn-lt"/>
                <a:ea typeface="+mn-ea"/>
                <a:cs typeface="+mn-cs"/>
              </a:rPr>
              <a:t> </a:t>
            </a:r>
            <a:r>
              <a:rPr lang="cy-GB" sz="1200" kern="1200" baseline="0" dirty="0" err="1">
                <a:solidFill>
                  <a:schemeClr val="tx1"/>
                </a:solidFill>
                <a:effectLst/>
                <a:latin typeface="+mn-lt"/>
                <a:ea typeface="+mn-ea"/>
                <a:cs typeface="+mn-cs"/>
              </a:rPr>
              <a:t>new</a:t>
            </a:r>
            <a:r>
              <a:rPr lang="cy-GB" sz="1200" kern="1200" baseline="0" dirty="0">
                <a:solidFill>
                  <a:schemeClr val="tx1"/>
                </a:solidFill>
                <a:effectLst/>
                <a:latin typeface="+mn-lt"/>
                <a:ea typeface="+mn-ea"/>
                <a:cs typeface="+mn-cs"/>
              </a:rPr>
              <a:t> </a:t>
            </a:r>
            <a:r>
              <a:rPr lang="cy-GB" sz="1200" kern="1200" baseline="0" dirty="0" err="1">
                <a:solidFill>
                  <a:schemeClr val="tx1"/>
                </a:solidFill>
                <a:effectLst/>
                <a:latin typeface="+mn-lt"/>
                <a:ea typeface="+mn-ea"/>
                <a:cs typeface="+mn-cs"/>
              </a:rPr>
              <a:t>for</a:t>
            </a:r>
            <a:r>
              <a:rPr lang="cy-GB" sz="1200" kern="1200" baseline="0" dirty="0">
                <a:solidFill>
                  <a:schemeClr val="tx1"/>
                </a:solidFill>
                <a:effectLst/>
                <a:latin typeface="+mn-lt"/>
                <a:ea typeface="+mn-ea"/>
                <a:cs typeface="+mn-cs"/>
              </a:rPr>
              <a:t> </a:t>
            </a:r>
            <a:r>
              <a:rPr lang="cy-GB" sz="1200" kern="1200" baseline="0" dirty="0" err="1">
                <a:solidFill>
                  <a:schemeClr val="tx1"/>
                </a:solidFill>
                <a:effectLst/>
                <a:latin typeface="+mn-lt"/>
                <a:ea typeface="+mn-ea"/>
                <a:cs typeface="+mn-cs"/>
              </a:rPr>
              <a:t>GCSE’s</a:t>
            </a:r>
            <a:r>
              <a:rPr lang="cy-GB" sz="1200" kern="1200" baseline="0" dirty="0">
                <a:solidFill>
                  <a:schemeClr val="tx1"/>
                </a:solidFill>
                <a:effectLst/>
                <a:latin typeface="+mn-lt"/>
                <a:ea typeface="+mn-ea"/>
                <a:cs typeface="+mn-cs"/>
              </a:rPr>
              <a:t> </a:t>
            </a:r>
            <a:r>
              <a:rPr lang="cy-GB" sz="1200" kern="1200" baseline="0" dirty="0" err="1">
                <a:solidFill>
                  <a:schemeClr val="tx1"/>
                </a:solidFill>
                <a:effectLst/>
                <a:latin typeface="+mn-lt"/>
                <a:ea typeface="+mn-ea"/>
                <a:cs typeface="+mn-cs"/>
              </a:rPr>
              <a:t>here</a:t>
            </a:r>
            <a:r>
              <a:rPr lang="cy-GB" sz="1200" kern="1200" baseline="0" dirty="0">
                <a:solidFill>
                  <a:schemeClr val="tx1"/>
                </a:solidFill>
                <a:effectLst/>
                <a:latin typeface="+mn-lt"/>
                <a:ea typeface="+mn-ea"/>
                <a:cs typeface="+mn-cs"/>
              </a:rPr>
              <a:t> </a:t>
            </a:r>
            <a:r>
              <a:rPr lang="cy-GB" sz="1200" kern="1200" baseline="0" dirty="0" err="1">
                <a:solidFill>
                  <a:schemeClr val="tx1"/>
                </a:solidFill>
                <a:effectLst/>
                <a:latin typeface="+mn-lt"/>
                <a:ea typeface="+mn-ea"/>
                <a:cs typeface="+mn-cs"/>
              </a:rPr>
              <a:t>in</a:t>
            </a:r>
            <a:r>
              <a:rPr lang="cy-GB" sz="1200" kern="1200" baseline="0" dirty="0">
                <a:solidFill>
                  <a:schemeClr val="tx1"/>
                </a:solidFill>
                <a:effectLst/>
                <a:latin typeface="+mn-lt"/>
                <a:ea typeface="+mn-ea"/>
                <a:cs typeface="+mn-cs"/>
              </a:rPr>
              <a:t> Wales.</a:t>
            </a:r>
            <a:endParaRPr lang="en-GB" dirty="0"/>
          </a:p>
        </p:txBody>
      </p:sp>
      <p:sp>
        <p:nvSpPr>
          <p:cNvPr id="4" name="Slide Number Placeholder 3"/>
          <p:cNvSpPr>
            <a:spLocks noGrp="1"/>
          </p:cNvSpPr>
          <p:nvPr>
            <p:ph type="sldNum" sz="quarter" idx="10"/>
          </p:nvPr>
        </p:nvSpPr>
        <p:spPr/>
        <p:txBody>
          <a:bodyPr/>
          <a:lstStyle/>
          <a:p>
            <a:fld id="{10A46A5E-395D-A641-AEB0-72E198922868}" type="slidenum">
              <a:rPr lang="en-US" smtClean="0"/>
              <a:t>15</a:t>
            </a:fld>
            <a:endParaRPr lang="en-US"/>
          </a:p>
        </p:txBody>
      </p:sp>
    </p:spTree>
    <p:extLst>
      <p:ext uri="{BB962C8B-B14F-4D97-AF65-F5344CB8AC3E}">
        <p14:creationId xmlns:p14="http://schemas.microsoft.com/office/powerpoint/2010/main" val="161234677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b="1" dirty="0"/>
              <a:t>New A </a:t>
            </a:r>
            <a:r>
              <a:rPr lang="cy-GB" b="1" dirty="0" err="1"/>
              <a:t>levels</a:t>
            </a:r>
            <a:r>
              <a:rPr lang="cy-GB" b="1" dirty="0"/>
              <a:t>:</a:t>
            </a:r>
            <a:r>
              <a:rPr lang="cy-GB" b="1" baseline="0" dirty="0"/>
              <a:t> </a:t>
            </a:r>
            <a:r>
              <a:rPr lang="cy-GB" b="1" baseline="0" dirty="0" err="1"/>
              <a:t>key</a:t>
            </a:r>
            <a:r>
              <a:rPr lang="cy-GB" b="1" baseline="0" dirty="0"/>
              <a:t> </a:t>
            </a:r>
            <a:r>
              <a:rPr lang="cy-GB" b="1" baseline="0" dirty="0" err="1"/>
              <a:t>features</a:t>
            </a:r>
            <a:endParaRPr lang="cy-GB" b="1" baseline="0" dirty="0"/>
          </a:p>
          <a:p>
            <a:endParaRPr lang="cy-GB" b="1" baseline="0" dirty="0"/>
          </a:p>
          <a:p>
            <a:r>
              <a:rPr lang="cy-GB" b="1" baseline="0" dirty="0" err="1"/>
              <a:t>Other</a:t>
            </a:r>
            <a:r>
              <a:rPr lang="cy-GB" b="1" baseline="0" dirty="0"/>
              <a:t> than the AS / A </a:t>
            </a:r>
            <a:r>
              <a:rPr lang="cy-GB" b="1" baseline="0" dirty="0" err="1"/>
              <a:t>level</a:t>
            </a:r>
            <a:r>
              <a:rPr lang="cy-GB" b="1" baseline="0" dirty="0"/>
              <a:t> </a:t>
            </a:r>
            <a:r>
              <a:rPr lang="cy-GB" b="1" baseline="0" dirty="0" err="1"/>
              <a:t>structure</a:t>
            </a:r>
            <a:r>
              <a:rPr lang="cy-GB" b="1" baseline="0" dirty="0"/>
              <a:t>, the main </a:t>
            </a:r>
            <a:r>
              <a:rPr lang="cy-GB" b="1" baseline="0" dirty="0" err="1"/>
              <a:t>differences</a:t>
            </a:r>
            <a:r>
              <a:rPr lang="cy-GB" b="1" baseline="0" dirty="0"/>
              <a:t> </a:t>
            </a:r>
            <a:r>
              <a:rPr lang="cy-GB" b="1" baseline="0" dirty="0" err="1"/>
              <a:t>with</a:t>
            </a:r>
            <a:r>
              <a:rPr lang="cy-GB" b="1" baseline="0" dirty="0"/>
              <a:t> </a:t>
            </a:r>
            <a:r>
              <a:rPr lang="cy-GB" b="1" baseline="0" dirty="0" err="1"/>
              <a:t>England</a:t>
            </a:r>
            <a:r>
              <a:rPr lang="cy-GB" b="1" baseline="0" dirty="0"/>
              <a:t> is </a:t>
            </a:r>
            <a:r>
              <a:rPr lang="cy-GB" b="1" baseline="0" dirty="0" err="1"/>
              <a:t>in</a:t>
            </a:r>
            <a:r>
              <a:rPr lang="cy-GB" b="1" baseline="0" dirty="0"/>
              <a:t> </a:t>
            </a:r>
            <a:r>
              <a:rPr lang="cy-GB" b="1" baseline="0" dirty="0" err="1"/>
              <a:t>assessment</a:t>
            </a:r>
            <a:r>
              <a:rPr lang="cy-GB" b="1" baseline="0" dirty="0"/>
              <a:t> of </a:t>
            </a:r>
            <a:r>
              <a:rPr lang="cy-GB" b="1" baseline="0" dirty="0" err="1"/>
              <a:t>practical</a:t>
            </a:r>
            <a:r>
              <a:rPr lang="cy-GB" b="1" baseline="0" dirty="0"/>
              <a:t> </a:t>
            </a:r>
            <a:r>
              <a:rPr lang="cy-GB" b="1" baseline="0" dirty="0" err="1"/>
              <a:t>skills</a:t>
            </a:r>
            <a:r>
              <a:rPr lang="cy-GB" b="1" baseline="0" dirty="0"/>
              <a:t> </a:t>
            </a:r>
            <a:r>
              <a:rPr lang="cy-GB" b="1" baseline="0" dirty="0" err="1"/>
              <a:t>in</a:t>
            </a:r>
            <a:r>
              <a:rPr lang="cy-GB" b="1" baseline="0" dirty="0"/>
              <a:t> </a:t>
            </a:r>
            <a:r>
              <a:rPr lang="cy-GB" b="1" baseline="0" dirty="0" err="1"/>
              <a:t>science</a:t>
            </a:r>
            <a:r>
              <a:rPr lang="cy-GB" b="1" baseline="0" dirty="0"/>
              <a:t>.</a:t>
            </a:r>
            <a:endParaRPr lang="en-GB" b="1" dirty="0"/>
          </a:p>
          <a:p>
            <a:endParaRPr lang="en-GB" b="1" dirty="0"/>
          </a:p>
        </p:txBody>
      </p:sp>
      <p:sp>
        <p:nvSpPr>
          <p:cNvPr id="4" name="Slide Number Placeholder 3"/>
          <p:cNvSpPr>
            <a:spLocks noGrp="1"/>
          </p:cNvSpPr>
          <p:nvPr>
            <p:ph type="sldNum" sz="quarter" idx="10"/>
          </p:nvPr>
        </p:nvSpPr>
        <p:spPr/>
        <p:txBody>
          <a:bodyPr/>
          <a:lstStyle/>
          <a:p>
            <a:fld id="{10A46A5E-395D-A641-AEB0-72E198922868}" type="slidenum">
              <a:rPr lang="en-US" smtClean="0"/>
              <a:t>16</a:t>
            </a:fld>
            <a:endParaRPr lang="en-US"/>
          </a:p>
        </p:txBody>
      </p:sp>
    </p:spTree>
    <p:extLst>
      <p:ext uri="{BB962C8B-B14F-4D97-AF65-F5344CB8AC3E}">
        <p14:creationId xmlns:p14="http://schemas.microsoft.com/office/powerpoint/2010/main" val="387302740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sz="1200" b="1" kern="1200" dirty="0" err="1">
                <a:solidFill>
                  <a:schemeClr val="tx1"/>
                </a:solidFill>
                <a:effectLst/>
                <a:latin typeface="+mn-lt"/>
                <a:ea typeface="+mn-ea"/>
                <a:cs typeface="+mn-cs"/>
              </a:rPr>
              <a:t>Ensuring</a:t>
            </a:r>
            <a:r>
              <a:rPr lang="cy-GB" sz="1200" b="1" kern="1200" dirty="0">
                <a:solidFill>
                  <a:schemeClr val="tx1"/>
                </a:solidFill>
                <a:effectLst/>
                <a:latin typeface="+mn-lt"/>
                <a:ea typeface="+mn-ea"/>
                <a:cs typeface="+mn-cs"/>
              </a:rPr>
              <a:t> </a:t>
            </a:r>
            <a:r>
              <a:rPr lang="cy-GB" sz="1200" b="1" kern="1200" dirty="0" err="1">
                <a:solidFill>
                  <a:schemeClr val="tx1"/>
                </a:solidFill>
                <a:effectLst/>
                <a:latin typeface="+mn-lt"/>
                <a:ea typeface="+mn-ea"/>
                <a:cs typeface="+mn-cs"/>
              </a:rPr>
              <a:t>fairness</a:t>
            </a:r>
            <a:endParaRPr lang="en-GB"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When it comes to the qualifications taken by young people today, the stakes are as high as ever. We may wish it were otherwise, but it’s the reality of the system that we’re in.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When a new qualification is introduced, it creates uncertainty. Students, parents and teachers worry - understandably – about whether they’ll get a raw deal just because they happen to be the first ones to take the qualification, will their grades suffer?</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As the independent regulator, it’s our job oversee how exam boards assess and award qualifications, to make sure that the answer to that question is a firm ‘no’.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We’re here to make sure that as far as possible, a candidate sitting a new GCSEs does not have a better or worse chance of getting a particular grade than if they were taking the old version of the qualification. </a:t>
            </a:r>
          </a:p>
          <a:p>
            <a:endParaRPr lang="cy-GB" dirty="0"/>
          </a:p>
        </p:txBody>
      </p:sp>
      <p:sp>
        <p:nvSpPr>
          <p:cNvPr id="4" name="Slide Number Placeholder 3"/>
          <p:cNvSpPr>
            <a:spLocks noGrp="1"/>
          </p:cNvSpPr>
          <p:nvPr>
            <p:ph type="sldNum" sz="quarter" idx="10"/>
          </p:nvPr>
        </p:nvSpPr>
        <p:spPr/>
        <p:txBody>
          <a:bodyPr/>
          <a:lstStyle/>
          <a:p>
            <a:fld id="{10A46A5E-395D-A641-AEB0-72E198922868}" type="slidenum">
              <a:rPr lang="en-US" smtClean="0"/>
              <a:t>17</a:t>
            </a:fld>
            <a:endParaRPr lang="en-US"/>
          </a:p>
        </p:txBody>
      </p:sp>
    </p:spTree>
    <p:extLst>
      <p:ext uri="{BB962C8B-B14F-4D97-AF65-F5344CB8AC3E}">
        <p14:creationId xmlns:p14="http://schemas.microsoft.com/office/powerpoint/2010/main" val="144204699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05D7D8-7582-4492-96A4-054205A91831}" type="slidenum">
              <a:rPr lang="en-GB" smtClean="0"/>
              <a:t>18</a:t>
            </a:fld>
            <a:endParaRPr lang="en-GB"/>
          </a:p>
        </p:txBody>
      </p:sp>
    </p:spTree>
    <p:extLst>
      <p:ext uri="{BB962C8B-B14F-4D97-AF65-F5344CB8AC3E}">
        <p14:creationId xmlns:p14="http://schemas.microsoft.com/office/powerpoint/2010/main" val="416171562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Vocational no longer</a:t>
            </a:r>
            <a:r>
              <a:rPr lang="en-GB" baseline="0" dirty="0" smtClean="0"/>
              <a:t> count in league tables in </a:t>
            </a:r>
            <a:r>
              <a:rPr lang="en-GB" baseline="0" dirty="0" err="1" smtClean="0"/>
              <a:t>england</a:t>
            </a:r>
            <a:endParaRPr lang="en-GB" baseline="0" dirty="0" smtClean="0"/>
          </a:p>
          <a:p>
            <a:endParaRPr lang="en-GB" baseline="0" dirty="0" smtClean="0"/>
          </a:p>
          <a:p>
            <a:r>
              <a:rPr lang="en-GB" sz="1200" b="0" i="0" u="none" strike="noStrike" kern="1200" baseline="0" dirty="0" smtClean="0">
                <a:solidFill>
                  <a:schemeClr val="tx1"/>
                </a:solidFill>
                <a:latin typeface="+mn-lt"/>
                <a:ea typeface="+mn-ea"/>
                <a:cs typeface="+mn-cs"/>
              </a:rPr>
              <a:t>All vocational qualifications in Wales have</a:t>
            </a:r>
          </a:p>
          <a:p>
            <a:r>
              <a:rPr lang="en-GB" sz="1200" b="0" i="0" u="none" strike="noStrike" kern="1200" baseline="0" dirty="0" smtClean="0">
                <a:solidFill>
                  <a:schemeClr val="tx1"/>
                </a:solidFill>
                <a:latin typeface="+mn-lt"/>
                <a:ea typeface="+mn-ea"/>
                <a:cs typeface="+mn-cs"/>
              </a:rPr>
              <a:t>been classed as one of the following, in</a:t>
            </a:r>
          </a:p>
          <a:p>
            <a:r>
              <a:rPr lang="en-GB" sz="1200" b="0" i="0" u="none" strike="noStrike" kern="1200" baseline="0" dirty="0" smtClean="0">
                <a:solidFill>
                  <a:schemeClr val="tx1"/>
                </a:solidFill>
                <a:latin typeface="+mn-lt"/>
                <a:ea typeface="+mn-ea"/>
                <a:cs typeface="+mn-cs"/>
              </a:rPr>
              <a:t>line with the rest of Europe.</a:t>
            </a:r>
            <a:endParaRPr lang="en-GB" dirty="0"/>
          </a:p>
        </p:txBody>
      </p:sp>
      <p:sp>
        <p:nvSpPr>
          <p:cNvPr id="4" name="Slide Number Placeholder 3"/>
          <p:cNvSpPr>
            <a:spLocks noGrp="1"/>
          </p:cNvSpPr>
          <p:nvPr>
            <p:ph type="sldNum" sz="quarter" idx="10"/>
          </p:nvPr>
        </p:nvSpPr>
        <p:spPr/>
        <p:txBody>
          <a:bodyPr/>
          <a:lstStyle/>
          <a:p>
            <a:fld id="{0305D7D8-7582-4492-96A4-054205A91831}" type="slidenum">
              <a:rPr lang="en-GB" smtClean="0"/>
              <a:t>19</a:t>
            </a:fld>
            <a:endParaRPr lang="en-GB"/>
          </a:p>
        </p:txBody>
      </p:sp>
    </p:spTree>
    <p:extLst>
      <p:ext uri="{BB962C8B-B14F-4D97-AF65-F5344CB8AC3E}">
        <p14:creationId xmlns:p14="http://schemas.microsoft.com/office/powerpoint/2010/main" val="176183139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Qualifications can range in size and level from, for example, an Entry level certificate in Child Development, to a Level 8 Diploma in Direction and Leadership. </a:t>
            </a:r>
          </a:p>
          <a:p>
            <a:endParaRPr lang="en-GB" dirty="0" smtClean="0"/>
          </a:p>
          <a:p>
            <a:r>
              <a:rPr lang="en-GB" b="1" dirty="0" smtClean="0"/>
              <a:t>Level examples</a:t>
            </a:r>
          </a:p>
          <a:p>
            <a:r>
              <a:rPr lang="en-GB" dirty="0" smtClean="0"/>
              <a:t>Level 2 is equivalent to GCSEs (grade A*- C); </a:t>
            </a:r>
          </a:p>
          <a:p>
            <a:r>
              <a:rPr lang="en-GB" dirty="0" smtClean="0"/>
              <a:t>Level 3 is equivalent to A levels; </a:t>
            </a:r>
          </a:p>
          <a:p>
            <a:r>
              <a:rPr lang="en-GB" dirty="0" smtClean="0"/>
              <a:t>Level 6 is equivalent to an honours degree;</a:t>
            </a:r>
          </a:p>
          <a:p>
            <a:r>
              <a:rPr lang="en-GB" dirty="0" smtClean="0"/>
              <a:t>Level 8 is equivalent to a PhD</a:t>
            </a:r>
          </a:p>
          <a:p>
            <a:endParaRPr lang="en-GB" dirty="0"/>
          </a:p>
        </p:txBody>
      </p:sp>
      <p:sp>
        <p:nvSpPr>
          <p:cNvPr id="4" name="Slide Number Placeholder 3"/>
          <p:cNvSpPr>
            <a:spLocks noGrp="1"/>
          </p:cNvSpPr>
          <p:nvPr>
            <p:ph type="sldNum" sz="quarter" idx="10"/>
          </p:nvPr>
        </p:nvSpPr>
        <p:spPr/>
        <p:txBody>
          <a:bodyPr/>
          <a:lstStyle/>
          <a:p>
            <a:fld id="{0305D7D8-7582-4492-96A4-054205A91831}" type="slidenum">
              <a:rPr lang="en-GB" smtClean="0"/>
              <a:t>20</a:t>
            </a:fld>
            <a:endParaRPr lang="en-GB"/>
          </a:p>
        </p:txBody>
      </p:sp>
    </p:spTree>
    <p:extLst>
      <p:ext uri="{BB962C8B-B14F-4D97-AF65-F5344CB8AC3E}">
        <p14:creationId xmlns:p14="http://schemas.microsoft.com/office/powerpoint/2010/main" val="116983246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05D7D8-7582-4492-96A4-054205A91831}" type="slidenum">
              <a:rPr lang="en-GB" smtClean="0"/>
              <a:t>21</a:t>
            </a:fld>
            <a:endParaRPr lang="en-GB"/>
          </a:p>
        </p:txBody>
      </p:sp>
    </p:spTree>
    <p:extLst>
      <p:ext uri="{BB962C8B-B14F-4D97-AF65-F5344CB8AC3E}">
        <p14:creationId xmlns:p14="http://schemas.microsoft.com/office/powerpoint/2010/main" val="296027634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Not compulsory but encouraged by government– more successful when schools make it compulsory</a:t>
            </a:r>
          </a:p>
          <a:p>
            <a:endParaRPr lang="en-GB" dirty="0" smtClean="0"/>
          </a:p>
          <a:p>
            <a:r>
              <a:rPr lang="en-GB" dirty="0" smtClean="0"/>
              <a:t>Options*</a:t>
            </a:r>
            <a:endParaRPr lang="en-GB" dirty="0"/>
          </a:p>
        </p:txBody>
      </p:sp>
      <p:sp>
        <p:nvSpPr>
          <p:cNvPr id="4" name="Slide Number Placeholder 3"/>
          <p:cNvSpPr>
            <a:spLocks noGrp="1"/>
          </p:cNvSpPr>
          <p:nvPr>
            <p:ph type="sldNum" sz="quarter" idx="10"/>
          </p:nvPr>
        </p:nvSpPr>
        <p:spPr/>
        <p:txBody>
          <a:bodyPr/>
          <a:lstStyle/>
          <a:p>
            <a:fld id="{0305D7D8-7582-4492-96A4-054205A91831}" type="slidenum">
              <a:rPr lang="en-GB" smtClean="0"/>
              <a:t>22</a:t>
            </a:fld>
            <a:endParaRPr lang="en-GB"/>
          </a:p>
        </p:txBody>
      </p:sp>
    </p:spTree>
    <p:extLst>
      <p:ext uri="{BB962C8B-B14F-4D97-AF65-F5344CB8AC3E}">
        <p14:creationId xmlns:p14="http://schemas.microsoft.com/office/powerpoint/2010/main" val="185578290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05D7D8-7582-4492-96A4-054205A91831}" type="slidenum">
              <a:rPr lang="en-GB" smtClean="0"/>
              <a:t>24</a:t>
            </a:fld>
            <a:endParaRPr lang="en-GB"/>
          </a:p>
        </p:txBody>
      </p:sp>
    </p:spTree>
    <p:extLst>
      <p:ext uri="{BB962C8B-B14F-4D97-AF65-F5344CB8AC3E}">
        <p14:creationId xmlns:p14="http://schemas.microsoft.com/office/powerpoint/2010/main" val="154279892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05D7D8-7582-4492-96A4-054205A91831}" type="slidenum">
              <a:rPr lang="en-GB" smtClean="0"/>
              <a:t>25</a:t>
            </a:fld>
            <a:endParaRPr lang="en-GB"/>
          </a:p>
        </p:txBody>
      </p:sp>
    </p:spTree>
    <p:extLst>
      <p:ext uri="{BB962C8B-B14F-4D97-AF65-F5344CB8AC3E}">
        <p14:creationId xmlns:p14="http://schemas.microsoft.com/office/powerpoint/2010/main" val="1317747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05D7D8-7582-4492-96A4-054205A91831}" type="slidenum">
              <a:rPr lang="en-GB" smtClean="0"/>
              <a:t>26</a:t>
            </a:fld>
            <a:endParaRPr lang="en-GB"/>
          </a:p>
        </p:txBody>
      </p:sp>
    </p:spTree>
    <p:extLst>
      <p:ext uri="{BB962C8B-B14F-4D97-AF65-F5344CB8AC3E}">
        <p14:creationId xmlns:p14="http://schemas.microsoft.com/office/powerpoint/2010/main" val="210126019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05D7D8-7582-4492-96A4-054205A91831}" type="slidenum">
              <a:rPr lang="en-GB" smtClean="0"/>
              <a:t>27</a:t>
            </a:fld>
            <a:endParaRPr lang="en-GB"/>
          </a:p>
        </p:txBody>
      </p:sp>
    </p:spTree>
    <p:extLst>
      <p:ext uri="{BB962C8B-B14F-4D97-AF65-F5344CB8AC3E}">
        <p14:creationId xmlns:p14="http://schemas.microsoft.com/office/powerpoint/2010/main" val="412088018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Supportin</a:t>
            </a:r>
            <a:r>
              <a:rPr lang="en-GB" baseline="0" dirty="0" smtClean="0"/>
              <a:t>g qualifications – </a:t>
            </a:r>
          </a:p>
          <a:p>
            <a:endParaRPr lang="en-GB" sz="1200" b="0" i="0" u="none" strike="noStrike" kern="1200" baseline="0" dirty="0" smtClean="0">
              <a:solidFill>
                <a:schemeClr val="tx1"/>
              </a:solidFill>
              <a:latin typeface="+mn-lt"/>
              <a:ea typeface="+mn-ea"/>
              <a:cs typeface="+mn-cs"/>
            </a:endParaRPr>
          </a:p>
          <a:p>
            <a:r>
              <a:rPr lang="en-GB" sz="1200" b="1" i="0" u="none" strike="noStrike" kern="1200" baseline="0" dirty="0" smtClean="0">
                <a:solidFill>
                  <a:schemeClr val="tx1"/>
                </a:solidFill>
                <a:latin typeface="+mn-lt"/>
                <a:ea typeface="+mn-ea"/>
                <a:cs typeface="+mn-cs"/>
              </a:rPr>
              <a:t>Supporting qualifications </a:t>
            </a:r>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In order to acquire the </a:t>
            </a:r>
            <a:r>
              <a:rPr lang="en-GB" sz="1200" b="1" i="0" u="none" strike="noStrike" kern="1200" baseline="0" dirty="0" smtClean="0">
                <a:solidFill>
                  <a:schemeClr val="tx1"/>
                </a:solidFill>
                <a:latin typeface="+mn-lt"/>
                <a:ea typeface="+mn-ea"/>
                <a:cs typeface="+mn-cs"/>
              </a:rPr>
              <a:t>Foundation or National </a:t>
            </a:r>
            <a:r>
              <a:rPr lang="en-GB" sz="1200" b="0" i="0" u="none" strike="noStrike" kern="1200" baseline="0" dirty="0" smtClean="0">
                <a:solidFill>
                  <a:schemeClr val="tx1"/>
                </a:solidFill>
                <a:latin typeface="+mn-lt"/>
                <a:ea typeface="+mn-ea"/>
                <a:cs typeface="+mn-cs"/>
              </a:rPr>
              <a:t>level WBQ qualifications, learners must achieve: </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GCSE English Language or GCSE Welsh Language (grades A*-G for Foundation, grades A*-C for National); </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 GCSE Mathematics – Numeracy (grades A*-G for Foundation, grades A*-C for National); </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 A minimum of three further GCSEs (grades A*-G, grades A*-C for National). At Key Stage 4, up to two of these may be equivalent qualifications; at post-16, all may be equivalent. </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In order to acquire the </a:t>
            </a:r>
            <a:r>
              <a:rPr lang="en-GB" sz="1200" b="1" i="0" u="none" strike="noStrike" kern="1200" baseline="0" dirty="0" smtClean="0">
                <a:solidFill>
                  <a:schemeClr val="tx1"/>
                </a:solidFill>
                <a:latin typeface="+mn-lt"/>
                <a:ea typeface="+mn-ea"/>
                <a:cs typeface="+mn-cs"/>
              </a:rPr>
              <a:t>Advanced </a:t>
            </a:r>
            <a:r>
              <a:rPr lang="en-GB" sz="1200" b="0" i="0" u="none" strike="noStrike" kern="1200" baseline="0" dirty="0" smtClean="0">
                <a:solidFill>
                  <a:schemeClr val="tx1"/>
                </a:solidFill>
                <a:latin typeface="+mn-lt"/>
                <a:ea typeface="+mn-ea"/>
                <a:cs typeface="+mn-cs"/>
              </a:rPr>
              <a:t>level WBQ qualification, learners must achieve: </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GCSE English Language or GCSE Welsh Language (grades A*-C); </a:t>
            </a:r>
          </a:p>
          <a:p>
            <a:r>
              <a:rPr lang="en-GB" sz="1200" b="0" i="0" u="none" strike="noStrike" kern="1200" baseline="0" dirty="0" smtClean="0">
                <a:solidFill>
                  <a:schemeClr val="tx1"/>
                </a:solidFill>
                <a:latin typeface="+mn-lt"/>
                <a:ea typeface="+mn-ea"/>
                <a:cs typeface="+mn-cs"/>
              </a:rPr>
              <a:t>GCSE Mathematics – Numeracy (grades A*-C); </a:t>
            </a:r>
          </a:p>
          <a:p>
            <a:r>
              <a:rPr lang="en-GB" sz="1200" b="0" i="0" u="none" strike="noStrike" kern="1200" baseline="0" dirty="0" smtClean="0">
                <a:solidFill>
                  <a:schemeClr val="tx1"/>
                </a:solidFill>
                <a:latin typeface="+mn-lt"/>
                <a:ea typeface="+mn-ea"/>
                <a:cs typeface="+mn-cs"/>
              </a:rPr>
              <a:t>Two A levels, or equivalent. This requirement must be met through the achievement of no more than three separate qualifications. </a:t>
            </a:r>
          </a:p>
          <a:p>
            <a:r>
              <a:rPr lang="en-GB" sz="1200" b="0" i="0" u="none" strike="noStrike" kern="1200" baseline="0" dirty="0" smtClean="0">
                <a:solidFill>
                  <a:schemeClr val="tx1"/>
                </a:solidFill>
                <a:latin typeface="+mn-lt"/>
                <a:ea typeface="+mn-ea"/>
                <a:cs typeface="+mn-cs"/>
              </a:rPr>
              <a:t>	</a:t>
            </a:r>
          </a:p>
          <a:p>
            <a:endParaRPr lang="en-GB" baseline="0" dirty="0" err="1" smtClean="0"/>
          </a:p>
        </p:txBody>
      </p:sp>
      <p:sp>
        <p:nvSpPr>
          <p:cNvPr id="4" name="Slide Number Placeholder 3"/>
          <p:cNvSpPr>
            <a:spLocks noGrp="1"/>
          </p:cNvSpPr>
          <p:nvPr>
            <p:ph type="sldNum" sz="quarter" idx="10"/>
          </p:nvPr>
        </p:nvSpPr>
        <p:spPr/>
        <p:txBody>
          <a:bodyPr/>
          <a:lstStyle/>
          <a:p>
            <a:fld id="{0305D7D8-7582-4492-96A4-054205A91831}" type="slidenum">
              <a:rPr lang="en-GB" smtClean="0"/>
              <a:t>28</a:t>
            </a:fld>
            <a:endParaRPr lang="en-GB"/>
          </a:p>
        </p:txBody>
      </p:sp>
    </p:spTree>
    <p:extLst>
      <p:ext uri="{BB962C8B-B14F-4D97-AF65-F5344CB8AC3E}">
        <p14:creationId xmlns:p14="http://schemas.microsoft.com/office/powerpoint/2010/main" val="48658695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revised and more rigorous Welsh Baccalaureate is based on a Skills Challenge Certificate, which will be graded, and Supporting Qualifications.</a:t>
            </a:r>
          </a:p>
          <a:p>
            <a:endParaRPr lang="en-GB" dirty="0" smtClean="0"/>
          </a:p>
          <a:p>
            <a:r>
              <a:rPr lang="en-GB" dirty="0" smtClean="0"/>
              <a:t>The emphasis is on applied and purposeful learning and to provide opportunities for assessment in a range of real life context through three Challenge Briefs and an Individual Project</a:t>
            </a:r>
            <a:endParaRPr lang="en-GB" dirty="0"/>
          </a:p>
        </p:txBody>
      </p:sp>
      <p:sp>
        <p:nvSpPr>
          <p:cNvPr id="4" name="Slide Number Placeholder 3"/>
          <p:cNvSpPr>
            <a:spLocks noGrp="1"/>
          </p:cNvSpPr>
          <p:nvPr>
            <p:ph type="sldNum" sz="quarter" idx="10"/>
          </p:nvPr>
        </p:nvSpPr>
        <p:spPr/>
        <p:txBody>
          <a:bodyPr/>
          <a:lstStyle/>
          <a:p>
            <a:fld id="{0305D7D8-7582-4492-96A4-054205A91831}" type="slidenum">
              <a:rPr lang="en-GB" smtClean="0"/>
              <a:t>29</a:t>
            </a:fld>
            <a:endParaRPr lang="en-GB"/>
          </a:p>
        </p:txBody>
      </p:sp>
    </p:spTree>
    <p:extLst>
      <p:ext uri="{BB962C8B-B14F-4D97-AF65-F5344CB8AC3E}">
        <p14:creationId xmlns:p14="http://schemas.microsoft.com/office/powerpoint/2010/main" val="191817658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305D7D8-7582-4492-96A4-054205A91831}" type="slidenum">
              <a:rPr lang="en-GB" smtClean="0"/>
              <a:t>30</a:t>
            </a:fld>
            <a:endParaRPr lang="en-GB"/>
          </a:p>
        </p:txBody>
      </p:sp>
    </p:spTree>
    <p:extLst>
      <p:ext uri="{BB962C8B-B14F-4D97-AF65-F5344CB8AC3E}">
        <p14:creationId xmlns:p14="http://schemas.microsoft.com/office/powerpoint/2010/main" val="38424040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Title 7"/>
          <p:cNvSpPr>
            <a:spLocks noGrp="1"/>
          </p:cNvSpPr>
          <p:nvPr>
            <p:ph type="ctrTitle"/>
          </p:nvPr>
        </p:nvSpPr>
        <p:spPr>
          <a:xfrm>
            <a:off x="2286000" y="3124200"/>
            <a:ext cx="6172200" cy="1894362"/>
          </a:xfrm>
        </p:spPr>
        <p:txBody>
          <a:bodyPr/>
          <a:lstStyle>
            <a:lvl1pPr>
              <a:defRPr b="1"/>
            </a:lvl1pPr>
          </a:lstStyle>
          <a:p>
            <a:r>
              <a:rPr kumimoji="0" lang="en-US" smtClean="0"/>
              <a:t>Click to edit Master title style</a:t>
            </a:r>
            <a:endParaRPr kumimoji="0" lang="en-US"/>
          </a:p>
        </p:txBody>
      </p:sp>
      <p:sp>
        <p:nvSpPr>
          <p:cNvPr id="9" name="Subtitle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bwMode="auto">
          <a:xfrm rot="5400000">
            <a:off x="7764621" y="1174097"/>
            <a:ext cx="2286000" cy="381000"/>
          </a:xfrm>
        </p:spPr>
        <p:txBody>
          <a:bodyPr/>
          <a:lstStyle/>
          <a:p>
            <a:fld id="{033837A6-E949-4AA6-A00E-6CB6EB639680}" type="datetimeFigureOut">
              <a:rPr lang="en-GB" smtClean="0"/>
              <a:t>14/11/2017</a:t>
            </a:fld>
            <a:endParaRPr lang="en-GB"/>
          </a:p>
        </p:txBody>
      </p:sp>
      <p:sp>
        <p:nvSpPr>
          <p:cNvPr id="17" name="Footer Placeholder 16"/>
          <p:cNvSpPr>
            <a:spLocks noGrp="1"/>
          </p:cNvSpPr>
          <p:nvPr>
            <p:ph type="ftr" sz="quarter" idx="11"/>
          </p:nvPr>
        </p:nvSpPr>
        <p:spPr bwMode="auto">
          <a:xfrm rot="5400000">
            <a:off x="7077269" y="4181669"/>
            <a:ext cx="3657600" cy="384048"/>
          </a:xfrm>
        </p:spPr>
        <p:txBody>
          <a:bodyPr/>
          <a:lstStyle/>
          <a:p>
            <a:endParaRPr lang="en-GB"/>
          </a:p>
        </p:txBody>
      </p:sp>
      <p:sp>
        <p:nvSpPr>
          <p:cNvPr id="10" name="Rectangle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Rectangle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Straight Connector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Straight Connector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Straight Connector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Rectangle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a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a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a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Slide Number Placeholder 28"/>
          <p:cNvSpPr>
            <a:spLocks noGrp="1"/>
          </p:cNvSpPr>
          <p:nvPr>
            <p:ph type="sldNum" sz="quarter" idx="12"/>
          </p:nvPr>
        </p:nvSpPr>
        <p:spPr bwMode="auto">
          <a:xfrm>
            <a:off x="1325544" y="4928702"/>
            <a:ext cx="609600" cy="517524"/>
          </a:xfrm>
        </p:spPr>
        <p:txBody>
          <a:bodyPr/>
          <a:lstStyle/>
          <a:p>
            <a:fld id="{E22E1A8B-08B9-4A84-88EF-BFDA7875F923}"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8" name="Content Placeholder 7"/>
          <p:cNvSpPr>
            <a:spLocks noGrp="1"/>
          </p:cNvSpPr>
          <p:nvPr>
            <p:ph sz="quarter" idx="1"/>
          </p:nvPr>
        </p:nvSpPr>
        <p:spPr>
          <a:xfrm>
            <a:off x="457200" y="1600200"/>
            <a:ext cx="7467600" cy="487375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4"/>
          </p:nvPr>
        </p:nvSpPr>
        <p:spPr/>
        <p:txBody>
          <a:bodyPr rtlCol="0"/>
          <a:lstStyle/>
          <a:p>
            <a:fld id="{033837A6-E949-4AA6-A00E-6CB6EB639680}" type="datetimeFigureOut">
              <a:rPr lang="en-GB" smtClean="0"/>
              <a:t>14/11/2017</a:t>
            </a:fld>
            <a:endParaRPr lang="en-GB"/>
          </a:p>
        </p:txBody>
      </p:sp>
      <p:sp>
        <p:nvSpPr>
          <p:cNvPr id="9" name="Slide Number Placeholder 8"/>
          <p:cNvSpPr>
            <a:spLocks noGrp="1"/>
          </p:cNvSpPr>
          <p:nvPr>
            <p:ph type="sldNum" sz="quarter" idx="15"/>
          </p:nvPr>
        </p:nvSpPr>
        <p:spPr/>
        <p:txBody>
          <a:bodyPr rtlCol="0"/>
          <a:lstStyle/>
          <a:p>
            <a:fld id="{E22E1A8B-08B9-4A84-88EF-BFDA7875F923}" type="slidenum">
              <a:rPr lang="en-GB" smtClean="0"/>
              <a:t>‹#›</a:t>
            </a:fld>
            <a:endParaRPr lang="en-GB"/>
          </a:p>
        </p:txBody>
      </p:sp>
      <p:sp>
        <p:nvSpPr>
          <p:cNvPr id="10" name="Footer Placeholder 9"/>
          <p:cNvSpPr>
            <a:spLocks noGrp="1"/>
          </p:cNvSpPr>
          <p:nvPr>
            <p:ph type="ftr" sz="quarter" idx="16"/>
          </p:nvPr>
        </p:nvSpPr>
        <p:spPr/>
        <p:txBody>
          <a:bodyPr rtlCol="0"/>
          <a:lstStyle/>
          <a:p>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286000" y="2895600"/>
            <a:ext cx="6172200" cy="2053590"/>
          </a:xfrm>
        </p:spPr>
        <p:txBody>
          <a:bodyPr/>
          <a:lstStyle>
            <a:lvl1pPr algn="l">
              <a:buNone/>
              <a:defRPr sz="3000" b="1" cap="small"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bwMode="auto">
          <a:xfrm rot="5400000">
            <a:off x="7763256" y="1170432"/>
            <a:ext cx="2286000" cy="381000"/>
          </a:xfrm>
        </p:spPr>
        <p:txBody>
          <a:bodyPr/>
          <a:lstStyle/>
          <a:p>
            <a:fld id="{033837A6-E949-4AA6-A00E-6CB6EB639680}" type="datetimeFigureOut">
              <a:rPr lang="en-GB" smtClean="0"/>
              <a:t>14/11/2017</a:t>
            </a:fld>
            <a:endParaRPr lang="en-GB"/>
          </a:p>
        </p:txBody>
      </p:sp>
      <p:sp>
        <p:nvSpPr>
          <p:cNvPr id="5" name="Footer Placeholder 4"/>
          <p:cNvSpPr>
            <a:spLocks noGrp="1"/>
          </p:cNvSpPr>
          <p:nvPr>
            <p:ph type="ftr" sz="quarter" idx="11"/>
          </p:nvPr>
        </p:nvSpPr>
        <p:spPr bwMode="auto">
          <a:xfrm rot="5400000">
            <a:off x="7077456" y="4178808"/>
            <a:ext cx="3657600" cy="384048"/>
          </a:xfrm>
        </p:spPr>
        <p:txBody>
          <a:bodyPr/>
          <a:lstStyle/>
          <a:p>
            <a:endParaRPr lang="en-GB"/>
          </a:p>
        </p:txBody>
      </p:sp>
      <p:sp>
        <p:nvSpPr>
          <p:cNvPr id="9" name="Rectangle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Straight Connector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Straight Connector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Rectangle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a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a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a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Straight Connector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Slide Number Placeholder 5"/>
          <p:cNvSpPr>
            <a:spLocks noGrp="1"/>
          </p:cNvSpPr>
          <p:nvPr>
            <p:ph type="sldNum" sz="quarter" idx="12"/>
          </p:nvPr>
        </p:nvSpPr>
        <p:spPr bwMode="auto">
          <a:xfrm>
            <a:off x="1340616" y="4928702"/>
            <a:ext cx="609600" cy="517524"/>
          </a:xfrm>
        </p:spPr>
        <p:txBody>
          <a:bodyPr/>
          <a:lstStyle/>
          <a:p>
            <a:fld id="{E22E1A8B-08B9-4A84-88EF-BFDA7875F923}"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033837A6-E949-4AA6-A00E-6CB6EB639680}" type="datetimeFigureOut">
              <a:rPr lang="en-GB" smtClean="0"/>
              <a:t>14/11/2017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22E1A8B-08B9-4A84-88EF-BFDA7875F923}" type="slidenum">
              <a:rPr lang="en-GB" smtClean="0"/>
              <a:t>‹#›</a:t>
            </a:fld>
            <a:endParaRPr lang="en-GB"/>
          </a:p>
        </p:txBody>
      </p:sp>
      <p:sp>
        <p:nvSpPr>
          <p:cNvPr id="9" name="Content Placeholder 8"/>
          <p:cNvSpPr>
            <a:spLocks noGrp="1"/>
          </p:cNvSpPr>
          <p:nvPr>
            <p:ph sz="quarter" idx="1"/>
          </p:nvPr>
        </p:nvSpPr>
        <p:spPr>
          <a:xfrm>
            <a:off x="457200" y="1600200"/>
            <a:ext cx="3657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270248" y="1600200"/>
            <a:ext cx="3657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1143000"/>
          </a:xfrm>
        </p:spPr>
        <p:txBody>
          <a:bodyPr anchor="b"/>
          <a:lstStyle>
            <a:lvl1pPr>
              <a:defRPr/>
            </a:lvl1pPr>
          </a:lstStyle>
          <a:p>
            <a:r>
              <a:rPr kumimoji="0" lang="en-US" smtClean="0"/>
              <a:t>Click to edit Master title style</a:t>
            </a:r>
            <a:endParaRPr kumimoji="0" lang="en-US"/>
          </a:p>
        </p:txBody>
      </p:sp>
      <p:sp>
        <p:nvSpPr>
          <p:cNvPr id="7" name="Date Placeholder 6"/>
          <p:cNvSpPr>
            <a:spLocks noGrp="1"/>
          </p:cNvSpPr>
          <p:nvPr>
            <p:ph type="dt" sz="half" idx="10"/>
          </p:nvPr>
        </p:nvSpPr>
        <p:spPr/>
        <p:txBody>
          <a:bodyPr/>
          <a:lstStyle/>
          <a:p>
            <a:fld id="{033837A6-E949-4AA6-A00E-6CB6EB639680}" type="datetimeFigureOut">
              <a:rPr lang="en-GB" smtClean="0"/>
              <a:t>14/11/2017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22E1A8B-08B9-4A84-88EF-BFDA7875F923}" type="slidenum">
              <a:rPr lang="en-GB" smtClean="0"/>
              <a:t>‹#›</a:t>
            </a:fld>
            <a:endParaRPr lang="en-GB"/>
          </a:p>
        </p:txBody>
      </p:sp>
      <p:sp>
        <p:nvSpPr>
          <p:cNvPr id="11" name="Content Placeholder 10"/>
          <p:cNvSpPr>
            <a:spLocks noGrp="1"/>
          </p:cNvSpPr>
          <p:nvPr>
            <p:ph sz="quarter" idx="2"/>
          </p:nvPr>
        </p:nvSpPr>
        <p:spPr>
          <a:xfrm>
            <a:off x="457200" y="2362200"/>
            <a:ext cx="3657600" cy="3886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371975" y="2362200"/>
            <a:ext cx="3657600" cy="3886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Text Placeholder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4" name="Text Placeholder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6" name="Date Placeholder 5"/>
          <p:cNvSpPr>
            <a:spLocks noGrp="1"/>
          </p:cNvSpPr>
          <p:nvPr>
            <p:ph type="dt" sz="half" idx="10"/>
          </p:nvPr>
        </p:nvSpPr>
        <p:spPr/>
        <p:txBody>
          <a:bodyPr rtlCol="0"/>
          <a:lstStyle/>
          <a:p>
            <a:fld id="{033837A6-E949-4AA6-A00E-6CB6EB639680}" type="datetimeFigureOut">
              <a:rPr lang="en-GB" smtClean="0"/>
              <a:t>14/11/2017</a:t>
            </a:fld>
            <a:endParaRPr lang="en-GB"/>
          </a:p>
        </p:txBody>
      </p:sp>
      <p:sp>
        <p:nvSpPr>
          <p:cNvPr id="7" name="Slide Number Placeholder 6"/>
          <p:cNvSpPr>
            <a:spLocks noGrp="1"/>
          </p:cNvSpPr>
          <p:nvPr>
            <p:ph type="sldNum" sz="quarter" idx="11"/>
          </p:nvPr>
        </p:nvSpPr>
        <p:spPr/>
        <p:txBody>
          <a:bodyPr rtlCol="0"/>
          <a:lstStyle/>
          <a:p>
            <a:fld id="{E22E1A8B-08B9-4A84-88EF-BFDA7875F923}" type="slidenum">
              <a:rPr lang="en-GB" smtClean="0"/>
              <a:t>‹#›</a:t>
            </a:fld>
            <a:endParaRPr lang="en-GB"/>
          </a:p>
        </p:txBody>
      </p:sp>
      <p:sp>
        <p:nvSpPr>
          <p:cNvPr id="8" name="Footer Placeholder 7"/>
          <p:cNvSpPr>
            <a:spLocks noGrp="1"/>
          </p:cNvSpPr>
          <p:nvPr>
            <p:ph type="ftr" sz="quarter" idx="12"/>
          </p:nvPr>
        </p:nvSpPr>
        <p:spPr/>
        <p:txBody>
          <a:bodyPr rtlCol="0"/>
          <a:lstStyle/>
          <a:p>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3837A6-E949-4AA6-A00E-6CB6EB639680}" type="datetimeFigureOut">
              <a:rPr lang="en-GB" smtClean="0"/>
              <a:t>14/11/2017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22E1A8B-08B9-4A84-88EF-BFDA7875F923}"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Title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Straight Connector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Straight Connector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Straight Connector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Rectangle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a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Content Placeholder 17"/>
          <p:cNvSpPr>
            <a:spLocks noGrp="1"/>
          </p:cNvSpPr>
          <p:nvPr>
            <p:ph sz="quarter" idx="1"/>
          </p:nvPr>
        </p:nvSpPr>
        <p:spPr>
          <a:xfrm>
            <a:off x="304800" y="274320"/>
            <a:ext cx="5638800" cy="6327648"/>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1" name="Date Placeholder 20"/>
          <p:cNvSpPr>
            <a:spLocks noGrp="1"/>
          </p:cNvSpPr>
          <p:nvPr>
            <p:ph type="dt" sz="half" idx="14"/>
          </p:nvPr>
        </p:nvSpPr>
        <p:spPr/>
        <p:txBody>
          <a:bodyPr rtlCol="0"/>
          <a:lstStyle/>
          <a:p>
            <a:fld id="{033837A6-E949-4AA6-A00E-6CB6EB639680}" type="datetimeFigureOut">
              <a:rPr lang="en-GB" smtClean="0"/>
              <a:t>14/11/2017</a:t>
            </a:fld>
            <a:endParaRPr lang="en-GB"/>
          </a:p>
        </p:txBody>
      </p:sp>
      <p:sp>
        <p:nvSpPr>
          <p:cNvPr id="22" name="Slide Number Placeholder 21"/>
          <p:cNvSpPr>
            <a:spLocks noGrp="1"/>
          </p:cNvSpPr>
          <p:nvPr>
            <p:ph type="sldNum" sz="quarter" idx="15"/>
          </p:nvPr>
        </p:nvSpPr>
        <p:spPr/>
        <p:txBody>
          <a:bodyPr rtlCol="0"/>
          <a:lstStyle/>
          <a:p>
            <a:fld id="{E22E1A8B-08B9-4A84-88EF-BFDA7875F923}" type="slidenum">
              <a:rPr lang="en-GB" smtClean="0"/>
              <a:t>‹#›</a:t>
            </a:fld>
            <a:endParaRPr lang="en-GB"/>
          </a:p>
        </p:txBody>
      </p:sp>
      <p:sp>
        <p:nvSpPr>
          <p:cNvPr id="23" name="Footer Placeholder 22"/>
          <p:cNvSpPr>
            <a:spLocks noGrp="1"/>
          </p:cNvSpPr>
          <p:nvPr>
            <p:ph type="ftr" sz="quarter" idx="16"/>
          </p:nvPr>
        </p:nvSpPr>
        <p:spPr/>
        <p:txBody>
          <a:bodyPr rtlCol="0"/>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traight Connector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a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rot="5400000">
            <a:off x="3350133" y="3200400"/>
            <a:ext cx="6309360" cy="457200"/>
          </a:xfrm>
        </p:spPr>
        <p:txBody>
          <a:bodyPr anchor="b"/>
          <a:lstStyle>
            <a:lvl1pPr algn="l">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en-US" smtClean="0"/>
              <a:t>Click icon to add picture</a:t>
            </a:r>
            <a:endParaRPr kumimoji="0" lang="en-US" dirty="0"/>
          </a:p>
        </p:txBody>
      </p:sp>
      <p:sp>
        <p:nvSpPr>
          <p:cNvPr id="4" name="Text Placeholder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10" name="Straight Connector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Rectangle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Straight Connector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Straight Connector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Straight Connector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Date Placeholder 16"/>
          <p:cNvSpPr>
            <a:spLocks noGrp="1"/>
          </p:cNvSpPr>
          <p:nvPr>
            <p:ph type="dt" sz="half" idx="10"/>
          </p:nvPr>
        </p:nvSpPr>
        <p:spPr/>
        <p:txBody>
          <a:bodyPr rtlCol="0"/>
          <a:lstStyle/>
          <a:p>
            <a:fld id="{033837A6-E949-4AA6-A00E-6CB6EB639680}" type="datetimeFigureOut">
              <a:rPr lang="en-GB" smtClean="0"/>
              <a:t>14/11/2017</a:t>
            </a:fld>
            <a:endParaRPr lang="en-GB"/>
          </a:p>
        </p:txBody>
      </p:sp>
      <p:sp>
        <p:nvSpPr>
          <p:cNvPr id="18" name="Slide Number Placeholder 17"/>
          <p:cNvSpPr>
            <a:spLocks noGrp="1"/>
          </p:cNvSpPr>
          <p:nvPr>
            <p:ph type="sldNum" sz="quarter" idx="11"/>
          </p:nvPr>
        </p:nvSpPr>
        <p:spPr/>
        <p:txBody>
          <a:bodyPr rtlCol="0"/>
          <a:lstStyle/>
          <a:p>
            <a:fld id="{E22E1A8B-08B9-4A84-88EF-BFDA7875F923}" type="slidenum">
              <a:rPr lang="en-GB" smtClean="0"/>
              <a:t>‹#›</a:t>
            </a:fld>
            <a:endParaRPr lang="en-GB"/>
          </a:p>
        </p:txBody>
      </p:sp>
      <p:sp>
        <p:nvSpPr>
          <p:cNvPr id="21" name="Footer Placeholder 20"/>
          <p:cNvSpPr>
            <a:spLocks noGrp="1"/>
          </p:cNvSpPr>
          <p:nvPr>
            <p:ph type="ftr" sz="quarter" idx="12"/>
          </p:nvPr>
        </p:nvSpPr>
        <p:spPr/>
        <p:txBody>
          <a:bodyPr rtlCol="0"/>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33837A6-E949-4AA6-A00E-6CB6EB639680}" type="datetimeFigureOut">
              <a:rPr lang="en-GB" smtClean="0"/>
              <a:t>14/11/2017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2E1A8B-08B9-4A84-88EF-BFDA7875F923}"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676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33837A6-E949-4AA6-A00E-6CB6EB639680}" type="datetimeFigureOut">
              <a:rPr lang="en-GB" smtClean="0"/>
              <a:t>14/11/2017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2E1A8B-08B9-4A84-88EF-BFDA7875F923}"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Title Placeholder 21"/>
          <p:cNvSpPr>
            <a:spLocks noGrp="1"/>
          </p:cNvSpPr>
          <p:nvPr>
            <p:ph type="title"/>
          </p:nvPr>
        </p:nvSpPr>
        <p:spPr>
          <a:xfrm>
            <a:off x="457200" y="274638"/>
            <a:ext cx="7467600" cy="1143000"/>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033837A6-E949-4AA6-A00E-6CB6EB639680}" type="datetimeFigureOut">
              <a:rPr lang="en-GB" smtClean="0"/>
              <a:t>14/11/2017</a:t>
            </a:fld>
            <a:endParaRPr lang="en-GB"/>
          </a:p>
        </p:txBody>
      </p:sp>
      <p:sp>
        <p:nvSpPr>
          <p:cNvPr id="3" name="Footer Placeholder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en-GB"/>
          </a:p>
        </p:txBody>
      </p:sp>
      <p:sp>
        <p:nvSpPr>
          <p:cNvPr id="7" name="Straight Connector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Straight Connector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ectangle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a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E22E1A8B-08B9-4A84-88EF-BFDA7875F923}"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www.bbc.co.uk/news/uk-wales-40973692"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www.wjec.co.uk/qualifications/science/gcse/science-double-gcse-2016/"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www.youtube.com/watch?v=dXB7gMHwlTI"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14.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16.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7.gif"/></Relationships>
</file>

<file path=ppt/slides/_rels/slide18.xml.rels><?xml version="1.0" encoding="UTF-8" standalone="yes"?>
<Relationships xmlns="http://schemas.openxmlformats.org/package/2006/relationships"><Relationship Id="rId3" Type="http://schemas.openxmlformats.org/officeDocument/2006/relationships/hyperlink" Target="https://schoolsweek.co.uk/numeric-gcse-grades-system-harming-progress-8-and-attainment-8/" TargetMode="External"/><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hyperlink" Target="https://www.youtube.com/watch?v=JmW90iJssv8"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www.schoolsworld.tv/node/179?terms=1,87"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news.bbc.co.uk/1/hi/wales/4153508.stm"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youtube.com/watch?v=RfCvGYSNYdg" TargetMode="External"/><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www.assembly.wales/research%20documents/qg15-001-welshbac/qg15-001.pdf" TargetMode="External"/><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Curriculum Studies</a:t>
            </a:r>
            <a:endParaRPr lang="en-GB" dirty="0"/>
          </a:p>
        </p:txBody>
      </p:sp>
      <p:sp>
        <p:nvSpPr>
          <p:cNvPr id="3" name="Subtitle 2"/>
          <p:cNvSpPr>
            <a:spLocks noGrp="1"/>
          </p:cNvSpPr>
          <p:nvPr>
            <p:ph type="subTitle" idx="1"/>
          </p:nvPr>
        </p:nvSpPr>
        <p:spPr/>
        <p:txBody>
          <a:bodyPr/>
          <a:lstStyle/>
          <a:p>
            <a:r>
              <a:rPr lang="en-GB" dirty="0" smtClean="0"/>
              <a:t>Week 4: Curriculum </a:t>
            </a:r>
            <a:r>
              <a:rPr lang="en-GB" dirty="0"/>
              <a:t>in context: </a:t>
            </a:r>
            <a:r>
              <a:rPr lang="en-GB" dirty="0" smtClean="0"/>
              <a:t>Secondary </a:t>
            </a:r>
            <a:r>
              <a:rPr lang="en-GB" dirty="0"/>
              <a:t>and Post Compulsory.</a:t>
            </a:r>
          </a:p>
          <a:p>
            <a:endParaRPr lang="en-GB"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43808" y="476672"/>
            <a:ext cx="3818619" cy="38610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7549931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Learning outcomes</a:t>
            </a:r>
            <a:endParaRPr lang="en-GB" dirty="0"/>
          </a:p>
        </p:txBody>
      </p:sp>
      <p:sp>
        <p:nvSpPr>
          <p:cNvPr id="3" name="Content Placeholder 2"/>
          <p:cNvSpPr>
            <a:spLocks noGrp="1"/>
          </p:cNvSpPr>
          <p:nvPr>
            <p:ph sz="quarter" idx="1"/>
          </p:nvPr>
        </p:nvSpPr>
        <p:spPr/>
        <p:txBody>
          <a:bodyPr/>
          <a:lstStyle/>
          <a:p>
            <a:pPr marL="0" indent="0">
              <a:buNone/>
            </a:pPr>
            <a:endParaRPr lang="en-GB" dirty="0"/>
          </a:p>
          <a:p>
            <a:pPr lvl="0"/>
            <a:r>
              <a:rPr lang="en-GB" dirty="0"/>
              <a:t>To debate key </a:t>
            </a:r>
            <a:r>
              <a:rPr lang="en-GB" dirty="0" smtClean="0"/>
              <a:t>secondary </a:t>
            </a:r>
            <a:r>
              <a:rPr lang="en-GB" dirty="0"/>
              <a:t>and post-compulsory initiatives in England and Wales</a:t>
            </a:r>
          </a:p>
          <a:p>
            <a:pPr marL="0" indent="0">
              <a:buNone/>
            </a:pPr>
            <a:endParaRPr lang="en-GB" dirty="0"/>
          </a:p>
          <a:p>
            <a:pPr lvl="0"/>
            <a:r>
              <a:rPr lang="en-GB" dirty="0"/>
              <a:t>To explore criticisms of </a:t>
            </a:r>
            <a:r>
              <a:rPr lang="en-GB" dirty="0" smtClean="0"/>
              <a:t>secondary </a:t>
            </a:r>
            <a:r>
              <a:rPr lang="en-GB" dirty="0"/>
              <a:t>and post-compulsory education</a:t>
            </a:r>
            <a:r>
              <a:rPr lang="en-GB" dirty="0" smtClean="0"/>
              <a:t>.</a:t>
            </a:r>
          </a:p>
          <a:p>
            <a:pPr lvl="0"/>
            <a:endParaRPr lang="en-GB" dirty="0"/>
          </a:p>
          <a:p>
            <a:pPr lvl="0"/>
            <a:endParaRPr lang="en-GB" dirty="0" smtClean="0"/>
          </a:p>
          <a:p>
            <a:endParaRPr lang="en-GB" dirty="0"/>
          </a:p>
        </p:txBody>
      </p:sp>
    </p:spTree>
    <p:extLst>
      <p:ext uri="{BB962C8B-B14F-4D97-AF65-F5344CB8AC3E}">
        <p14:creationId xmlns:p14="http://schemas.microsoft.com/office/powerpoint/2010/main" val="339962203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England</a:t>
            </a:r>
            <a:endParaRPr lang="en-GB" dirty="0"/>
          </a:p>
        </p:txBody>
      </p:sp>
      <p:pic>
        <p:nvPicPr>
          <p:cNvPr id="1026" name="Picture 2"/>
          <p:cNvPicPr>
            <a:picLocks noGrp="1" noChangeAspect="1" noChangeArrowheads="1"/>
          </p:cNvPicPr>
          <p:nvPr>
            <p:ph sz="quarter" idx="1"/>
          </p:nvPr>
        </p:nvPicPr>
        <p:blipFill>
          <a:blip r:embed="rId3">
            <a:extLst>
              <a:ext uri="{28A0092B-C50C-407E-A947-70E740481C1C}">
                <a14:useLocalDpi xmlns:a14="http://schemas.microsoft.com/office/drawing/2010/main" val="0"/>
              </a:ext>
            </a:extLst>
          </a:blip>
          <a:srcRect/>
          <a:stretch>
            <a:fillRect/>
          </a:stretch>
        </p:blipFill>
        <p:spPr bwMode="auto">
          <a:xfrm>
            <a:off x="539553" y="1404748"/>
            <a:ext cx="7128792" cy="50690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62895397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Wales </a:t>
            </a:r>
            <a:endParaRPr lang="en-GB" dirty="0"/>
          </a:p>
        </p:txBody>
      </p:sp>
      <p:sp>
        <p:nvSpPr>
          <p:cNvPr id="3" name="Content Placeholder 2"/>
          <p:cNvSpPr>
            <a:spLocks noGrp="1"/>
          </p:cNvSpPr>
          <p:nvPr>
            <p:ph sz="quarter" idx="1"/>
          </p:nvPr>
        </p:nvSpPr>
        <p:spPr/>
        <p:txBody>
          <a:bodyPr>
            <a:normAutofit fontScale="92500" lnSpcReduction="20000"/>
          </a:bodyPr>
          <a:lstStyle/>
          <a:p>
            <a:r>
              <a:rPr lang="en-GB" dirty="0"/>
              <a:t>English </a:t>
            </a:r>
            <a:endParaRPr lang="en-GB" dirty="0" smtClean="0"/>
          </a:p>
          <a:p>
            <a:r>
              <a:rPr lang="en-GB" dirty="0" smtClean="0"/>
              <a:t>Welsh </a:t>
            </a:r>
            <a:r>
              <a:rPr lang="en-GB" dirty="0"/>
              <a:t>or Welsh as a second language</a:t>
            </a:r>
          </a:p>
          <a:p>
            <a:r>
              <a:rPr lang="en-GB" dirty="0" smtClean="0"/>
              <a:t>Mathematics </a:t>
            </a:r>
          </a:p>
          <a:p>
            <a:r>
              <a:rPr lang="en-GB" dirty="0" smtClean="0"/>
              <a:t>Science</a:t>
            </a:r>
            <a:endParaRPr lang="en-GB" dirty="0"/>
          </a:p>
          <a:p>
            <a:r>
              <a:rPr lang="en-GB" dirty="0"/>
              <a:t>D</a:t>
            </a:r>
            <a:r>
              <a:rPr lang="en-GB" dirty="0" smtClean="0"/>
              <a:t>esign </a:t>
            </a:r>
            <a:r>
              <a:rPr lang="en-GB" dirty="0"/>
              <a:t>and </a:t>
            </a:r>
            <a:r>
              <a:rPr lang="en-GB" dirty="0" smtClean="0"/>
              <a:t>Technology</a:t>
            </a:r>
            <a:endParaRPr lang="en-GB" dirty="0"/>
          </a:p>
          <a:p>
            <a:r>
              <a:rPr lang="en-GB" dirty="0"/>
              <a:t>I</a:t>
            </a:r>
            <a:r>
              <a:rPr lang="en-GB" dirty="0" smtClean="0"/>
              <a:t>nformation </a:t>
            </a:r>
            <a:r>
              <a:rPr lang="en-GB" dirty="0"/>
              <a:t>and communication technology (ICT)</a:t>
            </a:r>
          </a:p>
          <a:p>
            <a:r>
              <a:rPr lang="en-GB" dirty="0" smtClean="0"/>
              <a:t>A modern </a:t>
            </a:r>
            <a:r>
              <a:rPr lang="en-GB" dirty="0"/>
              <a:t>foreign language </a:t>
            </a:r>
            <a:endParaRPr lang="en-GB" dirty="0" smtClean="0"/>
          </a:p>
          <a:p>
            <a:r>
              <a:rPr lang="en-GB" dirty="0" smtClean="0"/>
              <a:t>History</a:t>
            </a:r>
            <a:endParaRPr lang="en-GB" dirty="0"/>
          </a:p>
          <a:p>
            <a:r>
              <a:rPr lang="en-GB" dirty="0" smtClean="0"/>
              <a:t>Geography</a:t>
            </a:r>
          </a:p>
          <a:p>
            <a:r>
              <a:rPr lang="en-GB" dirty="0"/>
              <a:t>M</a:t>
            </a:r>
            <a:r>
              <a:rPr lang="en-GB" dirty="0" smtClean="0"/>
              <a:t>usic </a:t>
            </a:r>
          </a:p>
          <a:p>
            <a:r>
              <a:rPr lang="en-GB" dirty="0"/>
              <a:t>A</a:t>
            </a:r>
            <a:r>
              <a:rPr lang="en-GB" dirty="0" smtClean="0"/>
              <a:t>rt </a:t>
            </a:r>
            <a:r>
              <a:rPr lang="en-GB" dirty="0"/>
              <a:t>and design</a:t>
            </a:r>
          </a:p>
          <a:p>
            <a:r>
              <a:rPr lang="en-GB" dirty="0"/>
              <a:t>P</a:t>
            </a:r>
            <a:r>
              <a:rPr lang="en-GB" dirty="0" smtClean="0"/>
              <a:t>hysical </a:t>
            </a:r>
            <a:r>
              <a:rPr lang="en-GB" dirty="0"/>
              <a:t>education (PE</a:t>
            </a:r>
            <a:r>
              <a:rPr lang="en-GB" dirty="0" smtClean="0"/>
              <a:t>).</a:t>
            </a:r>
          </a:p>
          <a:p>
            <a:r>
              <a:rPr lang="en-GB" dirty="0" smtClean="0"/>
              <a:t>RE</a:t>
            </a:r>
          </a:p>
          <a:p>
            <a:r>
              <a:rPr lang="en-GB" dirty="0" smtClean="0"/>
              <a:t>PSE</a:t>
            </a:r>
            <a:endParaRPr lang="en-GB" dirty="0"/>
          </a:p>
        </p:txBody>
      </p:sp>
    </p:spTree>
    <p:extLst>
      <p:ext uri="{BB962C8B-B14F-4D97-AF65-F5344CB8AC3E}">
        <p14:creationId xmlns:p14="http://schemas.microsoft.com/office/powerpoint/2010/main" val="102492220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GCSE Choices</a:t>
            </a:r>
            <a:endParaRPr lang="en-GB" dirty="0"/>
          </a:p>
        </p:txBody>
      </p:sp>
      <p:sp>
        <p:nvSpPr>
          <p:cNvPr id="3" name="Content Placeholder 2"/>
          <p:cNvSpPr>
            <a:spLocks noGrp="1"/>
          </p:cNvSpPr>
          <p:nvPr>
            <p:ph sz="quarter" idx="1"/>
          </p:nvPr>
        </p:nvSpPr>
        <p:spPr>
          <a:xfrm>
            <a:off x="457200" y="1484784"/>
            <a:ext cx="7467600" cy="5373216"/>
          </a:xfrm>
        </p:spPr>
        <p:txBody>
          <a:bodyPr>
            <a:normAutofit fontScale="62500" lnSpcReduction="20000"/>
          </a:bodyPr>
          <a:lstStyle/>
          <a:p>
            <a:pPr marL="0" indent="0">
              <a:buNone/>
            </a:pPr>
            <a:r>
              <a:rPr lang="en-GB" b="1" u="sng" dirty="0" smtClean="0"/>
              <a:t>Compulsory:</a:t>
            </a:r>
          </a:p>
          <a:p>
            <a:pPr marL="0" indent="0">
              <a:buNone/>
            </a:pPr>
            <a:r>
              <a:rPr lang="en-GB" dirty="0" smtClean="0"/>
              <a:t>-English Literature</a:t>
            </a:r>
          </a:p>
          <a:p>
            <a:pPr marL="0" indent="0">
              <a:buNone/>
            </a:pPr>
            <a:r>
              <a:rPr lang="en-GB" dirty="0" smtClean="0"/>
              <a:t>-English Language</a:t>
            </a:r>
          </a:p>
          <a:p>
            <a:pPr marL="0" indent="0">
              <a:buNone/>
            </a:pPr>
            <a:r>
              <a:rPr lang="en-GB" dirty="0" smtClean="0"/>
              <a:t>-Maths</a:t>
            </a:r>
          </a:p>
          <a:p>
            <a:pPr marL="0" indent="0">
              <a:buNone/>
            </a:pPr>
            <a:r>
              <a:rPr lang="en-GB" dirty="0" smtClean="0"/>
              <a:t>-Science (single/double/triple)</a:t>
            </a:r>
          </a:p>
          <a:p>
            <a:pPr marL="0" indent="0">
              <a:buNone/>
            </a:pPr>
            <a:r>
              <a:rPr lang="en-GB" dirty="0" smtClean="0"/>
              <a:t>-Welsh (short course/long course)</a:t>
            </a:r>
          </a:p>
          <a:p>
            <a:pPr marL="0" indent="0">
              <a:buNone/>
            </a:pPr>
            <a:r>
              <a:rPr lang="en-GB" dirty="0" smtClean="0"/>
              <a:t>-RE (compulsory at some schools – short course)</a:t>
            </a:r>
          </a:p>
          <a:p>
            <a:pPr marL="0" indent="0">
              <a:buNone/>
            </a:pPr>
            <a:r>
              <a:rPr lang="en-GB" dirty="0" smtClean="0"/>
              <a:t>-ICT (</a:t>
            </a:r>
            <a:r>
              <a:rPr lang="en-GB" dirty="0"/>
              <a:t>compulsory at some schools – short </a:t>
            </a:r>
            <a:r>
              <a:rPr lang="en-GB" dirty="0" smtClean="0"/>
              <a:t>course)</a:t>
            </a:r>
          </a:p>
          <a:p>
            <a:pPr marL="0" indent="0">
              <a:buNone/>
            </a:pPr>
            <a:endParaRPr lang="en-GB" dirty="0"/>
          </a:p>
          <a:p>
            <a:pPr marL="0" indent="0">
              <a:buNone/>
            </a:pPr>
            <a:r>
              <a:rPr lang="en-GB" b="1" u="sng" dirty="0" smtClean="0"/>
              <a:t>Other:</a:t>
            </a:r>
          </a:p>
          <a:p>
            <a:pPr marL="0" indent="0">
              <a:buNone/>
            </a:pPr>
            <a:r>
              <a:rPr lang="en-GB" dirty="0" smtClean="0"/>
              <a:t>-History</a:t>
            </a:r>
            <a:r>
              <a:rPr lang="en-GB" dirty="0"/>
              <a:t/>
            </a:r>
            <a:br>
              <a:rPr lang="en-GB" dirty="0"/>
            </a:br>
            <a:r>
              <a:rPr lang="en-GB" dirty="0" smtClean="0"/>
              <a:t>-Geography</a:t>
            </a:r>
            <a:r>
              <a:rPr lang="en-GB" dirty="0"/>
              <a:t/>
            </a:r>
            <a:br>
              <a:rPr lang="en-GB" dirty="0"/>
            </a:br>
            <a:r>
              <a:rPr lang="en-GB" dirty="0" smtClean="0"/>
              <a:t>-Music</a:t>
            </a:r>
            <a:r>
              <a:rPr lang="en-GB" dirty="0"/>
              <a:t/>
            </a:r>
            <a:br>
              <a:rPr lang="en-GB" dirty="0"/>
            </a:br>
            <a:r>
              <a:rPr lang="en-GB" dirty="0" smtClean="0"/>
              <a:t>-Drama</a:t>
            </a:r>
            <a:r>
              <a:rPr lang="en-GB" dirty="0"/>
              <a:t/>
            </a:r>
            <a:br>
              <a:rPr lang="en-GB" dirty="0"/>
            </a:br>
            <a:r>
              <a:rPr lang="en-GB" dirty="0" smtClean="0"/>
              <a:t>-Sociology</a:t>
            </a:r>
            <a:r>
              <a:rPr lang="en-GB" dirty="0"/>
              <a:t/>
            </a:r>
            <a:br>
              <a:rPr lang="en-GB" dirty="0"/>
            </a:br>
            <a:r>
              <a:rPr lang="en-GB" dirty="0" smtClean="0"/>
              <a:t>-Psychology</a:t>
            </a:r>
            <a:r>
              <a:rPr lang="en-GB" dirty="0"/>
              <a:t/>
            </a:r>
            <a:br>
              <a:rPr lang="en-GB" dirty="0"/>
            </a:br>
            <a:r>
              <a:rPr lang="en-GB" dirty="0" smtClean="0"/>
              <a:t>-Economics</a:t>
            </a:r>
            <a:r>
              <a:rPr lang="en-GB" dirty="0"/>
              <a:t/>
            </a:r>
            <a:br>
              <a:rPr lang="en-GB" dirty="0"/>
            </a:br>
            <a:r>
              <a:rPr lang="en-GB" dirty="0" smtClean="0"/>
              <a:t>-French</a:t>
            </a:r>
            <a:r>
              <a:rPr lang="en-GB" dirty="0"/>
              <a:t>, Spanish, German and other modern languages (depending on your school)</a:t>
            </a:r>
            <a:br>
              <a:rPr lang="en-GB" dirty="0"/>
            </a:br>
            <a:r>
              <a:rPr lang="en-GB" dirty="0" smtClean="0"/>
              <a:t>-Physical Education</a:t>
            </a:r>
          </a:p>
          <a:p>
            <a:pPr marL="0" indent="0">
              <a:buNone/>
            </a:pPr>
            <a:r>
              <a:rPr lang="en-GB" dirty="0" smtClean="0"/>
              <a:t>- Design and Technology (textiles, resistant materials, graphics, food technology)</a:t>
            </a:r>
          </a:p>
          <a:p>
            <a:pPr>
              <a:buFontTx/>
              <a:buChar char="-"/>
            </a:pPr>
            <a:r>
              <a:rPr lang="en-GB" dirty="0" smtClean="0"/>
              <a:t>Art and design </a:t>
            </a:r>
          </a:p>
          <a:p>
            <a:pPr marL="0" indent="0">
              <a:buNone/>
            </a:pPr>
            <a:endParaRPr lang="en-GB" dirty="0" smtClean="0"/>
          </a:p>
        </p:txBody>
      </p:sp>
    </p:spTree>
    <p:extLst>
      <p:ext uri="{BB962C8B-B14F-4D97-AF65-F5344CB8AC3E}">
        <p14:creationId xmlns:p14="http://schemas.microsoft.com/office/powerpoint/2010/main" val="129118244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Consider</a:t>
            </a:r>
            <a:endParaRPr lang="en-GB" dirty="0"/>
          </a:p>
        </p:txBody>
      </p:sp>
      <p:sp>
        <p:nvSpPr>
          <p:cNvPr id="3" name="Content Placeholder 2"/>
          <p:cNvSpPr>
            <a:spLocks noGrp="1"/>
          </p:cNvSpPr>
          <p:nvPr>
            <p:ph sz="quarter" idx="1"/>
          </p:nvPr>
        </p:nvSpPr>
        <p:spPr/>
        <p:txBody>
          <a:bodyPr/>
          <a:lstStyle/>
          <a:p>
            <a:r>
              <a:rPr lang="en-GB" dirty="0" smtClean="0"/>
              <a:t>What GCSE subjects did you pick?</a:t>
            </a:r>
          </a:p>
          <a:p>
            <a:endParaRPr lang="en-GB" dirty="0"/>
          </a:p>
          <a:p>
            <a:r>
              <a:rPr lang="en-GB" dirty="0" smtClean="0"/>
              <a:t>What influenced your choices?</a:t>
            </a:r>
          </a:p>
          <a:p>
            <a:endParaRPr lang="en-GB" dirty="0"/>
          </a:p>
          <a:p>
            <a:r>
              <a:rPr lang="en-GB" dirty="0" smtClean="0"/>
              <a:t>Would you choose the same or different subjects now – why/why not?</a:t>
            </a:r>
          </a:p>
        </p:txBody>
      </p:sp>
    </p:spTree>
    <p:extLst>
      <p:ext uri="{BB962C8B-B14F-4D97-AF65-F5344CB8AC3E}">
        <p14:creationId xmlns:p14="http://schemas.microsoft.com/office/powerpoint/2010/main" val="345121254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GCSE Reform </a:t>
            </a:r>
            <a:endParaRPr lang="en-GB" dirty="0"/>
          </a:p>
        </p:txBody>
      </p:sp>
      <p:sp>
        <p:nvSpPr>
          <p:cNvPr id="3" name="Content Placeholder 2"/>
          <p:cNvSpPr>
            <a:spLocks noGrp="1"/>
          </p:cNvSpPr>
          <p:nvPr>
            <p:ph sz="quarter" idx="1"/>
          </p:nvPr>
        </p:nvSpPr>
        <p:spPr/>
        <p:txBody>
          <a:bodyPr>
            <a:normAutofit fontScale="55000" lnSpcReduction="20000"/>
          </a:bodyPr>
          <a:lstStyle/>
          <a:p>
            <a:r>
              <a:rPr lang="en-GB" dirty="0" smtClean="0"/>
              <a:t>Changes in certain subjects introduced from 2015 in Wales, England and Northern Ireland</a:t>
            </a:r>
          </a:p>
          <a:p>
            <a:endParaRPr lang="en-GB" dirty="0"/>
          </a:p>
          <a:p>
            <a:pPr marL="0" indent="0">
              <a:buNone/>
            </a:pPr>
            <a:r>
              <a:rPr lang="en-GB" b="1" dirty="0"/>
              <a:t>Exams and assessment</a:t>
            </a:r>
          </a:p>
          <a:p>
            <a:r>
              <a:rPr lang="en-GB" dirty="0"/>
              <a:t>Most exams will be taken at the end of the two-year course rather than on completion of modules</a:t>
            </a:r>
            <a:r>
              <a:rPr lang="en-GB" dirty="0" smtClean="0"/>
              <a:t>.</a:t>
            </a:r>
          </a:p>
          <a:p>
            <a:pPr marL="0" indent="0">
              <a:buNone/>
            </a:pPr>
            <a:endParaRPr lang="en-GB" dirty="0"/>
          </a:p>
          <a:p>
            <a:r>
              <a:rPr lang="en-GB" dirty="0"/>
              <a:t>There will be fewer ‘bite-sized’ questions and more essay-style questions</a:t>
            </a:r>
            <a:r>
              <a:rPr lang="en-GB" dirty="0" smtClean="0"/>
              <a:t>.</a:t>
            </a:r>
          </a:p>
          <a:p>
            <a:pPr marL="0" indent="0">
              <a:buNone/>
            </a:pPr>
            <a:endParaRPr lang="en-GB" dirty="0"/>
          </a:p>
          <a:p>
            <a:r>
              <a:rPr lang="en-GB" dirty="0"/>
              <a:t>The content will be more challenging, with more substantial texts in English literature and a number of new topics in maths</a:t>
            </a:r>
            <a:r>
              <a:rPr lang="en-GB" dirty="0" smtClean="0"/>
              <a:t>.</a:t>
            </a:r>
          </a:p>
          <a:p>
            <a:pPr marL="0" indent="0">
              <a:buNone/>
            </a:pPr>
            <a:endParaRPr lang="en-GB" dirty="0"/>
          </a:p>
          <a:p>
            <a:r>
              <a:rPr lang="en-GB" dirty="0"/>
              <a:t>​Everyone will have to do at least two science GCSEs (no single science option after 2016</a:t>
            </a:r>
            <a:r>
              <a:rPr lang="en-GB" dirty="0" smtClean="0"/>
              <a:t>).</a:t>
            </a:r>
          </a:p>
          <a:p>
            <a:pPr marL="0" indent="0">
              <a:buNone/>
            </a:pPr>
            <a:endParaRPr lang="en-GB" dirty="0"/>
          </a:p>
          <a:p>
            <a:r>
              <a:rPr lang="en-GB" dirty="0"/>
              <a:t>Coursework and controlled assessment will disappear from most subjects, apart from practical ones such as art, dance and drama</a:t>
            </a:r>
          </a:p>
          <a:p>
            <a:pPr marL="0" indent="0">
              <a:buNone/>
            </a:pPr>
            <a:endParaRPr lang="en-GB" dirty="0" smtClean="0"/>
          </a:p>
          <a:p>
            <a:pPr marL="0" indent="0">
              <a:buNone/>
            </a:pPr>
            <a:r>
              <a:rPr lang="en-GB" dirty="0" smtClean="0"/>
              <a:t>WJEC (2015</a:t>
            </a:r>
            <a:r>
              <a:rPr lang="en-GB" dirty="0" smtClean="0"/>
              <a:t>)</a:t>
            </a:r>
          </a:p>
          <a:p>
            <a:pPr marL="0" indent="0">
              <a:buNone/>
            </a:pPr>
            <a:r>
              <a:rPr lang="en-GB" dirty="0">
                <a:hlinkClick r:id="rId3"/>
              </a:rPr>
              <a:t>http://</a:t>
            </a:r>
            <a:r>
              <a:rPr lang="en-GB" dirty="0" smtClean="0">
                <a:hlinkClick r:id="rId3"/>
              </a:rPr>
              <a:t>www.bbc.co.uk/news/uk-wales-40973692</a:t>
            </a:r>
            <a:endParaRPr lang="en-GB" dirty="0" smtClean="0"/>
          </a:p>
          <a:p>
            <a:pPr marL="0" indent="0">
              <a:buNone/>
            </a:pPr>
            <a:endParaRPr lang="en-GB" dirty="0" smtClean="0"/>
          </a:p>
          <a:p>
            <a:pPr marL="0" indent="0">
              <a:buNone/>
            </a:pPr>
            <a:r>
              <a:rPr lang="en-GB" dirty="0">
                <a:hlinkClick r:id="rId4"/>
              </a:rPr>
              <a:t>http://www.wjec.co.uk/qualifications/science/gcse/science-double-gcse-2016</a:t>
            </a:r>
            <a:r>
              <a:rPr lang="en-GB" dirty="0" smtClean="0">
                <a:hlinkClick r:id="rId4"/>
              </a:rPr>
              <a:t>/</a:t>
            </a:r>
            <a:endParaRPr lang="en-GB" dirty="0" smtClean="0"/>
          </a:p>
          <a:p>
            <a:pPr marL="0" indent="0">
              <a:buNone/>
            </a:pPr>
            <a:endParaRPr lang="en-GB" dirty="0" smtClean="0"/>
          </a:p>
          <a:p>
            <a:pPr marL="0" indent="0">
              <a:buNone/>
            </a:pPr>
            <a:endParaRPr lang="en-GB" dirty="0"/>
          </a:p>
        </p:txBody>
      </p:sp>
    </p:spTree>
    <p:extLst>
      <p:ext uri="{BB962C8B-B14F-4D97-AF65-F5344CB8AC3E}">
        <p14:creationId xmlns:p14="http://schemas.microsoft.com/office/powerpoint/2010/main" val="11350363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Continued</a:t>
            </a:r>
            <a:endParaRPr lang="en-GB" dirty="0"/>
          </a:p>
        </p:txBody>
      </p:sp>
      <p:sp>
        <p:nvSpPr>
          <p:cNvPr id="3" name="Content Placeholder 2"/>
          <p:cNvSpPr>
            <a:spLocks noGrp="1"/>
          </p:cNvSpPr>
          <p:nvPr>
            <p:ph sz="quarter" idx="1"/>
          </p:nvPr>
        </p:nvSpPr>
        <p:spPr/>
        <p:txBody>
          <a:bodyPr>
            <a:normAutofit fontScale="92500"/>
          </a:bodyPr>
          <a:lstStyle/>
          <a:p>
            <a:pPr marL="0" indent="0">
              <a:buNone/>
            </a:pPr>
            <a:r>
              <a:rPr lang="en-GB" b="1" dirty="0"/>
              <a:t>GCSE grades</a:t>
            </a:r>
          </a:p>
          <a:p>
            <a:r>
              <a:rPr lang="en-GB" dirty="0"/>
              <a:t>Grading will move to a 9-1 scale, with grade nine being roughly equivalent to a top A* grade and a grade four equivalent to a low to mid grade C</a:t>
            </a:r>
            <a:r>
              <a:rPr lang="en-GB" dirty="0" smtClean="0"/>
              <a:t>.</a:t>
            </a:r>
          </a:p>
          <a:p>
            <a:pPr marL="0" indent="0">
              <a:buNone/>
            </a:pPr>
            <a:endParaRPr lang="en-GB" dirty="0"/>
          </a:p>
          <a:p>
            <a:r>
              <a:rPr lang="en-GB" dirty="0"/>
              <a:t>S</a:t>
            </a:r>
            <a:r>
              <a:rPr lang="en-GB" dirty="0" smtClean="0"/>
              <a:t>ome </a:t>
            </a:r>
            <a:r>
              <a:rPr lang="en-GB" dirty="0"/>
              <a:t>differences to the GCSE changes taking place in </a:t>
            </a:r>
            <a:endParaRPr lang="en-GB" dirty="0" smtClean="0"/>
          </a:p>
          <a:p>
            <a:pPr marL="0" indent="0">
              <a:buNone/>
            </a:pPr>
            <a:r>
              <a:rPr lang="en-GB" dirty="0" smtClean="0"/>
              <a:t>Wales </a:t>
            </a:r>
            <a:r>
              <a:rPr lang="en-GB" dirty="0"/>
              <a:t>and Northern </a:t>
            </a:r>
            <a:r>
              <a:rPr lang="en-GB" dirty="0" smtClean="0"/>
              <a:t>Ireland:</a:t>
            </a:r>
          </a:p>
          <a:p>
            <a:pPr>
              <a:buFontTx/>
              <a:buChar char="-"/>
            </a:pPr>
            <a:r>
              <a:rPr lang="en-GB" dirty="0" smtClean="0"/>
              <a:t>both </a:t>
            </a:r>
            <a:r>
              <a:rPr lang="en-GB" dirty="0"/>
              <a:t>will be keeping the A*-G grading scale </a:t>
            </a:r>
            <a:endParaRPr lang="en-GB" dirty="0" smtClean="0"/>
          </a:p>
          <a:p>
            <a:pPr>
              <a:buFontTx/>
              <a:buChar char="-"/>
            </a:pPr>
            <a:r>
              <a:rPr lang="en-GB" dirty="0" smtClean="0"/>
              <a:t>in </a:t>
            </a:r>
            <a:r>
              <a:rPr lang="en-GB" dirty="0"/>
              <a:t>Wales, two maths GCSEs will be taken from 2015. </a:t>
            </a:r>
            <a:endParaRPr lang="en-GB" dirty="0" smtClean="0"/>
          </a:p>
          <a:p>
            <a:pPr>
              <a:buFontTx/>
              <a:buChar char="-"/>
            </a:pPr>
            <a:endParaRPr lang="en-GB" dirty="0"/>
          </a:p>
          <a:p>
            <a:pPr marL="0" indent="0">
              <a:buNone/>
            </a:pPr>
            <a:r>
              <a:rPr lang="en-GB" dirty="0" smtClean="0"/>
              <a:t>WJEC (2015)</a:t>
            </a:r>
          </a:p>
          <a:p>
            <a:pPr marL="0" indent="0">
              <a:buNone/>
            </a:pPr>
            <a:r>
              <a:rPr lang="en-GB" dirty="0">
                <a:hlinkClick r:id="rId3"/>
              </a:rPr>
              <a:t>https://</a:t>
            </a:r>
            <a:r>
              <a:rPr lang="en-GB" dirty="0" smtClean="0">
                <a:hlinkClick r:id="rId3"/>
              </a:rPr>
              <a:t>www.youtube.com/watch?v=dXB7gMHwlTI</a:t>
            </a:r>
            <a:endParaRPr lang="en-GB" dirty="0" smtClean="0"/>
          </a:p>
          <a:p>
            <a:pPr marL="0" indent="0">
              <a:buNone/>
            </a:pPr>
            <a:endParaRPr lang="en-GB" dirty="0"/>
          </a:p>
        </p:txBody>
      </p:sp>
    </p:spTree>
    <p:extLst>
      <p:ext uri="{BB962C8B-B14F-4D97-AF65-F5344CB8AC3E}">
        <p14:creationId xmlns:p14="http://schemas.microsoft.com/office/powerpoint/2010/main" val="16087082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Presentation</a:t>
            </a:r>
            <a:endParaRPr lang="en-GB" dirty="0"/>
          </a:p>
        </p:txBody>
      </p:sp>
      <p:sp>
        <p:nvSpPr>
          <p:cNvPr id="3" name="Content Placeholder 2"/>
          <p:cNvSpPr>
            <a:spLocks noGrp="1"/>
          </p:cNvSpPr>
          <p:nvPr>
            <p:ph sz="quarter" idx="1"/>
          </p:nvPr>
        </p:nvSpPr>
        <p:spPr/>
        <p:txBody>
          <a:bodyPr/>
          <a:lstStyle/>
          <a:p>
            <a:r>
              <a:rPr lang="en-GB" dirty="0" smtClean="0"/>
              <a:t>See Qualifications Wales </a:t>
            </a:r>
            <a:r>
              <a:rPr lang="en-GB" dirty="0" err="1" smtClean="0"/>
              <a:t>Powerpoint</a:t>
            </a:r>
            <a:endParaRPr lang="en-GB" dirty="0" smtClean="0"/>
          </a:p>
          <a:p>
            <a:endParaRPr lang="en-GB" dirty="0"/>
          </a:p>
          <a:p>
            <a:r>
              <a:rPr lang="en-GB" dirty="0" smtClean="0"/>
              <a:t>The next slides are taken from Qualifications Wales</a:t>
            </a:r>
          </a:p>
          <a:p>
            <a:endParaRPr lang="en-GB" dirty="0"/>
          </a:p>
        </p:txBody>
      </p:sp>
    </p:spTree>
    <p:extLst>
      <p:ext uri="{BB962C8B-B14F-4D97-AF65-F5344CB8AC3E}">
        <p14:creationId xmlns:p14="http://schemas.microsoft.com/office/powerpoint/2010/main" val="36171666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940757" y="1190413"/>
            <a:ext cx="1262487" cy="1228937"/>
          </a:xfrm>
          <a:prstGeom prst="rect">
            <a:avLst/>
          </a:prstGeom>
        </p:spPr>
      </p:pic>
      <p:sp>
        <p:nvSpPr>
          <p:cNvPr id="2" name="TextBox 1"/>
          <p:cNvSpPr txBox="1"/>
          <p:nvPr/>
        </p:nvSpPr>
        <p:spPr>
          <a:xfrm>
            <a:off x="561647" y="2891002"/>
            <a:ext cx="7910348" cy="1338828"/>
          </a:xfrm>
          <a:prstGeom prst="rect">
            <a:avLst/>
          </a:prstGeom>
          <a:noFill/>
        </p:spPr>
        <p:txBody>
          <a:bodyPr wrap="square" rtlCol="0">
            <a:spAutoFit/>
          </a:bodyPr>
          <a:lstStyle/>
          <a:p>
            <a:pPr algn="ctr"/>
            <a:r>
              <a:rPr lang="en-US" sz="2700" dirty="0">
                <a:solidFill>
                  <a:srgbClr val="00778A"/>
                </a:solidFill>
              </a:rPr>
              <a:t>Qualification Reforms</a:t>
            </a:r>
          </a:p>
          <a:p>
            <a:pPr algn="ctr"/>
            <a:endParaRPr lang="en-US" sz="2700" dirty="0">
              <a:solidFill>
                <a:srgbClr val="00778A"/>
              </a:solidFill>
            </a:endParaRPr>
          </a:p>
          <a:p>
            <a:pPr algn="ctr"/>
            <a:r>
              <a:rPr lang="en-US" sz="2700" dirty="0" err="1">
                <a:solidFill>
                  <a:srgbClr val="00778A"/>
                </a:solidFill>
              </a:rPr>
              <a:t>Diwygiadau</a:t>
            </a:r>
            <a:r>
              <a:rPr lang="en-US" sz="2700" dirty="0">
                <a:solidFill>
                  <a:srgbClr val="00778A"/>
                </a:solidFill>
              </a:rPr>
              <a:t> </a:t>
            </a:r>
            <a:r>
              <a:rPr lang="en-US" sz="2700" dirty="0" err="1">
                <a:solidFill>
                  <a:srgbClr val="00778A"/>
                </a:solidFill>
              </a:rPr>
              <a:t>i</a:t>
            </a:r>
            <a:r>
              <a:rPr lang="en-US" sz="2700" dirty="0">
                <a:solidFill>
                  <a:srgbClr val="00778A"/>
                </a:solidFill>
              </a:rPr>
              <a:t> </a:t>
            </a:r>
            <a:r>
              <a:rPr lang="en-US" sz="2700" dirty="0" err="1">
                <a:solidFill>
                  <a:srgbClr val="00778A"/>
                </a:solidFill>
              </a:rPr>
              <a:t>gymwysterau</a:t>
            </a:r>
            <a:endParaRPr lang="en-US" sz="2700" dirty="0">
              <a:solidFill>
                <a:srgbClr val="00778A"/>
              </a:solidFill>
            </a:endParaRPr>
          </a:p>
        </p:txBody>
      </p:sp>
      <p:sp>
        <p:nvSpPr>
          <p:cNvPr id="5" name="TextBox 4"/>
          <p:cNvSpPr txBox="1"/>
          <p:nvPr/>
        </p:nvSpPr>
        <p:spPr>
          <a:xfrm>
            <a:off x="561646" y="4464620"/>
            <a:ext cx="7910348" cy="369332"/>
          </a:xfrm>
          <a:prstGeom prst="rect">
            <a:avLst/>
          </a:prstGeom>
          <a:noFill/>
        </p:spPr>
        <p:txBody>
          <a:bodyPr wrap="square" rtlCol="0">
            <a:spAutoFit/>
          </a:bodyPr>
          <a:lstStyle/>
          <a:p>
            <a:pPr algn="ctr"/>
            <a:r>
              <a:rPr lang="en-US" dirty="0">
                <a:solidFill>
                  <a:srgbClr val="329AC9"/>
                </a:solidFill>
              </a:rPr>
              <a:t>Philip Blaker</a:t>
            </a:r>
          </a:p>
        </p:txBody>
      </p:sp>
    </p:spTree>
    <p:extLst>
      <p:ext uri="{BB962C8B-B14F-4D97-AF65-F5344CB8AC3E}">
        <p14:creationId xmlns:p14="http://schemas.microsoft.com/office/powerpoint/2010/main" val="39387888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669160" y="1209458"/>
            <a:ext cx="1134534" cy="1104384"/>
          </a:xfrm>
          <a:prstGeom prst="rect">
            <a:avLst/>
          </a:prstGeom>
        </p:spPr>
      </p:pic>
      <p:sp>
        <p:nvSpPr>
          <p:cNvPr id="7" name="Rectangle 6"/>
          <p:cNvSpPr/>
          <p:nvPr/>
        </p:nvSpPr>
        <p:spPr>
          <a:xfrm>
            <a:off x="332410" y="1761650"/>
            <a:ext cx="3767642" cy="3213187"/>
          </a:xfrm>
          <a:prstGeom prst="rect">
            <a:avLst/>
          </a:prstGeom>
        </p:spPr>
        <p:txBody>
          <a:bodyPr wrap="square">
            <a:spAutoFit/>
          </a:bodyPr>
          <a:lstStyle/>
          <a:p>
            <a:pPr>
              <a:defRPr/>
            </a:pPr>
            <a:r>
              <a:rPr lang="en-GB" sz="2100" b="1" dirty="0" err="1">
                <a:solidFill>
                  <a:schemeClr val="bg2">
                    <a:lumMod val="50000"/>
                  </a:schemeClr>
                </a:solidFill>
                <a:latin typeface="Calibri" panose="020F0502020204030204" pitchFamily="34" charset="0"/>
                <a:ea typeface="Helvetica Neue" charset="0"/>
                <a:cs typeface="Helvetica Neue" charset="0"/>
              </a:rPr>
              <a:t>Nodau</a:t>
            </a:r>
            <a:r>
              <a:rPr lang="en-GB" sz="2100" b="1" dirty="0">
                <a:solidFill>
                  <a:schemeClr val="bg2">
                    <a:lumMod val="50000"/>
                  </a:schemeClr>
                </a:solidFill>
                <a:latin typeface="Calibri" panose="020F0502020204030204" pitchFamily="34" charset="0"/>
                <a:ea typeface="Helvetica Neue" charset="0"/>
                <a:cs typeface="Helvetica Neue" charset="0"/>
              </a:rPr>
              <a:t> stadudol:</a:t>
            </a:r>
          </a:p>
          <a:p>
            <a:pPr>
              <a:defRPr/>
            </a:pPr>
            <a:endParaRPr lang="en-GB" sz="1200" b="1" dirty="0">
              <a:solidFill>
                <a:schemeClr val="bg2">
                  <a:lumMod val="50000"/>
                </a:schemeClr>
              </a:solidFill>
              <a:latin typeface="Calibri" panose="020F0502020204030204" pitchFamily="34" charset="0"/>
              <a:ea typeface="Helvetica Neue" charset="0"/>
              <a:cs typeface="Helvetica Neue" charset="0"/>
            </a:endParaRPr>
          </a:p>
          <a:p>
            <a:pPr>
              <a:spcBef>
                <a:spcPct val="20000"/>
              </a:spcBef>
              <a:tabLst>
                <a:tab pos="198835" algn="l"/>
              </a:tabLst>
              <a:defRPr/>
            </a:pPr>
            <a:r>
              <a:rPr lang="en-GB" sz="2100" dirty="0">
                <a:solidFill>
                  <a:schemeClr val="bg2">
                    <a:lumMod val="50000"/>
                  </a:schemeClr>
                </a:solidFill>
                <a:latin typeface="Calibri" panose="020F0502020204030204" pitchFamily="34" charset="0"/>
                <a:ea typeface="Helvetica Neue" charset="0"/>
                <a:cs typeface="Helvetica Neue" charset="0"/>
              </a:rPr>
              <a:t>I </a:t>
            </a:r>
            <a:r>
              <a:rPr lang="en-GB" sz="2100" dirty="0" err="1">
                <a:solidFill>
                  <a:schemeClr val="bg2">
                    <a:lumMod val="50000"/>
                  </a:schemeClr>
                </a:solidFill>
                <a:latin typeface="Calibri" panose="020F0502020204030204" pitchFamily="34" charset="0"/>
                <a:ea typeface="Helvetica Neue" charset="0"/>
                <a:cs typeface="Helvetica Neue" charset="0"/>
              </a:rPr>
              <a:t>hybu</a:t>
            </a:r>
            <a:r>
              <a:rPr lang="en-GB" sz="2100" dirty="0">
                <a:solidFill>
                  <a:schemeClr val="bg2">
                    <a:lumMod val="50000"/>
                  </a:schemeClr>
                </a:solidFill>
                <a:latin typeface="Calibri" panose="020F0502020204030204" pitchFamily="34" charset="0"/>
                <a:ea typeface="Helvetica Neue" charset="0"/>
                <a:cs typeface="Helvetica Neue" charset="0"/>
              </a:rPr>
              <a:t> </a:t>
            </a:r>
            <a:r>
              <a:rPr lang="en-GB" sz="2100" b="1" dirty="0" err="1">
                <a:solidFill>
                  <a:schemeClr val="bg2">
                    <a:lumMod val="50000"/>
                  </a:schemeClr>
                </a:solidFill>
                <a:latin typeface="Calibri" panose="020F0502020204030204" pitchFamily="34" charset="0"/>
                <a:ea typeface="Helvetica Neue" charset="0"/>
                <a:cs typeface="Helvetica Neue" charset="0"/>
              </a:rPr>
              <a:t>hyder</a:t>
            </a:r>
            <a:r>
              <a:rPr lang="en-GB" sz="2100" b="1" dirty="0">
                <a:solidFill>
                  <a:schemeClr val="bg2">
                    <a:lumMod val="50000"/>
                  </a:schemeClr>
                </a:solidFill>
                <a:latin typeface="Calibri" panose="020F0502020204030204" pitchFamily="34" charset="0"/>
                <a:ea typeface="Helvetica Neue" charset="0"/>
                <a:cs typeface="Helvetica Neue" charset="0"/>
              </a:rPr>
              <a:t> y </a:t>
            </a:r>
            <a:r>
              <a:rPr lang="en-GB" sz="2100" b="1" dirty="0" err="1">
                <a:solidFill>
                  <a:schemeClr val="bg2">
                    <a:lumMod val="50000"/>
                  </a:schemeClr>
                </a:solidFill>
                <a:latin typeface="Calibri" panose="020F0502020204030204" pitchFamily="34" charset="0"/>
                <a:ea typeface="Helvetica Neue" charset="0"/>
                <a:cs typeface="Helvetica Neue" charset="0"/>
              </a:rPr>
              <a:t>cyhoedd</a:t>
            </a:r>
            <a:r>
              <a:rPr lang="en-GB" sz="2100" b="1" dirty="0">
                <a:solidFill>
                  <a:schemeClr val="bg2">
                    <a:lumMod val="50000"/>
                  </a:schemeClr>
                </a:solidFill>
                <a:latin typeface="Calibri" panose="020F0502020204030204" pitchFamily="34" charset="0"/>
                <a:ea typeface="Helvetica Neue" charset="0"/>
                <a:cs typeface="Helvetica Neue" charset="0"/>
              </a:rPr>
              <a:t> </a:t>
            </a:r>
            <a:r>
              <a:rPr lang="en-GB" sz="2100" dirty="0" err="1">
                <a:solidFill>
                  <a:schemeClr val="bg2">
                    <a:lumMod val="50000"/>
                  </a:schemeClr>
                </a:solidFill>
                <a:latin typeface="Calibri" panose="020F0502020204030204" pitchFamily="34" charset="0"/>
                <a:ea typeface="Helvetica Neue" charset="0"/>
                <a:cs typeface="Helvetica Neue" charset="0"/>
              </a:rPr>
              <a:t>mewn</a:t>
            </a:r>
            <a:r>
              <a:rPr lang="en-GB" sz="2100" dirty="0">
                <a:solidFill>
                  <a:schemeClr val="bg2">
                    <a:lumMod val="50000"/>
                  </a:schemeClr>
                </a:solidFill>
                <a:latin typeface="Calibri" panose="020F0502020204030204" pitchFamily="34" charset="0"/>
                <a:ea typeface="Helvetica Neue" charset="0"/>
                <a:cs typeface="Helvetica Neue" charset="0"/>
              </a:rPr>
              <a:t> </a:t>
            </a:r>
            <a:r>
              <a:rPr lang="en-GB" sz="2100" dirty="0" err="1">
                <a:solidFill>
                  <a:schemeClr val="bg2">
                    <a:lumMod val="50000"/>
                  </a:schemeClr>
                </a:solidFill>
                <a:latin typeface="Calibri" panose="020F0502020204030204" pitchFamily="34" charset="0"/>
                <a:ea typeface="Helvetica Neue" charset="0"/>
                <a:cs typeface="Helvetica Neue" charset="0"/>
              </a:rPr>
              <a:t>cymwysterau</a:t>
            </a:r>
            <a:r>
              <a:rPr lang="en-GB" sz="2100" dirty="0">
                <a:solidFill>
                  <a:schemeClr val="bg2">
                    <a:lumMod val="50000"/>
                  </a:schemeClr>
                </a:solidFill>
                <a:latin typeface="Calibri" panose="020F0502020204030204" pitchFamily="34" charset="0"/>
                <a:ea typeface="Helvetica Neue" charset="0"/>
                <a:cs typeface="Helvetica Neue" charset="0"/>
              </a:rPr>
              <a:t> ac </a:t>
            </a:r>
            <a:r>
              <a:rPr lang="en-GB" sz="2100" dirty="0" err="1">
                <a:solidFill>
                  <a:schemeClr val="bg2">
                    <a:lumMod val="50000"/>
                  </a:schemeClr>
                </a:solidFill>
                <a:latin typeface="Calibri" panose="020F0502020204030204" pitchFamily="34" charset="0"/>
                <a:ea typeface="Helvetica Neue" charset="0"/>
                <a:cs typeface="Helvetica Neue" charset="0"/>
              </a:rPr>
              <a:t>yn</a:t>
            </a:r>
            <a:r>
              <a:rPr lang="en-GB" sz="2100" dirty="0">
                <a:solidFill>
                  <a:schemeClr val="bg2">
                    <a:lumMod val="50000"/>
                  </a:schemeClr>
                </a:solidFill>
                <a:latin typeface="Calibri" panose="020F0502020204030204" pitchFamily="34" charset="0"/>
                <a:ea typeface="Helvetica Neue" charset="0"/>
                <a:cs typeface="Helvetica Neue" charset="0"/>
              </a:rPr>
              <a:t> system </a:t>
            </a:r>
            <a:r>
              <a:rPr lang="en-GB" sz="2100" dirty="0" err="1">
                <a:solidFill>
                  <a:schemeClr val="bg2">
                    <a:lumMod val="50000"/>
                  </a:schemeClr>
                </a:solidFill>
                <a:latin typeface="Calibri" panose="020F0502020204030204" pitchFamily="34" charset="0"/>
                <a:ea typeface="Helvetica Neue" charset="0"/>
                <a:cs typeface="Helvetica Neue" charset="0"/>
              </a:rPr>
              <a:t>gymwysterau</a:t>
            </a:r>
            <a:r>
              <a:rPr lang="en-GB" sz="2100" dirty="0">
                <a:solidFill>
                  <a:schemeClr val="bg2">
                    <a:lumMod val="50000"/>
                  </a:schemeClr>
                </a:solidFill>
                <a:latin typeface="Calibri" panose="020F0502020204030204" pitchFamily="34" charset="0"/>
                <a:ea typeface="Helvetica Neue" charset="0"/>
                <a:cs typeface="Helvetica Neue" charset="0"/>
              </a:rPr>
              <a:t> </a:t>
            </a:r>
            <a:r>
              <a:rPr lang="en-GB" sz="2100" dirty="0" err="1">
                <a:solidFill>
                  <a:schemeClr val="bg2">
                    <a:lumMod val="50000"/>
                  </a:schemeClr>
                </a:solidFill>
                <a:latin typeface="Calibri" panose="020F0502020204030204" pitchFamily="34" charset="0"/>
                <a:ea typeface="Helvetica Neue" charset="0"/>
                <a:cs typeface="Helvetica Neue" charset="0"/>
              </a:rPr>
              <a:t>Cymru</a:t>
            </a:r>
            <a:r>
              <a:rPr lang="en-GB" sz="2100" dirty="0">
                <a:solidFill>
                  <a:schemeClr val="bg2">
                    <a:lumMod val="50000"/>
                  </a:schemeClr>
                </a:solidFill>
                <a:latin typeface="Calibri" panose="020F0502020204030204" pitchFamily="34" charset="0"/>
                <a:ea typeface="Helvetica Neue" charset="0"/>
                <a:cs typeface="Helvetica Neue" charset="0"/>
              </a:rPr>
              <a:t> </a:t>
            </a:r>
          </a:p>
          <a:p>
            <a:pPr>
              <a:spcBef>
                <a:spcPct val="20000"/>
              </a:spcBef>
              <a:tabLst>
                <a:tab pos="198835" algn="l"/>
              </a:tabLst>
              <a:defRPr/>
            </a:pPr>
            <a:endParaRPr lang="en-GB" sz="1200" dirty="0">
              <a:solidFill>
                <a:schemeClr val="bg2">
                  <a:lumMod val="50000"/>
                </a:schemeClr>
              </a:solidFill>
              <a:latin typeface="Calibri" panose="020F0502020204030204" pitchFamily="34" charset="0"/>
              <a:ea typeface="Helvetica Neue" charset="0"/>
              <a:cs typeface="Helvetica Neue" charset="0"/>
            </a:endParaRPr>
          </a:p>
          <a:p>
            <a:pPr>
              <a:spcBef>
                <a:spcPct val="20000"/>
              </a:spcBef>
              <a:defRPr/>
            </a:pPr>
            <a:r>
              <a:rPr lang="en-GB" sz="2100" dirty="0">
                <a:solidFill>
                  <a:schemeClr val="bg2">
                    <a:lumMod val="50000"/>
                  </a:schemeClr>
                </a:solidFill>
                <a:latin typeface="Calibri" panose="020F0502020204030204" pitchFamily="34" charset="0"/>
                <a:ea typeface="Helvetica Neue" charset="0"/>
                <a:cs typeface="Helvetica Neue" charset="0"/>
              </a:rPr>
              <a:t>I </a:t>
            </a:r>
            <a:r>
              <a:rPr lang="en-GB" sz="2100" dirty="0" err="1">
                <a:solidFill>
                  <a:schemeClr val="bg2">
                    <a:lumMod val="50000"/>
                  </a:schemeClr>
                </a:solidFill>
                <a:latin typeface="Calibri" panose="020F0502020204030204" pitchFamily="34" charset="0"/>
                <a:ea typeface="Helvetica Neue" charset="0"/>
                <a:cs typeface="Helvetica Neue" charset="0"/>
              </a:rPr>
              <a:t>sicrhau</a:t>
            </a:r>
            <a:r>
              <a:rPr lang="en-GB" sz="2100" dirty="0">
                <a:solidFill>
                  <a:schemeClr val="bg2">
                    <a:lumMod val="50000"/>
                  </a:schemeClr>
                </a:solidFill>
                <a:latin typeface="Calibri" panose="020F0502020204030204" pitchFamily="34" charset="0"/>
                <a:ea typeface="Helvetica Neue" charset="0"/>
                <a:cs typeface="Helvetica Neue" charset="0"/>
              </a:rPr>
              <a:t> bod </a:t>
            </a:r>
            <a:r>
              <a:rPr lang="en-GB" sz="2100" dirty="0" err="1">
                <a:solidFill>
                  <a:schemeClr val="bg2">
                    <a:lumMod val="50000"/>
                  </a:schemeClr>
                </a:solidFill>
                <a:latin typeface="Calibri" panose="020F0502020204030204" pitchFamily="34" charset="0"/>
                <a:ea typeface="Helvetica Neue" charset="0"/>
                <a:cs typeface="Helvetica Neue" charset="0"/>
              </a:rPr>
              <a:t>cymwysterau</a:t>
            </a:r>
            <a:r>
              <a:rPr lang="en-GB" sz="2100" dirty="0">
                <a:solidFill>
                  <a:schemeClr val="bg2">
                    <a:lumMod val="50000"/>
                  </a:schemeClr>
                </a:solidFill>
                <a:latin typeface="Calibri" panose="020F0502020204030204" pitchFamily="34" charset="0"/>
                <a:ea typeface="Helvetica Neue" charset="0"/>
                <a:cs typeface="Helvetica Neue" charset="0"/>
              </a:rPr>
              <a:t>, a system </a:t>
            </a:r>
            <a:r>
              <a:rPr lang="en-GB" sz="2100" dirty="0" err="1">
                <a:solidFill>
                  <a:schemeClr val="bg2">
                    <a:lumMod val="50000"/>
                  </a:schemeClr>
                </a:solidFill>
                <a:latin typeface="Calibri" panose="020F0502020204030204" pitchFamily="34" charset="0"/>
                <a:ea typeface="Helvetica Neue" charset="0"/>
                <a:cs typeface="Helvetica Neue" charset="0"/>
              </a:rPr>
              <a:t>gymwysterau</a:t>
            </a:r>
            <a:r>
              <a:rPr lang="en-GB" sz="2100" dirty="0">
                <a:solidFill>
                  <a:schemeClr val="bg2">
                    <a:lumMod val="50000"/>
                  </a:schemeClr>
                </a:solidFill>
                <a:latin typeface="Calibri" panose="020F0502020204030204" pitchFamily="34" charset="0"/>
                <a:ea typeface="Helvetica Neue" charset="0"/>
                <a:cs typeface="Helvetica Neue" charset="0"/>
              </a:rPr>
              <a:t> </a:t>
            </a:r>
            <a:r>
              <a:rPr lang="en-GB" sz="2100" dirty="0" err="1">
                <a:solidFill>
                  <a:schemeClr val="bg2">
                    <a:lumMod val="50000"/>
                  </a:schemeClr>
                </a:solidFill>
                <a:latin typeface="Calibri" panose="020F0502020204030204" pitchFamily="34" charset="0"/>
                <a:ea typeface="Helvetica Neue" charset="0"/>
                <a:cs typeface="Helvetica Neue" charset="0"/>
              </a:rPr>
              <a:t>Cymru</a:t>
            </a:r>
            <a:r>
              <a:rPr lang="en-GB" sz="2100" dirty="0">
                <a:solidFill>
                  <a:schemeClr val="bg2">
                    <a:lumMod val="50000"/>
                  </a:schemeClr>
                </a:solidFill>
                <a:latin typeface="Calibri" panose="020F0502020204030204" pitchFamily="34" charset="0"/>
                <a:ea typeface="Helvetica Neue" charset="0"/>
                <a:cs typeface="Helvetica Neue" charset="0"/>
              </a:rPr>
              <a:t>, </a:t>
            </a:r>
            <a:r>
              <a:rPr lang="en-GB" sz="2100" dirty="0" err="1">
                <a:solidFill>
                  <a:schemeClr val="bg2">
                    <a:lumMod val="50000"/>
                  </a:schemeClr>
                </a:solidFill>
                <a:latin typeface="Calibri" panose="020F0502020204030204" pitchFamily="34" charset="0"/>
                <a:ea typeface="Helvetica Neue" charset="0"/>
                <a:cs typeface="Helvetica Neue" charset="0"/>
              </a:rPr>
              <a:t>yn</a:t>
            </a:r>
            <a:r>
              <a:rPr lang="en-GB" sz="2100" dirty="0">
                <a:solidFill>
                  <a:schemeClr val="bg2">
                    <a:lumMod val="50000"/>
                  </a:schemeClr>
                </a:solidFill>
                <a:latin typeface="Calibri" panose="020F0502020204030204" pitchFamily="34" charset="0"/>
                <a:ea typeface="Helvetica Neue" charset="0"/>
                <a:cs typeface="Helvetica Neue" charset="0"/>
              </a:rPr>
              <a:t> </a:t>
            </a:r>
            <a:r>
              <a:rPr lang="en-GB" sz="2100" dirty="0" err="1">
                <a:solidFill>
                  <a:schemeClr val="bg2">
                    <a:lumMod val="50000"/>
                  </a:schemeClr>
                </a:solidFill>
                <a:latin typeface="Calibri" panose="020F0502020204030204" pitchFamily="34" charset="0"/>
                <a:ea typeface="Helvetica Neue" charset="0"/>
                <a:cs typeface="Helvetica Neue" charset="0"/>
              </a:rPr>
              <a:t>effeithiol</a:t>
            </a:r>
            <a:r>
              <a:rPr lang="en-GB" sz="2100" dirty="0">
                <a:solidFill>
                  <a:schemeClr val="bg2">
                    <a:lumMod val="50000"/>
                  </a:schemeClr>
                </a:solidFill>
                <a:latin typeface="Calibri" panose="020F0502020204030204" pitchFamily="34" charset="0"/>
                <a:ea typeface="Helvetica Neue" charset="0"/>
                <a:cs typeface="Helvetica Neue" charset="0"/>
              </a:rPr>
              <a:t> </a:t>
            </a:r>
            <a:r>
              <a:rPr lang="en-GB" sz="2100" dirty="0" err="1">
                <a:solidFill>
                  <a:schemeClr val="bg2">
                    <a:lumMod val="50000"/>
                  </a:schemeClr>
                </a:solidFill>
                <a:latin typeface="Calibri" panose="020F0502020204030204" pitchFamily="34" charset="0"/>
                <a:ea typeface="Helvetica Neue" charset="0"/>
                <a:cs typeface="Helvetica Neue" charset="0"/>
              </a:rPr>
              <a:t>i</a:t>
            </a:r>
            <a:r>
              <a:rPr lang="en-GB" sz="2100" dirty="0">
                <a:solidFill>
                  <a:schemeClr val="bg2">
                    <a:lumMod val="50000"/>
                  </a:schemeClr>
                </a:solidFill>
                <a:latin typeface="Calibri" panose="020F0502020204030204" pitchFamily="34" charset="0"/>
                <a:ea typeface="Helvetica Neue" charset="0"/>
                <a:cs typeface="Helvetica Neue" charset="0"/>
              </a:rPr>
              <a:t> </a:t>
            </a:r>
            <a:r>
              <a:rPr lang="en-GB" sz="2100" b="1" dirty="0" err="1">
                <a:solidFill>
                  <a:schemeClr val="bg2">
                    <a:lumMod val="50000"/>
                  </a:schemeClr>
                </a:solidFill>
                <a:latin typeface="Calibri" panose="020F0502020204030204" pitchFamily="34" charset="0"/>
                <a:ea typeface="Helvetica Neue" charset="0"/>
                <a:cs typeface="Helvetica Neue" charset="0"/>
              </a:rPr>
              <a:t>ddiwallu</a:t>
            </a:r>
            <a:r>
              <a:rPr lang="en-GB" sz="2100" b="1" dirty="0">
                <a:solidFill>
                  <a:schemeClr val="bg2">
                    <a:lumMod val="50000"/>
                  </a:schemeClr>
                </a:solidFill>
                <a:latin typeface="Calibri" panose="020F0502020204030204" pitchFamily="34" charset="0"/>
                <a:ea typeface="Helvetica Neue" charset="0"/>
                <a:cs typeface="Helvetica Neue" charset="0"/>
              </a:rPr>
              <a:t> </a:t>
            </a:r>
            <a:r>
              <a:rPr lang="en-GB" sz="2100" b="1" dirty="0" err="1">
                <a:solidFill>
                  <a:schemeClr val="bg2">
                    <a:lumMod val="50000"/>
                  </a:schemeClr>
                </a:solidFill>
                <a:latin typeface="Calibri" panose="020F0502020204030204" pitchFamily="34" charset="0"/>
                <a:ea typeface="Helvetica Neue" charset="0"/>
                <a:cs typeface="Helvetica Neue" charset="0"/>
              </a:rPr>
              <a:t>anghenion</a:t>
            </a:r>
            <a:r>
              <a:rPr lang="en-GB" sz="2100" b="1" dirty="0">
                <a:solidFill>
                  <a:schemeClr val="bg2">
                    <a:lumMod val="50000"/>
                  </a:schemeClr>
                </a:solidFill>
                <a:latin typeface="Calibri" panose="020F0502020204030204" pitchFamily="34" charset="0"/>
                <a:ea typeface="Helvetica Neue" charset="0"/>
                <a:cs typeface="Helvetica Neue" charset="0"/>
              </a:rPr>
              <a:t> </a:t>
            </a:r>
            <a:r>
              <a:rPr lang="en-GB" sz="2100" b="1" dirty="0" err="1">
                <a:solidFill>
                  <a:schemeClr val="bg2">
                    <a:lumMod val="50000"/>
                  </a:schemeClr>
                </a:solidFill>
                <a:latin typeface="Calibri" panose="020F0502020204030204" pitchFamily="34" charset="0"/>
                <a:ea typeface="Helvetica Neue" charset="0"/>
                <a:cs typeface="Helvetica Neue" charset="0"/>
              </a:rPr>
              <a:t>rhesymol</a:t>
            </a:r>
            <a:r>
              <a:rPr lang="en-GB" sz="2100" b="1" dirty="0">
                <a:solidFill>
                  <a:schemeClr val="bg2">
                    <a:lumMod val="50000"/>
                  </a:schemeClr>
                </a:solidFill>
                <a:latin typeface="Calibri" panose="020F0502020204030204" pitchFamily="34" charset="0"/>
                <a:ea typeface="Helvetica Neue" charset="0"/>
                <a:cs typeface="Helvetica Neue" charset="0"/>
              </a:rPr>
              <a:t> </a:t>
            </a:r>
            <a:r>
              <a:rPr lang="en-GB" sz="2100" b="1" dirty="0" err="1">
                <a:solidFill>
                  <a:schemeClr val="bg2">
                    <a:lumMod val="50000"/>
                  </a:schemeClr>
                </a:solidFill>
                <a:latin typeface="Calibri" panose="020F0502020204030204" pitchFamily="34" charset="0"/>
                <a:ea typeface="Helvetica Neue" charset="0"/>
                <a:cs typeface="Helvetica Neue" charset="0"/>
              </a:rPr>
              <a:t>dysgwyr</a:t>
            </a:r>
            <a:r>
              <a:rPr lang="en-GB" sz="2100" dirty="0">
                <a:solidFill>
                  <a:schemeClr val="bg2">
                    <a:lumMod val="50000"/>
                  </a:schemeClr>
                </a:solidFill>
                <a:latin typeface="Calibri" panose="020F0502020204030204" pitchFamily="34" charset="0"/>
                <a:ea typeface="Helvetica Neue" charset="0"/>
                <a:cs typeface="Helvetica Neue" charset="0"/>
              </a:rPr>
              <a:t> </a:t>
            </a:r>
            <a:r>
              <a:rPr lang="en-GB" sz="2100" dirty="0" err="1">
                <a:solidFill>
                  <a:schemeClr val="bg2">
                    <a:lumMod val="50000"/>
                  </a:schemeClr>
                </a:solidFill>
                <a:latin typeface="Calibri" panose="020F0502020204030204" pitchFamily="34" charset="0"/>
                <a:ea typeface="Helvetica Neue" charset="0"/>
                <a:cs typeface="Helvetica Neue" charset="0"/>
              </a:rPr>
              <a:t>yng</a:t>
            </a:r>
            <a:r>
              <a:rPr lang="en-GB" sz="2100" dirty="0">
                <a:solidFill>
                  <a:schemeClr val="bg2">
                    <a:lumMod val="50000"/>
                  </a:schemeClr>
                </a:solidFill>
                <a:latin typeface="Calibri" panose="020F0502020204030204" pitchFamily="34" charset="0"/>
                <a:ea typeface="Helvetica Neue" charset="0"/>
                <a:cs typeface="Helvetica Neue" charset="0"/>
              </a:rPr>
              <a:t> </a:t>
            </a:r>
            <a:r>
              <a:rPr lang="en-GB" sz="2100" dirty="0" err="1">
                <a:solidFill>
                  <a:schemeClr val="bg2">
                    <a:lumMod val="50000"/>
                  </a:schemeClr>
                </a:solidFill>
                <a:latin typeface="Calibri" panose="020F0502020204030204" pitchFamily="34" charset="0"/>
                <a:ea typeface="Helvetica Neue" charset="0"/>
                <a:cs typeface="Helvetica Neue" charset="0"/>
              </a:rPr>
              <a:t>Nghymru</a:t>
            </a:r>
            <a:endParaRPr lang="en-US" sz="2100" dirty="0">
              <a:solidFill>
                <a:schemeClr val="bg2">
                  <a:lumMod val="50000"/>
                </a:schemeClr>
              </a:solidFill>
              <a:latin typeface="Calibri" panose="020F0502020204030204" pitchFamily="34" charset="0"/>
              <a:ea typeface="Helvetica Neue" charset="0"/>
              <a:cs typeface="Helvetica Neue" charset="0"/>
            </a:endParaRPr>
          </a:p>
        </p:txBody>
      </p:sp>
      <p:sp>
        <p:nvSpPr>
          <p:cNvPr id="8" name="Content Placeholder 5"/>
          <p:cNvSpPr txBox="1">
            <a:spLocks/>
          </p:cNvSpPr>
          <p:nvPr/>
        </p:nvSpPr>
        <p:spPr>
          <a:xfrm>
            <a:off x="4416848" y="1748704"/>
            <a:ext cx="4070555" cy="1515665"/>
          </a:xfrm>
          <a:prstGeom prst="rect">
            <a:avLst/>
          </a:prstGeom>
        </p:spPr>
        <p:txBody>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a:buNone/>
              <a:defRPr/>
            </a:pPr>
            <a:r>
              <a:rPr lang="en-GB" sz="2100" b="1" dirty="0">
                <a:solidFill>
                  <a:schemeClr val="bg2">
                    <a:lumMod val="50000"/>
                  </a:schemeClr>
                </a:solidFill>
                <a:latin typeface="Calibri" panose="020F0502020204030204" pitchFamily="34" charset="0"/>
                <a:ea typeface="Helvetica Neue" charset="0"/>
                <a:cs typeface="Helvetica Neue" charset="0"/>
              </a:rPr>
              <a:t>Statutory aims:</a:t>
            </a:r>
          </a:p>
          <a:p>
            <a:pPr marL="0" indent="0">
              <a:buNone/>
              <a:defRPr/>
            </a:pPr>
            <a:endParaRPr lang="en-GB" sz="1200" dirty="0">
              <a:solidFill>
                <a:schemeClr val="bg2">
                  <a:lumMod val="50000"/>
                </a:schemeClr>
              </a:solidFill>
              <a:latin typeface="Calibri" panose="020F0502020204030204" pitchFamily="34" charset="0"/>
              <a:ea typeface="Helvetica Neue" charset="0"/>
              <a:cs typeface="Helvetica Neue" charset="0"/>
            </a:endParaRPr>
          </a:p>
          <a:p>
            <a:pPr marL="0" indent="0">
              <a:buNone/>
              <a:defRPr/>
            </a:pPr>
            <a:r>
              <a:rPr lang="en-GB" sz="2100" dirty="0">
                <a:solidFill>
                  <a:schemeClr val="bg2">
                    <a:lumMod val="50000"/>
                  </a:schemeClr>
                </a:solidFill>
                <a:latin typeface="Calibri" panose="020F0502020204030204" pitchFamily="34" charset="0"/>
                <a:ea typeface="Helvetica Neue" charset="0"/>
                <a:cs typeface="Helvetica Neue" charset="0"/>
              </a:rPr>
              <a:t>Promoting </a:t>
            </a:r>
            <a:r>
              <a:rPr lang="en-GB" sz="2100" b="1" dirty="0">
                <a:solidFill>
                  <a:schemeClr val="bg2">
                    <a:lumMod val="50000"/>
                  </a:schemeClr>
                </a:solidFill>
                <a:latin typeface="Calibri" panose="020F0502020204030204" pitchFamily="34" charset="0"/>
                <a:ea typeface="Helvetica Neue" charset="0"/>
                <a:cs typeface="Helvetica Neue" charset="0"/>
              </a:rPr>
              <a:t>public confidence </a:t>
            </a:r>
            <a:r>
              <a:rPr lang="en-GB" sz="2100" dirty="0">
                <a:solidFill>
                  <a:schemeClr val="bg2">
                    <a:lumMod val="50000"/>
                  </a:schemeClr>
                </a:solidFill>
                <a:latin typeface="Calibri" panose="020F0502020204030204" pitchFamily="34" charset="0"/>
                <a:ea typeface="Helvetica Neue" charset="0"/>
                <a:cs typeface="Helvetica Neue" charset="0"/>
              </a:rPr>
              <a:t>in qualifications and in the Welsh qualification system</a:t>
            </a:r>
          </a:p>
          <a:p>
            <a:pPr marL="0">
              <a:defRPr/>
            </a:pPr>
            <a:endParaRPr lang="en-GB" sz="1200" dirty="0">
              <a:solidFill>
                <a:srgbClr val="329AC9"/>
              </a:solidFill>
              <a:latin typeface="Helvetica Neue" charset="0"/>
              <a:ea typeface="Helvetica Neue" charset="0"/>
              <a:cs typeface="Helvetica Neue" charset="0"/>
            </a:endParaRPr>
          </a:p>
          <a:p>
            <a:pPr marL="0" indent="0">
              <a:buNone/>
              <a:defRPr/>
            </a:pPr>
            <a:r>
              <a:rPr lang="en-GB" sz="2100" dirty="0">
                <a:solidFill>
                  <a:schemeClr val="bg2">
                    <a:lumMod val="50000"/>
                  </a:schemeClr>
                </a:solidFill>
                <a:latin typeface="Calibri" panose="020F0502020204030204" pitchFamily="34" charset="0"/>
                <a:ea typeface="Helvetica Neue" charset="0"/>
                <a:cs typeface="Helvetica Neue" charset="0"/>
              </a:rPr>
              <a:t>Ensuring that qualifications, and the Welsh qualification system, are effective for meeting the </a:t>
            </a:r>
            <a:r>
              <a:rPr lang="en-GB" sz="2100" b="1" dirty="0">
                <a:solidFill>
                  <a:schemeClr val="bg2">
                    <a:lumMod val="50000"/>
                  </a:schemeClr>
                </a:solidFill>
                <a:latin typeface="Calibri" panose="020F0502020204030204" pitchFamily="34" charset="0"/>
                <a:ea typeface="Helvetica Neue" charset="0"/>
                <a:cs typeface="Helvetica Neue" charset="0"/>
              </a:rPr>
              <a:t>reasonable needs of learners </a:t>
            </a:r>
            <a:r>
              <a:rPr lang="en-GB" sz="2100" dirty="0">
                <a:solidFill>
                  <a:schemeClr val="bg2">
                    <a:lumMod val="50000"/>
                  </a:schemeClr>
                </a:solidFill>
                <a:latin typeface="Calibri" panose="020F0502020204030204" pitchFamily="34" charset="0"/>
                <a:ea typeface="Helvetica Neue" charset="0"/>
                <a:cs typeface="Helvetica Neue" charset="0"/>
              </a:rPr>
              <a:t>in Wales</a:t>
            </a:r>
            <a:endParaRPr lang="en-US" sz="2100" dirty="0">
              <a:solidFill>
                <a:schemeClr val="bg2">
                  <a:lumMod val="50000"/>
                </a:schemeClr>
              </a:solidFill>
              <a:latin typeface="Calibri" panose="020F0502020204030204" pitchFamily="34" charset="0"/>
              <a:ea typeface="Helvetica Neue" charset="0"/>
              <a:cs typeface="Helvetica Neue" charset="0"/>
            </a:endParaRPr>
          </a:p>
          <a:p>
            <a:pPr>
              <a:defRPr/>
            </a:pPr>
            <a:endParaRPr lang="en-US" sz="1049" dirty="0">
              <a:solidFill>
                <a:prstClr val="white"/>
              </a:solidFill>
            </a:endParaRPr>
          </a:p>
        </p:txBody>
      </p:sp>
      <p:sp>
        <p:nvSpPr>
          <p:cNvPr id="9" name="Title 3"/>
          <p:cNvSpPr txBox="1">
            <a:spLocks/>
          </p:cNvSpPr>
          <p:nvPr/>
        </p:nvSpPr>
        <p:spPr>
          <a:xfrm>
            <a:off x="332409" y="1269553"/>
            <a:ext cx="8168878" cy="994172"/>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400" dirty="0" err="1">
                <a:solidFill>
                  <a:srgbClr val="FF9900"/>
                </a:solidFill>
                <a:latin typeface="Segoe UI" panose="020B0502040204020203" pitchFamily="34" charset="0"/>
                <a:cs typeface="Segoe UI" panose="020B0502040204020203" pitchFamily="34" charset="0"/>
              </a:rPr>
              <a:t>Cymwysterau</a:t>
            </a:r>
            <a:r>
              <a:rPr lang="en-US" sz="2400" dirty="0">
                <a:solidFill>
                  <a:srgbClr val="FF9900"/>
                </a:solidFill>
                <a:latin typeface="Segoe UI" panose="020B0502040204020203" pitchFamily="34" charset="0"/>
                <a:cs typeface="Segoe UI" panose="020B0502040204020203" pitchFamily="34" charset="0"/>
              </a:rPr>
              <a:t> </a:t>
            </a:r>
            <a:r>
              <a:rPr lang="en-US" sz="2400" dirty="0" err="1">
                <a:solidFill>
                  <a:srgbClr val="FF9900"/>
                </a:solidFill>
                <a:latin typeface="Segoe UI" panose="020B0502040204020203" pitchFamily="34" charset="0"/>
                <a:cs typeface="Segoe UI" panose="020B0502040204020203" pitchFamily="34" charset="0"/>
              </a:rPr>
              <a:t>Cymru</a:t>
            </a:r>
            <a:r>
              <a:rPr lang="en-US" sz="2400" dirty="0">
                <a:solidFill>
                  <a:schemeClr val="accent2"/>
                </a:solidFill>
                <a:latin typeface="Segoe UI" panose="020B0502040204020203" pitchFamily="34" charset="0"/>
                <a:cs typeface="Segoe UI" panose="020B0502040204020203" pitchFamily="34" charset="0"/>
              </a:rPr>
              <a:t>		</a:t>
            </a:r>
            <a:r>
              <a:rPr lang="en-US" sz="2400" dirty="0">
                <a:solidFill>
                  <a:srgbClr val="FF9900"/>
                </a:solidFill>
                <a:latin typeface="Segoe UI" panose="020B0502040204020203" pitchFamily="34" charset="0"/>
                <a:cs typeface="Segoe UI" panose="020B0502040204020203" pitchFamily="34" charset="0"/>
              </a:rPr>
              <a:t>Qualifications Wales</a:t>
            </a:r>
          </a:p>
        </p:txBody>
      </p:sp>
    </p:spTree>
    <p:extLst>
      <p:ext uri="{BB962C8B-B14F-4D97-AF65-F5344CB8AC3E}">
        <p14:creationId xmlns:p14="http://schemas.microsoft.com/office/powerpoint/2010/main" val="34688311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669160" y="1209458"/>
            <a:ext cx="1134534" cy="1104384"/>
          </a:xfrm>
          <a:prstGeom prst="rect">
            <a:avLst/>
          </a:prstGeom>
        </p:spPr>
      </p:pic>
      <p:sp>
        <p:nvSpPr>
          <p:cNvPr id="7" name="Rectangle 6"/>
          <p:cNvSpPr/>
          <p:nvPr/>
        </p:nvSpPr>
        <p:spPr>
          <a:xfrm>
            <a:off x="332410" y="2025594"/>
            <a:ext cx="3929874" cy="2739211"/>
          </a:xfrm>
          <a:prstGeom prst="rect">
            <a:avLst/>
          </a:prstGeom>
        </p:spPr>
        <p:txBody>
          <a:bodyPr wrap="square">
            <a:spAutoFit/>
          </a:bodyPr>
          <a:lstStyle/>
          <a:p>
            <a:pPr marL="257175" indent="-257175">
              <a:spcBef>
                <a:spcPts val="450"/>
              </a:spcBef>
              <a:spcAft>
                <a:spcPts val="450"/>
              </a:spcAft>
              <a:buFont typeface="Arial" panose="020B0604020202020204" pitchFamily="34" charset="0"/>
              <a:buChar char="•"/>
              <a:defRPr/>
            </a:pPr>
            <a:r>
              <a:rPr lang="en-GB" sz="2100" dirty="0">
                <a:solidFill>
                  <a:schemeClr val="bg2">
                    <a:lumMod val="50000"/>
                  </a:schemeClr>
                </a:solidFill>
                <a:latin typeface="Calibri" panose="020F0502020204030204" pitchFamily="34" charset="0"/>
                <a:ea typeface="Helvetica Neue" charset="0"/>
                <a:cs typeface="Helvetica Neue" charset="0"/>
              </a:rPr>
              <a:t>TGAU, </a:t>
            </a:r>
            <a:r>
              <a:rPr lang="en-GB" sz="2100" dirty="0" err="1">
                <a:solidFill>
                  <a:schemeClr val="bg2">
                    <a:lumMod val="50000"/>
                  </a:schemeClr>
                </a:solidFill>
                <a:latin typeface="Calibri" panose="020F0502020204030204" pitchFamily="34" charset="0"/>
                <a:ea typeface="Helvetica Neue" charset="0"/>
                <a:cs typeface="Helvetica Neue" charset="0"/>
              </a:rPr>
              <a:t>Safon</a:t>
            </a:r>
            <a:r>
              <a:rPr lang="en-GB" sz="2100" dirty="0">
                <a:solidFill>
                  <a:schemeClr val="bg2">
                    <a:lumMod val="50000"/>
                  </a:schemeClr>
                </a:solidFill>
                <a:latin typeface="Calibri" panose="020F0502020204030204" pitchFamily="34" charset="0"/>
                <a:ea typeface="Helvetica Neue" charset="0"/>
                <a:cs typeface="Helvetica Neue" charset="0"/>
              </a:rPr>
              <a:t> </a:t>
            </a:r>
            <a:r>
              <a:rPr lang="en-GB" sz="2100" dirty="0" err="1">
                <a:solidFill>
                  <a:schemeClr val="bg2">
                    <a:lumMod val="50000"/>
                  </a:schemeClr>
                </a:solidFill>
                <a:latin typeface="Calibri" panose="020F0502020204030204" pitchFamily="34" charset="0"/>
                <a:ea typeface="Helvetica Neue" charset="0"/>
                <a:cs typeface="Helvetica Neue" charset="0"/>
              </a:rPr>
              <a:t>Uwch</a:t>
            </a:r>
            <a:r>
              <a:rPr lang="en-GB" sz="2100" dirty="0">
                <a:solidFill>
                  <a:schemeClr val="bg2">
                    <a:lumMod val="50000"/>
                  </a:schemeClr>
                </a:solidFill>
                <a:latin typeface="Calibri" panose="020F0502020204030204" pitchFamily="34" charset="0"/>
                <a:ea typeface="Helvetica Neue" charset="0"/>
                <a:cs typeface="Helvetica Neue" charset="0"/>
              </a:rPr>
              <a:t> </a:t>
            </a:r>
            <a:r>
              <a:rPr lang="en-GB" sz="2100" dirty="0" err="1">
                <a:solidFill>
                  <a:schemeClr val="bg2">
                    <a:lumMod val="50000"/>
                  </a:schemeClr>
                </a:solidFill>
                <a:latin typeface="Calibri" panose="020F0502020204030204" pitchFamily="34" charset="0"/>
                <a:ea typeface="Helvetica Neue" charset="0"/>
                <a:cs typeface="Helvetica Neue" charset="0"/>
              </a:rPr>
              <a:t>a’r</a:t>
            </a:r>
            <a:r>
              <a:rPr lang="en-GB" sz="2100" dirty="0">
                <a:solidFill>
                  <a:schemeClr val="bg2">
                    <a:lumMod val="50000"/>
                  </a:schemeClr>
                </a:solidFill>
                <a:latin typeface="Calibri" panose="020F0502020204030204" pitchFamily="34" charset="0"/>
                <a:ea typeface="Helvetica Neue" charset="0"/>
                <a:cs typeface="Helvetica Neue" charset="0"/>
              </a:rPr>
              <a:t> </a:t>
            </a:r>
            <a:r>
              <a:rPr lang="en-GB" sz="2100" dirty="0" err="1">
                <a:solidFill>
                  <a:schemeClr val="bg2">
                    <a:lumMod val="50000"/>
                  </a:schemeClr>
                </a:solidFill>
                <a:latin typeface="Calibri" panose="020F0502020204030204" pitchFamily="34" charset="0"/>
                <a:ea typeface="Helvetica Neue" charset="0"/>
                <a:cs typeface="Helvetica Neue" charset="0"/>
              </a:rPr>
              <a:t>Fagloriaeth</a:t>
            </a:r>
            <a:r>
              <a:rPr lang="en-GB" sz="2100" dirty="0">
                <a:solidFill>
                  <a:schemeClr val="bg2">
                    <a:lumMod val="50000"/>
                  </a:schemeClr>
                </a:solidFill>
                <a:latin typeface="Calibri" panose="020F0502020204030204" pitchFamily="34" charset="0"/>
                <a:ea typeface="Helvetica Neue" charset="0"/>
                <a:cs typeface="Helvetica Neue" charset="0"/>
              </a:rPr>
              <a:t> </a:t>
            </a:r>
            <a:r>
              <a:rPr lang="en-GB" sz="2100" dirty="0" err="1">
                <a:solidFill>
                  <a:schemeClr val="bg2">
                    <a:lumMod val="50000"/>
                  </a:schemeClr>
                </a:solidFill>
                <a:latin typeface="Calibri" panose="020F0502020204030204" pitchFamily="34" charset="0"/>
                <a:ea typeface="Helvetica Neue" charset="0"/>
                <a:cs typeface="Helvetica Neue" charset="0"/>
              </a:rPr>
              <a:t>Gymraeg</a:t>
            </a:r>
            <a:r>
              <a:rPr lang="en-GB" sz="2100" dirty="0">
                <a:solidFill>
                  <a:schemeClr val="bg2">
                    <a:lumMod val="50000"/>
                  </a:schemeClr>
                </a:solidFill>
                <a:latin typeface="Calibri" panose="020F0502020204030204" pitchFamily="34" charset="0"/>
                <a:ea typeface="Helvetica Neue" charset="0"/>
                <a:cs typeface="Helvetica Neue" charset="0"/>
              </a:rPr>
              <a:t> </a:t>
            </a:r>
          </a:p>
          <a:p>
            <a:pPr marL="257175" indent="-257175">
              <a:spcBef>
                <a:spcPts val="450"/>
              </a:spcBef>
              <a:spcAft>
                <a:spcPts val="450"/>
              </a:spcAft>
              <a:buFont typeface="Arial" panose="020B0604020202020204" pitchFamily="34" charset="0"/>
              <a:buChar char="•"/>
              <a:defRPr/>
            </a:pPr>
            <a:r>
              <a:rPr lang="en-GB" sz="2100" dirty="0" err="1">
                <a:solidFill>
                  <a:schemeClr val="bg2">
                    <a:lumMod val="50000"/>
                  </a:schemeClr>
                </a:solidFill>
                <a:latin typeface="Calibri" panose="020F0502020204030204" pitchFamily="34" charset="0"/>
                <a:ea typeface="Helvetica Neue" charset="0"/>
                <a:cs typeface="Helvetica Neue" charset="0"/>
              </a:rPr>
              <a:t>Cynnwys</a:t>
            </a:r>
            <a:r>
              <a:rPr lang="en-GB" sz="2100" dirty="0">
                <a:solidFill>
                  <a:schemeClr val="bg2">
                    <a:lumMod val="50000"/>
                  </a:schemeClr>
                </a:solidFill>
                <a:latin typeface="Calibri" panose="020F0502020204030204" pitchFamily="34" charset="0"/>
                <a:ea typeface="Helvetica Neue" charset="0"/>
                <a:cs typeface="Helvetica Neue" charset="0"/>
              </a:rPr>
              <a:t> a </a:t>
            </a:r>
            <a:r>
              <a:rPr lang="en-GB" sz="2100" dirty="0" err="1">
                <a:solidFill>
                  <a:schemeClr val="bg2">
                    <a:lumMod val="50000"/>
                  </a:schemeClr>
                </a:solidFill>
                <a:latin typeface="Calibri" panose="020F0502020204030204" pitchFamily="34" charset="0"/>
                <a:ea typeface="Helvetica Neue" charset="0"/>
                <a:cs typeface="Helvetica Neue" charset="0"/>
              </a:rPr>
              <a:t>strwythurau</a:t>
            </a:r>
            <a:r>
              <a:rPr lang="en-GB" sz="2100" dirty="0">
                <a:solidFill>
                  <a:schemeClr val="bg2">
                    <a:lumMod val="50000"/>
                  </a:schemeClr>
                </a:solidFill>
                <a:latin typeface="Calibri" panose="020F0502020204030204" pitchFamily="34" charset="0"/>
                <a:ea typeface="Helvetica Neue" charset="0"/>
                <a:cs typeface="Helvetica Neue" charset="0"/>
              </a:rPr>
              <a:t> </a:t>
            </a:r>
            <a:r>
              <a:rPr lang="en-GB" sz="2100" dirty="0" err="1">
                <a:solidFill>
                  <a:schemeClr val="bg2">
                    <a:lumMod val="50000"/>
                  </a:schemeClr>
                </a:solidFill>
                <a:latin typeface="Calibri" panose="020F0502020204030204" pitchFamily="34" charset="0"/>
                <a:ea typeface="Helvetica Neue" charset="0"/>
                <a:cs typeface="Helvetica Neue" charset="0"/>
              </a:rPr>
              <a:t>asesu</a:t>
            </a:r>
            <a:r>
              <a:rPr lang="en-GB" sz="2100" dirty="0">
                <a:solidFill>
                  <a:schemeClr val="bg2">
                    <a:lumMod val="50000"/>
                  </a:schemeClr>
                </a:solidFill>
                <a:latin typeface="Calibri" panose="020F0502020204030204" pitchFamily="34" charset="0"/>
                <a:ea typeface="Helvetica Neue" charset="0"/>
                <a:cs typeface="Helvetica Neue" charset="0"/>
              </a:rPr>
              <a:t> </a:t>
            </a:r>
            <a:r>
              <a:rPr lang="en-GB" sz="2100" dirty="0" err="1">
                <a:solidFill>
                  <a:schemeClr val="bg2">
                    <a:lumMod val="50000"/>
                  </a:schemeClr>
                </a:solidFill>
                <a:latin typeface="Calibri" panose="020F0502020204030204" pitchFamily="34" charset="0"/>
                <a:ea typeface="Helvetica Neue" charset="0"/>
                <a:cs typeface="Helvetica Neue" charset="0"/>
              </a:rPr>
              <a:t>newydd</a:t>
            </a:r>
            <a:endParaRPr lang="en-GB" sz="2100" dirty="0">
              <a:solidFill>
                <a:schemeClr val="bg2">
                  <a:lumMod val="50000"/>
                </a:schemeClr>
              </a:solidFill>
              <a:latin typeface="Calibri" panose="020F0502020204030204" pitchFamily="34" charset="0"/>
              <a:ea typeface="Helvetica Neue" charset="0"/>
              <a:cs typeface="Helvetica Neue" charset="0"/>
            </a:endParaRPr>
          </a:p>
          <a:p>
            <a:pPr marL="257175" indent="-257175">
              <a:spcBef>
                <a:spcPts val="450"/>
              </a:spcBef>
              <a:spcAft>
                <a:spcPts val="450"/>
              </a:spcAft>
              <a:buFont typeface="Arial" panose="020B0604020202020204" pitchFamily="34" charset="0"/>
              <a:buChar char="•"/>
              <a:defRPr/>
            </a:pPr>
            <a:r>
              <a:rPr lang="en-GB" sz="2100" dirty="0" err="1">
                <a:solidFill>
                  <a:schemeClr val="bg2">
                    <a:lumMod val="50000"/>
                  </a:schemeClr>
                </a:solidFill>
                <a:latin typeface="Calibri" panose="020F0502020204030204" pitchFamily="34" charset="0"/>
                <a:ea typeface="Helvetica Neue" charset="0"/>
                <a:cs typeface="Helvetica Neue" charset="0"/>
              </a:rPr>
              <a:t>Cynigir</a:t>
            </a:r>
            <a:r>
              <a:rPr lang="en-GB" sz="2100" dirty="0">
                <a:solidFill>
                  <a:schemeClr val="bg2">
                    <a:lumMod val="50000"/>
                  </a:schemeClr>
                </a:solidFill>
                <a:latin typeface="Calibri" panose="020F0502020204030204" pitchFamily="34" charset="0"/>
                <a:ea typeface="Helvetica Neue" charset="0"/>
                <a:cs typeface="Helvetica Neue" charset="0"/>
              </a:rPr>
              <a:t> </a:t>
            </a:r>
            <a:r>
              <a:rPr lang="en-GB" sz="2100" dirty="0" err="1">
                <a:solidFill>
                  <a:schemeClr val="bg2">
                    <a:lumMod val="50000"/>
                  </a:schemeClr>
                </a:solidFill>
                <a:latin typeface="Calibri" panose="020F0502020204030204" pitchFamily="34" charset="0"/>
                <a:ea typeface="Helvetica Neue" charset="0"/>
                <a:cs typeface="Helvetica Neue" charset="0"/>
              </a:rPr>
              <a:t>yn</a:t>
            </a:r>
            <a:r>
              <a:rPr lang="en-GB" sz="2100" dirty="0">
                <a:solidFill>
                  <a:schemeClr val="bg2">
                    <a:lumMod val="50000"/>
                  </a:schemeClr>
                </a:solidFill>
                <a:latin typeface="Calibri" panose="020F0502020204030204" pitchFamily="34" charset="0"/>
                <a:ea typeface="Helvetica Neue" charset="0"/>
                <a:cs typeface="Helvetica Neue" charset="0"/>
              </a:rPr>
              <a:t> </a:t>
            </a:r>
            <a:r>
              <a:rPr lang="en-GB" sz="2100" dirty="0" err="1">
                <a:solidFill>
                  <a:schemeClr val="bg2">
                    <a:lumMod val="50000"/>
                  </a:schemeClr>
                </a:solidFill>
                <a:latin typeface="Calibri" panose="020F0502020204030204" pitchFamily="34" charset="0"/>
                <a:ea typeface="Helvetica Neue" charset="0"/>
                <a:cs typeface="Helvetica Neue" charset="0"/>
              </a:rPr>
              <a:t>bennaf</a:t>
            </a:r>
            <a:r>
              <a:rPr lang="en-GB" sz="2100" dirty="0">
                <a:solidFill>
                  <a:schemeClr val="bg2">
                    <a:lumMod val="50000"/>
                  </a:schemeClr>
                </a:solidFill>
                <a:latin typeface="Calibri" panose="020F0502020204030204" pitchFamily="34" charset="0"/>
                <a:ea typeface="Helvetica Neue" charset="0"/>
                <a:cs typeface="Helvetica Neue" charset="0"/>
              </a:rPr>
              <a:t> </a:t>
            </a:r>
            <a:r>
              <a:rPr lang="en-GB" sz="2100" dirty="0" err="1">
                <a:solidFill>
                  <a:schemeClr val="bg2">
                    <a:lumMod val="50000"/>
                  </a:schemeClr>
                </a:solidFill>
                <a:latin typeface="Calibri" panose="020F0502020204030204" pitchFamily="34" charset="0"/>
                <a:ea typeface="Helvetica Neue" charset="0"/>
                <a:cs typeface="Helvetica Neue" charset="0"/>
              </a:rPr>
              <a:t>gan</a:t>
            </a:r>
            <a:r>
              <a:rPr lang="en-GB" sz="2100" dirty="0">
                <a:solidFill>
                  <a:schemeClr val="bg2">
                    <a:lumMod val="50000"/>
                  </a:schemeClr>
                </a:solidFill>
                <a:latin typeface="Calibri" panose="020F0502020204030204" pitchFamily="34" charset="0"/>
                <a:ea typeface="Helvetica Neue" charset="0"/>
                <a:cs typeface="Helvetica Neue" charset="0"/>
              </a:rPr>
              <a:t> CBAC</a:t>
            </a:r>
          </a:p>
          <a:p>
            <a:pPr marL="257175" indent="-257175">
              <a:spcBef>
                <a:spcPts val="450"/>
              </a:spcBef>
              <a:spcAft>
                <a:spcPts val="450"/>
              </a:spcAft>
              <a:buFont typeface="Arial" panose="020B0604020202020204" pitchFamily="34" charset="0"/>
              <a:buChar char="•"/>
              <a:defRPr/>
            </a:pPr>
            <a:r>
              <a:rPr lang="en-GB" sz="2100" dirty="0" err="1">
                <a:solidFill>
                  <a:schemeClr val="bg2">
                    <a:lumMod val="50000"/>
                  </a:schemeClr>
                </a:solidFill>
                <a:latin typeface="Calibri" panose="020F0502020204030204" pitchFamily="34" charset="0"/>
                <a:ea typeface="Helvetica Neue" charset="0"/>
                <a:cs typeface="Helvetica Neue" charset="0"/>
              </a:rPr>
              <a:t>Asesiadau</a:t>
            </a:r>
            <a:r>
              <a:rPr lang="en-GB" sz="2100" dirty="0">
                <a:solidFill>
                  <a:schemeClr val="bg2">
                    <a:lumMod val="50000"/>
                  </a:schemeClr>
                </a:solidFill>
                <a:latin typeface="Calibri" panose="020F0502020204030204" pitchFamily="34" charset="0"/>
                <a:ea typeface="Helvetica Neue" charset="0"/>
                <a:cs typeface="Helvetica Neue" charset="0"/>
              </a:rPr>
              <a:t> </a:t>
            </a:r>
            <a:r>
              <a:rPr lang="en-GB" sz="2100" dirty="0" err="1">
                <a:solidFill>
                  <a:schemeClr val="bg2">
                    <a:lumMod val="50000"/>
                  </a:schemeClr>
                </a:solidFill>
                <a:latin typeface="Calibri" panose="020F0502020204030204" pitchFamily="34" charset="0"/>
                <a:ea typeface="Helvetica Neue" charset="0"/>
                <a:cs typeface="Helvetica Neue" charset="0"/>
              </a:rPr>
              <a:t>cyntaf</a:t>
            </a:r>
            <a:r>
              <a:rPr lang="en-GB" sz="2100" dirty="0">
                <a:solidFill>
                  <a:schemeClr val="bg2">
                    <a:lumMod val="50000"/>
                  </a:schemeClr>
                </a:solidFill>
                <a:latin typeface="Calibri" panose="020F0502020204030204" pitchFamily="34" charset="0"/>
                <a:ea typeface="Helvetica Neue" charset="0"/>
                <a:cs typeface="Helvetica Neue" charset="0"/>
              </a:rPr>
              <a:t> </a:t>
            </a:r>
            <a:r>
              <a:rPr lang="en-GB" sz="2100" dirty="0" err="1">
                <a:solidFill>
                  <a:schemeClr val="bg2">
                    <a:lumMod val="50000"/>
                  </a:schemeClr>
                </a:solidFill>
                <a:latin typeface="Calibri" panose="020F0502020204030204" pitchFamily="34" charset="0"/>
                <a:ea typeface="Helvetica Neue" charset="0"/>
                <a:cs typeface="Helvetica Neue" charset="0"/>
              </a:rPr>
              <a:t>dros</a:t>
            </a:r>
            <a:r>
              <a:rPr lang="en-GB" sz="2100" dirty="0">
                <a:solidFill>
                  <a:schemeClr val="bg2">
                    <a:lumMod val="50000"/>
                  </a:schemeClr>
                </a:solidFill>
                <a:latin typeface="Calibri" panose="020F0502020204030204" pitchFamily="34" charset="0"/>
                <a:ea typeface="Helvetica Neue" charset="0"/>
                <a:cs typeface="Helvetica Neue" charset="0"/>
              </a:rPr>
              <a:t> y </a:t>
            </a:r>
            <a:r>
              <a:rPr lang="en-GB" sz="2100" dirty="0" err="1">
                <a:solidFill>
                  <a:schemeClr val="bg2">
                    <a:lumMod val="50000"/>
                  </a:schemeClr>
                </a:solidFill>
                <a:latin typeface="Calibri" panose="020F0502020204030204" pitchFamily="34" charset="0"/>
                <a:ea typeface="Helvetica Neue" charset="0"/>
                <a:cs typeface="Helvetica Neue" charset="0"/>
              </a:rPr>
              <a:t>dair</a:t>
            </a:r>
            <a:r>
              <a:rPr lang="en-GB" sz="2100" dirty="0">
                <a:solidFill>
                  <a:schemeClr val="bg2">
                    <a:lumMod val="50000"/>
                  </a:schemeClr>
                </a:solidFill>
                <a:latin typeface="Calibri" panose="020F0502020204030204" pitchFamily="34" charset="0"/>
                <a:ea typeface="Helvetica Neue" charset="0"/>
                <a:cs typeface="Helvetica Neue" charset="0"/>
              </a:rPr>
              <a:t> </a:t>
            </a:r>
            <a:r>
              <a:rPr lang="en-GB" sz="2100" dirty="0" err="1">
                <a:solidFill>
                  <a:schemeClr val="bg2">
                    <a:lumMod val="50000"/>
                  </a:schemeClr>
                </a:solidFill>
                <a:latin typeface="Calibri" panose="020F0502020204030204" pitchFamily="34" charset="0"/>
                <a:ea typeface="Helvetica Neue" charset="0"/>
                <a:cs typeface="Helvetica Neue" charset="0"/>
              </a:rPr>
              <a:t>mlynedd</a:t>
            </a:r>
            <a:r>
              <a:rPr lang="en-GB" sz="2100" dirty="0">
                <a:solidFill>
                  <a:schemeClr val="bg2">
                    <a:lumMod val="50000"/>
                  </a:schemeClr>
                </a:solidFill>
                <a:latin typeface="Calibri" panose="020F0502020204030204" pitchFamily="34" charset="0"/>
                <a:ea typeface="Helvetica Neue" charset="0"/>
                <a:cs typeface="Helvetica Neue" charset="0"/>
              </a:rPr>
              <a:t> </a:t>
            </a:r>
            <a:r>
              <a:rPr lang="en-GB" sz="2100" dirty="0" err="1">
                <a:solidFill>
                  <a:schemeClr val="bg2">
                    <a:lumMod val="50000"/>
                  </a:schemeClr>
                </a:solidFill>
                <a:latin typeface="Calibri" panose="020F0502020204030204" pitchFamily="34" charset="0"/>
                <a:ea typeface="Helvetica Neue" charset="0"/>
                <a:cs typeface="Helvetica Neue" charset="0"/>
              </a:rPr>
              <a:t>nesaf</a:t>
            </a:r>
            <a:endParaRPr lang="en-GB" sz="2100" dirty="0">
              <a:solidFill>
                <a:schemeClr val="bg2">
                  <a:lumMod val="50000"/>
                </a:schemeClr>
              </a:solidFill>
              <a:latin typeface="Calibri" panose="020F0502020204030204" pitchFamily="34" charset="0"/>
              <a:ea typeface="Helvetica Neue" charset="0"/>
              <a:cs typeface="Helvetica Neue" charset="0"/>
            </a:endParaRPr>
          </a:p>
        </p:txBody>
      </p:sp>
      <p:sp>
        <p:nvSpPr>
          <p:cNvPr id="8" name="Content Placeholder 5"/>
          <p:cNvSpPr txBox="1">
            <a:spLocks/>
          </p:cNvSpPr>
          <p:nvPr/>
        </p:nvSpPr>
        <p:spPr>
          <a:xfrm>
            <a:off x="4430733" y="2029748"/>
            <a:ext cx="4070555" cy="2673502"/>
          </a:xfrm>
          <a:prstGeom prst="rect">
            <a:avLst/>
          </a:prstGeom>
        </p:spPr>
        <p:txBody>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a:spcBef>
                <a:spcPts val="450"/>
              </a:spcBef>
              <a:spcAft>
                <a:spcPts val="450"/>
              </a:spcAft>
              <a:defRPr/>
            </a:pPr>
            <a:r>
              <a:rPr lang="en-GB" sz="2100" dirty="0">
                <a:solidFill>
                  <a:schemeClr val="bg2">
                    <a:lumMod val="50000"/>
                  </a:schemeClr>
                </a:solidFill>
                <a:latin typeface="Calibri" panose="020F0502020204030204" pitchFamily="34" charset="0"/>
                <a:ea typeface="Helvetica Neue" charset="0"/>
                <a:cs typeface="Helvetica Neue" charset="0"/>
              </a:rPr>
              <a:t>GCSEs, A levels and Welsh </a:t>
            </a:r>
            <a:r>
              <a:rPr lang="en-GB" sz="2100" dirty="0" err="1">
                <a:solidFill>
                  <a:schemeClr val="bg2">
                    <a:lumMod val="50000"/>
                  </a:schemeClr>
                </a:solidFill>
                <a:latin typeface="Calibri" panose="020F0502020204030204" pitchFamily="34" charset="0"/>
                <a:ea typeface="Helvetica Neue" charset="0"/>
                <a:cs typeface="Helvetica Neue" charset="0"/>
              </a:rPr>
              <a:t>Bacc</a:t>
            </a:r>
            <a:r>
              <a:rPr lang="en-GB" sz="2100" dirty="0">
                <a:solidFill>
                  <a:schemeClr val="bg2">
                    <a:lumMod val="50000"/>
                  </a:schemeClr>
                </a:solidFill>
                <a:latin typeface="Calibri" panose="020F0502020204030204" pitchFamily="34" charset="0"/>
                <a:ea typeface="Helvetica Neue" charset="0"/>
                <a:cs typeface="Helvetica Neue" charset="0"/>
              </a:rPr>
              <a:t> </a:t>
            </a:r>
          </a:p>
          <a:p>
            <a:pPr>
              <a:spcBef>
                <a:spcPts val="450"/>
              </a:spcBef>
              <a:spcAft>
                <a:spcPts val="450"/>
              </a:spcAft>
              <a:defRPr/>
            </a:pPr>
            <a:r>
              <a:rPr lang="en-GB" sz="2100" dirty="0">
                <a:solidFill>
                  <a:schemeClr val="bg2">
                    <a:lumMod val="50000"/>
                  </a:schemeClr>
                </a:solidFill>
                <a:latin typeface="Calibri" panose="020F0502020204030204" pitchFamily="34" charset="0"/>
                <a:ea typeface="Helvetica Neue" charset="0"/>
                <a:cs typeface="Helvetica Neue" charset="0"/>
              </a:rPr>
              <a:t>New content and assessment structures</a:t>
            </a:r>
          </a:p>
          <a:p>
            <a:pPr>
              <a:spcBef>
                <a:spcPts val="450"/>
              </a:spcBef>
              <a:spcAft>
                <a:spcPts val="450"/>
              </a:spcAft>
              <a:defRPr/>
            </a:pPr>
            <a:r>
              <a:rPr lang="en-GB" sz="2100" dirty="0">
                <a:solidFill>
                  <a:schemeClr val="bg2">
                    <a:lumMod val="50000"/>
                  </a:schemeClr>
                </a:solidFill>
                <a:latin typeface="Calibri" panose="020F0502020204030204" pitchFamily="34" charset="0"/>
                <a:ea typeface="Helvetica Neue" charset="0"/>
                <a:cs typeface="Helvetica Neue" charset="0"/>
              </a:rPr>
              <a:t>Offered mainly by WJEC</a:t>
            </a:r>
          </a:p>
          <a:p>
            <a:pPr>
              <a:spcBef>
                <a:spcPts val="450"/>
              </a:spcBef>
              <a:spcAft>
                <a:spcPts val="450"/>
              </a:spcAft>
              <a:defRPr/>
            </a:pPr>
            <a:r>
              <a:rPr lang="en-GB" sz="2100" dirty="0">
                <a:solidFill>
                  <a:schemeClr val="bg2">
                    <a:lumMod val="50000"/>
                  </a:schemeClr>
                </a:solidFill>
                <a:latin typeface="Calibri" panose="020F0502020204030204" pitchFamily="34" charset="0"/>
                <a:ea typeface="Helvetica Neue" charset="0"/>
                <a:cs typeface="Helvetica Neue" charset="0"/>
              </a:rPr>
              <a:t>First assessments over the next three years</a:t>
            </a:r>
          </a:p>
          <a:p>
            <a:pPr>
              <a:defRPr/>
            </a:pPr>
            <a:endParaRPr lang="en-US" sz="1049" dirty="0">
              <a:solidFill>
                <a:prstClr val="white"/>
              </a:solidFill>
            </a:endParaRPr>
          </a:p>
        </p:txBody>
      </p:sp>
      <p:sp>
        <p:nvSpPr>
          <p:cNvPr id="9" name="Title 3"/>
          <p:cNvSpPr txBox="1">
            <a:spLocks/>
          </p:cNvSpPr>
          <p:nvPr/>
        </p:nvSpPr>
        <p:spPr>
          <a:xfrm>
            <a:off x="332410" y="1209458"/>
            <a:ext cx="8168878" cy="687554"/>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400" dirty="0">
                <a:solidFill>
                  <a:srgbClr val="FF9900"/>
                </a:solidFill>
                <a:latin typeface="Segoe UI" panose="020B0502040204020203" pitchFamily="34" charset="0"/>
                <a:cs typeface="Segoe UI" panose="020B0502040204020203" pitchFamily="34" charset="0"/>
              </a:rPr>
              <a:t>Beth </a:t>
            </a:r>
            <a:r>
              <a:rPr lang="en-US" sz="2400" dirty="0" err="1">
                <a:solidFill>
                  <a:srgbClr val="FF9900"/>
                </a:solidFill>
                <a:latin typeface="Segoe UI" panose="020B0502040204020203" pitchFamily="34" charset="0"/>
                <a:cs typeface="Segoe UI" panose="020B0502040204020203" pitchFamily="34" charset="0"/>
              </a:rPr>
              <a:t>sy’n</a:t>
            </a:r>
            <a:r>
              <a:rPr lang="en-US" sz="2400" dirty="0">
                <a:solidFill>
                  <a:srgbClr val="FF9900"/>
                </a:solidFill>
                <a:latin typeface="Segoe UI" panose="020B0502040204020203" pitchFamily="34" charset="0"/>
                <a:cs typeface="Segoe UI" panose="020B0502040204020203" pitchFamily="34" charset="0"/>
              </a:rPr>
              <a:t> </a:t>
            </a:r>
            <a:r>
              <a:rPr lang="en-US" sz="2400" dirty="0" err="1">
                <a:solidFill>
                  <a:srgbClr val="FF9900"/>
                </a:solidFill>
                <a:latin typeface="Segoe UI" panose="020B0502040204020203" pitchFamily="34" charset="0"/>
                <a:cs typeface="Segoe UI" panose="020B0502040204020203" pitchFamily="34" charset="0"/>
              </a:rPr>
              <a:t>newid</a:t>
            </a:r>
            <a:r>
              <a:rPr lang="en-US" sz="2400" dirty="0">
                <a:solidFill>
                  <a:srgbClr val="FF9900"/>
                </a:solidFill>
                <a:latin typeface="Segoe UI" panose="020B0502040204020203" pitchFamily="34" charset="0"/>
                <a:cs typeface="Segoe UI" panose="020B0502040204020203" pitchFamily="34" charset="0"/>
              </a:rPr>
              <a:t>, </a:t>
            </a:r>
            <a:r>
              <a:rPr lang="en-US" sz="2400" dirty="0" err="1">
                <a:solidFill>
                  <a:srgbClr val="FF9900"/>
                </a:solidFill>
                <a:latin typeface="Segoe UI" panose="020B0502040204020203" pitchFamily="34" charset="0"/>
                <a:cs typeface="Segoe UI" panose="020B0502040204020203" pitchFamily="34" charset="0"/>
              </a:rPr>
              <a:t>pryd</a:t>
            </a:r>
            <a:r>
              <a:rPr lang="en-US" sz="2400" dirty="0">
                <a:solidFill>
                  <a:srgbClr val="FF9900"/>
                </a:solidFill>
                <a:latin typeface="Segoe UI" panose="020B0502040204020203" pitchFamily="34" charset="0"/>
                <a:cs typeface="Segoe UI" panose="020B0502040204020203" pitchFamily="34" charset="0"/>
              </a:rPr>
              <a:t> a </a:t>
            </a:r>
            <a:r>
              <a:rPr lang="en-US" sz="2400" dirty="0" err="1">
                <a:solidFill>
                  <a:srgbClr val="FF9900"/>
                </a:solidFill>
                <a:latin typeface="Segoe UI" panose="020B0502040204020203" pitchFamily="34" charset="0"/>
                <a:cs typeface="Segoe UI" panose="020B0502040204020203" pitchFamily="34" charset="0"/>
              </a:rPr>
              <a:t>sut</a:t>
            </a:r>
            <a:r>
              <a:rPr lang="en-US" sz="2400" dirty="0">
                <a:solidFill>
                  <a:srgbClr val="FF9900"/>
                </a:solidFill>
                <a:latin typeface="Segoe UI" panose="020B0502040204020203" pitchFamily="34" charset="0"/>
                <a:cs typeface="Segoe UI" panose="020B0502040204020203" pitchFamily="34" charset="0"/>
              </a:rPr>
              <a:t>?	What’s changing, when </a:t>
            </a:r>
          </a:p>
          <a:p>
            <a:r>
              <a:rPr lang="en-US" sz="2400" dirty="0">
                <a:solidFill>
                  <a:srgbClr val="FF9900"/>
                </a:solidFill>
                <a:latin typeface="Segoe UI" panose="020B0502040204020203" pitchFamily="34" charset="0"/>
                <a:cs typeface="Segoe UI" panose="020B0502040204020203" pitchFamily="34" charset="0"/>
              </a:rPr>
              <a:t>						and how?</a:t>
            </a:r>
          </a:p>
        </p:txBody>
      </p:sp>
    </p:spTree>
    <p:extLst>
      <p:ext uri="{BB962C8B-B14F-4D97-AF65-F5344CB8AC3E}">
        <p14:creationId xmlns:p14="http://schemas.microsoft.com/office/powerpoint/2010/main" val="41299418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669160" y="1209458"/>
            <a:ext cx="1134534" cy="1104384"/>
          </a:xfrm>
          <a:prstGeom prst="rect">
            <a:avLst/>
          </a:prstGeom>
        </p:spPr>
      </p:pic>
      <p:sp>
        <p:nvSpPr>
          <p:cNvPr id="6" name="TextBox 5"/>
          <p:cNvSpPr txBox="1"/>
          <p:nvPr/>
        </p:nvSpPr>
        <p:spPr>
          <a:xfrm>
            <a:off x="335363" y="2536790"/>
            <a:ext cx="2120921" cy="1384995"/>
          </a:xfrm>
          <a:prstGeom prst="rect">
            <a:avLst/>
          </a:prstGeom>
          <a:noFill/>
        </p:spPr>
        <p:txBody>
          <a:bodyPr wrap="square" rtlCol="0">
            <a:spAutoFit/>
          </a:bodyPr>
          <a:lstStyle/>
          <a:p>
            <a:r>
              <a:rPr lang="cy-GB" sz="2100" dirty="0">
                <a:solidFill>
                  <a:schemeClr val="bg2">
                    <a:lumMod val="50000"/>
                  </a:schemeClr>
                </a:solidFill>
              </a:rPr>
              <a:t>Beth sy’n newid yng ngweddill y DU? </a:t>
            </a:r>
            <a:endParaRPr lang="en-US" sz="2100" dirty="0">
              <a:solidFill>
                <a:schemeClr val="bg2">
                  <a:lumMod val="50000"/>
                </a:schemeClr>
              </a:solidFill>
            </a:endParaRPr>
          </a:p>
        </p:txBody>
      </p:sp>
      <p:pic>
        <p:nvPicPr>
          <p:cNvPr id="5" name="Picture 4"/>
          <p:cNvPicPr/>
          <p:nvPr/>
        </p:nvPicPr>
        <p:blipFill>
          <a:blip r:embed="rId4">
            <a:extLst>
              <a:ext uri="{28A0092B-C50C-407E-A947-70E740481C1C}">
                <a14:useLocalDpi xmlns:a14="http://schemas.microsoft.com/office/drawing/2010/main"/>
              </a:ext>
            </a:extLst>
          </a:blip>
          <a:stretch>
            <a:fillRect/>
          </a:stretch>
        </p:blipFill>
        <p:spPr>
          <a:xfrm rot="20894646">
            <a:off x="2707842" y="1308448"/>
            <a:ext cx="3060283" cy="4039187"/>
          </a:xfrm>
          <a:prstGeom prst="rect">
            <a:avLst/>
          </a:prstGeom>
          <a:effectLst>
            <a:outerShdw blurRad="50800" dist="76200" dir="2700000" algn="tl" rotWithShape="0">
              <a:prstClr val="black">
                <a:alpha val="40000"/>
              </a:prstClr>
            </a:outerShdw>
          </a:effectLst>
        </p:spPr>
      </p:pic>
      <p:sp>
        <p:nvSpPr>
          <p:cNvPr id="7" name="TextBox 6"/>
          <p:cNvSpPr txBox="1"/>
          <p:nvPr/>
        </p:nvSpPr>
        <p:spPr>
          <a:xfrm>
            <a:off x="6147507" y="2536790"/>
            <a:ext cx="2376606" cy="1061829"/>
          </a:xfrm>
          <a:prstGeom prst="rect">
            <a:avLst/>
          </a:prstGeom>
          <a:noFill/>
        </p:spPr>
        <p:txBody>
          <a:bodyPr wrap="square" rtlCol="0">
            <a:spAutoFit/>
          </a:bodyPr>
          <a:lstStyle/>
          <a:p>
            <a:r>
              <a:rPr lang="cy-GB" sz="2100" dirty="0" err="1">
                <a:solidFill>
                  <a:schemeClr val="bg2">
                    <a:lumMod val="50000"/>
                  </a:schemeClr>
                </a:solidFill>
              </a:rPr>
              <a:t>What’s</a:t>
            </a:r>
            <a:r>
              <a:rPr lang="cy-GB" sz="2100" dirty="0">
                <a:solidFill>
                  <a:schemeClr val="bg2">
                    <a:lumMod val="50000"/>
                  </a:schemeClr>
                </a:solidFill>
              </a:rPr>
              <a:t> </a:t>
            </a:r>
            <a:r>
              <a:rPr lang="cy-GB" sz="2100" dirty="0" err="1">
                <a:solidFill>
                  <a:schemeClr val="bg2">
                    <a:lumMod val="50000"/>
                  </a:schemeClr>
                </a:solidFill>
              </a:rPr>
              <a:t>changing</a:t>
            </a:r>
            <a:r>
              <a:rPr lang="cy-GB" sz="2100" dirty="0">
                <a:solidFill>
                  <a:schemeClr val="bg2">
                    <a:lumMod val="50000"/>
                  </a:schemeClr>
                </a:solidFill>
              </a:rPr>
              <a:t> </a:t>
            </a:r>
            <a:r>
              <a:rPr lang="cy-GB" sz="2100" dirty="0" err="1">
                <a:solidFill>
                  <a:schemeClr val="bg2">
                    <a:lumMod val="50000"/>
                  </a:schemeClr>
                </a:solidFill>
              </a:rPr>
              <a:t>elsewhere</a:t>
            </a:r>
            <a:r>
              <a:rPr lang="cy-GB" sz="2100" dirty="0">
                <a:solidFill>
                  <a:schemeClr val="bg2">
                    <a:lumMod val="50000"/>
                  </a:schemeClr>
                </a:solidFill>
              </a:rPr>
              <a:t> </a:t>
            </a:r>
            <a:r>
              <a:rPr lang="cy-GB" sz="2100" dirty="0" err="1">
                <a:solidFill>
                  <a:schemeClr val="bg2">
                    <a:lumMod val="50000"/>
                  </a:schemeClr>
                </a:solidFill>
              </a:rPr>
              <a:t>in</a:t>
            </a:r>
            <a:r>
              <a:rPr lang="cy-GB" sz="2100" dirty="0">
                <a:solidFill>
                  <a:schemeClr val="bg2">
                    <a:lumMod val="50000"/>
                  </a:schemeClr>
                </a:solidFill>
              </a:rPr>
              <a:t> the UK?</a:t>
            </a:r>
            <a:endParaRPr lang="en-US" sz="2100" dirty="0">
              <a:solidFill>
                <a:schemeClr val="bg2">
                  <a:lumMod val="50000"/>
                </a:schemeClr>
              </a:solidFill>
            </a:endParaRPr>
          </a:p>
        </p:txBody>
      </p:sp>
    </p:spTree>
    <p:extLst>
      <p:ext uri="{BB962C8B-B14F-4D97-AF65-F5344CB8AC3E}">
        <p14:creationId xmlns:p14="http://schemas.microsoft.com/office/powerpoint/2010/main" val="15916000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2000"/>
                                        <p:tgtEl>
                                          <p:spTgt spid="5"/>
                                        </p:tgtEl>
                                      </p:cBhvr>
                                    </p:animEffect>
                                    <p:anim calcmode="lin" valueType="num">
                                      <p:cBhvr>
                                        <p:cTn id="8" dur="2000" fill="hold"/>
                                        <p:tgtEl>
                                          <p:spTgt spid="5"/>
                                        </p:tgtEl>
                                        <p:attrNameLst>
                                          <p:attrName>ppt_w</p:attrName>
                                        </p:attrNameLst>
                                      </p:cBhvr>
                                      <p:tavLst>
                                        <p:tav tm="0" fmla="#ppt_w*sin(2.5*pi*$)">
                                          <p:val>
                                            <p:fltVal val="0"/>
                                          </p:val>
                                        </p:tav>
                                        <p:tav tm="100000">
                                          <p:val>
                                            <p:fltVal val="1"/>
                                          </p:val>
                                        </p:tav>
                                      </p:tavLst>
                                    </p:anim>
                                    <p:anim calcmode="lin" valueType="num">
                                      <p:cBhvr>
                                        <p:cTn id="9" dur="2000" fill="hold"/>
                                        <p:tgtEl>
                                          <p:spTgt spid="5"/>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669160" y="1209458"/>
            <a:ext cx="1134534" cy="1104384"/>
          </a:xfrm>
          <a:prstGeom prst="rect">
            <a:avLst/>
          </a:prstGeom>
        </p:spPr>
      </p:pic>
      <p:sp>
        <p:nvSpPr>
          <p:cNvPr id="7" name="Rectangle 6"/>
          <p:cNvSpPr/>
          <p:nvPr/>
        </p:nvSpPr>
        <p:spPr>
          <a:xfrm>
            <a:off x="61350" y="1607488"/>
            <a:ext cx="3986305" cy="3192669"/>
          </a:xfrm>
          <a:prstGeom prst="rect">
            <a:avLst/>
          </a:prstGeom>
        </p:spPr>
        <p:txBody>
          <a:bodyPr wrap="square">
            <a:spAutoFit/>
          </a:bodyPr>
          <a:lstStyle/>
          <a:p>
            <a:pPr marL="342900" indent="-342900" defTabSz="342900">
              <a:spcBef>
                <a:spcPct val="20000"/>
              </a:spcBef>
              <a:spcAft>
                <a:spcPts val="450"/>
              </a:spcAft>
              <a:buFont typeface="Arial"/>
              <a:buAutoNum type="arabicPeriod"/>
              <a:defRPr/>
            </a:pPr>
            <a:r>
              <a:rPr lang="cy-GB" sz="2100" dirty="0">
                <a:solidFill>
                  <a:schemeClr val="bg2">
                    <a:lumMod val="50000"/>
                  </a:schemeClr>
                </a:solidFill>
                <a:cs typeface="Arial" pitchFamily="34" charset="0"/>
              </a:rPr>
              <a:t>Graddau A* - G yn parhau</a:t>
            </a:r>
            <a:endParaRPr lang="en-GB" sz="2100" dirty="0">
              <a:solidFill>
                <a:schemeClr val="bg2">
                  <a:lumMod val="50000"/>
                </a:schemeClr>
              </a:solidFill>
              <a:cs typeface="Arial" pitchFamily="34" charset="0"/>
            </a:endParaRPr>
          </a:p>
          <a:p>
            <a:pPr marL="342900" indent="-342900" defTabSz="342900">
              <a:spcBef>
                <a:spcPct val="20000"/>
              </a:spcBef>
              <a:spcAft>
                <a:spcPts val="450"/>
              </a:spcAft>
              <a:buFont typeface="Arial"/>
              <a:buAutoNum type="arabicPeriod"/>
              <a:defRPr/>
            </a:pPr>
            <a:r>
              <a:rPr lang="cy-GB" sz="2100" dirty="0">
                <a:solidFill>
                  <a:schemeClr val="bg2">
                    <a:lumMod val="50000"/>
                  </a:schemeClr>
                </a:solidFill>
                <a:cs typeface="Arial" pitchFamily="34" charset="0"/>
              </a:rPr>
              <a:t>Peth cynnwys newydd</a:t>
            </a:r>
            <a:endParaRPr lang="en-GB" sz="2100" dirty="0">
              <a:solidFill>
                <a:schemeClr val="bg2">
                  <a:lumMod val="50000"/>
                </a:schemeClr>
              </a:solidFill>
              <a:cs typeface="Arial" pitchFamily="34" charset="0"/>
            </a:endParaRPr>
          </a:p>
          <a:p>
            <a:pPr marL="342900" indent="-342900" defTabSz="342900">
              <a:spcBef>
                <a:spcPct val="20000"/>
              </a:spcBef>
              <a:spcAft>
                <a:spcPts val="450"/>
              </a:spcAft>
              <a:buFont typeface="Arial"/>
              <a:buAutoNum type="arabicPeriod"/>
              <a:defRPr/>
            </a:pPr>
            <a:r>
              <a:rPr lang="en-GB" sz="2100" dirty="0" err="1">
                <a:solidFill>
                  <a:schemeClr val="bg2">
                    <a:lumMod val="50000"/>
                  </a:schemeClr>
                </a:solidFill>
                <a:cs typeface="Arial" pitchFamily="34" charset="0"/>
              </a:rPr>
              <a:t>Gwaith</a:t>
            </a:r>
            <a:r>
              <a:rPr lang="en-GB" sz="2100" dirty="0">
                <a:solidFill>
                  <a:schemeClr val="bg2">
                    <a:lumMod val="50000"/>
                  </a:schemeClr>
                </a:solidFill>
                <a:cs typeface="Arial" pitchFamily="34" charset="0"/>
              </a:rPr>
              <a:t> </a:t>
            </a:r>
            <a:r>
              <a:rPr lang="en-GB" sz="2100" dirty="0" err="1">
                <a:solidFill>
                  <a:schemeClr val="bg2">
                    <a:lumMod val="50000"/>
                  </a:schemeClr>
                </a:solidFill>
                <a:cs typeface="Arial" pitchFamily="34" charset="0"/>
              </a:rPr>
              <a:t>cwrs</a:t>
            </a:r>
            <a:r>
              <a:rPr lang="en-GB" sz="2100" dirty="0">
                <a:solidFill>
                  <a:schemeClr val="bg2">
                    <a:lumMod val="50000"/>
                  </a:schemeClr>
                </a:solidFill>
                <a:cs typeface="Arial" pitchFamily="34" charset="0"/>
              </a:rPr>
              <a:t> ac </a:t>
            </a:r>
            <a:r>
              <a:rPr lang="en-GB" sz="2100" dirty="0" err="1">
                <a:solidFill>
                  <a:schemeClr val="bg2">
                    <a:lumMod val="50000"/>
                  </a:schemeClr>
                </a:solidFill>
                <a:cs typeface="Arial" pitchFamily="34" charset="0"/>
              </a:rPr>
              <a:t>asesu</a:t>
            </a:r>
            <a:r>
              <a:rPr lang="en-GB" sz="2100" dirty="0">
                <a:solidFill>
                  <a:schemeClr val="bg2">
                    <a:lumMod val="50000"/>
                  </a:schemeClr>
                </a:solidFill>
                <a:cs typeface="Arial" pitchFamily="34" charset="0"/>
              </a:rPr>
              <a:t> </a:t>
            </a:r>
            <a:r>
              <a:rPr lang="en-GB" sz="2100" dirty="0" err="1">
                <a:solidFill>
                  <a:schemeClr val="bg2">
                    <a:lumMod val="50000"/>
                  </a:schemeClr>
                </a:solidFill>
                <a:cs typeface="Arial" pitchFamily="34" charset="0"/>
              </a:rPr>
              <a:t>ymarferol</a:t>
            </a:r>
            <a:r>
              <a:rPr lang="en-GB" sz="2100" dirty="0">
                <a:solidFill>
                  <a:schemeClr val="bg2">
                    <a:lumMod val="50000"/>
                  </a:schemeClr>
                </a:solidFill>
                <a:cs typeface="Arial" pitchFamily="34" charset="0"/>
              </a:rPr>
              <a:t> </a:t>
            </a:r>
            <a:r>
              <a:rPr lang="en-GB" sz="2100" dirty="0" err="1">
                <a:solidFill>
                  <a:schemeClr val="bg2">
                    <a:lumMod val="50000"/>
                  </a:schemeClr>
                </a:solidFill>
                <a:cs typeface="Arial" pitchFamily="34" charset="0"/>
              </a:rPr>
              <a:t>wedi</a:t>
            </a:r>
            <a:r>
              <a:rPr lang="en-GB" sz="2100" dirty="0">
                <a:solidFill>
                  <a:schemeClr val="bg2">
                    <a:lumMod val="50000"/>
                  </a:schemeClr>
                </a:solidFill>
                <a:cs typeface="Arial" pitchFamily="34" charset="0"/>
              </a:rPr>
              <a:t> </a:t>
            </a:r>
            <a:r>
              <a:rPr lang="en-GB" sz="2100" dirty="0" err="1">
                <a:solidFill>
                  <a:schemeClr val="bg2">
                    <a:lumMod val="50000"/>
                  </a:schemeClr>
                </a:solidFill>
                <a:cs typeface="Arial" pitchFamily="34" charset="0"/>
              </a:rPr>
              <a:t>ei</a:t>
            </a:r>
            <a:r>
              <a:rPr lang="en-GB" sz="2100" dirty="0">
                <a:solidFill>
                  <a:schemeClr val="bg2">
                    <a:lumMod val="50000"/>
                  </a:schemeClr>
                </a:solidFill>
                <a:cs typeface="Arial" pitchFamily="34" charset="0"/>
              </a:rPr>
              <a:t> </a:t>
            </a:r>
            <a:r>
              <a:rPr lang="en-GB" sz="2100" dirty="0" err="1">
                <a:solidFill>
                  <a:schemeClr val="bg2">
                    <a:lumMod val="50000"/>
                  </a:schemeClr>
                </a:solidFill>
                <a:cs typeface="Arial" pitchFamily="34" charset="0"/>
              </a:rPr>
              <a:t>cadw</a:t>
            </a:r>
            <a:r>
              <a:rPr lang="en-GB" sz="2100" dirty="0">
                <a:solidFill>
                  <a:schemeClr val="bg2">
                    <a:lumMod val="50000"/>
                  </a:schemeClr>
                </a:solidFill>
                <a:cs typeface="Arial" pitchFamily="34" charset="0"/>
              </a:rPr>
              <a:t> </a:t>
            </a:r>
            <a:r>
              <a:rPr lang="en-GB" sz="2100" dirty="0" err="1">
                <a:solidFill>
                  <a:schemeClr val="bg2">
                    <a:lumMod val="50000"/>
                  </a:schemeClr>
                </a:solidFill>
                <a:cs typeface="Arial" pitchFamily="34" charset="0"/>
              </a:rPr>
              <a:t>i</a:t>
            </a:r>
            <a:r>
              <a:rPr lang="en-GB" sz="2100" dirty="0">
                <a:solidFill>
                  <a:schemeClr val="bg2">
                    <a:lumMod val="50000"/>
                  </a:schemeClr>
                </a:solidFill>
                <a:cs typeface="Arial" pitchFamily="34" charset="0"/>
              </a:rPr>
              <a:t> </a:t>
            </a:r>
            <a:r>
              <a:rPr lang="en-GB" sz="2100" dirty="0" err="1">
                <a:solidFill>
                  <a:schemeClr val="bg2">
                    <a:lumMod val="50000"/>
                  </a:schemeClr>
                </a:solidFill>
                <a:cs typeface="Arial" pitchFamily="34" charset="0"/>
              </a:rPr>
              <a:t>leiafswm</a:t>
            </a:r>
            <a:endParaRPr lang="en-GB" sz="2100" dirty="0">
              <a:solidFill>
                <a:schemeClr val="bg2">
                  <a:lumMod val="50000"/>
                </a:schemeClr>
              </a:solidFill>
              <a:cs typeface="Arial" pitchFamily="34" charset="0"/>
            </a:endParaRPr>
          </a:p>
          <a:p>
            <a:pPr marL="342900" indent="-342900" defTabSz="342900">
              <a:spcBef>
                <a:spcPct val="20000"/>
              </a:spcBef>
              <a:spcAft>
                <a:spcPts val="450"/>
              </a:spcAft>
              <a:buFont typeface="Arial"/>
              <a:buAutoNum type="arabicPeriod"/>
              <a:defRPr/>
            </a:pPr>
            <a:r>
              <a:rPr lang="en-GB" sz="2100" dirty="0" err="1">
                <a:solidFill>
                  <a:schemeClr val="bg2">
                    <a:lumMod val="50000"/>
                  </a:schemeClr>
                </a:solidFill>
                <a:cs typeface="Arial" pitchFamily="34" charset="0"/>
              </a:rPr>
              <a:t>Rhai</a:t>
            </a:r>
            <a:r>
              <a:rPr lang="en-GB" sz="2100" dirty="0">
                <a:solidFill>
                  <a:schemeClr val="bg2">
                    <a:lumMod val="50000"/>
                  </a:schemeClr>
                </a:solidFill>
                <a:cs typeface="Arial" pitchFamily="34" charset="0"/>
              </a:rPr>
              <a:t> </a:t>
            </a:r>
            <a:r>
              <a:rPr lang="en-GB" sz="2100" dirty="0" err="1">
                <a:solidFill>
                  <a:schemeClr val="bg2">
                    <a:lumMod val="50000"/>
                  </a:schemeClr>
                </a:solidFill>
                <a:cs typeface="Arial" pitchFamily="34" charset="0"/>
              </a:rPr>
              <a:t>pynciau</a:t>
            </a:r>
            <a:r>
              <a:rPr lang="en-GB" sz="2100" dirty="0">
                <a:solidFill>
                  <a:schemeClr val="bg2">
                    <a:lumMod val="50000"/>
                  </a:schemeClr>
                </a:solidFill>
                <a:cs typeface="Arial" pitchFamily="34" charset="0"/>
              </a:rPr>
              <a:t> </a:t>
            </a:r>
            <a:r>
              <a:rPr lang="en-GB" sz="2100" dirty="0" err="1">
                <a:solidFill>
                  <a:schemeClr val="bg2">
                    <a:lumMod val="50000"/>
                  </a:schemeClr>
                </a:solidFill>
                <a:cs typeface="Arial" pitchFamily="34" charset="0"/>
              </a:rPr>
              <a:t>modylol</a:t>
            </a:r>
            <a:r>
              <a:rPr lang="en-GB" sz="2100" dirty="0">
                <a:solidFill>
                  <a:schemeClr val="bg2">
                    <a:lumMod val="50000"/>
                  </a:schemeClr>
                </a:solidFill>
                <a:cs typeface="Arial" pitchFamily="34" charset="0"/>
              </a:rPr>
              <a:t>, </a:t>
            </a:r>
            <a:r>
              <a:rPr lang="en-GB" sz="2100" dirty="0" err="1">
                <a:solidFill>
                  <a:schemeClr val="bg2">
                    <a:lumMod val="50000"/>
                  </a:schemeClr>
                </a:solidFill>
                <a:cs typeface="Arial" pitchFamily="34" charset="0"/>
              </a:rPr>
              <a:t>eraill</a:t>
            </a:r>
            <a:r>
              <a:rPr lang="en-GB" sz="2100" dirty="0">
                <a:solidFill>
                  <a:schemeClr val="bg2">
                    <a:lumMod val="50000"/>
                  </a:schemeClr>
                </a:solidFill>
                <a:cs typeface="Arial" pitchFamily="34" charset="0"/>
              </a:rPr>
              <a:t> </a:t>
            </a:r>
            <a:r>
              <a:rPr lang="en-GB" sz="2100" dirty="0" err="1">
                <a:solidFill>
                  <a:schemeClr val="bg2">
                    <a:lumMod val="50000"/>
                  </a:schemeClr>
                </a:solidFill>
                <a:cs typeface="Arial" pitchFamily="34" charset="0"/>
              </a:rPr>
              <a:t>yn</a:t>
            </a:r>
            <a:r>
              <a:rPr lang="en-GB" sz="2100" dirty="0">
                <a:solidFill>
                  <a:schemeClr val="bg2">
                    <a:lumMod val="50000"/>
                  </a:schemeClr>
                </a:solidFill>
                <a:cs typeface="Arial" pitchFamily="34" charset="0"/>
              </a:rPr>
              <a:t> </a:t>
            </a:r>
            <a:r>
              <a:rPr lang="en-GB" sz="2100" dirty="0" err="1">
                <a:solidFill>
                  <a:schemeClr val="bg2">
                    <a:lumMod val="50000"/>
                  </a:schemeClr>
                </a:solidFill>
                <a:cs typeface="Arial" pitchFamily="34" charset="0"/>
              </a:rPr>
              <a:t>llinol</a:t>
            </a:r>
            <a:endParaRPr lang="en-GB" sz="2100" dirty="0">
              <a:solidFill>
                <a:schemeClr val="bg2">
                  <a:lumMod val="50000"/>
                </a:schemeClr>
              </a:solidFill>
              <a:cs typeface="Arial" pitchFamily="34" charset="0"/>
            </a:endParaRPr>
          </a:p>
          <a:p>
            <a:pPr marL="342900" indent="-342900" defTabSz="342900">
              <a:spcBef>
                <a:spcPct val="20000"/>
              </a:spcBef>
              <a:spcAft>
                <a:spcPts val="450"/>
              </a:spcAft>
              <a:buFont typeface="Arial"/>
              <a:buAutoNum type="arabicPeriod"/>
              <a:defRPr/>
            </a:pPr>
            <a:r>
              <a:rPr lang="cy-GB" sz="2100" dirty="0">
                <a:solidFill>
                  <a:schemeClr val="bg2">
                    <a:lumMod val="50000"/>
                  </a:schemeClr>
                </a:solidFill>
                <a:cs typeface="Arial" pitchFamily="34" charset="0"/>
              </a:rPr>
              <a:t>Haenu dim ond lle’n briodol</a:t>
            </a:r>
            <a:endParaRPr lang="en-GB" sz="2100" dirty="0">
              <a:solidFill>
                <a:schemeClr val="bg2">
                  <a:lumMod val="50000"/>
                </a:schemeClr>
              </a:solidFill>
              <a:cs typeface="Arial" pitchFamily="34" charset="0"/>
            </a:endParaRPr>
          </a:p>
        </p:txBody>
      </p:sp>
      <p:sp>
        <p:nvSpPr>
          <p:cNvPr id="8" name="Content Placeholder 5"/>
          <p:cNvSpPr txBox="1">
            <a:spLocks/>
          </p:cNvSpPr>
          <p:nvPr/>
        </p:nvSpPr>
        <p:spPr>
          <a:xfrm>
            <a:off x="3933060" y="1607488"/>
            <a:ext cx="4279987" cy="2673502"/>
          </a:xfrm>
          <a:prstGeom prst="rect">
            <a:avLst/>
          </a:prstGeom>
        </p:spPr>
        <p:txBody>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385763" indent="-385763">
              <a:spcBef>
                <a:spcPts val="450"/>
              </a:spcBef>
              <a:spcAft>
                <a:spcPts val="450"/>
              </a:spcAft>
              <a:buFont typeface="+mj-lt"/>
              <a:buAutoNum type="arabicPeriod"/>
              <a:defRPr/>
            </a:pPr>
            <a:r>
              <a:rPr lang="en-GB" sz="2100" dirty="0">
                <a:solidFill>
                  <a:schemeClr val="bg2">
                    <a:lumMod val="50000"/>
                  </a:schemeClr>
                </a:solidFill>
                <a:latin typeface="Calibri" panose="020F0502020204030204" pitchFamily="34" charset="0"/>
                <a:ea typeface="Helvetica Neue" charset="0"/>
                <a:cs typeface="Helvetica Neue" charset="0"/>
              </a:rPr>
              <a:t>Grading scale remains A* - G</a:t>
            </a:r>
          </a:p>
          <a:p>
            <a:pPr marL="385763" indent="-385763">
              <a:spcBef>
                <a:spcPts val="450"/>
              </a:spcBef>
              <a:spcAft>
                <a:spcPts val="450"/>
              </a:spcAft>
              <a:buFont typeface="+mj-lt"/>
              <a:buAutoNum type="arabicPeriod"/>
              <a:defRPr/>
            </a:pPr>
            <a:r>
              <a:rPr lang="en-GB" sz="2100" dirty="0">
                <a:solidFill>
                  <a:schemeClr val="bg2">
                    <a:lumMod val="50000"/>
                  </a:schemeClr>
                </a:solidFill>
                <a:latin typeface="Calibri" panose="020F0502020204030204" pitchFamily="34" charset="0"/>
                <a:ea typeface="Helvetica Neue" charset="0"/>
                <a:cs typeface="Helvetica Neue" charset="0"/>
              </a:rPr>
              <a:t>Some new and updated content</a:t>
            </a:r>
          </a:p>
          <a:p>
            <a:pPr marL="385763" indent="-385763">
              <a:spcBef>
                <a:spcPts val="450"/>
              </a:spcBef>
              <a:spcAft>
                <a:spcPts val="450"/>
              </a:spcAft>
              <a:buFont typeface="+mj-lt"/>
              <a:buAutoNum type="arabicPeriod"/>
              <a:defRPr/>
            </a:pPr>
            <a:r>
              <a:rPr lang="en-GB" sz="2100" dirty="0">
                <a:solidFill>
                  <a:schemeClr val="bg2">
                    <a:lumMod val="50000"/>
                  </a:schemeClr>
                </a:solidFill>
                <a:latin typeface="Calibri" panose="020F0502020204030204" pitchFamily="34" charset="0"/>
                <a:ea typeface="Helvetica Neue" charset="0"/>
                <a:cs typeface="Helvetica Neue" charset="0"/>
              </a:rPr>
              <a:t>Coursework and practical assessment kept to a minimum</a:t>
            </a:r>
          </a:p>
          <a:p>
            <a:pPr marL="385763" indent="-385763">
              <a:spcBef>
                <a:spcPts val="450"/>
              </a:spcBef>
              <a:spcAft>
                <a:spcPts val="450"/>
              </a:spcAft>
              <a:buFont typeface="+mj-lt"/>
              <a:buAutoNum type="arabicPeriod"/>
              <a:defRPr/>
            </a:pPr>
            <a:r>
              <a:rPr lang="en-GB" sz="2100" dirty="0">
                <a:solidFill>
                  <a:schemeClr val="bg2">
                    <a:lumMod val="50000"/>
                  </a:schemeClr>
                </a:solidFill>
                <a:latin typeface="Calibri" panose="020F0502020204030204" pitchFamily="34" charset="0"/>
                <a:ea typeface="Helvetica Neue" charset="0"/>
                <a:cs typeface="Helvetica Neue" charset="0"/>
              </a:rPr>
              <a:t>Some subjects are linear, others are unitised</a:t>
            </a:r>
          </a:p>
          <a:p>
            <a:pPr marL="385763" indent="-385763">
              <a:spcBef>
                <a:spcPts val="450"/>
              </a:spcBef>
              <a:spcAft>
                <a:spcPts val="450"/>
              </a:spcAft>
              <a:buFont typeface="+mj-lt"/>
              <a:buAutoNum type="arabicPeriod"/>
              <a:defRPr/>
            </a:pPr>
            <a:r>
              <a:rPr lang="cy-GB" sz="2100" dirty="0" err="1">
                <a:solidFill>
                  <a:schemeClr val="bg2">
                    <a:lumMod val="50000"/>
                  </a:schemeClr>
                </a:solidFill>
                <a:latin typeface="Calibri" panose="020F0502020204030204" pitchFamily="34" charset="0"/>
                <a:ea typeface="Helvetica Neue" charset="0"/>
                <a:cs typeface="Helvetica Neue" charset="0"/>
              </a:rPr>
              <a:t>Tiering</a:t>
            </a:r>
            <a:r>
              <a:rPr lang="cy-GB" sz="2100" dirty="0">
                <a:solidFill>
                  <a:schemeClr val="bg2">
                    <a:lumMod val="50000"/>
                  </a:schemeClr>
                </a:solidFill>
                <a:latin typeface="Calibri" panose="020F0502020204030204" pitchFamily="34" charset="0"/>
                <a:ea typeface="Helvetica Neue" charset="0"/>
                <a:cs typeface="Helvetica Neue" charset="0"/>
              </a:rPr>
              <a:t> </a:t>
            </a:r>
            <a:r>
              <a:rPr lang="cy-GB" sz="2100" dirty="0" err="1">
                <a:solidFill>
                  <a:schemeClr val="bg2">
                    <a:lumMod val="50000"/>
                  </a:schemeClr>
                </a:solidFill>
                <a:latin typeface="Calibri" panose="020F0502020204030204" pitchFamily="34" charset="0"/>
                <a:ea typeface="Helvetica Neue" charset="0"/>
                <a:cs typeface="Helvetica Neue" charset="0"/>
              </a:rPr>
              <a:t>where</a:t>
            </a:r>
            <a:r>
              <a:rPr lang="cy-GB" sz="2100" dirty="0">
                <a:solidFill>
                  <a:schemeClr val="bg2">
                    <a:lumMod val="50000"/>
                  </a:schemeClr>
                </a:solidFill>
                <a:latin typeface="Calibri" panose="020F0502020204030204" pitchFamily="34" charset="0"/>
                <a:ea typeface="Helvetica Neue" charset="0"/>
                <a:cs typeface="Helvetica Neue" charset="0"/>
              </a:rPr>
              <a:t> </a:t>
            </a:r>
            <a:r>
              <a:rPr lang="cy-GB" sz="2100" dirty="0" err="1">
                <a:solidFill>
                  <a:schemeClr val="bg2">
                    <a:lumMod val="50000"/>
                  </a:schemeClr>
                </a:solidFill>
                <a:latin typeface="Calibri" panose="020F0502020204030204" pitchFamily="34" charset="0"/>
                <a:ea typeface="Helvetica Neue" charset="0"/>
                <a:cs typeface="Helvetica Neue" charset="0"/>
              </a:rPr>
              <a:t>appropriate</a:t>
            </a:r>
            <a:endParaRPr lang="en-GB" sz="2100" dirty="0">
              <a:solidFill>
                <a:schemeClr val="bg2">
                  <a:lumMod val="50000"/>
                </a:schemeClr>
              </a:solidFill>
              <a:latin typeface="Calibri" panose="020F0502020204030204" pitchFamily="34" charset="0"/>
              <a:ea typeface="Helvetica Neue" charset="0"/>
              <a:cs typeface="Helvetica Neue" charset="0"/>
            </a:endParaRPr>
          </a:p>
        </p:txBody>
      </p:sp>
      <p:sp>
        <p:nvSpPr>
          <p:cNvPr id="9" name="Title 3"/>
          <p:cNvSpPr txBox="1">
            <a:spLocks/>
          </p:cNvSpPr>
          <p:nvPr/>
        </p:nvSpPr>
        <p:spPr>
          <a:xfrm>
            <a:off x="99921" y="1209458"/>
            <a:ext cx="8168878" cy="687554"/>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tabLst>
                <a:tab pos="3764756" algn="l"/>
              </a:tabLst>
            </a:pPr>
            <a:r>
              <a:rPr lang="en-US" sz="2400" dirty="0">
                <a:solidFill>
                  <a:srgbClr val="FF9900"/>
                </a:solidFill>
                <a:latin typeface="Segoe UI" panose="020B0502040204020203" pitchFamily="34" charset="0"/>
                <a:cs typeface="Segoe UI" panose="020B0502040204020203" pitchFamily="34" charset="0"/>
              </a:rPr>
              <a:t>TGAU – </a:t>
            </a:r>
            <a:r>
              <a:rPr lang="en-US" sz="2400" dirty="0" err="1">
                <a:solidFill>
                  <a:srgbClr val="FF9900"/>
                </a:solidFill>
                <a:latin typeface="Segoe UI" panose="020B0502040204020203" pitchFamily="34" charset="0"/>
                <a:cs typeface="Segoe UI" panose="020B0502040204020203" pitchFamily="34" charset="0"/>
              </a:rPr>
              <a:t>beth</a:t>
            </a:r>
            <a:r>
              <a:rPr lang="en-US" sz="2400" dirty="0">
                <a:solidFill>
                  <a:srgbClr val="FF9900"/>
                </a:solidFill>
                <a:latin typeface="Segoe UI" panose="020B0502040204020203" pitchFamily="34" charset="0"/>
                <a:cs typeface="Segoe UI" panose="020B0502040204020203" pitchFamily="34" charset="0"/>
              </a:rPr>
              <a:t> </a:t>
            </a:r>
            <a:r>
              <a:rPr lang="en-US" sz="2400" dirty="0" err="1">
                <a:solidFill>
                  <a:srgbClr val="FF9900"/>
                </a:solidFill>
                <a:latin typeface="Segoe UI" panose="020B0502040204020203" pitchFamily="34" charset="0"/>
                <a:cs typeface="Segoe UI" panose="020B0502040204020203" pitchFamily="34" charset="0"/>
              </a:rPr>
              <a:t>sy’n</a:t>
            </a:r>
            <a:r>
              <a:rPr lang="en-US" sz="2400" dirty="0">
                <a:solidFill>
                  <a:srgbClr val="FF9900"/>
                </a:solidFill>
                <a:latin typeface="Segoe UI" panose="020B0502040204020203" pitchFamily="34" charset="0"/>
                <a:cs typeface="Segoe UI" panose="020B0502040204020203" pitchFamily="34" charset="0"/>
              </a:rPr>
              <a:t> </a:t>
            </a:r>
            <a:r>
              <a:rPr lang="en-US" sz="2400" dirty="0" err="1">
                <a:solidFill>
                  <a:srgbClr val="FF9900"/>
                </a:solidFill>
                <a:latin typeface="Segoe UI" panose="020B0502040204020203" pitchFamily="34" charset="0"/>
                <a:cs typeface="Segoe UI" panose="020B0502040204020203" pitchFamily="34" charset="0"/>
              </a:rPr>
              <a:t>newid</a:t>
            </a:r>
            <a:r>
              <a:rPr lang="en-US" sz="2400" dirty="0">
                <a:solidFill>
                  <a:srgbClr val="FF9900"/>
                </a:solidFill>
                <a:latin typeface="Segoe UI" panose="020B0502040204020203" pitchFamily="34" charset="0"/>
                <a:cs typeface="Segoe UI" panose="020B0502040204020203" pitchFamily="34" charset="0"/>
              </a:rPr>
              <a:t>?	GCSEs – what’s changing?</a:t>
            </a:r>
          </a:p>
        </p:txBody>
      </p:sp>
    </p:spTree>
    <p:extLst>
      <p:ext uri="{BB962C8B-B14F-4D97-AF65-F5344CB8AC3E}">
        <p14:creationId xmlns:p14="http://schemas.microsoft.com/office/powerpoint/2010/main" val="3764196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669160" y="1209458"/>
            <a:ext cx="1134534" cy="1104384"/>
          </a:xfrm>
          <a:prstGeom prst="rect">
            <a:avLst/>
          </a:prstGeom>
        </p:spPr>
      </p:pic>
      <p:sp>
        <p:nvSpPr>
          <p:cNvPr id="6" name="TextBox 5"/>
          <p:cNvSpPr txBox="1"/>
          <p:nvPr/>
        </p:nvSpPr>
        <p:spPr>
          <a:xfrm>
            <a:off x="515999" y="2673749"/>
            <a:ext cx="1777145" cy="738664"/>
          </a:xfrm>
          <a:prstGeom prst="rect">
            <a:avLst/>
          </a:prstGeom>
          <a:noFill/>
        </p:spPr>
        <p:txBody>
          <a:bodyPr wrap="square" rtlCol="0">
            <a:spAutoFit/>
          </a:bodyPr>
          <a:lstStyle/>
          <a:p>
            <a:r>
              <a:rPr lang="en-GB" sz="2100" dirty="0" err="1">
                <a:solidFill>
                  <a:schemeClr val="bg2">
                    <a:lumMod val="50000"/>
                  </a:schemeClr>
                </a:solidFill>
              </a:rPr>
              <a:t>Cyfwerthedd</a:t>
            </a:r>
            <a:r>
              <a:rPr lang="en-GB" sz="2100" dirty="0">
                <a:solidFill>
                  <a:srgbClr val="329AC9"/>
                </a:solidFill>
              </a:rPr>
              <a:t>	</a:t>
            </a:r>
            <a:endParaRPr lang="en-US" sz="2100" dirty="0">
              <a:solidFill>
                <a:srgbClr val="329AC9"/>
              </a:solidFill>
            </a:endParaRPr>
          </a:p>
        </p:txBody>
      </p:sp>
      <p:pic>
        <p:nvPicPr>
          <p:cNvPr id="2" name="Picture 1"/>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2762983" y="1206344"/>
            <a:ext cx="3627246" cy="4380069"/>
          </a:xfrm>
          <a:prstGeom prst="rect">
            <a:avLst/>
          </a:prstGeom>
        </p:spPr>
      </p:pic>
      <p:sp>
        <p:nvSpPr>
          <p:cNvPr id="5" name="TextBox 4"/>
          <p:cNvSpPr txBox="1"/>
          <p:nvPr/>
        </p:nvSpPr>
        <p:spPr>
          <a:xfrm>
            <a:off x="6780587" y="2673749"/>
            <a:ext cx="1777145" cy="738664"/>
          </a:xfrm>
          <a:prstGeom prst="rect">
            <a:avLst/>
          </a:prstGeom>
          <a:noFill/>
        </p:spPr>
        <p:txBody>
          <a:bodyPr wrap="square" rtlCol="0">
            <a:spAutoFit/>
          </a:bodyPr>
          <a:lstStyle/>
          <a:p>
            <a:r>
              <a:rPr lang="en-GB" sz="2100" dirty="0">
                <a:solidFill>
                  <a:schemeClr val="bg2">
                    <a:lumMod val="50000"/>
                  </a:schemeClr>
                </a:solidFill>
              </a:rPr>
              <a:t>Equivalence	</a:t>
            </a:r>
            <a:endParaRPr lang="en-US" sz="2100" dirty="0">
              <a:solidFill>
                <a:schemeClr val="bg2">
                  <a:lumMod val="50000"/>
                </a:schemeClr>
              </a:solidFill>
            </a:endParaRPr>
          </a:p>
        </p:txBody>
      </p:sp>
    </p:spTree>
    <p:extLst>
      <p:ext uri="{BB962C8B-B14F-4D97-AF65-F5344CB8AC3E}">
        <p14:creationId xmlns:p14="http://schemas.microsoft.com/office/powerpoint/2010/main" val="22809117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669160" y="1209458"/>
            <a:ext cx="1134534" cy="1104384"/>
          </a:xfrm>
          <a:prstGeom prst="rect">
            <a:avLst/>
          </a:prstGeom>
        </p:spPr>
      </p:pic>
      <p:sp>
        <p:nvSpPr>
          <p:cNvPr id="7" name="Rectangle 6"/>
          <p:cNvSpPr/>
          <p:nvPr/>
        </p:nvSpPr>
        <p:spPr>
          <a:xfrm>
            <a:off x="155135" y="1632688"/>
            <a:ext cx="3929874" cy="4934684"/>
          </a:xfrm>
          <a:prstGeom prst="rect">
            <a:avLst/>
          </a:prstGeom>
        </p:spPr>
        <p:txBody>
          <a:bodyPr wrap="square">
            <a:spAutoFit/>
          </a:bodyPr>
          <a:lstStyle/>
          <a:p>
            <a:pPr marL="385763" indent="-385763">
              <a:spcBef>
                <a:spcPts val="450"/>
              </a:spcBef>
              <a:spcAft>
                <a:spcPts val="450"/>
              </a:spcAft>
              <a:buFont typeface="+mj-lt"/>
              <a:buAutoNum type="arabicPeriod"/>
              <a:defRPr/>
            </a:pPr>
            <a:r>
              <a:rPr lang="cy-GB" sz="2100" dirty="0">
                <a:solidFill>
                  <a:schemeClr val="bg2">
                    <a:lumMod val="50000"/>
                  </a:schemeClr>
                </a:solidFill>
                <a:ea typeface="Helvetica Neue" charset="0"/>
                <a:cs typeface="Helvetica Neue" charset="0"/>
              </a:rPr>
              <a:t>UG yn cyfrannu at Safon Uwch</a:t>
            </a:r>
            <a:endParaRPr lang="en-GB" sz="2100" dirty="0">
              <a:solidFill>
                <a:schemeClr val="bg2">
                  <a:lumMod val="50000"/>
                </a:schemeClr>
              </a:solidFill>
              <a:ea typeface="Helvetica Neue" charset="0"/>
              <a:cs typeface="Helvetica Neue" charset="0"/>
            </a:endParaRPr>
          </a:p>
          <a:p>
            <a:pPr marL="385763" indent="-385763">
              <a:spcBef>
                <a:spcPts val="450"/>
              </a:spcBef>
              <a:spcAft>
                <a:spcPts val="450"/>
              </a:spcAft>
              <a:buFont typeface="+mj-lt"/>
              <a:buAutoNum type="arabicPeriod"/>
              <a:defRPr/>
            </a:pPr>
            <a:r>
              <a:rPr lang="cy-GB" sz="2100" dirty="0">
                <a:solidFill>
                  <a:schemeClr val="bg2">
                    <a:lumMod val="50000"/>
                  </a:schemeClr>
                </a:solidFill>
                <a:ea typeface="Helvetica Neue" charset="0"/>
                <a:cs typeface="Helvetica Neue" charset="0"/>
              </a:rPr>
              <a:t>Graddau A* i E yn parhau </a:t>
            </a:r>
            <a:endParaRPr lang="en-GB" sz="2100" dirty="0">
              <a:solidFill>
                <a:schemeClr val="bg2">
                  <a:lumMod val="50000"/>
                </a:schemeClr>
              </a:solidFill>
              <a:ea typeface="Helvetica Neue" charset="0"/>
              <a:cs typeface="Helvetica Neue" charset="0"/>
            </a:endParaRPr>
          </a:p>
          <a:p>
            <a:pPr marL="385763" indent="-385763">
              <a:spcBef>
                <a:spcPts val="450"/>
              </a:spcBef>
              <a:spcAft>
                <a:spcPts val="450"/>
              </a:spcAft>
              <a:buFont typeface="+mj-lt"/>
              <a:buAutoNum type="arabicPeriod"/>
              <a:defRPr/>
            </a:pPr>
            <a:r>
              <a:rPr lang="en-GB" sz="2100" dirty="0" err="1">
                <a:solidFill>
                  <a:schemeClr val="bg2">
                    <a:lumMod val="50000"/>
                  </a:schemeClr>
                </a:solidFill>
                <a:ea typeface="Helvetica Neue" charset="0"/>
                <a:cs typeface="Helvetica Neue" charset="0"/>
              </a:rPr>
              <a:t>Cyfraniad</a:t>
            </a:r>
            <a:r>
              <a:rPr lang="en-GB" sz="2100" dirty="0">
                <a:solidFill>
                  <a:schemeClr val="bg2">
                    <a:lumMod val="50000"/>
                  </a:schemeClr>
                </a:solidFill>
                <a:ea typeface="Helvetica Neue" charset="0"/>
                <a:cs typeface="Helvetica Neue" charset="0"/>
              </a:rPr>
              <a:t> UG at </a:t>
            </a:r>
            <a:r>
              <a:rPr lang="en-GB" sz="2100" dirty="0" err="1">
                <a:solidFill>
                  <a:schemeClr val="bg2">
                    <a:lumMod val="50000"/>
                  </a:schemeClr>
                </a:solidFill>
                <a:ea typeface="Helvetica Neue" charset="0"/>
                <a:cs typeface="Helvetica Neue" charset="0"/>
              </a:rPr>
              <a:t>Safon</a:t>
            </a:r>
            <a:r>
              <a:rPr lang="en-GB" sz="2100" dirty="0">
                <a:solidFill>
                  <a:schemeClr val="bg2">
                    <a:lumMod val="50000"/>
                  </a:schemeClr>
                </a:solidFill>
                <a:ea typeface="Helvetica Neue" charset="0"/>
                <a:cs typeface="Helvetica Neue" charset="0"/>
              </a:rPr>
              <a:t> </a:t>
            </a:r>
            <a:r>
              <a:rPr lang="en-GB" sz="2100" dirty="0" err="1">
                <a:solidFill>
                  <a:schemeClr val="bg2">
                    <a:lumMod val="50000"/>
                  </a:schemeClr>
                </a:solidFill>
                <a:ea typeface="Helvetica Neue" charset="0"/>
                <a:cs typeface="Helvetica Neue" charset="0"/>
              </a:rPr>
              <a:t>Uwch</a:t>
            </a:r>
            <a:r>
              <a:rPr lang="en-GB" sz="2100" dirty="0">
                <a:solidFill>
                  <a:schemeClr val="bg2">
                    <a:lumMod val="50000"/>
                  </a:schemeClr>
                </a:solidFill>
                <a:ea typeface="Helvetica Neue" charset="0"/>
                <a:cs typeface="Helvetica Neue" charset="0"/>
              </a:rPr>
              <a:t> </a:t>
            </a:r>
            <a:r>
              <a:rPr lang="en-GB" sz="2100" dirty="0" err="1">
                <a:solidFill>
                  <a:schemeClr val="bg2">
                    <a:lumMod val="50000"/>
                  </a:schemeClr>
                </a:solidFill>
                <a:ea typeface="Helvetica Neue" charset="0"/>
                <a:cs typeface="Helvetica Neue" charset="0"/>
              </a:rPr>
              <a:t>wedi</a:t>
            </a:r>
            <a:r>
              <a:rPr lang="en-GB" sz="2100" dirty="0">
                <a:solidFill>
                  <a:schemeClr val="bg2">
                    <a:lumMod val="50000"/>
                  </a:schemeClr>
                </a:solidFill>
                <a:ea typeface="Helvetica Neue" charset="0"/>
                <a:cs typeface="Helvetica Neue" charset="0"/>
              </a:rPr>
              <a:t> </a:t>
            </a:r>
            <a:r>
              <a:rPr lang="en-GB" sz="2100" dirty="0" err="1">
                <a:solidFill>
                  <a:schemeClr val="bg2">
                    <a:lumMod val="50000"/>
                  </a:schemeClr>
                </a:solidFill>
                <a:ea typeface="Helvetica Neue" charset="0"/>
                <a:cs typeface="Helvetica Neue" charset="0"/>
              </a:rPr>
              <a:t>ei</a:t>
            </a:r>
            <a:r>
              <a:rPr lang="en-GB" sz="2100" dirty="0">
                <a:solidFill>
                  <a:schemeClr val="bg2">
                    <a:lumMod val="50000"/>
                  </a:schemeClr>
                </a:solidFill>
                <a:ea typeface="Helvetica Neue" charset="0"/>
                <a:cs typeface="Helvetica Neue" charset="0"/>
              </a:rPr>
              <a:t> </a:t>
            </a:r>
            <a:r>
              <a:rPr lang="en-GB" sz="2100" dirty="0" err="1">
                <a:solidFill>
                  <a:schemeClr val="bg2">
                    <a:lumMod val="50000"/>
                  </a:schemeClr>
                </a:solidFill>
                <a:ea typeface="Helvetica Neue" charset="0"/>
                <a:cs typeface="Helvetica Neue" charset="0"/>
              </a:rPr>
              <a:t>bwysoli</a:t>
            </a:r>
            <a:r>
              <a:rPr lang="en-GB" sz="2100" dirty="0">
                <a:solidFill>
                  <a:schemeClr val="bg2">
                    <a:lumMod val="50000"/>
                  </a:schemeClr>
                </a:solidFill>
                <a:ea typeface="Helvetica Neue" charset="0"/>
                <a:cs typeface="Helvetica Neue" charset="0"/>
              </a:rPr>
              <a:t> </a:t>
            </a:r>
            <a:r>
              <a:rPr lang="en-GB" sz="2100" dirty="0" err="1">
                <a:solidFill>
                  <a:schemeClr val="bg2">
                    <a:lumMod val="50000"/>
                  </a:schemeClr>
                </a:solidFill>
                <a:ea typeface="Helvetica Neue" charset="0"/>
                <a:cs typeface="Helvetica Neue" charset="0"/>
              </a:rPr>
              <a:t>fel</a:t>
            </a:r>
            <a:r>
              <a:rPr lang="en-GB" sz="2100" dirty="0">
                <a:solidFill>
                  <a:schemeClr val="bg2">
                    <a:lumMod val="50000"/>
                  </a:schemeClr>
                </a:solidFill>
                <a:ea typeface="Helvetica Neue" charset="0"/>
                <a:cs typeface="Helvetica Neue" charset="0"/>
              </a:rPr>
              <a:t> 40% </a:t>
            </a:r>
          </a:p>
          <a:p>
            <a:pPr marL="385763" indent="-385763">
              <a:spcBef>
                <a:spcPts val="450"/>
              </a:spcBef>
              <a:spcAft>
                <a:spcPts val="450"/>
              </a:spcAft>
              <a:buFont typeface="+mj-lt"/>
              <a:buAutoNum type="arabicPeriod"/>
              <a:defRPr/>
            </a:pPr>
            <a:r>
              <a:rPr lang="en-GB" sz="2100" dirty="0">
                <a:solidFill>
                  <a:schemeClr val="bg2">
                    <a:lumMod val="50000"/>
                  </a:schemeClr>
                </a:solidFill>
                <a:ea typeface="Helvetica Neue" charset="0"/>
                <a:cs typeface="Helvetica Neue" charset="0"/>
              </a:rPr>
              <a:t>Un </a:t>
            </a:r>
            <a:r>
              <a:rPr lang="en-GB" sz="2100" dirty="0" err="1">
                <a:solidFill>
                  <a:schemeClr val="bg2">
                    <a:lumMod val="50000"/>
                  </a:schemeClr>
                </a:solidFill>
                <a:ea typeface="Helvetica Neue" charset="0"/>
                <a:cs typeface="Helvetica Neue" charset="0"/>
              </a:rPr>
              <a:t>cyfle</a:t>
            </a:r>
            <a:r>
              <a:rPr lang="en-GB" sz="2100" dirty="0">
                <a:solidFill>
                  <a:schemeClr val="bg2">
                    <a:lumMod val="50000"/>
                  </a:schemeClr>
                </a:solidFill>
                <a:ea typeface="Helvetica Neue" charset="0"/>
                <a:cs typeface="Helvetica Neue" charset="0"/>
              </a:rPr>
              <a:t> </a:t>
            </a:r>
            <a:r>
              <a:rPr lang="en-GB" sz="2100" dirty="0" err="1">
                <a:solidFill>
                  <a:schemeClr val="bg2">
                    <a:lumMod val="50000"/>
                  </a:schemeClr>
                </a:solidFill>
                <a:ea typeface="Helvetica Neue" charset="0"/>
                <a:cs typeface="Helvetica Neue" charset="0"/>
              </a:rPr>
              <a:t>i</a:t>
            </a:r>
            <a:r>
              <a:rPr lang="en-GB" sz="2100" dirty="0">
                <a:solidFill>
                  <a:schemeClr val="bg2">
                    <a:lumMod val="50000"/>
                  </a:schemeClr>
                </a:solidFill>
                <a:ea typeface="Helvetica Neue" charset="0"/>
                <a:cs typeface="Helvetica Neue" charset="0"/>
              </a:rPr>
              <a:t> </a:t>
            </a:r>
            <a:r>
              <a:rPr lang="en-GB" sz="2100" dirty="0" err="1">
                <a:solidFill>
                  <a:schemeClr val="bg2">
                    <a:lumMod val="50000"/>
                  </a:schemeClr>
                </a:solidFill>
                <a:ea typeface="Helvetica Neue" charset="0"/>
                <a:cs typeface="Helvetica Neue" charset="0"/>
              </a:rPr>
              <a:t>ailsefyll</a:t>
            </a:r>
            <a:r>
              <a:rPr lang="en-GB" sz="2100" dirty="0">
                <a:solidFill>
                  <a:schemeClr val="bg2">
                    <a:lumMod val="50000"/>
                  </a:schemeClr>
                </a:solidFill>
                <a:ea typeface="Helvetica Neue" charset="0"/>
                <a:cs typeface="Helvetica Neue" charset="0"/>
              </a:rPr>
              <a:t> bob </a:t>
            </a:r>
            <a:r>
              <a:rPr lang="en-GB" sz="2100" dirty="0" err="1">
                <a:solidFill>
                  <a:schemeClr val="bg2">
                    <a:lumMod val="50000"/>
                  </a:schemeClr>
                </a:solidFill>
                <a:ea typeface="Helvetica Neue" charset="0"/>
                <a:cs typeface="Helvetica Neue" charset="0"/>
              </a:rPr>
              <a:t>uned</a:t>
            </a:r>
            <a:endParaRPr lang="en-GB" sz="2100" dirty="0">
              <a:solidFill>
                <a:schemeClr val="bg2">
                  <a:lumMod val="50000"/>
                </a:schemeClr>
              </a:solidFill>
              <a:ea typeface="Helvetica Neue" charset="0"/>
              <a:cs typeface="Helvetica Neue" charset="0"/>
            </a:endParaRPr>
          </a:p>
          <a:p>
            <a:pPr marL="385763" indent="-385763">
              <a:spcBef>
                <a:spcPts val="450"/>
              </a:spcBef>
              <a:spcAft>
                <a:spcPts val="450"/>
              </a:spcAft>
              <a:buFont typeface="+mj-lt"/>
              <a:buAutoNum type="arabicPeriod"/>
              <a:defRPr/>
            </a:pPr>
            <a:r>
              <a:rPr lang="cy-GB" sz="2100" dirty="0">
                <a:solidFill>
                  <a:schemeClr val="bg2">
                    <a:lumMod val="50000"/>
                  </a:schemeClr>
                </a:solidFill>
                <a:ea typeface="Helvetica Neue" charset="0"/>
                <a:cs typeface="Helvetica Neue" charset="0"/>
              </a:rPr>
              <a:t>Cwestiynau synoptig ac estynedig yn y Safon Uwch</a:t>
            </a:r>
          </a:p>
          <a:p>
            <a:pPr marL="385763" indent="-385763">
              <a:spcBef>
                <a:spcPts val="450"/>
              </a:spcBef>
              <a:spcAft>
                <a:spcPts val="450"/>
              </a:spcAft>
              <a:buFont typeface="+mj-lt"/>
              <a:buAutoNum type="arabicPeriod"/>
              <a:defRPr/>
            </a:pPr>
            <a:r>
              <a:rPr lang="cy-GB" sz="2100" dirty="0">
                <a:solidFill>
                  <a:schemeClr val="bg2">
                    <a:lumMod val="50000"/>
                  </a:schemeClr>
                </a:solidFill>
                <a:ea typeface="Helvetica Neue" charset="0"/>
                <a:cs typeface="Helvetica Neue" charset="0"/>
              </a:rPr>
              <a:t>Cynnwys ac asesu tebyg i Safon Uwch yn Lloegr ar y cyfan</a:t>
            </a:r>
            <a:endParaRPr lang="en-GB" sz="2100" dirty="0">
              <a:solidFill>
                <a:schemeClr val="bg2">
                  <a:lumMod val="50000"/>
                </a:schemeClr>
              </a:solidFill>
              <a:ea typeface="Helvetica Neue" charset="0"/>
              <a:cs typeface="Helvetica Neue" charset="0"/>
            </a:endParaRPr>
          </a:p>
        </p:txBody>
      </p:sp>
      <p:sp>
        <p:nvSpPr>
          <p:cNvPr id="8" name="Content Placeholder 5"/>
          <p:cNvSpPr txBox="1">
            <a:spLocks/>
          </p:cNvSpPr>
          <p:nvPr/>
        </p:nvSpPr>
        <p:spPr>
          <a:xfrm>
            <a:off x="4085010" y="1632687"/>
            <a:ext cx="4070555" cy="2673502"/>
          </a:xfrm>
          <a:prstGeom prst="rect">
            <a:avLst/>
          </a:prstGeom>
        </p:spPr>
        <p:txBody>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385763" indent="-385763" defTabSz="685800">
              <a:spcBef>
                <a:spcPts val="450"/>
              </a:spcBef>
              <a:spcAft>
                <a:spcPts val="450"/>
              </a:spcAft>
              <a:buFont typeface="+mj-lt"/>
              <a:buAutoNum type="arabicPeriod"/>
              <a:defRPr/>
            </a:pPr>
            <a:r>
              <a:rPr lang="en-US" sz="2100" dirty="0">
                <a:solidFill>
                  <a:schemeClr val="bg2">
                    <a:lumMod val="50000"/>
                  </a:schemeClr>
                </a:solidFill>
                <a:ea typeface="Helvetica Neue" charset="0"/>
                <a:cs typeface="Helvetica Neue" charset="0"/>
              </a:rPr>
              <a:t>AS still contributes to the A level</a:t>
            </a:r>
          </a:p>
          <a:p>
            <a:pPr marL="385763" indent="-385763" defTabSz="685800">
              <a:spcBef>
                <a:spcPts val="450"/>
              </a:spcBef>
              <a:spcAft>
                <a:spcPts val="450"/>
              </a:spcAft>
              <a:buFont typeface="+mj-lt"/>
              <a:buAutoNum type="arabicPeriod"/>
              <a:defRPr/>
            </a:pPr>
            <a:r>
              <a:rPr lang="en-US" sz="2100" dirty="0">
                <a:solidFill>
                  <a:schemeClr val="bg2">
                    <a:lumMod val="50000"/>
                  </a:schemeClr>
                </a:solidFill>
              </a:rPr>
              <a:t>A* to E grades remain</a:t>
            </a:r>
          </a:p>
          <a:p>
            <a:pPr marL="385763" indent="-385763" defTabSz="685800">
              <a:spcBef>
                <a:spcPts val="450"/>
              </a:spcBef>
              <a:spcAft>
                <a:spcPts val="450"/>
              </a:spcAft>
              <a:buFont typeface="+mj-lt"/>
              <a:buAutoNum type="arabicPeriod"/>
              <a:defRPr/>
            </a:pPr>
            <a:r>
              <a:rPr lang="en-US" sz="2100" dirty="0">
                <a:solidFill>
                  <a:schemeClr val="bg2">
                    <a:lumMod val="50000"/>
                  </a:schemeClr>
                </a:solidFill>
              </a:rPr>
              <a:t>AS contribution to A level weighted at 40%</a:t>
            </a:r>
          </a:p>
          <a:p>
            <a:pPr marL="385763" indent="-385763" defTabSz="685800">
              <a:spcBef>
                <a:spcPts val="450"/>
              </a:spcBef>
              <a:spcAft>
                <a:spcPts val="450"/>
              </a:spcAft>
              <a:buFont typeface="+mj-lt"/>
              <a:buAutoNum type="arabicPeriod"/>
              <a:defRPr/>
            </a:pPr>
            <a:r>
              <a:rPr lang="en-US" sz="2100" dirty="0">
                <a:solidFill>
                  <a:schemeClr val="bg2">
                    <a:lumMod val="50000"/>
                  </a:schemeClr>
                </a:solidFill>
              </a:rPr>
              <a:t>One re-sit attempt for each unit</a:t>
            </a:r>
          </a:p>
          <a:p>
            <a:pPr marL="385763" indent="-385763" defTabSz="685800">
              <a:spcBef>
                <a:spcPts val="450"/>
              </a:spcBef>
              <a:spcAft>
                <a:spcPts val="450"/>
              </a:spcAft>
              <a:buFont typeface="+mj-lt"/>
              <a:buAutoNum type="arabicPeriod"/>
              <a:defRPr/>
            </a:pPr>
            <a:r>
              <a:rPr lang="en-US" sz="2100" dirty="0">
                <a:solidFill>
                  <a:schemeClr val="bg2">
                    <a:lumMod val="50000"/>
                  </a:schemeClr>
                </a:solidFill>
              </a:rPr>
              <a:t>Synoptic and extended questions at A level</a:t>
            </a:r>
          </a:p>
          <a:p>
            <a:pPr marL="385763" indent="-385763" defTabSz="685800">
              <a:spcBef>
                <a:spcPts val="450"/>
              </a:spcBef>
              <a:spcAft>
                <a:spcPts val="450"/>
              </a:spcAft>
              <a:buFont typeface="+mj-lt"/>
              <a:buAutoNum type="arabicPeriod"/>
              <a:defRPr/>
            </a:pPr>
            <a:r>
              <a:rPr lang="en-US" sz="2100" dirty="0">
                <a:solidFill>
                  <a:schemeClr val="bg2">
                    <a:lumMod val="50000"/>
                  </a:schemeClr>
                </a:solidFill>
              </a:rPr>
              <a:t>Similar content and assessment to A levels in England, generally.</a:t>
            </a:r>
          </a:p>
        </p:txBody>
      </p:sp>
      <p:sp>
        <p:nvSpPr>
          <p:cNvPr id="9" name="Title 3"/>
          <p:cNvSpPr txBox="1">
            <a:spLocks/>
          </p:cNvSpPr>
          <p:nvPr/>
        </p:nvSpPr>
        <p:spPr>
          <a:xfrm>
            <a:off x="332410" y="1209458"/>
            <a:ext cx="8168878" cy="687554"/>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400" dirty="0" err="1">
                <a:solidFill>
                  <a:schemeClr val="accent2"/>
                </a:solidFill>
                <a:latin typeface="+mn-lt"/>
                <a:cs typeface="Segoe UI" panose="020B0502040204020203" pitchFamily="34" charset="0"/>
              </a:rPr>
              <a:t>Safon</a:t>
            </a:r>
            <a:r>
              <a:rPr lang="en-US" sz="2400" dirty="0">
                <a:solidFill>
                  <a:schemeClr val="accent2"/>
                </a:solidFill>
                <a:latin typeface="+mn-lt"/>
                <a:cs typeface="Segoe UI" panose="020B0502040204020203" pitchFamily="34" charset="0"/>
              </a:rPr>
              <a:t> </a:t>
            </a:r>
            <a:r>
              <a:rPr lang="en-US" sz="2400" dirty="0" err="1">
                <a:solidFill>
                  <a:schemeClr val="accent2"/>
                </a:solidFill>
                <a:latin typeface="+mn-lt"/>
                <a:cs typeface="Segoe UI" panose="020B0502040204020203" pitchFamily="34" charset="0"/>
              </a:rPr>
              <a:t>Uwch</a:t>
            </a:r>
            <a:r>
              <a:rPr lang="en-US" sz="2400" dirty="0">
                <a:solidFill>
                  <a:schemeClr val="accent2"/>
                </a:solidFill>
                <a:latin typeface="+mn-lt"/>
                <a:cs typeface="Segoe UI" panose="020B0502040204020203" pitchFamily="34" charset="0"/>
              </a:rPr>
              <a:t>				A levels</a:t>
            </a:r>
          </a:p>
        </p:txBody>
      </p:sp>
    </p:spTree>
    <p:extLst>
      <p:ext uri="{BB962C8B-B14F-4D97-AF65-F5344CB8AC3E}">
        <p14:creationId xmlns:p14="http://schemas.microsoft.com/office/powerpoint/2010/main" val="3918662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669160" y="1209458"/>
            <a:ext cx="1134534" cy="1104384"/>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57263" y="1640057"/>
            <a:ext cx="2598600" cy="2598600"/>
          </a:xfrm>
          <a:prstGeom prst="rect">
            <a:avLst/>
          </a:prstGeom>
        </p:spPr>
      </p:pic>
      <p:sp>
        <p:nvSpPr>
          <p:cNvPr id="3" name="TextBox 2"/>
          <p:cNvSpPr txBox="1"/>
          <p:nvPr/>
        </p:nvSpPr>
        <p:spPr>
          <a:xfrm>
            <a:off x="3900488" y="2185988"/>
            <a:ext cx="4979194" cy="1200329"/>
          </a:xfrm>
          <a:prstGeom prst="rect">
            <a:avLst/>
          </a:prstGeom>
          <a:noFill/>
        </p:spPr>
        <p:txBody>
          <a:bodyPr wrap="square" rtlCol="0">
            <a:spAutoFit/>
          </a:bodyPr>
          <a:lstStyle/>
          <a:p>
            <a:r>
              <a:rPr lang="cy-GB" sz="2400" dirty="0">
                <a:solidFill>
                  <a:srgbClr val="FF9900"/>
                </a:solidFill>
              </a:rPr>
              <a:t>Beth olyga hyn yn ymarferol?</a:t>
            </a:r>
          </a:p>
          <a:p>
            <a:endParaRPr lang="cy-GB" sz="2400" dirty="0">
              <a:solidFill>
                <a:srgbClr val="FF9900"/>
              </a:solidFill>
            </a:endParaRPr>
          </a:p>
          <a:p>
            <a:r>
              <a:rPr lang="cy-GB" sz="2400" dirty="0" err="1">
                <a:solidFill>
                  <a:srgbClr val="FF9900"/>
                </a:solidFill>
              </a:rPr>
              <a:t>What</a:t>
            </a:r>
            <a:r>
              <a:rPr lang="cy-GB" sz="2400" dirty="0">
                <a:solidFill>
                  <a:srgbClr val="FF9900"/>
                </a:solidFill>
              </a:rPr>
              <a:t> </a:t>
            </a:r>
            <a:r>
              <a:rPr lang="cy-GB" sz="2400" dirty="0" err="1">
                <a:solidFill>
                  <a:srgbClr val="FF9900"/>
                </a:solidFill>
              </a:rPr>
              <a:t>will</a:t>
            </a:r>
            <a:r>
              <a:rPr lang="cy-GB" sz="2400" dirty="0">
                <a:solidFill>
                  <a:srgbClr val="FF9900"/>
                </a:solidFill>
              </a:rPr>
              <a:t> </a:t>
            </a:r>
            <a:r>
              <a:rPr lang="cy-GB" sz="2400" dirty="0" err="1">
                <a:solidFill>
                  <a:srgbClr val="FF9900"/>
                </a:solidFill>
              </a:rPr>
              <a:t>this</a:t>
            </a:r>
            <a:r>
              <a:rPr lang="cy-GB" sz="2400" dirty="0">
                <a:solidFill>
                  <a:srgbClr val="FF9900"/>
                </a:solidFill>
              </a:rPr>
              <a:t> </a:t>
            </a:r>
            <a:r>
              <a:rPr lang="cy-GB" sz="2400" dirty="0" err="1">
                <a:solidFill>
                  <a:srgbClr val="FF9900"/>
                </a:solidFill>
              </a:rPr>
              <a:t>mean</a:t>
            </a:r>
            <a:r>
              <a:rPr lang="cy-GB" sz="2400" dirty="0">
                <a:solidFill>
                  <a:srgbClr val="FF9900"/>
                </a:solidFill>
              </a:rPr>
              <a:t> </a:t>
            </a:r>
            <a:r>
              <a:rPr lang="cy-GB" sz="2400" dirty="0" err="1">
                <a:solidFill>
                  <a:srgbClr val="FF9900"/>
                </a:solidFill>
              </a:rPr>
              <a:t>in</a:t>
            </a:r>
            <a:r>
              <a:rPr lang="cy-GB" sz="2400" dirty="0">
                <a:solidFill>
                  <a:srgbClr val="FF9900"/>
                </a:solidFill>
              </a:rPr>
              <a:t> </a:t>
            </a:r>
            <a:r>
              <a:rPr lang="cy-GB" sz="2400" dirty="0" err="1">
                <a:solidFill>
                  <a:srgbClr val="FF9900"/>
                </a:solidFill>
              </a:rPr>
              <a:t>practice</a:t>
            </a:r>
            <a:r>
              <a:rPr lang="cy-GB" sz="2400" dirty="0">
                <a:solidFill>
                  <a:srgbClr val="FF9900"/>
                </a:solidFill>
              </a:rPr>
              <a:t>?</a:t>
            </a:r>
            <a:endParaRPr lang="en-GB" sz="2400" dirty="0">
              <a:solidFill>
                <a:srgbClr val="FF9900"/>
              </a:solidFill>
            </a:endParaRPr>
          </a:p>
        </p:txBody>
      </p:sp>
    </p:spTree>
    <p:extLst>
      <p:ext uri="{BB962C8B-B14F-4D97-AF65-F5344CB8AC3E}">
        <p14:creationId xmlns:p14="http://schemas.microsoft.com/office/powerpoint/2010/main" val="15117933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11560" y="2967335"/>
            <a:ext cx="6246440" cy="923330"/>
          </a:xfrm>
          <a:prstGeom prst="rect">
            <a:avLst/>
          </a:prstGeom>
        </p:spPr>
        <p:txBody>
          <a:bodyPr wrap="square">
            <a:spAutoFit/>
          </a:bodyPr>
          <a:lstStyle/>
          <a:p>
            <a:r>
              <a:rPr lang="en-GB" dirty="0">
                <a:hlinkClick r:id="rId3"/>
              </a:rPr>
              <a:t>https://schoolsweek.co.uk/numeric-gcse-grades-system-harming-progress-8-and-attainment-8</a:t>
            </a:r>
            <a:r>
              <a:rPr lang="en-GB" dirty="0" smtClean="0">
                <a:hlinkClick r:id="rId3"/>
              </a:rPr>
              <a:t>/</a:t>
            </a:r>
            <a:endParaRPr lang="en-GB" dirty="0" smtClean="0"/>
          </a:p>
          <a:p>
            <a:endParaRPr lang="en-GB" dirty="0"/>
          </a:p>
        </p:txBody>
      </p:sp>
      <p:sp>
        <p:nvSpPr>
          <p:cNvPr id="3" name="TextBox 2"/>
          <p:cNvSpPr txBox="1"/>
          <p:nvPr/>
        </p:nvSpPr>
        <p:spPr>
          <a:xfrm>
            <a:off x="971600" y="548680"/>
            <a:ext cx="7488832" cy="369332"/>
          </a:xfrm>
          <a:prstGeom prst="rect">
            <a:avLst/>
          </a:prstGeom>
          <a:noFill/>
        </p:spPr>
        <p:txBody>
          <a:bodyPr wrap="square" rtlCol="0">
            <a:spAutoFit/>
          </a:bodyPr>
          <a:lstStyle/>
          <a:p>
            <a:r>
              <a:rPr lang="en-GB" dirty="0" smtClean="0"/>
              <a:t>Thoughts on this?</a:t>
            </a:r>
            <a:endParaRPr lang="en-GB" dirty="0"/>
          </a:p>
        </p:txBody>
      </p:sp>
    </p:spTree>
    <p:extLst>
      <p:ext uri="{BB962C8B-B14F-4D97-AF65-F5344CB8AC3E}">
        <p14:creationId xmlns:p14="http://schemas.microsoft.com/office/powerpoint/2010/main" val="21076112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Vocational Pathways</a:t>
            </a:r>
            <a:endParaRPr lang="en-GB" dirty="0"/>
          </a:p>
        </p:txBody>
      </p:sp>
      <p:sp>
        <p:nvSpPr>
          <p:cNvPr id="3" name="Content Placeholder 2"/>
          <p:cNvSpPr>
            <a:spLocks noGrp="1"/>
          </p:cNvSpPr>
          <p:nvPr>
            <p:ph sz="quarter" idx="1"/>
          </p:nvPr>
        </p:nvSpPr>
        <p:spPr>
          <a:xfrm>
            <a:off x="457200" y="1600200"/>
            <a:ext cx="7467600" cy="5141168"/>
          </a:xfrm>
        </p:spPr>
        <p:txBody>
          <a:bodyPr>
            <a:normAutofit fontScale="55000" lnSpcReduction="20000"/>
          </a:bodyPr>
          <a:lstStyle/>
          <a:p>
            <a:pPr marL="0" indent="0">
              <a:buNone/>
            </a:pPr>
            <a:r>
              <a:rPr lang="en-GB" b="1" dirty="0">
                <a:hlinkClick r:id="rId3"/>
              </a:rPr>
              <a:t>https://</a:t>
            </a:r>
            <a:r>
              <a:rPr lang="en-GB" b="1" dirty="0" smtClean="0">
                <a:hlinkClick r:id="rId3"/>
              </a:rPr>
              <a:t>www.youtube.com/watch?v=JmW90iJssv8</a:t>
            </a:r>
            <a:endParaRPr lang="en-GB" b="1" dirty="0" smtClean="0"/>
          </a:p>
          <a:p>
            <a:pPr marL="0" indent="0">
              <a:buNone/>
            </a:pPr>
            <a:endParaRPr lang="en-GB" b="1" dirty="0" smtClean="0"/>
          </a:p>
          <a:p>
            <a:pPr marL="0" indent="0">
              <a:buNone/>
            </a:pPr>
            <a:endParaRPr lang="en-GB" b="1" dirty="0"/>
          </a:p>
          <a:p>
            <a:r>
              <a:rPr lang="en-GB" b="1" dirty="0"/>
              <a:t>Qualifications and Credit Framework (QCF</a:t>
            </a:r>
            <a:r>
              <a:rPr lang="en-GB" b="1" dirty="0" smtClean="0"/>
              <a:t>)  </a:t>
            </a:r>
            <a:r>
              <a:rPr lang="en-GB" dirty="0" smtClean="0"/>
              <a:t>- mainly vocational</a:t>
            </a:r>
          </a:p>
          <a:p>
            <a:pPr marL="0" indent="0">
              <a:buNone/>
            </a:pPr>
            <a:endParaRPr lang="en-GB" dirty="0" smtClean="0"/>
          </a:p>
          <a:p>
            <a:pPr>
              <a:buFontTx/>
              <a:buChar char="-"/>
            </a:pPr>
            <a:r>
              <a:rPr lang="en-GB" dirty="0" smtClean="0"/>
              <a:t>BTEC, OCR</a:t>
            </a:r>
          </a:p>
          <a:p>
            <a:pPr marL="0" indent="0">
              <a:buNone/>
            </a:pPr>
            <a:endParaRPr lang="en-GB" b="1" dirty="0" smtClean="0"/>
          </a:p>
          <a:p>
            <a:r>
              <a:rPr lang="en-GB" b="1" dirty="0" smtClean="0"/>
              <a:t>National </a:t>
            </a:r>
            <a:r>
              <a:rPr lang="en-GB" b="1" dirty="0"/>
              <a:t>Qualifications Framework (NQF</a:t>
            </a:r>
            <a:r>
              <a:rPr lang="en-GB" b="1" dirty="0" smtClean="0"/>
              <a:t>)  </a:t>
            </a:r>
            <a:r>
              <a:rPr lang="en-GB" dirty="0" smtClean="0"/>
              <a:t>- full range</a:t>
            </a:r>
          </a:p>
          <a:p>
            <a:pPr marL="0" indent="0">
              <a:buNone/>
            </a:pPr>
            <a:endParaRPr lang="en-GB" b="1" dirty="0" smtClean="0"/>
          </a:p>
          <a:p>
            <a:pPr marL="0" indent="0">
              <a:buNone/>
            </a:pPr>
            <a:r>
              <a:rPr lang="en-GB" dirty="0" smtClean="0"/>
              <a:t>- NVQ</a:t>
            </a:r>
            <a:r>
              <a:rPr lang="en-GB" dirty="0"/>
              <a:t>, GCSE, </a:t>
            </a:r>
            <a:r>
              <a:rPr lang="en-GB" dirty="0" smtClean="0"/>
              <a:t>key skills</a:t>
            </a:r>
            <a:endParaRPr lang="en-GB" dirty="0"/>
          </a:p>
          <a:p>
            <a:endParaRPr lang="en-GB" b="1" dirty="0"/>
          </a:p>
          <a:p>
            <a:endParaRPr lang="en-GB" b="1" dirty="0" smtClean="0"/>
          </a:p>
          <a:p>
            <a:pPr marL="0" indent="0">
              <a:buNone/>
            </a:pPr>
            <a:r>
              <a:rPr lang="en-GB" b="1" dirty="0" smtClean="0"/>
              <a:t>Question: What types of vocational pathways are available?</a:t>
            </a:r>
            <a:endParaRPr lang="en-GB" b="1" dirty="0"/>
          </a:p>
          <a:p>
            <a:endParaRPr lang="en-GB" b="1" dirty="0" smtClean="0"/>
          </a:p>
          <a:p>
            <a:pPr marL="0" indent="0">
              <a:buNone/>
            </a:pPr>
            <a:r>
              <a:rPr lang="en-GB" b="1" dirty="0" smtClean="0"/>
              <a:t>Meanwhile in England……</a:t>
            </a:r>
          </a:p>
          <a:p>
            <a:pPr marL="0" indent="0">
              <a:buNone/>
            </a:pPr>
            <a:endParaRPr lang="en-GB" b="1" dirty="0" smtClean="0"/>
          </a:p>
          <a:p>
            <a:pPr>
              <a:buFontTx/>
              <a:buChar char="-"/>
            </a:pPr>
            <a:r>
              <a:rPr lang="en-GB" dirty="0" smtClean="0"/>
              <a:t>60</a:t>
            </a:r>
            <a:r>
              <a:rPr lang="en-GB" dirty="0"/>
              <a:t>% of schools either planning to cut provision of vocational </a:t>
            </a:r>
            <a:r>
              <a:rPr lang="en-GB" dirty="0" smtClean="0"/>
              <a:t>qualifications</a:t>
            </a:r>
          </a:p>
          <a:p>
            <a:pPr marL="0" indent="0">
              <a:buNone/>
            </a:pPr>
            <a:endParaRPr lang="en-GB" dirty="0" smtClean="0"/>
          </a:p>
          <a:p>
            <a:pPr>
              <a:buFontTx/>
              <a:buChar char="-"/>
            </a:pPr>
            <a:r>
              <a:rPr lang="en-GB" dirty="0"/>
              <a:t>Michael Gove, ordered 96% of GCSE-equivalent vocational qualifications to be stripped from school league tables, following recommendations made in the Wolf </a:t>
            </a:r>
            <a:r>
              <a:rPr lang="en-GB" dirty="0" smtClean="0"/>
              <a:t>report (2011)</a:t>
            </a:r>
            <a:endParaRPr lang="en-GB" dirty="0"/>
          </a:p>
        </p:txBody>
      </p:sp>
    </p:spTree>
    <p:extLst>
      <p:ext uri="{BB962C8B-B14F-4D97-AF65-F5344CB8AC3E}">
        <p14:creationId xmlns:p14="http://schemas.microsoft.com/office/powerpoint/2010/main" val="350420104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Continued</a:t>
            </a:r>
            <a:endParaRPr lang="en-GB" dirty="0"/>
          </a:p>
        </p:txBody>
      </p:sp>
      <p:sp>
        <p:nvSpPr>
          <p:cNvPr id="3" name="Content Placeholder 2"/>
          <p:cNvSpPr>
            <a:spLocks noGrp="1"/>
          </p:cNvSpPr>
          <p:nvPr>
            <p:ph sz="quarter" idx="1"/>
          </p:nvPr>
        </p:nvSpPr>
        <p:spPr>
          <a:xfrm>
            <a:off x="457200" y="1600200"/>
            <a:ext cx="7467600" cy="5213176"/>
          </a:xfrm>
        </p:spPr>
        <p:txBody>
          <a:bodyPr>
            <a:normAutofit fontScale="70000" lnSpcReduction="20000"/>
          </a:bodyPr>
          <a:lstStyle/>
          <a:p>
            <a:r>
              <a:rPr lang="en-GB" dirty="0" smtClean="0"/>
              <a:t>Vocational Qualifications are available from Entry Level to Level 8 of the Qualifications and Credit Framework (QCF). </a:t>
            </a:r>
          </a:p>
          <a:p>
            <a:pPr marL="0" indent="0">
              <a:buNone/>
            </a:pPr>
            <a:endParaRPr lang="en-GB" dirty="0" smtClean="0"/>
          </a:p>
          <a:p>
            <a:r>
              <a:rPr lang="en-GB" dirty="0" smtClean="0"/>
              <a:t>Every unit and qualification in the QCF has a credit value (1 credit is given for every 10 hours of learning time, for example, a unit worth three credits is equal to 30 hours of learning time.)</a:t>
            </a:r>
          </a:p>
          <a:p>
            <a:endParaRPr lang="en-GB" dirty="0" smtClean="0"/>
          </a:p>
          <a:p>
            <a:r>
              <a:rPr lang="en-GB" dirty="0" smtClean="0"/>
              <a:t>Definition of learning – (time spent in the classroom, doing practical activities, carrying out research, doing homework or on a work placement)</a:t>
            </a:r>
          </a:p>
          <a:p>
            <a:pPr marL="0" indent="0">
              <a:buNone/>
            </a:pPr>
            <a:endParaRPr lang="en-GB" dirty="0" smtClean="0"/>
          </a:p>
          <a:p>
            <a:pPr marL="0" indent="0">
              <a:buNone/>
            </a:pPr>
            <a:r>
              <a:rPr lang="en-GB" dirty="0" smtClean="0"/>
              <a:t>Three sizes of qualifications in the QCF:</a:t>
            </a:r>
          </a:p>
          <a:p>
            <a:r>
              <a:rPr lang="en-GB" dirty="0" smtClean="0"/>
              <a:t>Awards (1 - 12 credits); </a:t>
            </a:r>
          </a:p>
          <a:p>
            <a:r>
              <a:rPr lang="en-GB" dirty="0" smtClean="0"/>
              <a:t>Certificates (13 - 36 credits);  </a:t>
            </a:r>
          </a:p>
          <a:p>
            <a:r>
              <a:rPr lang="en-GB" dirty="0" smtClean="0"/>
              <a:t>Diplomas (37+ credits).</a:t>
            </a:r>
          </a:p>
          <a:p>
            <a:pPr marL="0" indent="0">
              <a:buNone/>
            </a:pPr>
            <a:endParaRPr lang="en-GB" dirty="0" smtClean="0"/>
          </a:p>
          <a:p>
            <a:pPr marL="0" indent="0">
              <a:buNone/>
            </a:pPr>
            <a:r>
              <a:rPr lang="en-GB" dirty="0" smtClean="0"/>
              <a:t>Welsh Government (2010)</a:t>
            </a:r>
          </a:p>
          <a:p>
            <a:pPr marL="0" indent="0">
              <a:buNone/>
            </a:pPr>
            <a:endParaRPr lang="en-GB" dirty="0" smtClean="0"/>
          </a:p>
          <a:p>
            <a:pPr marL="0" indent="0">
              <a:buNone/>
            </a:pPr>
            <a:r>
              <a:rPr lang="en-GB" dirty="0">
                <a:hlinkClick r:id="rId3"/>
              </a:rPr>
              <a:t>http://</a:t>
            </a:r>
            <a:r>
              <a:rPr lang="en-GB" dirty="0" smtClean="0">
                <a:hlinkClick r:id="rId3"/>
              </a:rPr>
              <a:t>www.schoolsworld.tv/node/179?terms=1,87</a:t>
            </a:r>
            <a:endParaRPr lang="en-GB" dirty="0" smtClean="0"/>
          </a:p>
          <a:p>
            <a:pPr marL="0" indent="0">
              <a:buNone/>
            </a:pPr>
            <a:endParaRPr lang="en-GB" dirty="0" smtClean="0"/>
          </a:p>
          <a:p>
            <a:endParaRPr lang="en-GB" dirty="0" smtClean="0"/>
          </a:p>
          <a:p>
            <a:endParaRPr lang="en-GB" dirty="0" smtClean="0"/>
          </a:p>
          <a:p>
            <a:endParaRPr lang="en-GB" dirty="0" smtClean="0"/>
          </a:p>
          <a:p>
            <a:endParaRPr lang="en-GB" dirty="0" smtClean="0"/>
          </a:p>
          <a:p>
            <a:endParaRPr lang="en-GB" dirty="0"/>
          </a:p>
        </p:txBody>
      </p:sp>
    </p:spTree>
    <p:extLst>
      <p:ext uri="{BB962C8B-B14F-4D97-AF65-F5344CB8AC3E}">
        <p14:creationId xmlns:p14="http://schemas.microsoft.com/office/powerpoint/2010/main" val="3925260239"/>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Discuss</a:t>
            </a:r>
            <a:endParaRPr lang="en-GB" dirty="0"/>
          </a:p>
        </p:txBody>
      </p:sp>
      <p:sp>
        <p:nvSpPr>
          <p:cNvPr id="3" name="Content Placeholder 2"/>
          <p:cNvSpPr>
            <a:spLocks noGrp="1"/>
          </p:cNvSpPr>
          <p:nvPr>
            <p:ph sz="quarter" idx="1"/>
          </p:nvPr>
        </p:nvSpPr>
        <p:spPr/>
        <p:txBody>
          <a:bodyPr/>
          <a:lstStyle/>
          <a:p>
            <a:endParaRPr lang="en-GB" dirty="0" smtClean="0"/>
          </a:p>
          <a:p>
            <a:r>
              <a:rPr lang="en-GB" dirty="0" smtClean="0"/>
              <a:t>Should vocational education be part of the secondary curriculum?</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81970620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Welsh </a:t>
            </a:r>
            <a:r>
              <a:rPr lang="en-GB" dirty="0"/>
              <a:t>Baccalaureate</a:t>
            </a:r>
          </a:p>
        </p:txBody>
      </p:sp>
      <p:sp>
        <p:nvSpPr>
          <p:cNvPr id="3" name="Content Placeholder 2"/>
          <p:cNvSpPr>
            <a:spLocks noGrp="1"/>
          </p:cNvSpPr>
          <p:nvPr>
            <p:ph sz="quarter" idx="1"/>
          </p:nvPr>
        </p:nvSpPr>
        <p:spPr>
          <a:xfrm>
            <a:off x="457200" y="1600200"/>
            <a:ext cx="7467600" cy="5429200"/>
          </a:xfrm>
        </p:spPr>
        <p:txBody>
          <a:bodyPr>
            <a:normAutofit fontScale="55000" lnSpcReduction="20000"/>
          </a:bodyPr>
          <a:lstStyle/>
          <a:p>
            <a:r>
              <a:rPr lang="en-GB" dirty="0" smtClean="0"/>
              <a:t>First introduced in 2003 on a pilot basis </a:t>
            </a:r>
          </a:p>
          <a:p>
            <a:endParaRPr lang="en-GB" dirty="0"/>
          </a:p>
          <a:p>
            <a:r>
              <a:rPr lang="en-GB" dirty="0" smtClean="0"/>
              <a:t>Rolled out across a number of schools and colleges by 2007</a:t>
            </a:r>
          </a:p>
          <a:p>
            <a:pPr marL="0" indent="0">
              <a:buNone/>
            </a:pPr>
            <a:endParaRPr lang="en-GB" dirty="0"/>
          </a:p>
          <a:p>
            <a:r>
              <a:rPr lang="en-GB" dirty="0"/>
              <a:t> The WBQ is not statutory for learners to undertake nor compulsory for centres to provide, 	</a:t>
            </a:r>
          </a:p>
          <a:p>
            <a:endParaRPr lang="en-GB" dirty="0"/>
          </a:p>
          <a:p>
            <a:endParaRPr lang="en-GB" dirty="0" smtClean="0"/>
          </a:p>
          <a:p>
            <a:pPr marL="0" indent="0">
              <a:buNone/>
            </a:pPr>
            <a:r>
              <a:rPr lang="en-GB" b="1" dirty="0" smtClean="0"/>
              <a:t>Current qualification:</a:t>
            </a:r>
          </a:p>
          <a:p>
            <a:pPr marL="0" indent="0">
              <a:buNone/>
            </a:pPr>
            <a:r>
              <a:rPr lang="en-GB" dirty="0" smtClean="0"/>
              <a:t>current </a:t>
            </a:r>
            <a:r>
              <a:rPr lang="en-GB" dirty="0"/>
              <a:t>WBQ consists of two parts: </a:t>
            </a:r>
            <a:endParaRPr lang="en-GB" dirty="0" smtClean="0"/>
          </a:p>
          <a:p>
            <a:pPr marL="0" indent="0">
              <a:buNone/>
            </a:pPr>
            <a:endParaRPr lang="en-GB" dirty="0"/>
          </a:p>
          <a:p>
            <a:r>
              <a:rPr lang="en-GB" dirty="0" smtClean="0"/>
              <a:t> </a:t>
            </a:r>
            <a:r>
              <a:rPr lang="en-GB" b="1" dirty="0"/>
              <a:t>Core</a:t>
            </a:r>
            <a:r>
              <a:rPr lang="en-GB" dirty="0"/>
              <a:t>: consisting of five components: Essential Skills Wales/Key Skills; Wales, Europe and the World; Work-related Education; Personal and Social Education; and the Individual Investigation; </a:t>
            </a:r>
            <a:endParaRPr lang="en-GB" dirty="0" smtClean="0"/>
          </a:p>
          <a:p>
            <a:endParaRPr lang="en-GB" dirty="0"/>
          </a:p>
          <a:p>
            <a:r>
              <a:rPr lang="en-GB" b="1" dirty="0" smtClean="0"/>
              <a:t>Options</a:t>
            </a:r>
            <a:r>
              <a:rPr lang="en-GB" dirty="0"/>
              <a:t>: courses / programmes currently offered e.g. GCSE, AS / A levels, BTEC and Principal Learning. </a:t>
            </a:r>
          </a:p>
          <a:p>
            <a:endParaRPr lang="en-GB" dirty="0"/>
          </a:p>
          <a:p>
            <a:r>
              <a:rPr lang="en-GB" dirty="0"/>
              <a:t>At present, the WBQ can be taken at one of three levels: </a:t>
            </a:r>
            <a:r>
              <a:rPr lang="en-GB" dirty="0" smtClean="0"/>
              <a:t>Foundation (pass at GCSE); Intermediate (A*-C at GCSE); </a:t>
            </a:r>
            <a:r>
              <a:rPr lang="en-GB" dirty="0"/>
              <a:t>and Advanced. 	</a:t>
            </a:r>
          </a:p>
          <a:p>
            <a:pPr marL="0" indent="0">
              <a:buNone/>
            </a:pPr>
            <a:endParaRPr lang="en-GB" dirty="0" smtClean="0"/>
          </a:p>
          <a:p>
            <a:pPr marL="0" indent="0">
              <a:buNone/>
            </a:pPr>
            <a:endParaRPr lang="en-GB" dirty="0"/>
          </a:p>
          <a:p>
            <a:pPr marL="0" indent="0">
              <a:buNone/>
            </a:pPr>
            <a:r>
              <a:rPr lang="en-GB" dirty="0">
                <a:hlinkClick r:id="rId3"/>
              </a:rPr>
              <a:t>http://</a:t>
            </a:r>
            <a:r>
              <a:rPr lang="en-GB" dirty="0" smtClean="0">
                <a:hlinkClick r:id="rId3"/>
              </a:rPr>
              <a:t>news.bbc.co.uk/1/hi/wales/4153508.stm</a:t>
            </a:r>
            <a:endParaRPr lang="en-GB" dirty="0" smtClean="0"/>
          </a:p>
          <a:p>
            <a:pPr marL="0" indent="0">
              <a:buNone/>
            </a:pPr>
            <a:endParaRPr lang="en-GB" dirty="0"/>
          </a:p>
        </p:txBody>
      </p:sp>
    </p:spTree>
    <p:extLst>
      <p:ext uri="{BB962C8B-B14F-4D97-AF65-F5344CB8AC3E}">
        <p14:creationId xmlns:p14="http://schemas.microsoft.com/office/powerpoint/2010/main" val="333166832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Welsh </a:t>
            </a:r>
            <a:r>
              <a:rPr lang="en-GB" smtClean="0"/>
              <a:t>Bacc</a:t>
            </a:r>
            <a:endParaRPr lang="en-GB"/>
          </a:p>
        </p:txBody>
      </p:sp>
      <p:sp>
        <p:nvSpPr>
          <p:cNvPr id="3" name="Content Placeholder 2"/>
          <p:cNvSpPr>
            <a:spLocks noGrp="1"/>
          </p:cNvSpPr>
          <p:nvPr>
            <p:ph sz="quarter" idx="1"/>
          </p:nvPr>
        </p:nvSpPr>
        <p:spPr/>
        <p:txBody>
          <a:bodyPr/>
          <a:lstStyle/>
          <a:p>
            <a:r>
              <a:rPr lang="en-GB" dirty="0" smtClean="0"/>
              <a:t>What are your thoughts?</a:t>
            </a:r>
            <a:endParaRPr lang="en-GB" dirty="0"/>
          </a:p>
        </p:txBody>
      </p:sp>
    </p:spTree>
    <p:extLst>
      <p:ext uri="{BB962C8B-B14F-4D97-AF65-F5344CB8AC3E}">
        <p14:creationId xmlns:p14="http://schemas.microsoft.com/office/powerpoint/2010/main" val="417442405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Welsh Baccalaureate</a:t>
            </a:r>
          </a:p>
        </p:txBody>
      </p:sp>
      <p:sp>
        <p:nvSpPr>
          <p:cNvPr id="3" name="Content Placeholder 2"/>
          <p:cNvSpPr>
            <a:spLocks noGrp="1"/>
          </p:cNvSpPr>
          <p:nvPr>
            <p:ph sz="quarter" idx="1"/>
          </p:nvPr>
        </p:nvSpPr>
        <p:spPr>
          <a:xfrm>
            <a:off x="457200" y="1484784"/>
            <a:ext cx="7467600" cy="5373216"/>
          </a:xfrm>
        </p:spPr>
        <p:txBody>
          <a:bodyPr>
            <a:normAutofit fontScale="62500" lnSpcReduction="20000"/>
          </a:bodyPr>
          <a:lstStyle/>
          <a:p>
            <a:pPr marL="0" indent="0">
              <a:buNone/>
            </a:pPr>
            <a:r>
              <a:rPr lang="en-GB" b="1" u="sng" dirty="0" smtClean="0"/>
              <a:t>Strengths:</a:t>
            </a:r>
          </a:p>
          <a:p>
            <a:pPr marL="0" indent="0">
              <a:buNone/>
            </a:pPr>
            <a:endParaRPr lang="en-GB" dirty="0"/>
          </a:p>
          <a:p>
            <a:pPr marL="0" indent="0">
              <a:buNone/>
            </a:pPr>
            <a:r>
              <a:rPr lang="en-GB" dirty="0" smtClean="0"/>
              <a:t>The </a:t>
            </a:r>
            <a:r>
              <a:rPr lang="en-GB" dirty="0"/>
              <a:t>incorporation of the broad range of skills and experience that employers, universities and others have told the Review they want young people to possess; </a:t>
            </a:r>
            <a:endParaRPr lang="en-GB" dirty="0" smtClean="0"/>
          </a:p>
          <a:p>
            <a:pPr marL="0" indent="0">
              <a:buNone/>
            </a:pPr>
            <a:endParaRPr lang="en-GB" dirty="0"/>
          </a:p>
          <a:p>
            <a:r>
              <a:rPr lang="en-GB" dirty="0" smtClean="0"/>
              <a:t>the </a:t>
            </a:r>
            <a:r>
              <a:rPr lang="en-GB" dirty="0"/>
              <a:t>emphasis on literacy and numeracy; </a:t>
            </a:r>
          </a:p>
          <a:p>
            <a:endParaRPr lang="en-GB" dirty="0" smtClean="0"/>
          </a:p>
          <a:p>
            <a:r>
              <a:rPr lang="en-GB" dirty="0" smtClean="0"/>
              <a:t> </a:t>
            </a:r>
            <a:r>
              <a:rPr lang="en-GB" dirty="0"/>
              <a:t>the other skills including ‘employability’ skills, and enriching experiences that contribute to a broad and well-rounded education. This includes work-related education, personal and social education and community participation</a:t>
            </a:r>
            <a:r>
              <a:rPr lang="en-GB" dirty="0" smtClean="0"/>
              <a:t>;</a:t>
            </a:r>
          </a:p>
          <a:p>
            <a:pPr marL="0" indent="0">
              <a:buNone/>
            </a:pPr>
            <a:r>
              <a:rPr lang="en-GB" dirty="0" smtClean="0"/>
              <a:t> </a:t>
            </a:r>
            <a:endParaRPr lang="en-GB" dirty="0"/>
          </a:p>
          <a:p>
            <a:r>
              <a:rPr lang="en-GB" dirty="0" smtClean="0"/>
              <a:t> </a:t>
            </a:r>
            <a:r>
              <a:rPr lang="en-GB" dirty="0"/>
              <a:t>the Individual Investigation, encouraging independent study and a range of research, thinking and communication skills; </a:t>
            </a:r>
            <a:endParaRPr lang="en-GB" dirty="0" smtClean="0"/>
          </a:p>
          <a:p>
            <a:pPr marL="0" indent="0">
              <a:buNone/>
            </a:pPr>
            <a:endParaRPr lang="en-GB" dirty="0"/>
          </a:p>
          <a:p>
            <a:r>
              <a:rPr lang="en-GB" dirty="0" smtClean="0"/>
              <a:t> </a:t>
            </a:r>
            <a:r>
              <a:rPr lang="en-GB" dirty="0"/>
              <a:t>the flexibility of the Wales, Europe and the World element. Where this is well delivered it proves popular, innovative and exciting; </a:t>
            </a:r>
            <a:endParaRPr lang="en-GB" dirty="0" smtClean="0"/>
          </a:p>
          <a:p>
            <a:pPr marL="0" indent="0">
              <a:buNone/>
            </a:pPr>
            <a:endParaRPr lang="en-GB" dirty="0"/>
          </a:p>
          <a:p>
            <a:r>
              <a:rPr lang="en-GB" dirty="0" smtClean="0"/>
              <a:t> </a:t>
            </a:r>
            <a:r>
              <a:rPr lang="en-GB" dirty="0"/>
              <a:t>the use of internationally recognised stand-alone qualifications in the options; </a:t>
            </a:r>
            <a:endParaRPr lang="en-GB" dirty="0" smtClean="0"/>
          </a:p>
          <a:p>
            <a:pPr marL="0" indent="0">
              <a:buNone/>
            </a:pPr>
            <a:endParaRPr lang="en-GB" dirty="0"/>
          </a:p>
          <a:p>
            <a:r>
              <a:rPr lang="en-GB" dirty="0" smtClean="0"/>
              <a:t>the </a:t>
            </a:r>
            <a:r>
              <a:rPr lang="en-GB" dirty="0"/>
              <a:t>accommodation of academic and vocational pathways within a single model. </a:t>
            </a:r>
            <a:endParaRPr lang="en-GB" dirty="0" smtClean="0"/>
          </a:p>
          <a:p>
            <a:pPr marL="0" indent="0">
              <a:buNone/>
            </a:pPr>
            <a:r>
              <a:rPr lang="en-GB" b="1" dirty="0" smtClean="0"/>
              <a:t>Welsh Government (2015)</a:t>
            </a:r>
            <a:endParaRPr lang="en-GB" b="1" dirty="0"/>
          </a:p>
          <a:p>
            <a:endParaRPr lang="en-GB" dirty="0" smtClean="0"/>
          </a:p>
          <a:p>
            <a:pPr marL="0" indent="0">
              <a:buNone/>
            </a:pPr>
            <a:endParaRPr lang="en-GB" dirty="0"/>
          </a:p>
        </p:txBody>
      </p:sp>
    </p:spTree>
    <p:extLst>
      <p:ext uri="{BB962C8B-B14F-4D97-AF65-F5344CB8AC3E}">
        <p14:creationId xmlns:p14="http://schemas.microsoft.com/office/powerpoint/2010/main" val="3124961306"/>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Welsh Baccalaureate</a:t>
            </a:r>
          </a:p>
        </p:txBody>
      </p:sp>
      <p:sp>
        <p:nvSpPr>
          <p:cNvPr id="3" name="Content Placeholder 2"/>
          <p:cNvSpPr>
            <a:spLocks noGrp="1"/>
          </p:cNvSpPr>
          <p:nvPr>
            <p:ph sz="quarter" idx="1"/>
          </p:nvPr>
        </p:nvSpPr>
        <p:spPr>
          <a:xfrm>
            <a:off x="457200" y="1600200"/>
            <a:ext cx="7467600" cy="5141168"/>
          </a:xfrm>
        </p:spPr>
        <p:txBody>
          <a:bodyPr>
            <a:normAutofit fontScale="62500" lnSpcReduction="20000"/>
          </a:bodyPr>
          <a:lstStyle/>
          <a:p>
            <a:pPr marL="0" indent="0">
              <a:buNone/>
            </a:pPr>
            <a:r>
              <a:rPr lang="en-GB" b="1" u="sng" dirty="0" smtClean="0"/>
              <a:t>Concerns:</a:t>
            </a:r>
          </a:p>
          <a:p>
            <a:pPr marL="0" indent="0">
              <a:buNone/>
            </a:pPr>
            <a:endParaRPr lang="en-GB" dirty="0"/>
          </a:p>
          <a:p>
            <a:r>
              <a:rPr lang="en-GB" dirty="0"/>
              <a:t>The portfolio assessment method for Essential Skills Wales and Wider Key Skills is time-consuming and inappropriate for some settings; </a:t>
            </a:r>
            <a:endParaRPr lang="en-GB" dirty="0" smtClean="0"/>
          </a:p>
          <a:p>
            <a:pPr marL="0" indent="0">
              <a:buNone/>
            </a:pPr>
            <a:endParaRPr lang="en-GB" dirty="0"/>
          </a:p>
          <a:p>
            <a:r>
              <a:rPr lang="en-GB" dirty="0" smtClean="0"/>
              <a:t>there </a:t>
            </a:r>
            <a:r>
              <a:rPr lang="en-GB" dirty="0"/>
              <a:t>are instances of duplication of learning or assessment between options and the Core (for instance, learners taking both a GCSE and an Essential Skills Wales qualification in ICT</a:t>
            </a:r>
            <a:r>
              <a:rPr lang="en-GB" dirty="0" smtClean="0"/>
              <a:t>);</a:t>
            </a:r>
          </a:p>
          <a:p>
            <a:pPr marL="0" indent="0">
              <a:buNone/>
            </a:pPr>
            <a:endParaRPr lang="en-GB" dirty="0"/>
          </a:p>
          <a:p>
            <a:r>
              <a:rPr lang="en-GB" dirty="0" smtClean="0"/>
              <a:t> </a:t>
            </a:r>
            <a:r>
              <a:rPr lang="en-GB" dirty="0"/>
              <a:t>the quality of delivery of the Core varies too widely between providers; </a:t>
            </a:r>
            <a:endParaRPr lang="en-GB" dirty="0" smtClean="0"/>
          </a:p>
          <a:p>
            <a:pPr marL="0" indent="0">
              <a:buNone/>
            </a:pPr>
            <a:endParaRPr lang="en-GB" dirty="0"/>
          </a:p>
          <a:p>
            <a:r>
              <a:rPr lang="en-GB" dirty="0" smtClean="0"/>
              <a:t>the </a:t>
            </a:r>
            <a:r>
              <a:rPr lang="en-GB" dirty="0"/>
              <a:t>current requirements for the language element allow too much variation in what is delivered; </a:t>
            </a:r>
          </a:p>
          <a:p>
            <a:endParaRPr lang="en-GB" dirty="0"/>
          </a:p>
          <a:p>
            <a:r>
              <a:rPr lang="en-GB" dirty="0"/>
              <a:t>there is no recognition of different levels of achievement in the award received; </a:t>
            </a:r>
          </a:p>
          <a:p>
            <a:endParaRPr lang="en-GB" dirty="0"/>
          </a:p>
          <a:p>
            <a:r>
              <a:rPr lang="en-GB" dirty="0" smtClean="0"/>
              <a:t> </a:t>
            </a:r>
            <a:r>
              <a:rPr lang="en-GB" dirty="0"/>
              <a:t>a low level of understanding, especially among parents/carers, of the structure, content or purpose of the Welsh Baccalaureate. </a:t>
            </a:r>
            <a:endParaRPr lang="en-GB" dirty="0" smtClean="0"/>
          </a:p>
          <a:p>
            <a:pPr marL="0" indent="0">
              <a:buNone/>
            </a:pPr>
            <a:r>
              <a:rPr lang="en-GB" dirty="0"/>
              <a:t>	</a:t>
            </a:r>
          </a:p>
          <a:p>
            <a:pPr marL="0" indent="0">
              <a:buNone/>
            </a:pPr>
            <a:r>
              <a:rPr lang="en-GB" b="1" dirty="0" smtClean="0"/>
              <a:t>Welsh Government (2015)</a:t>
            </a:r>
            <a:endParaRPr lang="en-GB" b="1" dirty="0"/>
          </a:p>
          <a:p>
            <a:pPr marL="0" indent="0">
              <a:buNone/>
            </a:pPr>
            <a:endParaRPr lang="en-GB" dirty="0"/>
          </a:p>
        </p:txBody>
      </p:sp>
    </p:spTree>
    <p:extLst>
      <p:ext uri="{BB962C8B-B14F-4D97-AF65-F5344CB8AC3E}">
        <p14:creationId xmlns:p14="http://schemas.microsoft.com/office/powerpoint/2010/main" val="3666776258"/>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Welsh Baccalaureate reform (September 2015)</a:t>
            </a:r>
            <a:endParaRPr lang="en-GB" dirty="0"/>
          </a:p>
        </p:txBody>
      </p:sp>
      <p:sp>
        <p:nvSpPr>
          <p:cNvPr id="3" name="Content Placeholder 2"/>
          <p:cNvSpPr>
            <a:spLocks noGrp="1"/>
          </p:cNvSpPr>
          <p:nvPr>
            <p:ph sz="quarter" idx="1"/>
          </p:nvPr>
        </p:nvSpPr>
        <p:spPr/>
        <p:txBody>
          <a:bodyPr>
            <a:normAutofit fontScale="92500" lnSpcReduction="10000"/>
          </a:bodyPr>
          <a:lstStyle/>
          <a:p>
            <a:pPr marL="0" indent="0">
              <a:buNone/>
            </a:pPr>
            <a:endParaRPr lang="en-GB" dirty="0"/>
          </a:p>
          <a:p>
            <a:r>
              <a:rPr lang="en-GB" b="1" dirty="0" smtClean="0"/>
              <a:t>Foundation </a:t>
            </a:r>
            <a:r>
              <a:rPr lang="en-GB" dirty="0"/>
              <a:t>(for use at Key Stage 4 or post-16); </a:t>
            </a:r>
          </a:p>
          <a:p>
            <a:r>
              <a:rPr lang="en-GB" b="1" dirty="0" smtClean="0"/>
              <a:t>National </a:t>
            </a:r>
            <a:r>
              <a:rPr lang="en-GB" dirty="0"/>
              <a:t>(for use at Key Stage 4 or post-16); </a:t>
            </a:r>
          </a:p>
          <a:p>
            <a:r>
              <a:rPr lang="en-GB" b="1" dirty="0" smtClean="0"/>
              <a:t>Advanced </a:t>
            </a:r>
            <a:r>
              <a:rPr lang="en-GB" dirty="0"/>
              <a:t>(for use at post-16 only). </a:t>
            </a:r>
          </a:p>
          <a:p>
            <a:endParaRPr lang="en-GB" dirty="0"/>
          </a:p>
          <a:p>
            <a:pPr marL="0" indent="0">
              <a:buNone/>
            </a:pPr>
            <a:r>
              <a:rPr lang="en-GB" dirty="0"/>
              <a:t>Foundation level will equate to Level 1 (e.g. GCSE grades D-G) of the Credit and Qualifications Framework for Wales; National to Level 2 (e.g. GCSE grades A*-C; and Advanced to Level 3 (</a:t>
            </a:r>
            <a:r>
              <a:rPr lang="en-GB" dirty="0" err="1"/>
              <a:t>eg</a:t>
            </a:r>
            <a:r>
              <a:rPr lang="en-GB" dirty="0"/>
              <a:t> A-level). 	</a:t>
            </a:r>
            <a:endParaRPr lang="en-GB" dirty="0" smtClean="0"/>
          </a:p>
          <a:p>
            <a:pPr marL="0" indent="0">
              <a:buNone/>
            </a:pPr>
            <a:endParaRPr lang="en-GB" dirty="0"/>
          </a:p>
          <a:p>
            <a:pPr marL="0" indent="0">
              <a:buNone/>
            </a:pPr>
            <a:r>
              <a:rPr lang="en-GB" dirty="0" smtClean="0"/>
              <a:t>Welsh Government (2015)</a:t>
            </a:r>
          </a:p>
          <a:p>
            <a:pPr marL="0" indent="0">
              <a:buNone/>
            </a:pPr>
            <a:r>
              <a:rPr lang="en-GB" dirty="0">
                <a:hlinkClick r:id="rId3"/>
              </a:rPr>
              <a:t>https://</a:t>
            </a:r>
            <a:r>
              <a:rPr lang="en-GB" dirty="0" smtClean="0">
                <a:hlinkClick r:id="rId3"/>
              </a:rPr>
              <a:t>www.youtube.com/watch?v=RfCvGYSNYdg</a:t>
            </a:r>
            <a:endParaRPr lang="en-GB" dirty="0" smtClean="0"/>
          </a:p>
          <a:p>
            <a:pPr marL="0" indent="0">
              <a:buNone/>
            </a:pPr>
            <a:endParaRPr lang="en-GB" dirty="0"/>
          </a:p>
        </p:txBody>
      </p:sp>
    </p:spTree>
    <p:extLst>
      <p:ext uri="{BB962C8B-B14F-4D97-AF65-F5344CB8AC3E}">
        <p14:creationId xmlns:p14="http://schemas.microsoft.com/office/powerpoint/2010/main" val="48654540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Welsh Baccalaureate reform (September 2015)</a:t>
            </a:r>
          </a:p>
        </p:txBody>
      </p:sp>
      <p:sp>
        <p:nvSpPr>
          <p:cNvPr id="3" name="Content Placeholder 2"/>
          <p:cNvSpPr>
            <a:spLocks noGrp="1"/>
          </p:cNvSpPr>
          <p:nvPr>
            <p:ph sz="quarter" idx="1"/>
          </p:nvPr>
        </p:nvSpPr>
        <p:spPr>
          <a:xfrm>
            <a:off x="457200" y="1600200"/>
            <a:ext cx="7467600" cy="5141168"/>
          </a:xfrm>
        </p:spPr>
        <p:txBody>
          <a:bodyPr>
            <a:normAutofit fontScale="62500" lnSpcReduction="20000"/>
          </a:bodyPr>
          <a:lstStyle/>
          <a:p>
            <a:pPr marL="0" indent="0">
              <a:buNone/>
            </a:pPr>
            <a:r>
              <a:rPr lang="en-GB" dirty="0" smtClean="0"/>
              <a:t>Core of </a:t>
            </a:r>
            <a:r>
              <a:rPr lang="en-GB" b="1" dirty="0" smtClean="0"/>
              <a:t>The </a:t>
            </a:r>
            <a:r>
              <a:rPr lang="en-GB" b="1" dirty="0"/>
              <a:t>Skills Challenge Certificate </a:t>
            </a:r>
            <a:endParaRPr lang="en-GB" b="1" dirty="0" smtClean="0"/>
          </a:p>
          <a:p>
            <a:pPr marL="0" indent="0">
              <a:buNone/>
            </a:pPr>
            <a:endParaRPr lang="en-GB" dirty="0"/>
          </a:p>
          <a:p>
            <a:pPr marL="0" indent="0">
              <a:buNone/>
            </a:pPr>
            <a:r>
              <a:rPr lang="en-GB" dirty="0"/>
              <a:t>The Skills Challenge Certificate consists of four components which are followed by all learners (different specification at each level): </a:t>
            </a:r>
            <a:endParaRPr lang="en-GB" dirty="0" smtClean="0"/>
          </a:p>
          <a:p>
            <a:pPr marL="0" indent="0">
              <a:buNone/>
            </a:pPr>
            <a:endParaRPr lang="en-GB" dirty="0"/>
          </a:p>
          <a:p>
            <a:r>
              <a:rPr lang="en-GB" b="1" dirty="0" smtClean="0"/>
              <a:t>Individual </a:t>
            </a:r>
            <a:r>
              <a:rPr lang="en-GB" b="1" dirty="0"/>
              <a:t>Project </a:t>
            </a:r>
            <a:r>
              <a:rPr lang="en-GB" dirty="0"/>
              <a:t>– an independent, research-based activity that contributes 50% towards the core</a:t>
            </a:r>
            <a:r>
              <a:rPr lang="en-GB" dirty="0" smtClean="0"/>
              <a:t>;</a:t>
            </a:r>
          </a:p>
          <a:p>
            <a:pPr marL="0" indent="0">
              <a:buNone/>
            </a:pPr>
            <a:r>
              <a:rPr lang="en-GB" dirty="0" smtClean="0"/>
              <a:t> </a:t>
            </a:r>
            <a:endParaRPr lang="en-GB" dirty="0"/>
          </a:p>
          <a:p>
            <a:r>
              <a:rPr lang="en-GB" dirty="0" smtClean="0"/>
              <a:t> </a:t>
            </a:r>
            <a:r>
              <a:rPr lang="en-GB" b="1" dirty="0"/>
              <a:t>Enterprise and Employability Challenge</a:t>
            </a:r>
            <a:r>
              <a:rPr lang="en-GB" dirty="0"/>
              <a:t>, which will develop enterprising skills and attributes and enhance employability; </a:t>
            </a:r>
            <a:endParaRPr lang="en-GB" dirty="0" smtClean="0"/>
          </a:p>
          <a:p>
            <a:pPr marL="0" indent="0">
              <a:buNone/>
            </a:pPr>
            <a:endParaRPr lang="en-GB" dirty="0"/>
          </a:p>
          <a:p>
            <a:r>
              <a:rPr lang="en-GB" dirty="0" smtClean="0"/>
              <a:t> </a:t>
            </a:r>
            <a:r>
              <a:rPr lang="en-GB" b="1" dirty="0"/>
              <a:t>Global Citizenship Challenge</a:t>
            </a:r>
            <a:r>
              <a:rPr lang="en-GB" dirty="0"/>
              <a:t>, which will require learners to understand and respond appropriately to a global issue; </a:t>
            </a:r>
            <a:endParaRPr lang="en-GB" dirty="0" smtClean="0"/>
          </a:p>
          <a:p>
            <a:pPr marL="0" indent="0">
              <a:buNone/>
            </a:pPr>
            <a:endParaRPr lang="en-GB" dirty="0"/>
          </a:p>
          <a:p>
            <a:r>
              <a:rPr lang="en-GB" b="1" dirty="0" smtClean="0"/>
              <a:t>Community </a:t>
            </a:r>
            <a:r>
              <a:rPr lang="en-GB" b="1" dirty="0"/>
              <a:t>Challenge</a:t>
            </a:r>
            <a:r>
              <a:rPr lang="en-GB" dirty="0"/>
              <a:t>, which will require learners to identify, develop and participate in opportunities that will benefit the local community. </a:t>
            </a:r>
          </a:p>
          <a:p>
            <a:endParaRPr lang="en-GB" dirty="0" smtClean="0"/>
          </a:p>
          <a:p>
            <a:pPr marL="0" indent="0">
              <a:buNone/>
            </a:pPr>
            <a:r>
              <a:rPr lang="en-GB" dirty="0"/>
              <a:t>Welsh Government (2015)</a:t>
            </a:r>
          </a:p>
          <a:p>
            <a:pPr marL="0" indent="0">
              <a:buNone/>
            </a:pPr>
            <a:r>
              <a:rPr lang="en-GB" dirty="0"/>
              <a:t>	</a:t>
            </a:r>
          </a:p>
          <a:p>
            <a:endParaRPr lang="en-GB" dirty="0"/>
          </a:p>
        </p:txBody>
      </p:sp>
    </p:spTree>
    <p:extLst>
      <p:ext uri="{BB962C8B-B14F-4D97-AF65-F5344CB8AC3E}">
        <p14:creationId xmlns:p14="http://schemas.microsoft.com/office/powerpoint/2010/main" val="121769441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66825" y="142875"/>
            <a:ext cx="6610350" cy="65722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9583699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764704"/>
            <a:ext cx="7467600" cy="1143000"/>
          </a:xfrm>
        </p:spPr>
        <p:txBody>
          <a:bodyPr>
            <a:normAutofit fontScale="90000"/>
          </a:bodyPr>
          <a:lstStyle/>
          <a:p>
            <a:r>
              <a:rPr lang="en-GB" dirty="0"/>
              <a:t/>
            </a:r>
            <a:br>
              <a:rPr lang="en-GB" dirty="0"/>
            </a:br>
            <a:r>
              <a:rPr lang="en-GB" dirty="0" smtClean="0"/>
              <a:t/>
            </a:r>
            <a:br>
              <a:rPr lang="en-GB" dirty="0" smtClean="0"/>
            </a:br>
            <a:r>
              <a:rPr lang="en-GB" dirty="0"/>
              <a:t/>
            </a:r>
            <a:br>
              <a:rPr lang="en-GB" dirty="0"/>
            </a:br>
            <a:r>
              <a:rPr lang="en-GB" dirty="0" smtClean="0"/>
              <a:t/>
            </a:r>
            <a:br>
              <a:rPr lang="en-GB" dirty="0" smtClean="0"/>
            </a:br>
            <a:r>
              <a:rPr lang="en-GB" dirty="0" smtClean="0"/>
              <a:t>The </a:t>
            </a:r>
            <a:r>
              <a:rPr lang="en-GB" dirty="0"/>
              <a:t>Design principles and specifications 	</a:t>
            </a:r>
            <a:br>
              <a:rPr lang="en-GB" dirty="0"/>
            </a:br>
            <a:endParaRPr lang="en-GB" dirty="0"/>
          </a:p>
        </p:txBody>
      </p:sp>
      <p:sp>
        <p:nvSpPr>
          <p:cNvPr id="3" name="Content Placeholder 2"/>
          <p:cNvSpPr>
            <a:spLocks noGrp="1"/>
          </p:cNvSpPr>
          <p:nvPr>
            <p:ph sz="quarter" idx="1"/>
          </p:nvPr>
        </p:nvSpPr>
        <p:spPr/>
        <p:txBody>
          <a:bodyPr>
            <a:normAutofit lnSpcReduction="10000"/>
          </a:bodyPr>
          <a:lstStyle/>
          <a:p>
            <a:pPr marL="0" indent="0">
              <a:buNone/>
            </a:pPr>
            <a:endParaRPr lang="en-GB" dirty="0"/>
          </a:p>
          <a:p>
            <a:r>
              <a:rPr lang="en-GB" dirty="0"/>
              <a:t>seven essential and employability skills: </a:t>
            </a:r>
          </a:p>
          <a:p>
            <a:r>
              <a:rPr lang="en-GB" dirty="0" smtClean="0"/>
              <a:t>Literacy</a:t>
            </a:r>
            <a:r>
              <a:rPr lang="en-GB" dirty="0"/>
              <a:t>; </a:t>
            </a:r>
          </a:p>
          <a:p>
            <a:r>
              <a:rPr lang="en-GB" dirty="0" smtClean="0"/>
              <a:t> </a:t>
            </a:r>
            <a:r>
              <a:rPr lang="en-GB" dirty="0"/>
              <a:t>Numeracy; </a:t>
            </a:r>
          </a:p>
          <a:p>
            <a:r>
              <a:rPr lang="en-GB" dirty="0" smtClean="0"/>
              <a:t>Digital </a:t>
            </a:r>
            <a:r>
              <a:rPr lang="en-GB" dirty="0"/>
              <a:t>Literacy; </a:t>
            </a:r>
          </a:p>
          <a:p>
            <a:r>
              <a:rPr lang="en-GB" dirty="0" smtClean="0"/>
              <a:t>Critical </a:t>
            </a:r>
            <a:r>
              <a:rPr lang="en-GB" dirty="0"/>
              <a:t>Thinking and Problem Solving; </a:t>
            </a:r>
          </a:p>
          <a:p>
            <a:r>
              <a:rPr lang="en-GB" dirty="0" smtClean="0"/>
              <a:t>Planning </a:t>
            </a:r>
            <a:r>
              <a:rPr lang="en-GB" dirty="0"/>
              <a:t>and Organisation; </a:t>
            </a:r>
          </a:p>
          <a:p>
            <a:r>
              <a:rPr lang="en-GB" dirty="0" smtClean="0"/>
              <a:t>Creativity </a:t>
            </a:r>
            <a:r>
              <a:rPr lang="en-GB" dirty="0"/>
              <a:t>and Innovation; </a:t>
            </a:r>
            <a:endParaRPr lang="en-GB" dirty="0" smtClean="0"/>
          </a:p>
          <a:p>
            <a:r>
              <a:rPr lang="en-GB" dirty="0" smtClean="0"/>
              <a:t> </a:t>
            </a:r>
            <a:r>
              <a:rPr lang="en-GB" dirty="0"/>
              <a:t>Personal Effectiveness. </a:t>
            </a:r>
          </a:p>
          <a:p>
            <a:pPr marL="0" indent="0">
              <a:buNone/>
            </a:pPr>
            <a:r>
              <a:rPr lang="en-GB" dirty="0"/>
              <a:t>	</a:t>
            </a:r>
          </a:p>
          <a:p>
            <a:pPr marL="0" indent="0">
              <a:buNone/>
            </a:pPr>
            <a:r>
              <a:rPr lang="en-GB" dirty="0"/>
              <a:t>Welsh Government (2015)</a:t>
            </a:r>
          </a:p>
          <a:p>
            <a:endParaRPr lang="en-GB" dirty="0"/>
          </a:p>
        </p:txBody>
      </p:sp>
    </p:spTree>
    <p:extLst>
      <p:ext uri="{BB962C8B-B14F-4D97-AF65-F5344CB8AC3E}">
        <p14:creationId xmlns:p14="http://schemas.microsoft.com/office/powerpoint/2010/main" val="98451019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Sources</a:t>
            </a:r>
            <a:endParaRPr lang="en-GB" dirty="0"/>
          </a:p>
        </p:txBody>
      </p:sp>
      <p:sp>
        <p:nvSpPr>
          <p:cNvPr id="3" name="Content Placeholder 2"/>
          <p:cNvSpPr>
            <a:spLocks noGrp="1"/>
          </p:cNvSpPr>
          <p:nvPr>
            <p:ph sz="quarter" idx="1"/>
          </p:nvPr>
        </p:nvSpPr>
        <p:spPr/>
        <p:txBody>
          <a:bodyPr/>
          <a:lstStyle/>
          <a:p>
            <a:pPr marL="0" indent="0">
              <a:buNone/>
            </a:pPr>
            <a:r>
              <a:rPr lang="en-GB" dirty="0" smtClean="0"/>
              <a:t>Welsh Government (2015) The Welsh Baccalaureate Qualification, (Online</a:t>
            </a:r>
            <a:r>
              <a:rPr lang="en-GB" dirty="0"/>
              <a:t>) Available at: </a:t>
            </a:r>
            <a:r>
              <a:rPr lang="en-GB" dirty="0">
                <a:hlinkClick r:id="rId3"/>
              </a:rPr>
              <a:t>http://</a:t>
            </a:r>
            <a:r>
              <a:rPr lang="en-GB" dirty="0" smtClean="0">
                <a:hlinkClick r:id="rId3"/>
              </a:rPr>
              <a:t>www.assembly.wales/research%20documents/qg15-001-welshbac/qg15-001.pdf</a:t>
            </a:r>
            <a:r>
              <a:rPr lang="en-GB" dirty="0" smtClean="0"/>
              <a:t> [accessed on 14th September 2015] </a:t>
            </a:r>
          </a:p>
          <a:p>
            <a:pPr marL="0" indent="0">
              <a:buNone/>
            </a:pPr>
            <a:endParaRPr lang="en-GB" dirty="0" smtClean="0"/>
          </a:p>
          <a:p>
            <a:pPr marL="0" indent="0">
              <a:buNone/>
            </a:pPr>
            <a:r>
              <a:rPr lang="en-GB" dirty="0" smtClean="0"/>
              <a:t>WJEC (2015) GCSE Reform, (Online</a:t>
            </a:r>
            <a:r>
              <a:rPr lang="en-GB" dirty="0"/>
              <a:t>) Available at</a:t>
            </a:r>
            <a:r>
              <a:rPr lang="en-GB" dirty="0" smtClean="0"/>
              <a:t>: http</a:t>
            </a:r>
            <a:r>
              <a:rPr lang="en-GB" dirty="0"/>
              <a:t>://</a:t>
            </a:r>
            <a:r>
              <a:rPr lang="en-GB" dirty="0" smtClean="0"/>
              <a:t>www.wjec.co.uk/supporting/qualification-reform-wales-2013.html</a:t>
            </a:r>
            <a:r>
              <a:rPr lang="en-GB" dirty="0"/>
              <a:t>[accessed on 14th September 2015] </a:t>
            </a:r>
          </a:p>
          <a:p>
            <a:pPr marL="0" indent="0">
              <a:buNone/>
            </a:pPr>
            <a:endParaRPr lang="en-GB" dirty="0" smtClean="0"/>
          </a:p>
          <a:p>
            <a:pPr marL="0" indent="0">
              <a:buNone/>
            </a:pPr>
            <a:r>
              <a:rPr lang="en-GB" dirty="0" smtClean="0"/>
              <a:t> </a:t>
            </a:r>
            <a:endParaRPr lang="en-GB" dirty="0"/>
          </a:p>
          <a:p>
            <a:pPr marL="0" indent="0">
              <a:buNone/>
            </a:pPr>
            <a:endParaRPr lang="en-GB" dirty="0"/>
          </a:p>
        </p:txBody>
      </p:sp>
    </p:spTree>
    <p:extLst>
      <p:ext uri="{BB962C8B-B14F-4D97-AF65-F5344CB8AC3E}">
        <p14:creationId xmlns:p14="http://schemas.microsoft.com/office/powerpoint/2010/main" val="3148789717"/>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el">
  <a:themeElements>
    <a:clrScheme name="Waveform">
      <a:dk1>
        <a:sysClr val="windowText" lastClr="000000"/>
      </a:dk1>
      <a:lt1>
        <a:sysClr val="window" lastClr="FFFFFF"/>
      </a:lt1>
      <a:dk2>
        <a:srgbClr val="073E87"/>
      </a:dk2>
      <a:lt2>
        <a:srgbClr val="C6E7FC"/>
      </a:lt2>
      <a:accent1>
        <a:srgbClr val="31B6FD"/>
      </a:accent1>
      <a:accent2>
        <a:srgbClr val="4584D3"/>
      </a:accent2>
      <a:accent3>
        <a:srgbClr val="5BD078"/>
      </a:accent3>
      <a:accent4>
        <a:srgbClr val="A5D028"/>
      </a:accent4>
      <a:accent5>
        <a:srgbClr val="F5C040"/>
      </a:accent5>
      <a:accent6>
        <a:srgbClr val="05E0DB"/>
      </a:accent6>
      <a:hlink>
        <a:srgbClr val="0080FF"/>
      </a:hlink>
      <a:folHlink>
        <a:srgbClr val="5EAEFF"/>
      </a:folHlink>
    </a:clrScheme>
    <a:fontScheme name="Oriel">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Oriel</Template>
  <TotalTime>307</TotalTime>
  <Words>2333</Words>
  <Application>Microsoft Office PowerPoint</Application>
  <PresentationFormat>On-screen Show (4:3)</PresentationFormat>
  <Paragraphs>418</Paragraphs>
  <Slides>30</Slides>
  <Notes>29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30</vt:i4>
      </vt:variant>
    </vt:vector>
  </HeadingPairs>
  <TitlesOfParts>
    <vt:vector size="38" baseType="lpstr">
      <vt:lpstr>Arial</vt:lpstr>
      <vt:lpstr>Calibri</vt:lpstr>
      <vt:lpstr>Century Schoolbook</vt:lpstr>
      <vt:lpstr>Helvetica Neue</vt:lpstr>
      <vt:lpstr>Segoe UI</vt:lpstr>
      <vt:lpstr>Wingdings</vt:lpstr>
      <vt:lpstr>Wingdings 2</vt:lpstr>
      <vt:lpstr>Oriel</vt:lpstr>
      <vt:lpstr>Curriculum Studies</vt:lpstr>
      <vt:lpstr>Learning outcomes</vt:lpstr>
      <vt:lpstr>England</vt:lpstr>
      <vt:lpstr>Wales </vt:lpstr>
      <vt:lpstr>GCSE Choices</vt:lpstr>
      <vt:lpstr>Consider</vt:lpstr>
      <vt:lpstr>GCSE Reform </vt:lpstr>
      <vt:lpstr>Continued</vt:lpstr>
      <vt:lpstr>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Vocational Pathways</vt:lpstr>
      <vt:lpstr>Continued</vt:lpstr>
      <vt:lpstr>Discuss</vt:lpstr>
      <vt:lpstr>Welsh Baccalaureate</vt:lpstr>
      <vt:lpstr>The Welsh Bacc</vt:lpstr>
      <vt:lpstr>Welsh Baccalaureate</vt:lpstr>
      <vt:lpstr>Welsh Baccalaureate</vt:lpstr>
      <vt:lpstr>Welsh Baccalaureate reform (September 2015)</vt:lpstr>
      <vt:lpstr>Welsh Baccalaureate reform (September 2015)</vt:lpstr>
      <vt:lpstr>PowerPoint Presentation</vt:lpstr>
      <vt:lpstr>    The Design principles and specifications   </vt:lpstr>
      <vt:lpstr>Sources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Curriculum Studies</dc:title>
  <dc:creator>Laura Hutchings</dc:creator>
  <cp:lastModifiedBy>Laura Hutchings</cp:lastModifiedBy>
  <cp:revision>21</cp:revision>
  <cp:lastPrinted>2017-11-14T10:11:07Z</cp:lastPrinted>
  <dcterms:created xsi:type="dcterms:W3CDTF">2015-09-08T12:07:12Z</dcterms:created>
  <dcterms:modified xsi:type="dcterms:W3CDTF">2017-11-14T10:41:51Z</dcterms:modified>
</cp:coreProperties>
</file>