
<file path=[Content_Types].xml><?xml version="1.0" encoding="utf-8"?>
<Types xmlns="http://schemas.openxmlformats.org/package/2006/content-types">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ppt/comments/comment2.xml" ContentType="application/vnd.openxmlformats-officedocument.presentationml.comments+xml"/>
  <Override PartName="/ppt/comments/comment3.xml" ContentType="application/vnd.openxmlformats-officedocument.presentationml.comments+xml"/>
  <Override PartName="/ppt/comments/comment4.xml" ContentType="application/vnd.openxmlformats-officedocument.presentationml.comments+xml"/>
  <Override PartName="/ppt/comments/comment5.xml" ContentType="application/vnd.openxmlformats-officedocument.presentationml.comments+xml"/>
  <Override PartName="/ppt/comments/comment6.xml" ContentType="application/vnd.openxmlformats-officedocument.presentationml.comments+xml"/>
  <Override PartName="/ppt/comments/comment7.xml" ContentType="application/vnd.openxmlformats-officedocument.presentationml.comments+xml"/>
  <Override PartName="/ppt/comments/comment8.xml" ContentType="application/vnd.openxmlformats-officedocument.presentationml.comments+xml"/>
  <Override PartName="/ppt/comments/comment9.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1" r:id="rId6"/>
    <p:sldId id="263" r:id="rId7"/>
    <p:sldId id="264" r:id="rId8"/>
    <p:sldId id="265" r:id="rId9"/>
    <p:sldId id="260" r:id="rId10"/>
    <p:sldId id="262"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MOU" lastIdx="13" clrIdx="0">
    <p:extLst>
      <p:ext uri="{19B8F6BF-5375-455C-9EA6-DF929625EA0E}">
        <p15:presenceInfo xmlns:p15="http://schemas.microsoft.com/office/powerpoint/2012/main" userId="Microsoft Office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07"/>
  </p:normalViewPr>
  <p:slideViewPr>
    <p:cSldViewPr snapToGrid="0" snapToObjects="1">
      <p:cViewPr varScale="1">
        <p:scale>
          <a:sx n="90" d="100"/>
          <a:sy n="90" d="100"/>
        </p:scale>
        <p:origin x="232" y="5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4-30T17:45:32.348" idx="1">
    <p:pos x="10" y="10"/>
    <p:text>Take are not to include too much text on your slides.  Split the content over two slides.</p:text>
    <p:extLst>
      <p:ext uri="{C676402C-5697-4E1C-873F-D02D1690AC5C}">
        <p15:threadingInfo xmlns:p15="http://schemas.microsoft.com/office/powerpoint/2012/main" timeZoneBias="-60"/>
      </p:ext>
    </p:extLst>
  </p:cm>
  <p:cm authorId="1" dt="2020-04-30T17:45:58.240" idx="2">
    <p:pos x="6577" y="924"/>
    <p:text>Good choice of images</p:text>
    <p:extLst>
      <p:ext uri="{C676402C-5697-4E1C-873F-D02D1690AC5C}">
        <p15:threadingInfo xmlns:p15="http://schemas.microsoft.com/office/powerpoint/2012/main" timeZoneBias="-60"/>
      </p:ext>
    </p:extLst>
  </p:cm>
  <p:cm authorId="1" dt="2020-04-30T17:46:08.561" idx="3">
    <p:pos x="7002" y="2907"/>
    <p:text>Some appropriate points.  However, you need to support these with your research sources. </p:text>
    <p:extLst>
      <p:ext uri="{C676402C-5697-4E1C-873F-D02D1690AC5C}">
        <p15:threadingInfo xmlns:p15="http://schemas.microsoft.com/office/powerpoint/2012/main" timeZoneBias="-60"/>
      </p:ext>
    </p:extLst>
  </p:cm>
  <p:cm authorId="1" dt="2020-04-30T17:46:34.327" idx="4">
    <p:pos x="828" y="2286"/>
    <p:text>Avoid too much reliance on 2nd person pronouns.  </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0-04-30T17:46:55.218" idx="5">
    <p:pos x="10" y="10"/>
    <p:text>Sources needed.</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0-04-30T17:47:12.834" idx="6">
    <p:pos x="10" y="10"/>
    <p:text>Sources needed to support your analysis of the advantages and disadvantages.</p:text>
    <p:extLst>
      <p:ext uri="{C676402C-5697-4E1C-873F-D02D1690AC5C}">
        <p15:threadingInfo xmlns:p15="http://schemas.microsoft.com/office/powerpoint/2012/main" timeZoneBias="-6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20-04-30T17:47:43.306" idx="7">
    <p:pos x="10" y="10"/>
    <p:text>Sources required.</p:text>
    <p:extLst>
      <p:ext uri="{C676402C-5697-4E1C-873F-D02D1690AC5C}">
        <p15:threadingInfo xmlns:p15="http://schemas.microsoft.com/office/powerpoint/2012/main" timeZoneBias="-6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20-04-30T17:47:59.442" idx="8">
    <p:pos x="10" y="10"/>
    <p:text>Sources needed to support your analysis of the advantages and disadvantages</p:text>
    <p:extLst>
      <p:ext uri="{C676402C-5697-4E1C-873F-D02D1690AC5C}">
        <p15:threadingInfo xmlns:p15="http://schemas.microsoft.com/office/powerpoint/2012/main" timeZoneBias="-6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20-04-30T17:48:29.362" idx="9">
    <p:pos x="10" y="10"/>
    <p:text>Sources needed </p:text>
    <p:extLst>
      <p:ext uri="{C676402C-5697-4E1C-873F-D02D1690AC5C}">
        <p15:threadingInfo xmlns:p15="http://schemas.microsoft.com/office/powerpoint/2012/main" timeZoneBias="-6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20-04-30T17:48:42.253" idx="10">
    <p:pos x="10" y="10"/>
    <p:text>Sources needed to support your analysis of the advantages and disadvantages</p:text>
    <p:extLst>
      <p:ext uri="{C676402C-5697-4E1C-873F-D02D1690AC5C}">
        <p15:threadingInfo xmlns:p15="http://schemas.microsoft.com/office/powerpoint/2012/main" timeZoneBias="-60"/>
      </p:ext>
    </p:extLst>
  </p:cm>
</p:cmLst>
</file>

<file path=ppt/comments/comment8.xml><?xml version="1.0" encoding="utf-8"?>
<p:cmLst xmlns:a="http://schemas.openxmlformats.org/drawingml/2006/main" xmlns:r="http://schemas.openxmlformats.org/officeDocument/2006/relationships" xmlns:p="http://schemas.openxmlformats.org/presentationml/2006/main">
  <p:cm authorId="1" dt="2020-04-30T17:49:02.620" idx="11">
    <p:pos x="1863" y="1179"/>
    <p:text>Use words for numbers under 100</p:text>
    <p:extLst>
      <p:ext uri="{C676402C-5697-4E1C-873F-D02D1690AC5C}">
        <p15:threadingInfo xmlns:p15="http://schemas.microsoft.com/office/powerpoint/2012/main" timeZoneBias="-60"/>
      </p:ext>
    </p:extLst>
  </p:cm>
  <p:cm authorId="1" dt="2020-04-30T17:49:19.727" idx="12">
    <p:pos x="5382" y="2709"/>
    <p:text>OK, but what about the learning opportunities?  </p:text>
    <p:extLst>
      <p:ext uri="{C676402C-5697-4E1C-873F-D02D1690AC5C}">
        <p15:threadingInfo xmlns:p15="http://schemas.microsoft.com/office/powerpoint/2012/main" timeZoneBias="-60"/>
      </p:ext>
    </p:extLst>
  </p:cm>
</p:cmLst>
</file>

<file path=ppt/comments/comment9.xml><?xml version="1.0" encoding="utf-8"?>
<p:cmLst xmlns:a="http://schemas.openxmlformats.org/drawingml/2006/main" xmlns:r="http://schemas.openxmlformats.org/officeDocument/2006/relationships" xmlns:p="http://schemas.openxmlformats.org/presentationml/2006/main">
  <p:cm authorId="1" dt="2020-04-30T17:49:36.532" idx="13">
    <p:pos x="621" y="1962"/>
    <p:text>Incorrect methods applied in the presentation of your reference list.  An example of how this should be presented is included in the presentation feedback </p:text>
    <p:extLst>
      <p:ext uri="{C676402C-5697-4E1C-873F-D02D1690AC5C}">
        <p15:threadingInfo xmlns:p15="http://schemas.microsoft.com/office/powerpoint/2012/main" timeZoneBias="-6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53DAD-9D1C-EB41-B808-01468C03518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FD61A08-0358-4842-B980-2D928F7DDF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2A95C32-1CCD-924F-82A8-89B7AEF5BB9E}"/>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5" name="Footer Placeholder 4">
            <a:extLst>
              <a:ext uri="{FF2B5EF4-FFF2-40B4-BE49-F238E27FC236}">
                <a16:creationId xmlns:a16="http://schemas.microsoft.com/office/drawing/2014/main" id="{24F791E4-AD83-694F-B264-8869681CE5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7C0D97-50AE-AF43-8BBC-DA9F99F3AFB1}"/>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2882939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9491D-C2B8-7541-B81F-1D5BA1A02CD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E9F3446-02C5-5841-A9B7-ACE4F0E5381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57CDFFC-0A7F-B24A-95EA-3696C83283DA}"/>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5" name="Footer Placeholder 4">
            <a:extLst>
              <a:ext uri="{FF2B5EF4-FFF2-40B4-BE49-F238E27FC236}">
                <a16:creationId xmlns:a16="http://schemas.microsoft.com/office/drawing/2014/main" id="{347557F3-A6A2-074E-8A0E-43694BC11D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0E386F-C42D-9846-9E13-450DEB37276D}"/>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1876326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CA5DA-8958-C042-978D-9ED64878752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3352AEEA-FDEA-9A49-B59B-E316A598793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9F105D7-ECF7-7149-98D4-20B6847CD244}"/>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5" name="Footer Placeholder 4">
            <a:extLst>
              <a:ext uri="{FF2B5EF4-FFF2-40B4-BE49-F238E27FC236}">
                <a16:creationId xmlns:a16="http://schemas.microsoft.com/office/drawing/2014/main" id="{63E72FDB-0B79-9840-B64D-CD4548A692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348F7C-6F74-D945-8B9D-9888BF631084}"/>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1389375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7F9FB-632C-DB4D-9F0E-033CD8E212D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6842175-52A6-4841-A07A-B391070B676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3203BE5-E2B8-1A4B-9EC0-C874676F080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470A91A-EAE9-F04C-9305-1E47D4C51954}"/>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6" name="Footer Placeholder 5">
            <a:extLst>
              <a:ext uri="{FF2B5EF4-FFF2-40B4-BE49-F238E27FC236}">
                <a16:creationId xmlns:a16="http://schemas.microsoft.com/office/drawing/2014/main" id="{4E1E0C68-0875-7240-ACBF-34296EBE28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5BCEC6-0F2A-7749-86F6-7627819AFF55}"/>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1914817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463C-89E1-814D-9930-531DA8B1A68A}"/>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71912D3-B736-D646-ACE3-3EDB4660313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7A42AC9-FEF1-C74A-86D6-9C6184F5E9A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57E24F9-43EA-C34B-A566-5022F9C0A3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C575AD1-FC58-A140-BC9D-6F394875491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76019F5-8E3E-6D42-89A4-C19ED62563FB}"/>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8" name="Footer Placeholder 7">
            <a:extLst>
              <a:ext uri="{FF2B5EF4-FFF2-40B4-BE49-F238E27FC236}">
                <a16:creationId xmlns:a16="http://schemas.microsoft.com/office/drawing/2014/main" id="{EE0D768F-2E11-114C-B5D4-F34548630AC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3A3BD46-8550-A148-B13E-4215D248B844}"/>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19826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CA363-19F7-BC43-91A6-94B91ADD9FB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B32B507-D4EB-7845-BA8A-3D6F4022452F}"/>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4" name="Footer Placeholder 3">
            <a:extLst>
              <a:ext uri="{FF2B5EF4-FFF2-40B4-BE49-F238E27FC236}">
                <a16:creationId xmlns:a16="http://schemas.microsoft.com/office/drawing/2014/main" id="{E000BB10-DF6F-0340-99B1-A3FD2BE0124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C36B373-360F-044A-998D-79E65985CAD8}"/>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4250031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F87398-E8D9-6C42-A79C-6B256E67D00B}"/>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3" name="Footer Placeholder 2">
            <a:extLst>
              <a:ext uri="{FF2B5EF4-FFF2-40B4-BE49-F238E27FC236}">
                <a16:creationId xmlns:a16="http://schemas.microsoft.com/office/drawing/2014/main" id="{433A42CF-536B-2542-ADF9-56FBEFA5F77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8A9D679-16D8-CF4D-B8DF-12A04F22055A}"/>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1143357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AD7EF-39C1-BD48-B5DF-2D2CE261633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89C344D-F910-B64E-B22A-36DE05B46B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EC8097A-0CDC-E349-9873-35A19A23E7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B6D8117-FC52-374C-8BE3-60616E788676}"/>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6" name="Footer Placeholder 5">
            <a:extLst>
              <a:ext uri="{FF2B5EF4-FFF2-40B4-BE49-F238E27FC236}">
                <a16:creationId xmlns:a16="http://schemas.microsoft.com/office/drawing/2014/main" id="{4CB3B0AF-5BC8-F849-9BE5-EDB8807623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6762F0-5984-6042-8AE7-8EF1049913E1}"/>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2428020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A4517-FFFD-1F46-BA8E-EC2CED1A001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72715C3-3B4C-E840-8EDF-304DA2A6B9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a:extLst>
              <a:ext uri="{FF2B5EF4-FFF2-40B4-BE49-F238E27FC236}">
                <a16:creationId xmlns:a16="http://schemas.microsoft.com/office/drawing/2014/main" id="{F131B13F-F113-274C-8F5E-3938B7D22A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B29A69C-BA80-8D40-A43C-293C3B5A7248}"/>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6" name="Footer Placeholder 5">
            <a:extLst>
              <a:ext uri="{FF2B5EF4-FFF2-40B4-BE49-F238E27FC236}">
                <a16:creationId xmlns:a16="http://schemas.microsoft.com/office/drawing/2014/main" id="{47827581-C1E7-D241-B490-95E0838C29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AC818A0-E53C-BD4C-881B-FB356F46DF5F}"/>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3212981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7C39D-09EC-E241-BF96-5B14AD11D1A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7B00FB6-14C4-0245-BFA4-9E85CFC782A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41EB2B0-7840-194A-BBD3-F362BD1F88CC}"/>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5" name="Footer Placeholder 4">
            <a:extLst>
              <a:ext uri="{FF2B5EF4-FFF2-40B4-BE49-F238E27FC236}">
                <a16:creationId xmlns:a16="http://schemas.microsoft.com/office/drawing/2014/main" id="{055FFA7A-DC21-0D4B-8FC6-51AC887501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E9C35A-6373-BC47-84E7-305295B87240}"/>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3095950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A71448-F982-1F40-9BDD-23C939AECE2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65C3AF7-5D18-2044-BFA1-42D4202BF2D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5404418-87A9-1D40-B9D9-C6E9DAEF9B04}"/>
              </a:ext>
            </a:extLst>
          </p:cNvPr>
          <p:cNvSpPr>
            <a:spLocks noGrp="1"/>
          </p:cNvSpPr>
          <p:nvPr>
            <p:ph type="dt" sz="half" idx="10"/>
          </p:nvPr>
        </p:nvSpPr>
        <p:spPr/>
        <p:txBody>
          <a:bodyPr/>
          <a:lstStyle/>
          <a:p>
            <a:fld id="{04749B8D-596F-6048-AEAD-7F36025F10B4}" type="datetimeFigureOut">
              <a:rPr lang="en-US" smtClean="0"/>
              <a:t>4/30/20</a:t>
            </a:fld>
            <a:endParaRPr lang="en-US"/>
          </a:p>
        </p:txBody>
      </p:sp>
      <p:sp>
        <p:nvSpPr>
          <p:cNvPr id="5" name="Footer Placeholder 4">
            <a:extLst>
              <a:ext uri="{FF2B5EF4-FFF2-40B4-BE49-F238E27FC236}">
                <a16:creationId xmlns:a16="http://schemas.microsoft.com/office/drawing/2014/main" id="{01F4564C-77FC-8246-BEA9-7EEB2F8999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20161C-6D67-014E-95FB-0F3A2EF78B5E}"/>
              </a:ext>
            </a:extLst>
          </p:cNvPr>
          <p:cNvSpPr>
            <a:spLocks noGrp="1"/>
          </p:cNvSpPr>
          <p:nvPr>
            <p:ph type="sldNum" sz="quarter" idx="12"/>
          </p:nvPr>
        </p:nvSpPr>
        <p:spPr/>
        <p:txBody>
          <a:bodyPr/>
          <a:lstStyle/>
          <a:p>
            <a:fld id="{2C8C1471-F45B-8449-A941-27FCFB7DFDF3}" type="slidenum">
              <a:rPr lang="en-US" smtClean="0"/>
              <a:t>‹#›</a:t>
            </a:fld>
            <a:endParaRPr lang="en-US"/>
          </a:p>
        </p:txBody>
      </p:sp>
    </p:spTree>
    <p:extLst>
      <p:ext uri="{BB962C8B-B14F-4D97-AF65-F5344CB8AC3E}">
        <p14:creationId xmlns:p14="http://schemas.microsoft.com/office/powerpoint/2010/main" val="2628300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229225-1F7F-6B41-B32D-1AE995562D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8EC2556-48BD-6E4C-B83D-520A65964C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FF00746-7FFF-5242-A620-973BFDE31B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749B8D-596F-6048-AEAD-7F36025F10B4}" type="datetimeFigureOut">
              <a:rPr lang="en-US" smtClean="0"/>
              <a:t>4/30/20</a:t>
            </a:fld>
            <a:endParaRPr lang="en-US"/>
          </a:p>
        </p:txBody>
      </p:sp>
      <p:sp>
        <p:nvSpPr>
          <p:cNvPr id="5" name="Footer Placeholder 4">
            <a:extLst>
              <a:ext uri="{FF2B5EF4-FFF2-40B4-BE49-F238E27FC236}">
                <a16:creationId xmlns:a16="http://schemas.microsoft.com/office/drawing/2014/main" id="{00ECF546-F425-424D-A875-A0D36540A5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D1B5D4F-89D3-4A45-942A-73029193EE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C1471-F45B-8449-A941-27FCFB7DFDF3}" type="slidenum">
              <a:rPr lang="en-US" smtClean="0"/>
              <a:t>‹#›</a:t>
            </a:fld>
            <a:endParaRPr lang="en-US"/>
          </a:p>
        </p:txBody>
      </p:sp>
    </p:spTree>
    <p:extLst>
      <p:ext uri="{BB962C8B-B14F-4D97-AF65-F5344CB8AC3E}">
        <p14:creationId xmlns:p14="http://schemas.microsoft.com/office/powerpoint/2010/main" val="177330516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tiff"/><Relationship Id="rId1" Type="http://schemas.openxmlformats.org/officeDocument/2006/relationships/slideLayout" Target="../slideLayouts/slideLayout2.xml"/><Relationship Id="rId4" Type="http://schemas.openxmlformats.org/officeDocument/2006/relationships/comments" Target="../comments/comment3.xml"/></Relationships>
</file>

<file path=ppt/slides/_rels/slide5.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omments" Target="../comments/comment5.xml"/><Relationship Id="rId2" Type="http://schemas.openxmlformats.org/officeDocument/2006/relationships/image" Target="../media/image7.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omments" Target="../comments/comment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omments" Target="../comments/comment7.xml"/><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omments" Target="../comments/comment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indeed.co.uk/Business-Placement-jobs-in-Cardiff?vjk=3cc8555e58f387cd" TargetMode="External"/><Relationship Id="rId7" Type="http://schemas.openxmlformats.org/officeDocument/2006/relationships/comments" Target="../comments/comment9.xml"/><Relationship Id="rId2" Type="http://schemas.openxmlformats.org/officeDocument/2006/relationships/hyperlink" Target="https://careers.enterprise.co.uk/job/-/-/24824/13674293?mode=job&amp;iis=Indeed&amp;iisn=Indeed.com" TargetMode="External"/><Relationship Id="rId1" Type="http://schemas.openxmlformats.org/officeDocument/2006/relationships/slideLayout" Target="../slideLayouts/slideLayout2.xml"/><Relationship Id="rId6" Type="http://schemas.openxmlformats.org/officeDocument/2006/relationships/hyperlink" Target="https://g.co/kgs/WGfWdG" TargetMode="External"/><Relationship Id="rId5" Type="http://schemas.openxmlformats.org/officeDocument/2006/relationships/hyperlink" Target="https://apply.nandos.co.uk/search/" TargetMode="External"/><Relationship Id="rId4" Type="http://schemas.openxmlformats.org/officeDocument/2006/relationships/hyperlink" Target="https://careers.nandos.co.uk/"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045E843-3645-E54D-89D0-C14EBCA518F0}"/>
              </a:ext>
            </a:extLst>
          </p:cNvPr>
          <p:cNvSpPr/>
          <p:nvPr/>
        </p:nvSpPr>
        <p:spPr>
          <a:xfrm>
            <a:off x="4196281" y="509885"/>
            <a:ext cx="3799438" cy="923330"/>
          </a:xfrm>
          <a:prstGeom prst="rect">
            <a:avLst/>
          </a:prstGeom>
          <a:noFill/>
        </p:spPr>
        <p:txBody>
          <a:bodyPr wrap="none" lIns="91440" tIns="45720" rIns="91440" bIns="45720">
            <a:spAutoFit/>
          </a:bodyPr>
          <a:lstStyle/>
          <a:p>
            <a:pPr algn="ctr"/>
            <a:r>
              <a:rPr lang="en-GB" sz="5400" b="1">
                <a:ln w="6600">
                  <a:solidFill>
                    <a:schemeClr val="accent2"/>
                  </a:solidFill>
                  <a:prstDash val="solid"/>
                </a:ln>
                <a:solidFill>
                  <a:srgbClr val="FFFFFF"/>
                </a:solidFill>
                <a:effectLst>
                  <a:outerShdw dist="38100" dir="2700000" algn="tl" rotWithShape="0">
                    <a:schemeClr val="accent2"/>
                  </a:outerShdw>
                </a:effectLst>
              </a:rPr>
              <a:t>Placement </a:t>
            </a:r>
            <a:endParaRPr lang="en-GB"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4" name="Rectangle 13">
            <a:extLst>
              <a:ext uri="{FF2B5EF4-FFF2-40B4-BE49-F238E27FC236}">
                <a16:creationId xmlns:a16="http://schemas.microsoft.com/office/drawing/2014/main" id="{8A16F5CC-9258-3E45-BACD-94714AD48A37}"/>
              </a:ext>
            </a:extLst>
          </p:cNvPr>
          <p:cNvSpPr/>
          <p:nvPr/>
        </p:nvSpPr>
        <p:spPr>
          <a:xfrm>
            <a:off x="6257362" y="5746612"/>
            <a:ext cx="5934638" cy="923330"/>
          </a:xfrm>
          <a:prstGeom prst="rect">
            <a:avLst/>
          </a:prstGeom>
          <a:noFill/>
        </p:spPr>
        <p:txBody>
          <a:bodyPr wrap="none" lIns="91440" tIns="45720" rIns="91440" bIns="45720">
            <a:spAutoFit/>
          </a:bodyPr>
          <a:lstStyle/>
          <a:p>
            <a:pPr algn="ctr"/>
            <a:r>
              <a:rPr lang="en-GB" sz="5400" b="1">
                <a:ln w="6600">
                  <a:solidFill>
                    <a:schemeClr val="accent2"/>
                  </a:solidFill>
                  <a:prstDash val="solid"/>
                </a:ln>
                <a:solidFill>
                  <a:srgbClr val="FFFFFF"/>
                </a:solidFill>
                <a:effectLst>
                  <a:outerShdw dist="38100" dir="2700000" algn="tl" rotWithShape="0">
                    <a:schemeClr val="accent2"/>
                  </a:outerShdw>
                </a:effectLst>
              </a:rPr>
              <a:t>By Samuel Olaopa</a:t>
            </a:r>
            <a:endParaRPr lang="en-GB"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8" name="Picture 7">
            <a:extLst>
              <a:ext uri="{FF2B5EF4-FFF2-40B4-BE49-F238E27FC236}">
                <a16:creationId xmlns:a16="http://schemas.microsoft.com/office/drawing/2014/main" id="{1429D1CD-8C09-5B48-97A8-326919520721}"/>
              </a:ext>
            </a:extLst>
          </p:cNvPr>
          <p:cNvPicPr>
            <a:picLocks noChangeAspect="1"/>
          </p:cNvPicPr>
          <p:nvPr/>
        </p:nvPicPr>
        <p:blipFill>
          <a:blip r:embed="rId2"/>
          <a:stretch>
            <a:fillRect/>
          </a:stretch>
        </p:blipFill>
        <p:spPr>
          <a:xfrm>
            <a:off x="3478939" y="1690390"/>
            <a:ext cx="5556845" cy="2994025"/>
          </a:xfrm>
          <a:prstGeom prst="rect">
            <a:avLst/>
          </a:prstGeom>
        </p:spPr>
      </p:pic>
    </p:spTree>
    <p:extLst>
      <p:ext uri="{BB962C8B-B14F-4D97-AF65-F5344CB8AC3E}">
        <p14:creationId xmlns:p14="http://schemas.microsoft.com/office/powerpoint/2010/main" val="423533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0F12CFF-2EC5-A149-B8B1-B15115A748AC}"/>
              </a:ext>
            </a:extLst>
          </p:cNvPr>
          <p:cNvSpPr>
            <a:spLocks noGrp="1"/>
          </p:cNvSpPr>
          <p:nvPr>
            <p:ph idx="1"/>
          </p:nvPr>
        </p:nvSpPr>
        <p:spPr>
          <a:xfrm>
            <a:off x="180663" y="3584017"/>
            <a:ext cx="5672448" cy="3042584"/>
          </a:xfrm>
        </p:spPr>
        <p:txBody>
          <a:bodyPr>
            <a:normAutofit fontScale="85000" lnSpcReduction="20000"/>
          </a:bodyPr>
          <a:lstStyle/>
          <a:p>
            <a:pPr marL="0" indent="0" fontAlgn="base">
              <a:buNone/>
            </a:pPr>
            <a:r>
              <a:rPr lang="en-GB" sz="2100" u="sng" dirty="0">
                <a:latin typeface="Arial" panose="020B0604020202020204" pitchFamily="34" charset="0"/>
                <a:cs typeface="Arial" panose="020B0604020202020204" pitchFamily="34" charset="0"/>
              </a:rPr>
              <a:t>Better your career prospects</a:t>
            </a:r>
          </a:p>
          <a:p>
            <a:pPr marL="0" indent="0" fontAlgn="base">
              <a:buNone/>
            </a:pPr>
            <a:r>
              <a:rPr lang="en-GB" sz="2100" dirty="0">
                <a:latin typeface="Arial" panose="020B0604020202020204" pitchFamily="34" charset="0"/>
                <a:cs typeface="Arial" panose="020B0604020202020204" pitchFamily="34" charset="0"/>
              </a:rPr>
              <a:t>Placement can be useful for undergraduates looking to gain professional development. Not only will you enhance soft skills, but it will rapidly develop new skills</a:t>
            </a:r>
          </a:p>
          <a:p>
            <a:pPr marL="0" indent="0" fontAlgn="base">
              <a:buNone/>
            </a:pPr>
            <a:r>
              <a:rPr lang="en-GB" sz="2100" dirty="0">
                <a:latin typeface="Arial" panose="020B0604020202020204" pitchFamily="34" charset="0"/>
                <a:cs typeface="Arial" panose="020B0604020202020204" pitchFamily="34" charset="0"/>
              </a:rPr>
              <a:t>Going on a placement is also a great way to decide if that is a career you might want to pursuit in the future. </a:t>
            </a:r>
            <a:br>
              <a:rPr lang="en-GB" sz="2100" dirty="0">
                <a:latin typeface="Arial" panose="020B0604020202020204" pitchFamily="34" charset="0"/>
                <a:cs typeface="Arial" panose="020B0604020202020204" pitchFamily="34" charset="0"/>
              </a:rPr>
            </a:br>
            <a:endParaRPr lang="en-GB" sz="2100" dirty="0">
              <a:latin typeface="Arial" panose="020B0604020202020204" pitchFamily="34" charset="0"/>
              <a:cs typeface="Arial" panose="020B0604020202020204" pitchFamily="34" charset="0"/>
            </a:endParaRPr>
          </a:p>
          <a:p>
            <a:pPr marL="0" indent="0" fontAlgn="base">
              <a:buNone/>
            </a:pPr>
            <a:r>
              <a:rPr lang="en-GB" sz="2100" dirty="0">
                <a:latin typeface="Arial" panose="020B0604020202020204" pitchFamily="34" charset="0"/>
                <a:cs typeface="Arial" panose="020B0604020202020204" pitchFamily="34" charset="0"/>
              </a:rPr>
              <a:t>They are also a great addition to have on a CV; it can really help with the competition you’ll face once you graduate. Employers like to see that a person is motivated and passionate as well as having a genuine interest in developing their industry awareness </a:t>
            </a:r>
          </a:p>
          <a:p>
            <a:pPr marL="0" indent="0">
              <a:buNone/>
            </a:pPr>
            <a:endParaRPr lang="en-US" dirty="0"/>
          </a:p>
        </p:txBody>
      </p:sp>
      <p:sp>
        <p:nvSpPr>
          <p:cNvPr id="4" name="Rectangle 3">
            <a:extLst>
              <a:ext uri="{FF2B5EF4-FFF2-40B4-BE49-F238E27FC236}">
                <a16:creationId xmlns:a16="http://schemas.microsoft.com/office/drawing/2014/main" id="{D0BB920C-A0E9-1247-970B-DD19C3BF503B}"/>
              </a:ext>
            </a:extLst>
          </p:cNvPr>
          <p:cNvSpPr/>
          <p:nvPr/>
        </p:nvSpPr>
        <p:spPr>
          <a:xfrm>
            <a:off x="2662236" y="159434"/>
            <a:ext cx="6381751" cy="1077218"/>
          </a:xfrm>
          <a:prstGeom prst="rect">
            <a:avLst/>
          </a:prstGeom>
        </p:spPr>
        <p:txBody>
          <a:bodyPr wrap="square">
            <a:spAutoFit/>
          </a:bodyPr>
          <a:lstStyle/>
          <a:p>
            <a:pPr algn="ctr"/>
            <a:r>
              <a:rPr lang="en-GB" sz="3200" b="1" dirty="0">
                <a:ln w="6600">
                  <a:solidFill>
                    <a:schemeClr val="accent2"/>
                  </a:solidFill>
                  <a:prstDash val="solid"/>
                </a:ln>
                <a:solidFill>
                  <a:srgbClr val="FFFFFF"/>
                </a:solidFill>
                <a:effectLst>
                  <a:outerShdw dist="38100" dir="2700000" algn="tl" rotWithShape="0">
                    <a:schemeClr val="accent2"/>
                  </a:outerShdw>
                </a:effectLst>
              </a:rPr>
              <a:t>What are the benefits of having a placement?</a:t>
            </a:r>
          </a:p>
        </p:txBody>
      </p:sp>
      <p:sp>
        <p:nvSpPr>
          <p:cNvPr id="5" name="Rectangle 4">
            <a:extLst>
              <a:ext uri="{FF2B5EF4-FFF2-40B4-BE49-F238E27FC236}">
                <a16:creationId xmlns:a16="http://schemas.microsoft.com/office/drawing/2014/main" id="{E79E5C25-EE7C-C146-B497-6921074FB2F0}"/>
              </a:ext>
            </a:extLst>
          </p:cNvPr>
          <p:cNvSpPr/>
          <p:nvPr/>
        </p:nvSpPr>
        <p:spPr>
          <a:xfrm>
            <a:off x="5977246" y="4034552"/>
            <a:ext cx="5867399" cy="2308324"/>
          </a:xfrm>
          <a:prstGeom prst="rect">
            <a:avLst/>
          </a:prstGeom>
        </p:spPr>
        <p:txBody>
          <a:bodyPr wrap="square">
            <a:spAutoFit/>
          </a:bodyPr>
          <a:lstStyle/>
          <a:p>
            <a:pPr fontAlgn="base"/>
            <a:r>
              <a:rPr lang="en-GB" i="0" u="sng" strike="noStrike" dirty="0">
                <a:effectLst/>
                <a:latin typeface="Arial" panose="020B0604020202020204" pitchFamily="34" charset="0"/>
                <a:cs typeface="Arial" panose="020B0604020202020204" pitchFamily="34" charset="0"/>
              </a:rPr>
              <a:t>Establish industry network connections</a:t>
            </a:r>
          </a:p>
          <a:p>
            <a:pPr fontAlgn="base"/>
            <a:r>
              <a:rPr lang="en-GB" i="0" u="none" strike="noStrike" dirty="0">
                <a:effectLst/>
                <a:latin typeface="Arial" panose="020B0604020202020204" pitchFamily="34" charset="0"/>
                <a:cs typeface="Arial" panose="020B0604020202020204" pitchFamily="34" charset="0"/>
              </a:rPr>
              <a:t>Building professional relationships with colleagues and clients is just as important as every other aspect of the learning from the placement. Going on placement allows you to build relationship with the people you work for provid</a:t>
            </a:r>
            <a:r>
              <a:rPr lang="en-GB" dirty="0">
                <a:latin typeface="Arial" panose="020B0604020202020204" pitchFamily="34" charset="0"/>
                <a:cs typeface="Arial" panose="020B0604020202020204" pitchFamily="34" charset="0"/>
              </a:rPr>
              <a:t>e that you do a good job they might even offer you a job.</a:t>
            </a:r>
            <a:br>
              <a:rPr lang="en-GB"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3647C806-1B67-7444-934D-7F5577B41D0A}"/>
              </a:ext>
            </a:extLst>
          </p:cNvPr>
          <p:cNvSpPr/>
          <p:nvPr/>
        </p:nvSpPr>
        <p:spPr>
          <a:xfrm>
            <a:off x="180663" y="1522325"/>
            <a:ext cx="5331032" cy="2031325"/>
          </a:xfrm>
          <a:prstGeom prst="rect">
            <a:avLst/>
          </a:prstGeom>
        </p:spPr>
        <p:txBody>
          <a:bodyPr wrap="square">
            <a:spAutoFit/>
          </a:bodyPr>
          <a:lstStyle/>
          <a:p>
            <a:r>
              <a:rPr lang="en-GB" b="0" i="0" u="none" strike="noStrike" dirty="0">
                <a:effectLst/>
                <a:latin typeface="arial" panose="020B0604020202020204" pitchFamily="34" charset="0"/>
              </a:rPr>
              <a:t>One of the largest benefit of </a:t>
            </a:r>
            <a:r>
              <a:rPr lang="en-GB" b="1" i="0" u="none" strike="noStrike" dirty="0">
                <a:effectLst/>
                <a:latin typeface="arial" panose="020B0604020202020204" pitchFamily="34" charset="0"/>
              </a:rPr>
              <a:t>doing a placement</a:t>
            </a:r>
            <a:r>
              <a:rPr lang="en-GB" b="0" i="0" u="none" strike="noStrike" dirty="0">
                <a:effectLst/>
                <a:latin typeface="arial" panose="020B0604020202020204" pitchFamily="34" charset="0"/>
              </a:rPr>
              <a:t> is your increased employability. It's the main reason why people chose to Undertake one. Most students will graduate with little to no work experience relevant to their degree, so having a full year of experience is guaranteed to propel your miles ahead of the competition</a:t>
            </a:r>
            <a:endParaRPr lang="en-US" dirty="0"/>
          </a:p>
        </p:txBody>
      </p:sp>
      <p:pic>
        <p:nvPicPr>
          <p:cNvPr id="7" name="Picture 6">
            <a:extLst>
              <a:ext uri="{FF2B5EF4-FFF2-40B4-BE49-F238E27FC236}">
                <a16:creationId xmlns:a16="http://schemas.microsoft.com/office/drawing/2014/main" id="{0EF9721B-3F20-8C4B-8193-9444A8B1B001}"/>
              </a:ext>
            </a:extLst>
          </p:cNvPr>
          <p:cNvPicPr>
            <a:picLocks noChangeAspect="1"/>
          </p:cNvPicPr>
          <p:nvPr/>
        </p:nvPicPr>
        <p:blipFill>
          <a:blip r:embed="rId2"/>
          <a:stretch>
            <a:fillRect/>
          </a:stretch>
        </p:blipFill>
        <p:spPr>
          <a:xfrm>
            <a:off x="6338891" y="1466637"/>
            <a:ext cx="4101631" cy="2337929"/>
          </a:xfrm>
          <a:prstGeom prst="rect">
            <a:avLst/>
          </a:prstGeom>
        </p:spPr>
      </p:pic>
    </p:spTree>
    <p:extLst>
      <p:ext uri="{BB962C8B-B14F-4D97-AF65-F5344CB8AC3E}">
        <p14:creationId xmlns:p14="http://schemas.microsoft.com/office/powerpoint/2010/main" val="1284568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C73226-9B2B-5E4C-9BE1-88FDD8DEB5AD}"/>
              </a:ext>
            </a:extLst>
          </p:cNvPr>
          <p:cNvSpPr>
            <a:spLocks noGrp="1"/>
          </p:cNvSpPr>
          <p:nvPr>
            <p:ph idx="1"/>
          </p:nvPr>
        </p:nvSpPr>
        <p:spPr>
          <a:xfrm>
            <a:off x="158338" y="1274250"/>
            <a:ext cx="5617028" cy="3823855"/>
          </a:xfrm>
        </p:spPr>
        <p:txBody>
          <a:bodyPr>
            <a:normAutofit lnSpcReduction="10000"/>
          </a:bodyPr>
          <a:lstStyle/>
          <a:p>
            <a:pPr marL="0" indent="0">
              <a:buNone/>
            </a:pPr>
            <a:r>
              <a:rPr lang="en-US" sz="1500" dirty="0">
                <a:latin typeface="Arial" panose="020B0604020202020204" pitchFamily="34" charset="0"/>
                <a:cs typeface="Arial" panose="020B0604020202020204" pitchFamily="34" charset="0"/>
              </a:rPr>
              <a:t>Nando’s every year gives out an opportunity for a placement to their staff members. The place will last for 12 weeks and due to it being in London I would have to move there.</a:t>
            </a:r>
          </a:p>
          <a:p>
            <a:pPr marL="0" indent="0">
              <a:buNone/>
            </a:pPr>
            <a:r>
              <a:rPr lang="en-US" sz="1500" dirty="0">
                <a:latin typeface="Arial" panose="020B0604020202020204" pitchFamily="34" charset="0"/>
                <a:cs typeface="Arial" panose="020B0604020202020204" pitchFamily="34" charset="0"/>
              </a:rPr>
              <a:t>The job description of the placement and other info are the following </a:t>
            </a:r>
          </a:p>
          <a:p>
            <a:pPr marL="0" indent="0">
              <a:buNone/>
            </a:pPr>
            <a:r>
              <a:rPr lang="en-GB" sz="1500" dirty="0">
                <a:latin typeface="Arial" panose="020B0604020202020204" pitchFamily="34" charset="0"/>
                <a:cs typeface="Arial" panose="020B0604020202020204" pitchFamily="34" charset="0"/>
              </a:rPr>
              <a:t>- To direct and grow the Nando’s brand within the market</a:t>
            </a:r>
          </a:p>
          <a:p>
            <a:r>
              <a:rPr lang="en-GB" sz="1500" dirty="0">
                <a:latin typeface="Arial" panose="020B0604020202020204" pitchFamily="34" charset="0"/>
                <a:cs typeface="Arial" panose="020B0604020202020204" pitchFamily="34" charset="0"/>
              </a:rPr>
              <a:t>- To maximise company revenue through effective marketing interventions</a:t>
            </a:r>
          </a:p>
          <a:p>
            <a:r>
              <a:rPr lang="en-GB" sz="1500" dirty="0">
                <a:latin typeface="Arial" panose="020B0604020202020204" pitchFamily="34" charset="0"/>
                <a:cs typeface="Arial" panose="020B0604020202020204" pitchFamily="34" charset="0"/>
              </a:rPr>
              <a:t>- To provide strategic input into overall company business development</a:t>
            </a:r>
          </a:p>
          <a:p>
            <a:r>
              <a:rPr lang="en-GB" sz="1500" dirty="0">
                <a:latin typeface="Arial" panose="020B0604020202020204" pitchFamily="34" charset="0"/>
                <a:cs typeface="Arial" panose="020B0604020202020204" pitchFamily="34" charset="0"/>
              </a:rPr>
              <a:t>- To co-operate &amp; collaborate with Nando’s Worldwide Licensing &amp; partner companies (agencies, suppliers etc) to maximise and leverage the brand’s presence</a:t>
            </a:r>
          </a:p>
          <a:p>
            <a:r>
              <a:rPr lang="en-GB" sz="1500" dirty="0">
                <a:latin typeface="Arial" panose="020B0604020202020204" pitchFamily="34" charset="0"/>
                <a:cs typeface="Arial" panose="020B0604020202020204" pitchFamily="34" charset="0"/>
              </a:rPr>
              <a:t>- To drive the internal brand and culture of Nando’s through its people in the market</a:t>
            </a:r>
          </a:p>
          <a:p>
            <a:endParaRPr lang="en-GB" dirty="0">
              <a:latin typeface="Arial" panose="020B0604020202020204" pitchFamily="34" charset="0"/>
              <a:cs typeface="Arial" panose="020B0604020202020204" pitchFamily="34" charset="0"/>
            </a:endParaRPr>
          </a:p>
          <a:p>
            <a:pPr marL="0" indent="0">
              <a:buNone/>
            </a:pPr>
            <a:endParaRPr lang="en-US" sz="1800" dirty="0">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4C3E0B7-A52D-B24A-ACCD-C0FF21C6A011}"/>
              </a:ext>
            </a:extLst>
          </p:cNvPr>
          <p:cNvSpPr/>
          <p:nvPr/>
        </p:nvSpPr>
        <p:spPr>
          <a:xfrm>
            <a:off x="2619373" y="0"/>
            <a:ext cx="5954611" cy="1107996"/>
          </a:xfrm>
          <a:prstGeom prst="rect">
            <a:avLst/>
          </a:prstGeom>
        </p:spPr>
        <p:txBody>
          <a:bodyPr wrap="square">
            <a:spAutoFit/>
          </a:bodyPr>
          <a:lstStyle/>
          <a:p>
            <a:pPr algn="ctr"/>
            <a:r>
              <a:rPr lang="en-GB" sz="2200" b="1"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pitchFamily="34" charset="0"/>
                <a:cs typeface="Arial" panose="020B0604020202020204" pitchFamily="34" charset="0"/>
              </a:rPr>
              <a:t>Nando's Marketing team </a:t>
            </a:r>
          </a:p>
          <a:p>
            <a:pPr algn="ctr"/>
            <a:r>
              <a:rPr lang="en-GB" sz="2200" b="1"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pitchFamily="34" charset="0"/>
                <a:cs typeface="Arial" panose="020B0604020202020204" pitchFamily="34" charset="0"/>
              </a:rPr>
              <a:t>In </a:t>
            </a:r>
          </a:p>
          <a:p>
            <a:pPr algn="ctr"/>
            <a:r>
              <a:rPr lang="en-GB" sz="2200" b="1"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pitchFamily="34" charset="0"/>
                <a:cs typeface="Arial" panose="020B0604020202020204" pitchFamily="34" charset="0"/>
              </a:rPr>
              <a:t>London </a:t>
            </a:r>
          </a:p>
        </p:txBody>
      </p:sp>
      <p:sp>
        <p:nvSpPr>
          <p:cNvPr id="6" name="Rectangle 5">
            <a:extLst>
              <a:ext uri="{FF2B5EF4-FFF2-40B4-BE49-F238E27FC236}">
                <a16:creationId xmlns:a16="http://schemas.microsoft.com/office/drawing/2014/main" id="{AE5721C9-885B-6D45-A138-0C1152AD86BA}"/>
              </a:ext>
            </a:extLst>
          </p:cNvPr>
          <p:cNvSpPr/>
          <p:nvPr/>
        </p:nvSpPr>
        <p:spPr>
          <a:xfrm>
            <a:off x="5775366" y="2053187"/>
            <a:ext cx="6096000" cy="1015663"/>
          </a:xfrm>
          <a:prstGeom prst="rect">
            <a:avLst/>
          </a:prstGeom>
        </p:spPr>
        <p:txBody>
          <a:bodyPr>
            <a:spAutoFit/>
          </a:bodyPr>
          <a:lstStyle/>
          <a:p>
            <a:r>
              <a:rPr lang="en-GB" sz="1500" b="1" i="0" u="none" strike="noStrike" dirty="0">
                <a:effectLst/>
                <a:latin typeface="Arial" panose="020B0604020202020204" pitchFamily="34" charset="0"/>
                <a:cs typeface="Arial" panose="020B0604020202020204" pitchFamily="34" charset="0"/>
              </a:rPr>
              <a:t>Planning &amp; Rollout</a:t>
            </a:r>
            <a:endParaRPr lang="en-GB" sz="1500" b="0" i="0" u="none" strike="noStrike" dirty="0">
              <a:effectLst/>
              <a:latin typeface="Arial" panose="020B0604020202020204" pitchFamily="34" charset="0"/>
              <a:cs typeface="Arial" panose="020B0604020202020204" pitchFamily="34" charset="0"/>
            </a:endParaRPr>
          </a:p>
          <a:p>
            <a:r>
              <a:rPr lang="en-GB" sz="1500" b="0" i="0" u="none" strike="noStrike" dirty="0">
                <a:effectLst/>
                <a:latin typeface="Arial" panose="020B0604020202020204" pitchFamily="34" charset="0"/>
                <a:cs typeface="Arial" panose="020B0604020202020204" pitchFamily="34" charset="0"/>
              </a:rPr>
              <a:t>The Marketing assistant will be required to assist any marketing personnel to develop regional &amp; local marketing plans which would then be undertaken in conjunction with the RGM &amp; Operations team</a:t>
            </a:r>
          </a:p>
        </p:txBody>
      </p:sp>
      <p:sp>
        <p:nvSpPr>
          <p:cNvPr id="8" name="Rectangle 7">
            <a:extLst>
              <a:ext uri="{FF2B5EF4-FFF2-40B4-BE49-F238E27FC236}">
                <a16:creationId xmlns:a16="http://schemas.microsoft.com/office/drawing/2014/main" id="{E0659D68-D778-8E4C-8F45-8C5E24C5020A}"/>
              </a:ext>
            </a:extLst>
          </p:cNvPr>
          <p:cNvSpPr/>
          <p:nvPr/>
        </p:nvSpPr>
        <p:spPr>
          <a:xfrm>
            <a:off x="5775366" y="3100452"/>
            <a:ext cx="6096000" cy="3093154"/>
          </a:xfrm>
          <a:prstGeom prst="rect">
            <a:avLst/>
          </a:prstGeom>
        </p:spPr>
        <p:txBody>
          <a:bodyPr>
            <a:spAutoFit/>
          </a:bodyPr>
          <a:lstStyle/>
          <a:p>
            <a:r>
              <a:rPr lang="en-GB" sz="1500" b="1" i="0" u="none" strike="noStrike" dirty="0">
                <a:effectLst/>
                <a:latin typeface="Arial" panose="020B0604020202020204" pitchFamily="34" charset="0"/>
                <a:cs typeface="Arial" panose="020B0604020202020204" pitchFamily="34" charset="0"/>
              </a:rPr>
              <a:t>JOB REQUIREMENTS: </a:t>
            </a:r>
            <a:r>
              <a:rPr lang="en-GB" sz="1500" b="0" i="0" u="none" strike="noStrike" dirty="0">
                <a:effectLst/>
                <a:latin typeface="Arial" panose="020B0604020202020204" pitchFamily="34" charset="0"/>
                <a:cs typeface="Arial" panose="020B0604020202020204" pitchFamily="34" charset="0"/>
              </a:rPr>
              <a:t>EXPERIENCE REQKNOWLEDGE &amp; SKILLS REQUIREDOWLEDGE &amp; SKILL LEVEL (BEGINNERINTERMEDIATE/ADVANCED)</a:t>
            </a:r>
          </a:p>
          <a:p>
            <a:r>
              <a:rPr lang="en-GB" sz="1500" b="0" i="0" u="none" strike="noStrike" dirty="0">
                <a:effectLst/>
                <a:latin typeface="Arial" panose="020B0604020202020204" pitchFamily="34" charset="0"/>
                <a:cs typeface="Arial" panose="020B0604020202020204" pitchFamily="34" charset="0"/>
              </a:rPr>
              <a:t> </a:t>
            </a:r>
          </a:p>
          <a:p>
            <a:r>
              <a:rPr lang="en-GB" sz="1500" b="1" i="0" u="none" strike="noStrike" dirty="0">
                <a:effectLst/>
                <a:latin typeface="Arial" panose="020B0604020202020204" pitchFamily="34" charset="0"/>
                <a:cs typeface="Arial" panose="020B0604020202020204" pitchFamily="34" charset="0"/>
              </a:rPr>
              <a:t>ESSENTIAL:</a:t>
            </a:r>
            <a:endParaRPr lang="en-GB" sz="1500" b="0" i="0" u="none" strike="noStrike" dirty="0">
              <a:effectLst/>
              <a:latin typeface="Arial" panose="020B0604020202020204" pitchFamily="34" charset="0"/>
              <a:cs typeface="Arial" panose="020B0604020202020204" pitchFamily="34" charset="0"/>
            </a:endParaRPr>
          </a:p>
          <a:p>
            <a:r>
              <a:rPr lang="en-GB" sz="1500" b="0" i="0" u="none" strike="noStrike" dirty="0">
                <a:effectLst/>
                <a:latin typeface="Arial" panose="020B0604020202020204" pitchFamily="34" charset="0"/>
                <a:cs typeface="Arial" panose="020B0604020202020204" pitchFamily="34" charset="0"/>
              </a:rPr>
              <a:t>- Communication skills Advanced</a:t>
            </a:r>
          </a:p>
          <a:p>
            <a:r>
              <a:rPr lang="en-GB" sz="1500" b="0" i="0" u="none" strike="noStrike" dirty="0">
                <a:effectLst/>
                <a:latin typeface="Arial" panose="020B0604020202020204" pitchFamily="34" charset="0"/>
                <a:cs typeface="Arial" panose="020B0604020202020204" pitchFamily="34" charset="0"/>
              </a:rPr>
              <a:t>- Knowledge of marketing trends and best practice</a:t>
            </a:r>
          </a:p>
          <a:p>
            <a:r>
              <a:rPr lang="en-GB" sz="1500" b="0" i="0" u="none" strike="noStrike" dirty="0">
                <a:effectLst/>
                <a:latin typeface="Arial" panose="020B0604020202020204" pitchFamily="34" charset="0"/>
                <a:cs typeface="Arial" panose="020B0604020202020204" pitchFamily="34" charset="0"/>
              </a:rPr>
              <a:t>- Motivation and mentoring skills</a:t>
            </a:r>
          </a:p>
          <a:p>
            <a:r>
              <a:rPr lang="en-GB" sz="1500" b="0" i="0" u="none" strike="noStrike" dirty="0">
                <a:effectLst/>
                <a:latin typeface="Arial" panose="020B0604020202020204" pitchFamily="34" charset="0"/>
                <a:cs typeface="Arial" panose="020B0604020202020204" pitchFamily="34" charset="0"/>
              </a:rPr>
              <a:t>- Relationship management skills</a:t>
            </a:r>
          </a:p>
          <a:p>
            <a:r>
              <a:rPr lang="en-GB" sz="1500" b="0" i="0" u="none" strike="noStrike" dirty="0">
                <a:effectLst/>
                <a:latin typeface="Arial" panose="020B0604020202020204" pitchFamily="34" charset="0"/>
                <a:cs typeface="Arial" panose="020B0604020202020204" pitchFamily="34" charset="0"/>
              </a:rPr>
              <a:t>- Organisational skills</a:t>
            </a:r>
          </a:p>
          <a:p>
            <a:r>
              <a:rPr lang="en-GB" sz="1500" b="0" i="0" u="none" strike="noStrike" dirty="0">
                <a:effectLst/>
                <a:latin typeface="Arial" panose="020B0604020202020204" pitchFamily="34" charset="0"/>
                <a:cs typeface="Arial" panose="020B0604020202020204" pitchFamily="34" charset="0"/>
              </a:rPr>
              <a:t>- Facilitation and presentation skills</a:t>
            </a:r>
          </a:p>
          <a:p>
            <a:r>
              <a:rPr lang="en-GB" sz="1500" b="0" i="0" u="none" strike="noStrike" dirty="0">
                <a:effectLst/>
                <a:latin typeface="Arial" panose="020B0604020202020204" pitchFamily="34" charset="0"/>
                <a:cs typeface="Arial" panose="020B0604020202020204" pitchFamily="34" charset="0"/>
              </a:rPr>
              <a:t>- Business acumen and financial discipline</a:t>
            </a:r>
          </a:p>
          <a:p>
            <a:r>
              <a:rPr lang="en-GB" sz="1500" b="0" i="0" u="none" strike="noStrike" dirty="0">
                <a:effectLst/>
                <a:latin typeface="Arial" panose="020B0604020202020204" pitchFamily="34" charset="0"/>
                <a:cs typeface="Arial" panose="020B0604020202020204" pitchFamily="34" charset="0"/>
              </a:rPr>
              <a:t>- People management skills</a:t>
            </a:r>
          </a:p>
        </p:txBody>
      </p:sp>
      <p:pic>
        <p:nvPicPr>
          <p:cNvPr id="9" name="Picture 8">
            <a:extLst>
              <a:ext uri="{FF2B5EF4-FFF2-40B4-BE49-F238E27FC236}">
                <a16:creationId xmlns:a16="http://schemas.microsoft.com/office/drawing/2014/main" id="{F9B81C0F-2D87-7947-B0FD-B7F6EFD7A217}"/>
              </a:ext>
            </a:extLst>
          </p:cNvPr>
          <p:cNvPicPr>
            <a:picLocks noChangeAspect="1"/>
          </p:cNvPicPr>
          <p:nvPr/>
        </p:nvPicPr>
        <p:blipFill>
          <a:blip r:embed="rId2"/>
          <a:stretch>
            <a:fillRect/>
          </a:stretch>
        </p:blipFill>
        <p:spPr>
          <a:xfrm>
            <a:off x="8091487" y="421402"/>
            <a:ext cx="2309813" cy="1373188"/>
          </a:xfrm>
          <a:prstGeom prst="rect">
            <a:avLst/>
          </a:prstGeom>
        </p:spPr>
      </p:pic>
    </p:spTree>
    <p:extLst>
      <p:ext uri="{BB962C8B-B14F-4D97-AF65-F5344CB8AC3E}">
        <p14:creationId xmlns:p14="http://schemas.microsoft.com/office/powerpoint/2010/main" val="31798046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0C4D29-6D80-464B-A0A3-F96CC7FC89CB}"/>
              </a:ext>
            </a:extLst>
          </p:cNvPr>
          <p:cNvSpPr>
            <a:spLocks noGrp="1"/>
          </p:cNvSpPr>
          <p:nvPr>
            <p:ph idx="1"/>
          </p:nvPr>
        </p:nvSpPr>
        <p:spPr>
          <a:xfrm>
            <a:off x="372211" y="1817233"/>
            <a:ext cx="5371364" cy="2911929"/>
          </a:xfrm>
        </p:spPr>
        <p:txBody>
          <a:bodyPr>
            <a:normAutofit/>
          </a:bodyPr>
          <a:lstStyle/>
          <a:p>
            <a:pPr marL="0" indent="0">
              <a:buNone/>
            </a:pPr>
            <a:r>
              <a:rPr lang="en-US" sz="1600" u="sng" dirty="0">
                <a:latin typeface="Arial" panose="020B0604020202020204" pitchFamily="34" charset="0"/>
                <a:cs typeface="Arial" panose="020B0604020202020204" pitchFamily="34" charset="0"/>
              </a:rPr>
              <a:t>Advantages</a:t>
            </a:r>
          </a:p>
          <a:p>
            <a:pPr>
              <a:buFont typeface="Wingdings" pitchFamily="2" charset="2"/>
              <a:buChar char="Ø"/>
            </a:pPr>
            <a:r>
              <a:rPr lang="en-US" sz="1600" dirty="0">
                <a:latin typeface="Arial" panose="020B0604020202020204" pitchFamily="34" charset="0"/>
                <a:cs typeface="Arial" panose="020B0604020202020204" pitchFamily="34" charset="0"/>
              </a:rPr>
              <a:t>Since I already working for Nando’s it is likely after undergoing the placement they will offer me a job after I have graduated.</a:t>
            </a:r>
          </a:p>
          <a:p>
            <a:pPr>
              <a:buFont typeface="Wingdings" pitchFamily="2" charset="2"/>
              <a:buChar char="Ø"/>
            </a:pPr>
            <a:r>
              <a:rPr lang="en-US" sz="1600" dirty="0">
                <a:latin typeface="Arial" panose="020B0604020202020204" pitchFamily="34" charset="0"/>
                <a:cs typeface="Arial" panose="020B0604020202020204" pitchFamily="34" charset="0"/>
              </a:rPr>
              <a:t>With the placement being in London it will introduce me to a new way of life.</a:t>
            </a:r>
          </a:p>
          <a:p>
            <a:pPr>
              <a:buFont typeface="Wingdings" pitchFamily="2" charset="2"/>
              <a:buChar char="Ø"/>
            </a:pPr>
            <a:r>
              <a:rPr lang="en-US" sz="1600" dirty="0">
                <a:latin typeface="Arial" panose="020B0604020202020204" pitchFamily="34" charset="0"/>
                <a:cs typeface="Arial" panose="020B0604020202020204" pitchFamily="34" charset="0"/>
              </a:rPr>
              <a:t>I can learn a lot of different skills that will benefit me in the future. Skills like working with different types of people in a working environment.</a:t>
            </a:r>
          </a:p>
          <a:p>
            <a:pPr>
              <a:buFont typeface="Wingdings" pitchFamily="2" charset="2"/>
              <a:buChar char="Ø"/>
            </a:pPr>
            <a:r>
              <a:rPr lang="en-US" sz="1600" dirty="0">
                <a:latin typeface="Arial" panose="020B0604020202020204" pitchFamily="34" charset="0"/>
                <a:cs typeface="Arial" panose="020B0604020202020204" pitchFamily="34" charset="0"/>
              </a:rPr>
              <a:t>I would get paid for the placement.</a:t>
            </a:r>
          </a:p>
          <a:p>
            <a:pPr>
              <a:buFont typeface="Wingdings" pitchFamily="2" charset="2"/>
              <a:buChar char="Ø"/>
            </a:pPr>
            <a:endParaRPr lang="en-US" sz="1600" dirty="0">
              <a:latin typeface="Arial" panose="020B0604020202020204" pitchFamily="34" charset="0"/>
              <a:cs typeface="Arial" panose="020B0604020202020204" pitchFamily="34" charset="0"/>
            </a:endParaRPr>
          </a:p>
          <a:p>
            <a:pPr>
              <a:buFont typeface="Wingdings" pitchFamily="2" charset="2"/>
              <a:buChar char="Ø"/>
            </a:pPr>
            <a:endParaRPr lang="en-US" sz="1600" dirty="0">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2EA28968-0340-1A4F-B5ED-3B6921190C17}"/>
              </a:ext>
            </a:extLst>
          </p:cNvPr>
          <p:cNvSpPr/>
          <p:nvPr/>
        </p:nvSpPr>
        <p:spPr>
          <a:xfrm>
            <a:off x="2747960" y="127039"/>
            <a:ext cx="5954611" cy="769441"/>
          </a:xfrm>
          <a:prstGeom prst="rect">
            <a:avLst/>
          </a:prstGeom>
        </p:spPr>
        <p:txBody>
          <a:bodyPr wrap="square">
            <a:spAutoFit/>
          </a:bodyPr>
          <a:lstStyle/>
          <a:p>
            <a:pPr algn="ctr"/>
            <a:r>
              <a:rPr lang="en-GB" sz="2200" b="1"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pitchFamily="34" charset="0"/>
                <a:cs typeface="Arial" panose="020B0604020202020204" pitchFamily="34" charset="0"/>
              </a:rPr>
              <a:t>Nando's Marketing team placement</a:t>
            </a:r>
          </a:p>
          <a:p>
            <a:pPr algn="ctr"/>
            <a:r>
              <a:rPr lang="en-GB" sz="2200" b="1" dirty="0">
                <a:ln w="6600">
                  <a:solidFill>
                    <a:schemeClr val="accent2"/>
                  </a:solidFill>
                  <a:prstDash val="solid"/>
                </a:ln>
                <a:solidFill>
                  <a:srgbClr val="FFFFFF"/>
                </a:solidFill>
                <a:effectLst>
                  <a:outerShdw dist="38100" dir="2700000" algn="tl" rotWithShape="0">
                    <a:schemeClr val="accent2"/>
                  </a:outerShdw>
                </a:effectLst>
                <a:latin typeface="Arial" panose="020B0604020202020204" pitchFamily="34" charset="0"/>
                <a:cs typeface="Arial" panose="020B0604020202020204" pitchFamily="34" charset="0"/>
              </a:rPr>
              <a:t>Advantages/disadvantage </a:t>
            </a:r>
          </a:p>
        </p:txBody>
      </p:sp>
      <p:sp>
        <p:nvSpPr>
          <p:cNvPr id="5" name="Content Placeholder 2">
            <a:extLst>
              <a:ext uri="{FF2B5EF4-FFF2-40B4-BE49-F238E27FC236}">
                <a16:creationId xmlns:a16="http://schemas.microsoft.com/office/drawing/2014/main" id="{A7B891FD-A205-5F4B-A367-4AE1E9D63EF3}"/>
              </a:ext>
            </a:extLst>
          </p:cNvPr>
          <p:cNvSpPr txBox="1">
            <a:spLocks/>
          </p:cNvSpPr>
          <p:nvPr/>
        </p:nvSpPr>
        <p:spPr>
          <a:xfrm>
            <a:off x="6073671" y="1817234"/>
            <a:ext cx="5257800" cy="414655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u="sng" dirty="0">
                <a:latin typeface="Arial" panose="020B0604020202020204" pitchFamily="34" charset="0"/>
                <a:cs typeface="Arial" panose="020B0604020202020204" pitchFamily="34" charset="0"/>
              </a:rPr>
              <a:t>Disadvantages</a:t>
            </a:r>
          </a:p>
          <a:p>
            <a:pPr>
              <a:buFont typeface="Wingdings" pitchFamily="2" charset="2"/>
              <a:buChar char="Ø"/>
            </a:pPr>
            <a:r>
              <a:rPr lang="en-US" sz="1600" dirty="0">
                <a:latin typeface="Arial" panose="020B0604020202020204" pitchFamily="34" charset="0"/>
                <a:cs typeface="Arial" panose="020B0604020202020204" pitchFamily="34" charset="0"/>
              </a:rPr>
              <a:t>The placement is in London which would mean I would have to move there. This could be costly as London isn’t a cheap place to live.</a:t>
            </a:r>
          </a:p>
          <a:p>
            <a:pPr>
              <a:buFont typeface="Wingdings" pitchFamily="2" charset="2"/>
              <a:buChar char="Ø"/>
            </a:pPr>
            <a:r>
              <a:rPr lang="en-US" sz="1600" dirty="0">
                <a:latin typeface="Arial" panose="020B0604020202020204" pitchFamily="34" charset="0"/>
                <a:cs typeface="Arial" panose="020B0604020202020204" pitchFamily="34" charset="0"/>
              </a:rPr>
              <a:t>The placement crashes with my last 2 weeks of university.</a:t>
            </a:r>
          </a:p>
          <a:p>
            <a:pPr>
              <a:buFont typeface="Wingdings" pitchFamily="2" charset="2"/>
              <a:buChar char="Ø"/>
            </a:pPr>
            <a:r>
              <a:rPr lang="en-US" sz="1600" dirty="0">
                <a:latin typeface="Arial" panose="020B0604020202020204" pitchFamily="34" charset="0"/>
                <a:cs typeface="Arial" panose="020B0604020202020204" pitchFamily="34" charset="0"/>
              </a:rPr>
              <a:t>The payment of the placement may not be enough to pay rent and transport.</a:t>
            </a:r>
          </a:p>
          <a:p>
            <a:pPr>
              <a:buFont typeface="Wingdings" pitchFamily="2" charset="2"/>
              <a:buChar char="Ø"/>
            </a:pPr>
            <a:endParaRPr lang="en-US" sz="1600" dirty="0">
              <a:latin typeface="Arial" panose="020B0604020202020204" pitchFamily="34" charset="0"/>
              <a:cs typeface="Arial" panose="020B0604020202020204" pitchFamily="34" charset="0"/>
            </a:endParaRPr>
          </a:p>
          <a:p>
            <a:pPr marL="0" indent="0">
              <a:buNone/>
            </a:pPr>
            <a:endParaRPr lang="en-US" sz="1600" dirty="0">
              <a:latin typeface="Arial" panose="020B0604020202020204" pitchFamily="34" charset="0"/>
              <a:cs typeface="Arial" panose="020B0604020202020204" pitchFamily="34" charset="0"/>
            </a:endParaRPr>
          </a:p>
        </p:txBody>
      </p:sp>
      <p:sp>
        <p:nvSpPr>
          <p:cNvPr id="6" name="Content Placeholder 2">
            <a:extLst>
              <a:ext uri="{FF2B5EF4-FFF2-40B4-BE49-F238E27FC236}">
                <a16:creationId xmlns:a16="http://schemas.microsoft.com/office/drawing/2014/main" id="{0441EA2D-BF88-B140-9C23-5D7649698BE9}"/>
              </a:ext>
            </a:extLst>
          </p:cNvPr>
          <p:cNvSpPr txBox="1">
            <a:spLocks/>
          </p:cNvSpPr>
          <p:nvPr/>
        </p:nvSpPr>
        <p:spPr>
          <a:xfrm>
            <a:off x="361390" y="1217242"/>
            <a:ext cx="6448983" cy="119998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latin typeface="Arial" panose="020B0604020202020204" pitchFamily="34" charset="0"/>
                <a:cs typeface="Arial" panose="020B0604020202020204" pitchFamily="34" charset="0"/>
              </a:rPr>
              <a:t>There are many advantages and disadvantage to doing this placement  </a:t>
            </a:r>
          </a:p>
        </p:txBody>
      </p:sp>
      <p:sp>
        <p:nvSpPr>
          <p:cNvPr id="7" name="TextBox 6">
            <a:extLst>
              <a:ext uri="{FF2B5EF4-FFF2-40B4-BE49-F238E27FC236}">
                <a16:creationId xmlns:a16="http://schemas.microsoft.com/office/drawing/2014/main" id="{1EE2272F-E57F-AC4D-839C-9009125E8538}"/>
              </a:ext>
            </a:extLst>
          </p:cNvPr>
          <p:cNvSpPr txBox="1"/>
          <p:nvPr/>
        </p:nvSpPr>
        <p:spPr>
          <a:xfrm>
            <a:off x="7572375" y="1871663"/>
            <a:ext cx="184731" cy="369332"/>
          </a:xfrm>
          <a:prstGeom prst="rect">
            <a:avLst/>
          </a:prstGeom>
          <a:noFill/>
        </p:spPr>
        <p:txBody>
          <a:bodyPr wrap="none" rtlCol="0">
            <a:spAutoFit/>
          </a:bodyPr>
          <a:lstStyle/>
          <a:p>
            <a:endParaRPr lang="en-US" dirty="0"/>
          </a:p>
        </p:txBody>
      </p:sp>
      <p:pic>
        <p:nvPicPr>
          <p:cNvPr id="8" name="Picture 7">
            <a:extLst>
              <a:ext uri="{FF2B5EF4-FFF2-40B4-BE49-F238E27FC236}">
                <a16:creationId xmlns:a16="http://schemas.microsoft.com/office/drawing/2014/main" id="{020DEE1C-071D-F341-80CE-C00532D1EB32}"/>
              </a:ext>
            </a:extLst>
          </p:cNvPr>
          <p:cNvPicPr>
            <a:picLocks noChangeAspect="1"/>
          </p:cNvPicPr>
          <p:nvPr/>
        </p:nvPicPr>
        <p:blipFill>
          <a:blip r:embed="rId2"/>
          <a:stretch>
            <a:fillRect/>
          </a:stretch>
        </p:blipFill>
        <p:spPr>
          <a:xfrm>
            <a:off x="8242382" y="4158181"/>
            <a:ext cx="3419185" cy="2564389"/>
          </a:xfrm>
          <a:prstGeom prst="rect">
            <a:avLst/>
          </a:prstGeom>
        </p:spPr>
      </p:pic>
      <p:pic>
        <p:nvPicPr>
          <p:cNvPr id="9" name="Picture 8">
            <a:extLst>
              <a:ext uri="{FF2B5EF4-FFF2-40B4-BE49-F238E27FC236}">
                <a16:creationId xmlns:a16="http://schemas.microsoft.com/office/drawing/2014/main" id="{5CBEBB77-8228-FB42-9E16-72D794BECCAB}"/>
              </a:ext>
            </a:extLst>
          </p:cNvPr>
          <p:cNvPicPr>
            <a:picLocks noChangeAspect="1"/>
          </p:cNvPicPr>
          <p:nvPr/>
        </p:nvPicPr>
        <p:blipFill>
          <a:blip r:embed="rId3"/>
          <a:stretch>
            <a:fillRect/>
          </a:stretch>
        </p:blipFill>
        <p:spPr>
          <a:xfrm>
            <a:off x="2302898" y="4729162"/>
            <a:ext cx="2686417" cy="2095405"/>
          </a:xfrm>
          <a:prstGeom prst="rect">
            <a:avLst/>
          </a:prstGeom>
        </p:spPr>
      </p:pic>
    </p:spTree>
    <p:extLst>
      <p:ext uri="{BB962C8B-B14F-4D97-AF65-F5344CB8AC3E}">
        <p14:creationId xmlns:p14="http://schemas.microsoft.com/office/powerpoint/2010/main" val="2376863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B2CB16-200B-4A43-B5C9-BBABA1FD9F55}"/>
              </a:ext>
            </a:extLst>
          </p:cNvPr>
          <p:cNvSpPr>
            <a:spLocks noGrp="1"/>
          </p:cNvSpPr>
          <p:nvPr>
            <p:ph idx="1"/>
          </p:nvPr>
        </p:nvSpPr>
        <p:spPr>
          <a:xfrm>
            <a:off x="0" y="1198908"/>
            <a:ext cx="4914900" cy="3904377"/>
          </a:xfrm>
        </p:spPr>
        <p:txBody>
          <a:bodyPr>
            <a:normAutofit lnSpcReduction="10000"/>
          </a:bodyPr>
          <a:lstStyle/>
          <a:p>
            <a:pPr marL="0" indent="0">
              <a:buNone/>
            </a:pPr>
            <a:r>
              <a:rPr lang="en-US" sz="2400" dirty="0">
                <a:latin typeface="Arial" panose="020B0604020202020204" pitchFamily="34" charset="0"/>
                <a:cs typeface="Arial" panose="020B0604020202020204" pitchFamily="34" charset="0"/>
              </a:rPr>
              <a:t>Another company that interested me is Enterprise rent a car. </a:t>
            </a:r>
          </a:p>
          <a:p>
            <a:pPr marL="0" indent="0">
              <a:buNone/>
            </a:pPr>
            <a:r>
              <a:rPr lang="en-US" sz="2400" dirty="0">
                <a:latin typeface="Arial" panose="020B0604020202020204" pitchFamily="34" charset="0"/>
                <a:cs typeface="Arial" panose="020B0604020202020204" pitchFamily="34" charset="0"/>
              </a:rPr>
              <a:t>The overview of the placement states: </a:t>
            </a:r>
            <a:r>
              <a:rPr lang="en-GB" sz="2400" dirty="0">
                <a:latin typeface="Arial" panose="020B0604020202020204" pitchFamily="34" charset="0"/>
                <a:cs typeface="Arial" panose="020B0604020202020204" pitchFamily="34" charset="0"/>
              </a:rPr>
              <a:t>Add an annual turnover of $24 billion to a rental and leasing fleet of more than 1.9 million vehicles spread across over 10,000 locations worldwide and you get Enterprise Rent-A-Car – a business that’s grown into the largest </a:t>
            </a:r>
            <a:r>
              <a:rPr lang="en-GB" sz="2400" dirty="0"/>
              <a:t>global mobility provider in the world.</a:t>
            </a:r>
            <a:endParaRPr lang="en-US" sz="2400" dirty="0"/>
          </a:p>
        </p:txBody>
      </p:sp>
      <p:sp>
        <p:nvSpPr>
          <p:cNvPr id="4" name="Rectangle 3">
            <a:extLst>
              <a:ext uri="{FF2B5EF4-FFF2-40B4-BE49-F238E27FC236}">
                <a16:creationId xmlns:a16="http://schemas.microsoft.com/office/drawing/2014/main" id="{4B7756B9-9796-0144-B9DE-EF843228CE31}"/>
              </a:ext>
            </a:extLst>
          </p:cNvPr>
          <p:cNvSpPr/>
          <p:nvPr/>
        </p:nvSpPr>
        <p:spPr>
          <a:xfrm>
            <a:off x="1371600" y="209848"/>
            <a:ext cx="9472613" cy="1077218"/>
          </a:xfrm>
          <a:prstGeom prst="rect">
            <a:avLst/>
          </a:prstGeom>
          <a:noFill/>
        </p:spPr>
        <p:txBody>
          <a:bodyPr wrap="square" lIns="91440" tIns="45720" rIns="91440" bIns="45720">
            <a:spAutoFit/>
          </a:bodyPr>
          <a:lstStyle/>
          <a:p>
            <a:pPr algn="ctr"/>
            <a:r>
              <a:rPr lang="en-GB" sz="3200" b="1" cap="none" spc="0" dirty="0">
                <a:ln w="22225">
                  <a:solidFill>
                    <a:schemeClr val="accent2"/>
                  </a:solidFill>
                  <a:prstDash val="solid"/>
                </a:ln>
                <a:solidFill>
                  <a:schemeClr val="accent2">
                    <a:lumMod val="40000"/>
                    <a:lumOff val="60000"/>
                  </a:schemeClr>
                </a:solidFill>
                <a:effectLst/>
              </a:rPr>
              <a:t>One Year Management Placement / Internship – Enterprise rent a car</a:t>
            </a:r>
            <a:endParaRPr lang="en-US" sz="3200" b="1" cap="none" spc="0" dirty="0">
              <a:ln w="22225">
                <a:solidFill>
                  <a:schemeClr val="accent2"/>
                </a:solidFill>
                <a:prstDash val="solid"/>
              </a:ln>
              <a:solidFill>
                <a:schemeClr val="accent2">
                  <a:lumMod val="40000"/>
                  <a:lumOff val="60000"/>
                </a:schemeClr>
              </a:solidFill>
              <a:effectLst/>
            </a:endParaRPr>
          </a:p>
        </p:txBody>
      </p:sp>
      <p:sp>
        <p:nvSpPr>
          <p:cNvPr id="5" name="Rectangle 4">
            <a:extLst>
              <a:ext uri="{FF2B5EF4-FFF2-40B4-BE49-F238E27FC236}">
                <a16:creationId xmlns:a16="http://schemas.microsoft.com/office/drawing/2014/main" id="{C7D9B677-E15B-E645-9697-361603D89F8E}"/>
              </a:ext>
            </a:extLst>
          </p:cNvPr>
          <p:cNvSpPr/>
          <p:nvPr/>
        </p:nvSpPr>
        <p:spPr>
          <a:xfrm>
            <a:off x="6462713" y="3364347"/>
            <a:ext cx="4914900" cy="3477875"/>
          </a:xfrm>
          <a:prstGeom prst="rect">
            <a:avLst/>
          </a:prstGeom>
        </p:spPr>
        <p:txBody>
          <a:bodyPr wrap="square">
            <a:spAutoFit/>
          </a:bodyPr>
          <a:lstStyle/>
          <a:p>
            <a:r>
              <a:rPr lang="en-GB" sz="2000" b="1" i="0" u="none" strike="noStrike" dirty="0">
                <a:effectLst/>
                <a:latin typeface="Arial" panose="020B0604020202020204" pitchFamily="34" charset="0"/>
                <a:cs typeface="Arial" panose="020B0604020202020204" pitchFamily="34" charset="0"/>
              </a:rPr>
              <a:t>The description of what the company will offer to people who undergo the placement. Our interns go at a highly energised pace. From day one of your summer internship or year-long placement at Enterprise, you’ll learn what it takes to run a successful business and acquire the highly marketable skills and experience that you get when you’re helping to run and operate a successful business</a:t>
            </a:r>
            <a:r>
              <a:rPr lang="en-GB" sz="2000" b="0" i="0" u="none" strike="noStrike" dirty="0">
                <a:solidFill>
                  <a:srgbClr val="000000"/>
                </a:solidFill>
                <a:effectLst/>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D8A4702-F842-464F-8E6B-F2F08C4E759B}"/>
              </a:ext>
            </a:extLst>
          </p:cNvPr>
          <p:cNvPicPr>
            <a:picLocks noChangeAspect="1"/>
          </p:cNvPicPr>
          <p:nvPr/>
        </p:nvPicPr>
        <p:blipFill>
          <a:blip r:embed="rId2"/>
          <a:stretch>
            <a:fillRect/>
          </a:stretch>
        </p:blipFill>
        <p:spPr>
          <a:xfrm>
            <a:off x="6462713" y="1384294"/>
            <a:ext cx="3347242" cy="1882824"/>
          </a:xfrm>
          <a:prstGeom prst="rect">
            <a:avLst/>
          </a:prstGeom>
        </p:spPr>
      </p:pic>
    </p:spTree>
    <p:extLst>
      <p:ext uri="{BB962C8B-B14F-4D97-AF65-F5344CB8AC3E}">
        <p14:creationId xmlns:p14="http://schemas.microsoft.com/office/powerpoint/2010/main" val="3088740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0C4D29-6D80-464B-A0A3-F96CC7FC89CB}"/>
              </a:ext>
            </a:extLst>
          </p:cNvPr>
          <p:cNvSpPr>
            <a:spLocks noGrp="1"/>
          </p:cNvSpPr>
          <p:nvPr>
            <p:ph idx="1"/>
          </p:nvPr>
        </p:nvSpPr>
        <p:spPr>
          <a:xfrm>
            <a:off x="372211" y="1817233"/>
            <a:ext cx="5157052" cy="3297692"/>
          </a:xfrm>
        </p:spPr>
        <p:txBody>
          <a:bodyPr>
            <a:normAutofit fontScale="92500" lnSpcReduction="20000"/>
          </a:bodyPr>
          <a:lstStyle/>
          <a:p>
            <a:pPr marL="0" indent="0">
              <a:buNone/>
            </a:pPr>
            <a:r>
              <a:rPr lang="en-US" sz="1600" u="sng" dirty="0">
                <a:latin typeface="Arial" panose="020B0604020202020204" pitchFamily="34" charset="0"/>
                <a:cs typeface="Arial" panose="020B0604020202020204" pitchFamily="34" charset="0"/>
              </a:rPr>
              <a:t>Advantages</a:t>
            </a:r>
          </a:p>
          <a:p>
            <a:pPr>
              <a:buFont typeface="Wingdings" pitchFamily="2" charset="2"/>
              <a:buChar char="Ø"/>
            </a:pPr>
            <a:r>
              <a:rPr lang="en-US" sz="1800" dirty="0">
                <a:latin typeface="Arial" panose="020B0604020202020204" pitchFamily="34" charset="0"/>
                <a:cs typeface="Arial" panose="020B0604020202020204" pitchFamily="34" charset="0"/>
              </a:rPr>
              <a:t>They offer to pay their interns/placement student </a:t>
            </a:r>
          </a:p>
          <a:p>
            <a:pPr>
              <a:buFont typeface="Wingdings" pitchFamily="2" charset="2"/>
              <a:buChar char="Ø"/>
            </a:pPr>
            <a:r>
              <a:rPr lang="en-US" sz="1800" dirty="0">
                <a:latin typeface="Arial" panose="020B0604020202020204" pitchFamily="34" charset="0"/>
                <a:cs typeface="Arial" panose="020B0604020202020204" pitchFamily="34" charset="0"/>
              </a:rPr>
              <a:t>They calm that by the end of placement the student will have gained additional skills they will be able to use in workplace.</a:t>
            </a:r>
          </a:p>
          <a:p>
            <a:pPr>
              <a:buFont typeface="Wingdings" pitchFamily="2" charset="2"/>
              <a:buChar char="Ø"/>
            </a:pPr>
            <a:r>
              <a:rPr lang="en-US" sz="1800" dirty="0">
                <a:latin typeface="Arial" panose="020B0604020202020204" pitchFamily="34" charset="0"/>
                <a:cs typeface="Arial" panose="020B0604020202020204" pitchFamily="34" charset="0"/>
              </a:rPr>
              <a:t>They employ a high % people that do a placement with them.</a:t>
            </a:r>
          </a:p>
          <a:p>
            <a:pPr>
              <a:buFont typeface="Wingdings" pitchFamily="2" charset="2"/>
              <a:buChar char="Ø"/>
            </a:pPr>
            <a:r>
              <a:rPr lang="en-GB" sz="1800" dirty="0">
                <a:latin typeface="Arial" panose="020B0604020202020204" pitchFamily="34" charset="0"/>
                <a:cs typeface="Arial" panose="020B0604020202020204" pitchFamily="34" charset="0"/>
              </a:rPr>
              <a:t>eligible for performance incentives and employee referral rewards, in the same way that those that join our Graduate Management Programme do too. The business training you’ll receive will be an amazing launchpad to your career.</a:t>
            </a:r>
          </a:p>
          <a:p>
            <a:pPr>
              <a:buFont typeface="Wingdings" pitchFamily="2" charset="2"/>
              <a:buChar char="Ø"/>
            </a:pPr>
            <a:r>
              <a:rPr lang="en-GB" sz="1800" dirty="0">
                <a:latin typeface="Arial" panose="020B0604020202020204" pitchFamily="34" charset="0"/>
                <a:cs typeface="Arial" panose="020B0604020202020204" pitchFamily="34" charset="0"/>
              </a:rPr>
              <a:t>It is very easy to travel to the location.</a:t>
            </a:r>
            <a:endParaRPr lang="en-US" sz="1800" dirty="0">
              <a:latin typeface="Arial" panose="020B0604020202020204" pitchFamily="34" charset="0"/>
              <a:cs typeface="Arial" panose="020B0604020202020204" pitchFamily="34" charset="0"/>
            </a:endParaRPr>
          </a:p>
          <a:p>
            <a:pPr>
              <a:buFont typeface="Wingdings" pitchFamily="2" charset="2"/>
              <a:buChar char="Ø"/>
            </a:pPr>
            <a:endParaRPr lang="en-US" sz="1600"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A7B891FD-A205-5F4B-A367-4AE1E9D63EF3}"/>
              </a:ext>
            </a:extLst>
          </p:cNvPr>
          <p:cNvSpPr txBox="1">
            <a:spLocks/>
          </p:cNvSpPr>
          <p:nvPr/>
        </p:nvSpPr>
        <p:spPr>
          <a:xfrm>
            <a:off x="6174419" y="1817233"/>
            <a:ext cx="5341306" cy="29976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u="sng" dirty="0">
                <a:latin typeface="Arial" panose="020B0604020202020204" pitchFamily="34" charset="0"/>
                <a:cs typeface="Arial" panose="020B0604020202020204" pitchFamily="34" charset="0"/>
              </a:rPr>
              <a:t>Disadvantages</a:t>
            </a:r>
          </a:p>
          <a:p>
            <a:pPr>
              <a:buFont typeface="Wingdings" pitchFamily="2" charset="2"/>
              <a:buChar char="Ø"/>
            </a:pPr>
            <a:r>
              <a:rPr lang="en-GB" sz="1800" dirty="0"/>
              <a:t>You must have a full driving licence which I do not have which would mean I would have to pass my driving test if I were to be on the placement .</a:t>
            </a:r>
          </a:p>
          <a:p>
            <a:pPr>
              <a:buFont typeface="Wingdings" pitchFamily="2" charset="2"/>
              <a:buChar char="Ø"/>
            </a:pPr>
            <a:r>
              <a:rPr lang="en-US" sz="1800" dirty="0">
                <a:latin typeface="Arial" panose="020B0604020202020204" pitchFamily="34" charset="0"/>
                <a:cs typeface="Arial" panose="020B0604020202020204" pitchFamily="34" charset="0"/>
              </a:rPr>
              <a:t>The placement clashes with lessons in university plus the placement they may have for 1-year placement</a:t>
            </a:r>
          </a:p>
          <a:p>
            <a:pPr>
              <a:buFont typeface="Wingdings" pitchFamily="2" charset="2"/>
              <a:buChar char="Ø"/>
            </a:pPr>
            <a:r>
              <a:rPr lang="en-US" sz="1800" dirty="0">
                <a:latin typeface="Arial" panose="020B0604020202020204" pitchFamily="34" charset="0"/>
                <a:cs typeface="Arial" panose="020B0604020202020204" pitchFamily="34" charset="0"/>
              </a:rPr>
              <a:t>The payment of the placement may not be enough to pay rent and transport.</a:t>
            </a:r>
          </a:p>
          <a:p>
            <a:pPr>
              <a:buFont typeface="Wingdings" pitchFamily="2" charset="2"/>
              <a:buChar char="Ø"/>
            </a:pPr>
            <a:endParaRPr lang="en-US" sz="1800" dirty="0">
              <a:latin typeface="Arial" panose="020B0604020202020204" pitchFamily="34" charset="0"/>
              <a:cs typeface="Arial" panose="020B0604020202020204" pitchFamily="34" charset="0"/>
            </a:endParaRPr>
          </a:p>
          <a:p>
            <a:pPr>
              <a:buFont typeface="Wingdings" pitchFamily="2" charset="2"/>
              <a:buChar char="Ø"/>
            </a:pPr>
            <a:endParaRPr lang="en-US" sz="1800" dirty="0">
              <a:latin typeface="Arial" panose="020B0604020202020204" pitchFamily="34" charset="0"/>
              <a:cs typeface="Arial" panose="020B0604020202020204" pitchFamily="34" charset="0"/>
            </a:endParaRPr>
          </a:p>
          <a:p>
            <a:pPr marL="0" indent="0">
              <a:buNone/>
            </a:pPr>
            <a:endParaRPr lang="en-US" sz="1600" dirty="0">
              <a:latin typeface="Arial" panose="020B0604020202020204" pitchFamily="34" charset="0"/>
              <a:cs typeface="Arial" panose="020B0604020202020204" pitchFamily="34" charset="0"/>
            </a:endParaRPr>
          </a:p>
        </p:txBody>
      </p:sp>
      <p:sp>
        <p:nvSpPr>
          <p:cNvPr id="6" name="Content Placeholder 2">
            <a:extLst>
              <a:ext uri="{FF2B5EF4-FFF2-40B4-BE49-F238E27FC236}">
                <a16:creationId xmlns:a16="http://schemas.microsoft.com/office/drawing/2014/main" id="{0441EA2D-BF88-B140-9C23-5D7649698BE9}"/>
              </a:ext>
            </a:extLst>
          </p:cNvPr>
          <p:cNvSpPr txBox="1">
            <a:spLocks/>
          </p:cNvSpPr>
          <p:nvPr/>
        </p:nvSpPr>
        <p:spPr>
          <a:xfrm>
            <a:off x="361390" y="1217242"/>
            <a:ext cx="6448983" cy="119998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latin typeface="Arial" panose="020B0604020202020204" pitchFamily="34" charset="0"/>
                <a:cs typeface="Arial" panose="020B0604020202020204" pitchFamily="34" charset="0"/>
              </a:rPr>
              <a:t>There are many advantages and disadvantage to doing this placement  </a:t>
            </a:r>
          </a:p>
        </p:txBody>
      </p:sp>
      <p:sp>
        <p:nvSpPr>
          <p:cNvPr id="7" name="TextBox 6">
            <a:extLst>
              <a:ext uri="{FF2B5EF4-FFF2-40B4-BE49-F238E27FC236}">
                <a16:creationId xmlns:a16="http://schemas.microsoft.com/office/drawing/2014/main" id="{1EE2272F-E57F-AC4D-839C-9009125E8538}"/>
              </a:ext>
            </a:extLst>
          </p:cNvPr>
          <p:cNvSpPr txBox="1"/>
          <p:nvPr/>
        </p:nvSpPr>
        <p:spPr>
          <a:xfrm>
            <a:off x="7572375" y="1871663"/>
            <a:ext cx="184731" cy="369332"/>
          </a:xfrm>
          <a:prstGeom prst="rect">
            <a:avLst/>
          </a:prstGeom>
          <a:noFill/>
        </p:spPr>
        <p:txBody>
          <a:bodyPr wrap="none" rtlCol="0">
            <a:spAutoFit/>
          </a:bodyPr>
          <a:lstStyle/>
          <a:p>
            <a:endParaRPr lang="en-US" dirty="0"/>
          </a:p>
        </p:txBody>
      </p:sp>
      <p:sp>
        <p:nvSpPr>
          <p:cNvPr id="2" name="Rectangle 1">
            <a:extLst>
              <a:ext uri="{FF2B5EF4-FFF2-40B4-BE49-F238E27FC236}">
                <a16:creationId xmlns:a16="http://schemas.microsoft.com/office/drawing/2014/main" id="{C5DE281A-727C-794E-ACD1-71006DFAAB92}"/>
              </a:ext>
            </a:extLst>
          </p:cNvPr>
          <p:cNvSpPr/>
          <p:nvPr/>
        </p:nvSpPr>
        <p:spPr>
          <a:xfrm>
            <a:off x="2114996" y="238642"/>
            <a:ext cx="7257158" cy="954107"/>
          </a:xfrm>
          <a:prstGeom prst="rect">
            <a:avLst/>
          </a:prstGeom>
          <a:noFill/>
        </p:spPr>
        <p:txBody>
          <a:bodyPr wrap="square" lIns="91440" tIns="45720" rIns="91440" bIns="45720">
            <a:spAutoFit/>
          </a:bodyPr>
          <a:lstStyle/>
          <a:p>
            <a:pPr algn="ctr"/>
            <a:r>
              <a:rPr lang="en-GB" sz="2800" b="1" cap="none" spc="50" dirty="0">
                <a:ln w="9525" cmpd="sng">
                  <a:solidFill>
                    <a:schemeClr val="accent1"/>
                  </a:solidFill>
                  <a:prstDash val="solid"/>
                </a:ln>
                <a:solidFill>
                  <a:srgbClr val="70AD47">
                    <a:tint val="1000"/>
                  </a:srgbClr>
                </a:solidFill>
                <a:effectLst>
                  <a:glow rad="38100">
                    <a:schemeClr val="accent1">
                      <a:alpha val="40000"/>
                    </a:schemeClr>
                  </a:glow>
                </a:effectLst>
              </a:rPr>
              <a:t>Enterprise rent a car </a:t>
            </a:r>
            <a:r>
              <a:rPr lang="en-GB" sz="2800" b="1" cap="none" spc="50" dirty="0">
                <a:ln w="9525" cmpd="sng">
                  <a:solidFill>
                    <a:schemeClr val="accent1"/>
                  </a:solidFill>
                  <a:prstDash val="solid"/>
                </a:ln>
                <a:solidFill>
                  <a:srgbClr val="70AD47">
                    <a:tint val="1000"/>
                  </a:srgbClr>
                </a:solidFill>
                <a:effectLst>
                  <a:glow rad="38100">
                    <a:schemeClr val="accent1">
                      <a:alpha val="40000"/>
                    </a:schemeClr>
                  </a:glow>
                </a:effectLst>
                <a:latin typeface="Arial" panose="020B0604020202020204" pitchFamily="34" charset="0"/>
                <a:cs typeface="Arial" panose="020B0604020202020204" pitchFamily="34" charset="0"/>
              </a:rPr>
              <a:t>placement</a:t>
            </a:r>
          </a:p>
          <a:p>
            <a:pPr algn="ctr"/>
            <a:r>
              <a:rPr lang="en-GB" sz="2800" b="1" cap="none" spc="50" dirty="0">
                <a:ln w="9525" cmpd="sng">
                  <a:solidFill>
                    <a:schemeClr val="accent1"/>
                  </a:solidFill>
                  <a:prstDash val="solid"/>
                </a:ln>
                <a:solidFill>
                  <a:srgbClr val="70AD47">
                    <a:tint val="1000"/>
                  </a:srgbClr>
                </a:solidFill>
                <a:effectLst>
                  <a:glow rad="38100">
                    <a:schemeClr val="accent1">
                      <a:alpha val="40000"/>
                    </a:schemeClr>
                  </a:glow>
                </a:effectLst>
                <a:latin typeface="Arial" panose="020B0604020202020204" pitchFamily="34" charset="0"/>
                <a:cs typeface="Arial" panose="020B0604020202020204" pitchFamily="34" charset="0"/>
              </a:rPr>
              <a:t>Advantages/disadvantage </a:t>
            </a:r>
            <a:endParaRPr lang="en-US" sz="28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pic>
        <p:nvPicPr>
          <p:cNvPr id="10" name="Picture 9">
            <a:extLst>
              <a:ext uri="{FF2B5EF4-FFF2-40B4-BE49-F238E27FC236}">
                <a16:creationId xmlns:a16="http://schemas.microsoft.com/office/drawing/2014/main" id="{794D600B-CF98-1740-BF01-2990F5D6A865}"/>
              </a:ext>
            </a:extLst>
          </p:cNvPr>
          <p:cNvPicPr>
            <a:picLocks noChangeAspect="1"/>
          </p:cNvPicPr>
          <p:nvPr/>
        </p:nvPicPr>
        <p:blipFill>
          <a:blip r:embed="rId2"/>
          <a:stretch>
            <a:fillRect/>
          </a:stretch>
        </p:blipFill>
        <p:spPr>
          <a:xfrm>
            <a:off x="4438220" y="4853503"/>
            <a:ext cx="2827242" cy="1898586"/>
          </a:xfrm>
          <a:prstGeom prst="rect">
            <a:avLst/>
          </a:prstGeom>
        </p:spPr>
      </p:pic>
    </p:spTree>
    <p:extLst>
      <p:ext uri="{BB962C8B-B14F-4D97-AF65-F5344CB8AC3E}">
        <p14:creationId xmlns:p14="http://schemas.microsoft.com/office/powerpoint/2010/main" val="3232772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3054DC-1496-464E-88A7-651B8326F109}"/>
              </a:ext>
            </a:extLst>
          </p:cNvPr>
          <p:cNvSpPr>
            <a:spLocks noGrp="1"/>
          </p:cNvSpPr>
          <p:nvPr>
            <p:ph idx="1"/>
          </p:nvPr>
        </p:nvSpPr>
        <p:spPr>
          <a:xfrm>
            <a:off x="252413" y="1221818"/>
            <a:ext cx="8291513" cy="5307569"/>
          </a:xfrm>
        </p:spPr>
        <p:txBody>
          <a:bodyPr>
            <a:noAutofit/>
          </a:bodyPr>
          <a:lstStyle/>
          <a:p>
            <a:pPr marL="0" indent="0">
              <a:lnSpc>
                <a:spcPct val="120000"/>
              </a:lnSpc>
              <a:buNone/>
            </a:pPr>
            <a:r>
              <a:rPr lang="en-US" sz="1600" dirty="0">
                <a:latin typeface="Arial" panose="020B0604020202020204" pitchFamily="34" charset="0"/>
                <a:cs typeface="Arial" panose="020B0604020202020204" pitchFamily="34" charset="0"/>
              </a:rPr>
              <a:t>The description of the placement is the following</a:t>
            </a:r>
            <a:r>
              <a:rPr lang="en-GB" sz="1600" dirty="0">
                <a:latin typeface="Arial" panose="020B0604020202020204" pitchFamily="34" charset="0"/>
                <a:cs typeface="Arial" panose="020B0604020202020204" pitchFamily="34" charset="0"/>
              </a:rPr>
              <a:t> finance is not just sitting on excel, you will have direct exposure to people in all functions including marketing, purchasing and IT providing you with the perfect opportunity to understand how L'Oréal operates. I will be under undertake projects, some examples of what might happen on the placement are the following.</a:t>
            </a:r>
          </a:p>
          <a:p>
            <a:pPr marL="0" indent="0">
              <a:lnSpc>
                <a:spcPct val="120000"/>
              </a:lnSpc>
              <a:buNone/>
            </a:pPr>
            <a:r>
              <a:rPr lang="en-GB" sz="1600" dirty="0">
                <a:latin typeface="Arial" panose="020B0604020202020204" pitchFamily="34" charset="0"/>
                <a:cs typeface="Arial" panose="020B0604020202020204" pitchFamily="34" charset="0"/>
              </a:rPr>
              <a:t> • Optimise the Group's financial results by controlling/ensuring financial discipline. </a:t>
            </a:r>
          </a:p>
          <a:p>
            <a:pPr marL="0" indent="0">
              <a:lnSpc>
                <a:spcPct val="120000"/>
              </a:lnSpc>
              <a:buNone/>
            </a:pPr>
            <a:r>
              <a:rPr lang="en-GB" sz="1600" dirty="0">
                <a:latin typeface="Arial" panose="020B0604020202020204" pitchFamily="34" charset="0"/>
                <a:cs typeface="Arial" panose="020B0604020202020204" pitchFamily="34" charset="0"/>
              </a:rPr>
              <a:t>• Give financial assistance to Marketing Controller and marketing teams on a day to day basis. </a:t>
            </a:r>
          </a:p>
          <a:p>
            <a:pPr marL="0" indent="0">
              <a:lnSpc>
                <a:spcPct val="120000"/>
              </a:lnSpc>
              <a:buNone/>
            </a:pPr>
            <a:r>
              <a:rPr lang="en-GB" sz="1600" dirty="0">
                <a:latin typeface="Arial" panose="020B0604020202020204" pitchFamily="34" charset="0"/>
                <a:cs typeface="Arial" panose="020B0604020202020204" pitchFamily="34" charset="0"/>
              </a:rPr>
              <a:t>• Analyse, report and ensure correct procedures are enforced</a:t>
            </a:r>
          </a:p>
          <a:p>
            <a:pPr marL="0" indent="0">
              <a:lnSpc>
                <a:spcPct val="120000"/>
              </a:lnSpc>
              <a:buNone/>
            </a:pPr>
            <a:r>
              <a:rPr lang="en-GB" sz="1600" dirty="0">
                <a:latin typeface="Arial" panose="020B0604020202020204" pitchFamily="34" charset="0"/>
                <a:cs typeface="Arial" panose="020B0604020202020204" pitchFamily="34" charset="0"/>
              </a:rPr>
              <a:t> • Use your initiative to manage growth and contribution to everything from product launches to pricing strategies. </a:t>
            </a:r>
          </a:p>
          <a:p>
            <a:pPr marL="0" indent="0">
              <a:lnSpc>
                <a:spcPct val="120000"/>
              </a:lnSpc>
              <a:buNone/>
            </a:pPr>
            <a:r>
              <a:rPr lang="en-GB" sz="1600" dirty="0">
                <a:latin typeface="Arial" panose="020B0604020202020204" pitchFamily="34" charset="0"/>
                <a:cs typeface="Arial" panose="020B0604020202020204" pitchFamily="34" charset="0"/>
              </a:rPr>
              <a:t>• Have full ownership of month end media reconciliation, looking at actuals to media plans. Involves liaising with our external media company to ensure the correct media costs are taken within the month</a:t>
            </a:r>
            <a:endParaRPr lang="en-US" sz="1600" dirty="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B301078F-D3DB-2A48-BC78-51342C60A0AD}"/>
              </a:ext>
            </a:extLst>
          </p:cNvPr>
          <p:cNvSpPr/>
          <p:nvPr/>
        </p:nvSpPr>
        <p:spPr>
          <a:xfrm>
            <a:off x="2285168" y="219372"/>
            <a:ext cx="7864461" cy="830997"/>
          </a:xfrm>
          <a:prstGeom prst="rect">
            <a:avLst/>
          </a:prstGeom>
          <a:noFill/>
        </p:spPr>
        <p:txBody>
          <a:bodyPr wrap="none" lIns="91440" tIns="45720" rIns="91440" bIns="45720">
            <a:spAutoFit/>
          </a:bodyPr>
          <a:lstStyle/>
          <a:p>
            <a:pPr algn="ctr"/>
            <a:r>
              <a:rPr lang="en-GB" sz="2400" b="1" cap="none" spc="0" dirty="0">
                <a:ln w="22225">
                  <a:solidFill>
                    <a:schemeClr val="accent2"/>
                  </a:solidFill>
                  <a:prstDash val="solid"/>
                </a:ln>
                <a:solidFill>
                  <a:schemeClr val="accent2">
                    <a:lumMod val="40000"/>
                    <a:lumOff val="60000"/>
                  </a:schemeClr>
                </a:solidFill>
                <a:effectLst/>
              </a:rPr>
              <a:t>Finance Industrial Placement 2020 Llantrisant, Wales</a:t>
            </a:r>
          </a:p>
          <a:p>
            <a:pPr algn="ctr"/>
            <a:r>
              <a:rPr lang="en-GB" sz="2400" b="1" dirty="0">
                <a:ln w="22225">
                  <a:solidFill>
                    <a:schemeClr val="accent2"/>
                  </a:solidFill>
                  <a:prstDash val="solid"/>
                </a:ln>
                <a:solidFill>
                  <a:schemeClr val="accent2">
                    <a:lumMod val="40000"/>
                    <a:lumOff val="60000"/>
                  </a:schemeClr>
                </a:solidFill>
              </a:rPr>
              <a:t>L'Oréal</a:t>
            </a:r>
            <a:endParaRPr lang="en-US" sz="2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24806321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C8757C-85ED-B049-9423-EBE93470D769}"/>
              </a:ext>
            </a:extLst>
          </p:cNvPr>
          <p:cNvSpPr>
            <a:spLocks noGrp="1"/>
          </p:cNvSpPr>
          <p:nvPr>
            <p:ph idx="1"/>
          </p:nvPr>
        </p:nvSpPr>
        <p:spPr>
          <a:xfrm>
            <a:off x="419100" y="1654174"/>
            <a:ext cx="5257800" cy="3032125"/>
          </a:xfrm>
        </p:spPr>
        <p:txBody>
          <a:bodyPr>
            <a:normAutofit lnSpcReduction="10000"/>
          </a:bodyPr>
          <a:lstStyle/>
          <a:p>
            <a:pPr marL="0" indent="0">
              <a:buNone/>
            </a:pPr>
            <a:r>
              <a:rPr lang="en-US" sz="1700" u="sng" dirty="0">
                <a:latin typeface="Arial" panose="020B0604020202020204" pitchFamily="34" charset="0"/>
                <a:cs typeface="Arial" panose="020B0604020202020204" pitchFamily="34" charset="0"/>
              </a:rPr>
              <a:t>Advantages</a:t>
            </a:r>
          </a:p>
          <a:p>
            <a:pPr>
              <a:buFont typeface="Wingdings" pitchFamily="2" charset="2"/>
              <a:buChar char="Ø"/>
            </a:pPr>
            <a:r>
              <a:rPr lang="en-US" sz="1700" dirty="0">
                <a:latin typeface="Arial" panose="020B0604020202020204" pitchFamily="34" charset="0"/>
                <a:cs typeface="Arial" panose="020B0604020202020204" pitchFamily="34" charset="0"/>
              </a:rPr>
              <a:t>They offer to pay their interns/placement student </a:t>
            </a:r>
          </a:p>
          <a:p>
            <a:pPr>
              <a:buFont typeface="Wingdings" pitchFamily="2" charset="2"/>
              <a:buChar char="Ø"/>
            </a:pPr>
            <a:r>
              <a:rPr lang="en-US" sz="1700" dirty="0">
                <a:latin typeface="Arial" panose="020B0604020202020204" pitchFamily="34" charset="0"/>
                <a:cs typeface="Arial" panose="020B0604020202020204" pitchFamily="34" charset="0"/>
              </a:rPr>
              <a:t>They calm that by the end of placement the student will have gained additional skills they will be able to use in workplace.</a:t>
            </a:r>
          </a:p>
          <a:p>
            <a:pPr>
              <a:buFont typeface="Wingdings" pitchFamily="2" charset="2"/>
              <a:buChar char="Ø"/>
            </a:pPr>
            <a:r>
              <a:rPr lang="en-US" sz="1700" dirty="0">
                <a:latin typeface="Arial" panose="020B0604020202020204" pitchFamily="34" charset="0"/>
                <a:cs typeface="Arial" panose="020B0604020202020204" pitchFamily="34" charset="0"/>
              </a:rPr>
              <a:t>They employ a high % people that do a placement with them.</a:t>
            </a:r>
          </a:p>
          <a:p>
            <a:pPr>
              <a:buFont typeface="Wingdings" pitchFamily="2" charset="2"/>
              <a:buChar char="Ø"/>
            </a:pPr>
            <a:r>
              <a:rPr lang="en-GB" sz="1700" dirty="0">
                <a:latin typeface="Arial" panose="020B0604020202020204" pitchFamily="34" charset="0"/>
                <a:cs typeface="Arial" panose="020B0604020202020204" pitchFamily="34" charset="0"/>
              </a:rPr>
              <a:t>By the end of the placement, the company predicts that the student will be an expert in using excel.</a:t>
            </a:r>
          </a:p>
          <a:p>
            <a:pPr>
              <a:buFont typeface="Wingdings" pitchFamily="2" charset="2"/>
              <a:buChar char="Ø"/>
            </a:pPr>
            <a:r>
              <a:rPr lang="en-GB" sz="1700" dirty="0">
                <a:latin typeface="Arial" panose="020B0604020202020204" pitchFamily="34" charset="0"/>
                <a:cs typeface="Arial" panose="020B0604020202020204" pitchFamily="34" charset="0"/>
              </a:rPr>
              <a:t>It is very easy to travel to the location.</a:t>
            </a:r>
            <a:endParaRPr lang="en-US" sz="1700" dirty="0">
              <a:latin typeface="Arial" panose="020B0604020202020204" pitchFamily="34" charset="0"/>
              <a:cs typeface="Arial" panose="020B0604020202020204" pitchFamily="34" charset="0"/>
            </a:endParaRPr>
          </a:p>
          <a:p>
            <a:endParaRPr lang="en-US" dirty="0"/>
          </a:p>
        </p:txBody>
      </p:sp>
      <p:sp>
        <p:nvSpPr>
          <p:cNvPr id="6" name="Rectangle 5">
            <a:extLst>
              <a:ext uri="{FF2B5EF4-FFF2-40B4-BE49-F238E27FC236}">
                <a16:creationId xmlns:a16="http://schemas.microsoft.com/office/drawing/2014/main" id="{60DB1454-45E5-2540-A88A-56CD2C6CFCB5}"/>
              </a:ext>
            </a:extLst>
          </p:cNvPr>
          <p:cNvSpPr/>
          <p:nvPr/>
        </p:nvSpPr>
        <p:spPr>
          <a:xfrm>
            <a:off x="3048000" y="357871"/>
            <a:ext cx="6096000" cy="830997"/>
          </a:xfrm>
          <a:prstGeom prst="rect">
            <a:avLst/>
          </a:prstGeom>
        </p:spPr>
        <p:txBody>
          <a:bodyPr>
            <a:spAutoFit/>
          </a:bodyPr>
          <a:lstStyle/>
          <a:p>
            <a:pPr algn="ctr"/>
            <a:r>
              <a:rPr lang="en-GB" sz="2400" b="1" spc="50" dirty="0" err="1">
                <a:ln w="9525" cmpd="sng">
                  <a:solidFill>
                    <a:schemeClr val="accent1"/>
                  </a:solidFill>
                  <a:prstDash val="solid"/>
                </a:ln>
                <a:solidFill>
                  <a:srgbClr val="70AD47">
                    <a:tint val="1000"/>
                  </a:srgbClr>
                </a:solidFill>
                <a:effectLst>
                  <a:glow rad="38100">
                    <a:schemeClr val="accent1">
                      <a:alpha val="40000"/>
                    </a:schemeClr>
                  </a:glow>
                </a:effectLst>
              </a:rPr>
              <a:t>L’Oreal</a:t>
            </a:r>
            <a:r>
              <a:rPr lang="en-GB" sz="2400" b="1" spc="50" dirty="0">
                <a:ln w="9525" cmpd="sng">
                  <a:solidFill>
                    <a:schemeClr val="accent1"/>
                  </a:solidFill>
                  <a:prstDash val="solid"/>
                </a:ln>
                <a:solidFill>
                  <a:srgbClr val="70AD47">
                    <a:tint val="1000"/>
                  </a:srgbClr>
                </a:solidFill>
                <a:effectLst>
                  <a:glow rad="38100">
                    <a:schemeClr val="accent1">
                      <a:alpha val="40000"/>
                    </a:schemeClr>
                  </a:glow>
                </a:effectLst>
              </a:rPr>
              <a:t> </a:t>
            </a:r>
            <a:r>
              <a:rPr lang="en-GB" sz="2400" b="1" spc="50" dirty="0">
                <a:ln w="9525" cmpd="sng">
                  <a:solidFill>
                    <a:schemeClr val="accent1"/>
                  </a:solidFill>
                  <a:prstDash val="solid"/>
                </a:ln>
                <a:solidFill>
                  <a:srgbClr val="70AD47">
                    <a:tint val="1000"/>
                  </a:srgbClr>
                </a:solidFill>
                <a:effectLst>
                  <a:glow rad="38100">
                    <a:schemeClr val="accent1">
                      <a:alpha val="40000"/>
                    </a:schemeClr>
                  </a:glow>
                </a:effectLst>
                <a:latin typeface="Arial" panose="020B0604020202020204" pitchFamily="34" charset="0"/>
                <a:cs typeface="Arial" panose="020B0604020202020204" pitchFamily="34" charset="0"/>
              </a:rPr>
              <a:t>placement</a:t>
            </a:r>
          </a:p>
          <a:p>
            <a:pPr algn="ctr"/>
            <a:r>
              <a:rPr lang="en-GB" sz="2400" b="1" spc="50" dirty="0">
                <a:ln w="9525" cmpd="sng">
                  <a:solidFill>
                    <a:schemeClr val="accent1"/>
                  </a:solidFill>
                  <a:prstDash val="solid"/>
                </a:ln>
                <a:solidFill>
                  <a:srgbClr val="70AD47">
                    <a:tint val="1000"/>
                  </a:srgbClr>
                </a:solidFill>
                <a:effectLst>
                  <a:glow rad="38100">
                    <a:schemeClr val="accent1">
                      <a:alpha val="40000"/>
                    </a:schemeClr>
                  </a:glow>
                </a:effectLst>
                <a:latin typeface="Arial" panose="020B0604020202020204" pitchFamily="34" charset="0"/>
                <a:cs typeface="Arial" panose="020B0604020202020204" pitchFamily="34" charset="0"/>
              </a:rPr>
              <a:t>Advantages/disadvantage </a:t>
            </a:r>
            <a:endParaRPr lang="en-US" sz="2400" b="1"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sp>
        <p:nvSpPr>
          <p:cNvPr id="7" name="Rectangle 6">
            <a:extLst>
              <a:ext uri="{FF2B5EF4-FFF2-40B4-BE49-F238E27FC236}">
                <a16:creationId xmlns:a16="http://schemas.microsoft.com/office/drawing/2014/main" id="{2467663E-DBB6-FF4E-AE50-9B9C7F0DE092}"/>
              </a:ext>
            </a:extLst>
          </p:cNvPr>
          <p:cNvSpPr/>
          <p:nvPr/>
        </p:nvSpPr>
        <p:spPr>
          <a:xfrm>
            <a:off x="5905500" y="1654174"/>
            <a:ext cx="6096000" cy="1938992"/>
          </a:xfrm>
          <a:prstGeom prst="rect">
            <a:avLst/>
          </a:prstGeom>
        </p:spPr>
        <p:txBody>
          <a:bodyPr>
            <a:spAutoFit/>
          </a:bodyPr>
          <a:lstStyle/>
          <a:p>
            <a:r>
              <a:rPr lang="en-US" sz="1700" u="sng" dirty="0">
                <a:latin typeface="Arial" panose="020B0604020202020204" pitchFamily="34" charset="0"/>
                <a:cs typeface="Arial" panose="020B0604020202020204" pitchFamily="34" charset="0"/>
              </a:rPr>
              <a:t>Disadvantages</a:t>
            </a:r>
          </a:p>
          <a:p>
            <a:pPr>
              <a:buFont typeface="Wingdings" pitchFamily="2" charset="2"/>
              <a:buChar char="Ø"/>
            </a:pPr>
            <a:r>
              <a:rPr lang="en-US" sz="1700" dirty="0">
                <a:latin typeface="Arial" panose="020B0604020202020204" pitchFamily="34" charset="0"/>
                <a:cs typeface="Arial" panose="020B0604020202020204" pitchFamily="34" charset="0"/>
              </a:rPr>
              <a:t>The payment of the placement may not be enough to pay rent and transport.</a:t>
            </a:r>
          </a:p>
          <a:p>
            <a:pPr>
              <a:buFont typeface="Wingdings" pitchFamily="2" charset="2"/>
              <a:buChar char="Ø"/>
            </a:pPr>
            <a:r>
              <a:rPr lang="en-US" sz="1700" dirty="0">
                <a:latin typeface="Arial" panose="020B0604020202020204" pitchFamily="34" charset="0"/>
                <a:cs typeface="Arial" panose="020B0604020202020204" pitchFamily="34" charset="0"/>
              </a:rPr>
              <a:t> The company only employs students in their second year.</a:t>
            </a:r>
          </a:p>
          <a:p>
            <a:pPr>
              <a:buFont typeface="Wingdings" pitchFamily="2" charset="2"/>
              <a:buChar char="Ø"/>
            </a:pPr>
            <a:r>
              <a:rPr lang="en-US" sz="1700" dirty="0">
                <a:latin typeface="Arial" panose="020B0604020202020204" pitchFamily="34" charset="0"/>
                <a:cs typeface="Arial" panose="020B0604020202020204" pitchFamily="34" charset="0"/>
              </a:rPr>
              <a:t> They may expert me to be already trained in excel</a:t>
            </a:r>
          </a:p>
          <a:p>
            <a:pPr>
              <a:buFont typeface="Wingdings" pitchFamily="2" charset="2"/>
              <a:buChar char="Ø"/>
            </a:pPr>
            <a:endParaRPr lang="en-US" sz="1700" dirty="0">
              <a:latin typeface="Arial" panose="020B0604020202020204" pitchFamily="34" charset="0"/>
              <a:cs typeface="Arial" panose="020B0604020202020204" pitchFamily="34" charset="0"/>
            </a:endParaRPr>
          </a:p>
          <a:p>
            <a:pPr>
              <a:buFont typeface="Wingdings" pitchFamily="2" charset="2"/>
              <a:buChar char="Ø"/>
            </a:pPr>
            <a:endParaRPr lang="en-US"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D5980356-F618-5E4D-9F71-C194ADA0F7A6}"/>
              </a:ext>
            </a:extLst>
          </p:cNvPr>
          <p:cNvPicPr>
            <a:picLocks noChangeAspect="1"/>
          </p:cNvPicPr>
          <p:nvPr/>
        </p:nvPicPr>
        <p:blipFill>
          <a:blip r:embed="rId2"/>
          <a:stretch>
            <a:fillRect/>
          </a:stretch>
        </p:blipFill>
        <p:spPr>
          <a:xfrm>
            <a:off x="5905500" y="3859977"/>
            <a:ext cx="4851310" cy="826322"/>
          </a:xfrm>
          <a:prstGeom prst="rect">
            <a:avLst/>
          </a:prstGeom>
        </p:spPr>
      </p:pic>
    </p:spTree>
    <p:extLst>
      <p:ext uri="{BB962C8B-B14F-4D97-AF65-F5344CB8AC3E}">
        <p14:creationId xmlns:p14="http://schemas.microsoft.com/office/powerpoint/2010/main" val="352850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C67ACE-C7E0-F94F-AD59-EDC11CB1D9A8}"/>
              </a:ext>
            </a:extLst>
          </p:cNvPr>
          <p:cNvSpPr>
            <a:spLocks noGrp="1"/>
          </p:cNvSpPr>
          <p:nvPr>
            <p:ph idx="1"/>
          </p:nvPr>
        </p:nvSpPr>
        <p:spPr/>
        <p:txBody>
          <a:bodyPr/>
          <a:lstStyle/>
          <a:p>
            <a:pPr marL="0" indent="0">
              <a:buNone/>
            </a:pPr>
            <a:r>
              <a:rPr lang="en-US" dirty="0"/>
              <a:t>Out of the 3 placements I have spoken about the placement I feel will benefit me more is working for Nandos. This is because of out of the 3 Nandos is the only one that it is likely for them to employ me after the placement ends.</a:t>
            </a:r>
          </a:p>
          <a:p>
            <a:pPr marL="0" indent="0">
              <a:buNone/>
            </a:pPr>
            <a:r>
              <a:rPr lang="en-US" dirty="0"/>
              <a:t>There is also pay scheme which would mean I would receive some type of payment from Nando’s which would mean I can still get a form of income. Additionally if I need a place to stay whilst being in London the company will provide hospitality for me.</a:t>
            </a:r>
          </a:p>
          <a:p>
            <a:pPr marL="0" indent="0">
              <a:buNone/>
            </a:pPr>
            <a:endParaRPr lang="en-US" dirty="0"/>
          </a:p>
        </p:txBody>
      </p:sp>
      <p:sp>
        <p:nvSpPr>
          <p:cNvPr id="4" name="Rectangle 3">
            <a:extLst>
              <a:ext uri="{FF2B5EF4-FFF2-40B4-BE49-F238E27FC236}">
                <a16:creationId xmlns:a16="http://schemas.microsoft.com/office/drawing/2014/main" id="{1D244FBA-A240-C141-A1C5-15C16F88E426}"/>
              </a:ext>
            </a:extLst>
          </p:cNvPr>
          <p:cNvSpPr/>
          <p:nvPr/>
        </p:nvSpPr>
        <p:spPr>
          <a:xfrm>
            <a:off x="6189372" y="352722"/>
            <a:ext cx="184731" cy="923330"/>
          </a:xfrm>
          <a:prstGeom prst="rect">
            <a:avLst/>
          </a:prstGeom>
          <a:noFill/>
        </p:spPr>
        <p:txBody>
          <a:bodyPr wrap="none" lIns="91440" tIns="45720" rIns="91440" bIns="45720">
            <a:spAutoFit/>
          </a:bodyPr>
          <a:lstStyle/>
          <a:p>
            <a:pPr algn="ctr"/>
            <a:endParaRPr lang="en-GB" sz="5400" b="1" cap="none" spc="0" dirty="0">
              <a:ln w="22225">
                <a:solidFill>
                  <a:schemeClr val="accent2"/>
                </a:solidFill>
                <a:prstDash val="solid"/>
              </a:ln>
              <a:solidFill>
                <a:schemeClr val="accent2">
                  <a:lumMod val="40000"/>
                  <a:lumOff val="60000"/>
                </a:schemeClr>
              </a:solidFill>
              <a:effectLst/>
            </a:endParaRPr>
          </a:p>
        </p:txBody>
      </p:sp>
      <p:sp>
        <p:nvSpPr>
          <p:cNvPr id="6" name="Rectangle 5">
            <a:extLst>
              <a:ext uri="{FF2B5EF4-FFF2-40B4-BE49-F238E27FC236}">
                <a16:creationId xmlns:a16="http://schemas.microsoft.com/office/drawing/2014/main" id="{F9394EC7-9131-2F41-BBA3-66DA10BDBD0B}"/>
              </a:ext>
            </a:extLst>
          </p:cNvPr>
          <p:cNvSpPr/>
          <p:nvPr/>
        </p:nvSpPr>
        <p:spPr>
          <a:xfrm>
            <a:off x="1602541" y="352722"/>
            <a:ext cx="9173662" cy="584775"/>
          </a:xfrm>
          <a:prstGeom prst="rect">
            <a:avLst/>
          </a:prstGeom>
          <a:noFill/>
        </p:spPr>
        <p:txBody>
          <a:bodyPr wrap="square" lIns="91440" tIns="45720" rIns="91440" bIns="45720">
            <a:spAutoFit/>
          </a:bodyPr>
          <a:lstStyle/>
          <a:p>
            <a:pPr algn="ctr"/>
            <a:r>
              <a:rPr lang="en-US" sz="3200" b="1" cap="none" spc="0" dirty="0">
                <a:ln w="22225">
                  <a:solidFill>
                    <a:schemeClr val="accent2"/>
                  </a:solidFill>
                  <a:prstDash val="solid"/>
                </a:ln>
                <a:solidFill>
                  <a:schemeClr val="accent2">
                    <a:lumMod val="40000"/>
                    <a:lumOff val="60000"/>
                  </a:schemeClr>
                </a:solidFill>
                <a:effectLst/>
              </a:rPr>
              <a:t>Which Placement will I be picking and why?</a:t>
            </a:r>
          </a:p>
        </p:txBody>
      </p:sp>
    </p:spTree>
    <p:extLst>
      <p:ext uri="{BB962C8B-B14F-4D97-AF65-F5344CB8AC3E}">
        <p14:creationId xmlns:p14="http://schemas.microsoft.com/office/powerpoint/2010/main" val="1334750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517D3-DDE9-A94B-8404-FFE4096FF339}"/>
              </a:ext>
            </a:extLst>
          </p:cNvPr>
          <p:cNvSpPr>
            <a:spLocks noGrp="1"/>
          </p:cNvSpPr>
          <p:nvPr>
            <p:ph type="title"/>
          </p:nvPr>
        </p:nvSpPr>
        <p:spPr/>
        <p:txBody>
          <a:bodyPr/>
          <a:lstStyle/>
          <a:p>
            <a:r>
              <a:rPr lang="en-US" dirty="0"/>
              <a:t>Sources </a:t>
            </a:r>
          </a:p>
        </p:txBody>
      </p:sp>
      <p:sp>
        <p:nvSpPr>
          <p:cNvPr id="5" name="Rectangle 4">
            <a:extLst>
              <a:ext uri="{FF2B5EF4-FFF2-40B4-BE49-F238E27FC236}">
                <a16:creationId xmlns:a16="http://schemas.microsoft.com/office/drawing/2014/main" id="{BE8D97BB-253B-7446-A14A-E5AF698EF6BE}"/>
              </a:ext>
            </a:extLst>
          </p:cNvPr>
          <p:cNvSpPr/>
          <p:nvPr/>
        </p:nvSpPr>
        <p:spPr>
          <a:xfrm>
            <a:off x="838200" y="1369873"/>
            <a:ext cx="6096000" cy="4031873"/>
          </a:xfrm>
          <a:prstGeom prst="rect">
            <a:avLst/>
          </a:prstGeom>
        </p:spPr>
        <p:txBody>
          <a:bodyPr>
            <a:spAutoFit/>
          </a:bodyPr>
          <a:lstStyle/>
          <a:p>
            <a:r>
              <a:rPr lang="en-US" sz="1600" dirty="0">
                <a:hlinkClick r:id="rId2"/>
              </a:rPr>
              <a:t>https://careers.enterprise.co.uk/job/-/-/24824/13674293?mode=job&amp;iis=Indeed&amp;iisn=Indeed.com</a:t>
            </a:r>
            <a:endParaRPr lang="en-US" sz="1600" dirty="0"/>
          </a:p>
          <a:p>
            <a:endParaRPr lang="en-US" sz="1600" dirty="0"/>
          </a:p>
          <a:p>
            <a:r>
              <a:rPr lang="en-US" sz="1600" dirty="0">
                <a:hlinkClick r:id="rId3"/>
              </a:rPr>
              <a:t>https://www.indeed.co.uk/Business-Placement-jobs-in-Cardiff?vjk=3cc8555e58f387cd</a:t>
            </a:r>
            <a:endParaRPr lang="en-US" sz="1600" dirty="0"/>
          </a:p>
          <a:p>
            <a:endParaRPr lang="en-US" sz="1600" dirty="0"/>
          </a:p>
          <a:p>
            <a:r>
              <a:rPr lang="en-US" sz="1600" dirty="0">
                <a:hlinkClick r:id="rId4"/>
              </a:rPr>
              <a:t>https://careers.nandos.co.uk</a:t>
            </a:r>
            <a:endParaRPr lang="en-US" sz="1600" dirty="0"/>
          </a:p>
          <a:p>
            <a:endParaRPr lang="en-US" sz="1600" dirty="0"/>
          </a:p>
          <a:p>
            <a:r>
              <a:rPr lang="en-US" sz="1600" dirty="0">
                <a:hlinkClick r:id="rId5"/>
              </a:rPr>
              <a:t>https://apply.nandos.co.uk/search/</a:t>
            </a:r>
            <a:endParaRPr lang="en-US" sz="1600" dirty="0"/>
          </a:p>
          <a:p>
            <a:endParaRPr lang="en-US" sz="1600" dirty="0"/>
          </a:p>
          <a:p>
            <a:r>
              <a:rPr lang="en-US" sz="1600" dirty="0">
                <a:hlinkClick r:id="rId6"/>
              </a:rPr>
              <a:t>https://g.co/kgs/WGfWdG</a:t>
            </a:r>
            <a:endParaRPr lang="en-US" sz="1600" dirty="0"/>
          </a:p>
          <a:p>
            <a:endParaRPr lang="en-US" sz="1600" dirty="0"/>
          </a:p>
          <a:p>
            <a:br>
              <a:rPr lang="en-US" sz="1600" dirty="0"/>
            </a:br>
            <a:endParaRPr lang="en-US" sz="1600" dirty="0"/>
          </a:p>
          <a:p>
            <a:endParaRPr lang="en-US" sz="1600" dirty="0"/>
          </a:p>
          <a:p>
            <a:endParaRPr lang="en-US" sz="1600" dirty="0"/>
          </a:p>
        </p:txBody>
      </p:sp>
    </p:spTree>
    <p:extLst>
      <p:ext uri="{BB962C8B-B14F-4D97-AF65-F5344CB8AC3E}">
        <p14:creationId xmlns:p14="http://schemas.microsoft.com/office/powerpoint/2010/main" val="3393577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84A78-E218-6045-B583-5B60AF50E362}"/>
              </a:ext>
            </a:extLst>
          </p:cNvPr>
          <p:cNvSpPr>
            <a:spLocks noGrp="1"/>
          </p:cNvSpPr>
          <p:nvPr>
            <p:ph type="title"/>
          </p:nvPr>
        </p:nvSpPr>
        <p:spPr/>
        <p:txBody>
          <a:bodyPr/>
          <a:lstStyle/>
          <a:p>
            <a:r>
              <a:rPr lang="en-US" dirty="0"/>
              <a:t>Feedback</a:t>
            </a:r>
          </a:p>
        </p:txBody>
      </p:sp>
      <p:sp>
        <p:nvSpPr>
          <p:cNvPr id="3" name="Content Placeholder 2">
            <a:extLst>
              <a:ext uri="{FF2B5EF4-FFF2-40B4-BE49-F238E27FC236}">
                <a16:creationId xmlns:a16="http://schemas.microsoft.com/office/drawing/2014/main" id="{C0F77022-8BC9-D64A-8CA0-AF1E7EAB8613}"/>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2799864442"/>
      </p:ext>
    </p:extLst>
  </p:cSld>
  <p:clrMapOvr>
    <a:masterClrMapping/>
  </p:clrMapOvr>
</p:sld>
</file>

<file path=ppt/theme/theme1.xml><?xml version="1.0" encoding="utf-8"?>
<a:theme xmlns:a="http://schemas.openxmlformats.org/drawingml/2006/main" name="Theme1">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Theme1</Template>
  <TotalTime>1506</TotalTime>
  <Words>1389</Words>
  <Application>Microsoft Macintosh PowerPoint</Application>
  <PresentationFormat>Widescreen</PresentationFormat>
  <Paragraphs>99</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vt:lpstr>
      <vt:lpstr>Trebuchet MS</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Sources </vt:lpstr>
      <vt:lpstr>Feedback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Samuel Olaopa (1702704)</dc:creator>
  <cp:lastModifiedBy>Microsoft Office User</cp:lastModifiedBy>
  <cp:revision>31</cp:revision>
  <dcterms:created xsi:type="dcterms:W3CDTF">2020-03-22T21:25:34Z</dcterms:created>
  <dcterms:modified xsi:type="dcterms:W3CDTF">2020-04-30T16:50:16Z</dcterms:modified>
</cp:coreProperties>
</file>