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handoutMasterIdLst>
    <p:handoutMasterId r:id="rId18"/>
  </p:handoutMasterIdLst>
  <p:sldIdLst>
    <p:sldId id="256" r:id="rId5"/>
    <p:sldId id="291" r:id="rId6"/>
    <p:sldId id="327" r:id="rId7"/>
    <p:sldId id="294" r:id="rId8"/>
    <p:sldId id="295" r:id="rId9"/>
    <p:sldId id="326" r:id="rId10"/>
    <p:sldId id="296" r:id="rId11"/>
    <p:sldId id="297" r:id="rId12"/>
    <p:sldId id="329" r:id="rId13"/>
    <p:sldId id="314" r:id="rId14"/>
    <p:sldId id="325" r:id="rId15"/>
    <p:sldId id="330" r:id="rId1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25/02/2019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25/02/2019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25/02/2019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25/02/2019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Anthropology of Religion</a:t>
            </a:r>
            <a:r>
              <a:rPr lang="en-GB" b="1" dirty="0"/>
              <a:t> </a:t>
            </a:r>
            <a:r>
              <a:rPr lang="en-GB" dirty="0"/>
              <a:t/>
            </a:r>
            <a:br>
              <a:rPr lang="en-GB" dirty="0"/>
            </a:br>
            <a:endParaRPr lang="en-GB" sz="3600" dirty="0"/>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normAutofit fontScale="90000"/>
          </a:bodyPr>
          <a:lstStyle/>
          <a:p>
            <a:pPr eaLnBrk="1" hangingPunct="1"/>
            <a:r>
              <a:rPr lang="en-GB" sz="4000" dirty="0">
                <a:ea typeface="ＭＳ Ｐゴシック" pitchFamily="34" charset="-128"/>
              </a:rPr>
              <a:t>Sir Edward Evan Evans-Pritchard (1902-1973)</a:t>
            </a:r>
          </a:p>
        </p:txBody>
      </p:sp>
      <p:sp>
        <p:nvSpPr>
          <p:cNvPr id="5123" name="Rectangle 4"/>
          <p:cNvSpPr>
            <a:spLocks noGrp="1" noChangeArrowheads="1"/>
          </p:cNvSpPr>
          <p:nvPr>
            <p:ph type="body" sz="half" idx="4294967295"/>
          </p:nvPr>
        </p:nvSpPr>
        <p:spPr>
          <a:xfrm>
            <a:off x="685800" y="1981200"/>
            <a:ext cx="3810000" cy="4114800"/>
          </a:xfrm>
        </p:spPr>
        <p:txBody>
          <a:bodyPr/>
          <a:lstStyle/>
          <a:p>
            <a:pPr eaLnBrk="1" hangingPunct="1"/>
            <a:r>
              <a:rPr lang="en-GB" sz="2800" dirty="0">
                <a:ea typeface="ＭＳ Ｐゴシック" pitchFamily="34" charset="-128"/>
              </a:rPr>
              <a:t>Professor for anthropology at Oxford University </a:t>
            </a:r>
          </a:p>
          <a:p>
            <a:pPr eaLnBrk="1" hangingPunct="1"/>
            <a:r>
              <a:rPr lang="en-GB" sz="2800" dirty="0">
                <a:ea typeface="ＭＳ Ｐゴシック" pitchFamily="34" charset="-128"/>
              </a:rPr>
              <a:t>Fieldwork in East Africa </a:t>
            </a:r>
          </a:p>
          <a:p>
            <a:pPr eaLnBrk="1" hangingPunct="1"/>
            <a:r>
              <a:rPr lang="en-GB" sz="2800" i="1" dirty="0">
                <a:ea typeface="ＭＳ Ｐゴシック" pitchFamily="34" charset="-128"/>
              </a:rPr>
              <a:t>Witchcraft, Magic and Oracles among the </a:t>
            </a:r>
            <a:r>
              <a:rPr lang="en-GB" sz="2800" i="1" dirty="0" err="1">
                <a:ea typeface="ＭＳ Ｐゴシック" pitchFamily="34" charset="-128"/>
              </a:rPr>
              <a:t>Azande</a:t>
            </a:r>
            <a:r>
              <a:rPr lang="en-GB" sz="2800" dirty="0">
                <a:ea typeface="ＭＳ Ｐゴシック" pitchFamily="34" charset="-128"/>
              </a:rPr>
              <a:t> (1937)</a:t>
            </a:r>
          </a:p>
          <a:p>
            <a:pPr eaLnBrk="1" hangingPunct="1"/>
            <a:endParaRPr lang="en-GB" sz="2800" dirty="0">
              <a:ea typeface="ＭＳ Ｐゴシック" pitchFamily="34" charset="-128"/>
            </a:endParaRPr>
          </a:p>
        </p:txBody>
      </p:sp>
      <p:pic>
        <p:nvPicPr>
          <p:cNvPr id="5124" name="Picture 8" descr="evans-pritchard-1-sized"/>
          <p:cNvPicPr>
            <a:picLocks noGrp="1" noChangeAspect="1" noChangeArrowheads="1"/>
          </p:cNvPicPr>
          <p:nvPr>
            <p:ph sz="half" idx="1"/>
          </p:nvPr>
        </p:nvPicPr>
        <p:blipFill>
          <a:blip r:embed="rId2" cstate="print"/>
          <a:srcRect/>
          <a:stretch>
            <a:fillRect/>
          </a:stretch>
        </p:blipFill>
        <p:spPr>
          <a:xfrm>
            <a:off x="5235575" y="2060575"/>
            <a:ext cx="2995613" cy="3529013"/>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ea typeface="ＭＳ Ｐゴシック" pitchFamily="34" charset="-128"/>
              </a:rPr>
              <a:t>Witchcraft, Magic and Oracles among the </a:t>
            </a:r>
            <a:r>
              <a:rPr lang="en-GB" i="1" dirty="0" err="1">
                <a:ea typeface="ＭＳ Ｐゴシック" pitchFamily="34" charset="-128"/>
              </a:rPr>
              <a:t>Azande</a:t>
            </a:r>
            <a:r>
              <a:rPr lang="en-GB" dirty="0">
                <a:ea typeface="ＭＳ Ｐゴシック" pitchFamily="34" charset="-128"/>
              </a:rPr>
              <a:t> (1937)</a:t>
            </a:r>
            <a:endParaRPr lang="en-GB" dirty="0"/>
          </a:p>
        </p:txBody>
      </p:sp>
      <p:sp>
        <p:nvSpPr>
          <p:cNvPr id="3" name="Content Placeholder 2"/>
          <p:cNvSpPr>
            <a:spLocks noGrp="1"/>
          </p:cNvSpPr>
          <p:nvPr>
            <p:ph idx="1"/>
          </p:nvPr>
        </p:nvSpPr>
        <p:spPr/>
        <p:txBody>
          <a:bodyPr/>
          <a:lstStyle/>
          <a:p>
            <a:r>
              <a:rPr lang="en-GB" dirty="0"/>
              <a:t>In this book Evans-Pritchard explained the internal logic of the </a:t>
            </a:r>
            <a:r>
              <a:rPr lang="en-GB" dirty="0" err="1"/>
              <a:t>Azande</a:t>
            </a:r>
            <a:r>
              <a:rPr lang="en-GB" dirty="0"/>
              <a:t> way of thinking</a:t>
            </a:r>
          </a:p>
          <a:p>
            <a:r>
              <a:rPr lang="en-GB" dirty="0"/>
              <a:t>in particular their understanding of witchcraft</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Evan-Pritchard’s approach</a:t>
            </a:r>
          </a:p>
        </p:txBody>
      </p:sp>
      <p:sp>
        <p:nvSpPr>
          <p:cNvPr id="3" name="Content Placeholder 2"/>
          <p:cNvSpPr>
            <a:spLocks noGrp="1"/>
          </p:cNvSpPr>
          <p:nvPr>
            <p:ph idx="1"/>
          </p:nvPr>
        </p:nvSpPr>
        <p:spPr/>
        <p:txBody>
          <a:bodyPr/>
          <a:lstStyle/>
          <a:p>
            <a:r>
              <a:rPr lang="en-GB" sz="2400" dirty="0"/>
              <a:t>“In my own culture, in the climate of thought I was born into and brought up in and have been conditioned by, I rejected, and reject, </a:t>
            </a:r>
            <a:r>
              <a:rPr lang="en-GB" sz="2400" dirty="0" err="1"/>
              <a:t>Zande</a:t>
            </a:r>
            <a:r>
              <a:rPr lang="en-GB" sz="2400" dirty="0"/>
              <a:t> notions of witchcraft.  In their culture, in the set of ideas I then lived in, I accepted them; in a kind of way I believed them ... If one must act as though one believed, one ends in believing, or half-believing as one acts.” (cited in Bowie, p. 17)</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Evans-Pritchard </a:t>
            </a:r>
          </a:p>
        </p:txBody>
      </p:sp>
      <p:sp>
        <p:nvSpPr>
          <p:cNvPr id="3" name="Content Placeholder 2"/>
          <p:cNvSpPr>
            <a:spLocks noGrp="1"/>
          </p:cNvSpPr>
          <p:nvPr>
            <p:ph idx="1"/>
          </p:nvPr>
        </p:nvSpPr>
        <p:spPr/>
        <p:txBody>
          <a:bodyPr/>
          <a:lstStyle/>
          <a:p>
            <a:r>
              <a:rPr lang="en-GB" dirty="0"/>
              <a:t>“there is no possibility of [the anthropologist] ...</a:t>
            </a:r>
            <a:r>
              <a:rPr lang="en-GB" i="1" dirty="0"/>
              <a:t> knowing</a:t>
            </a:r>
            <a:r>
              <a:rPr lang="en-GB" dirty="0"/>
              <a:t> whether the spiritual beings of primitive religions or of any others have any existence or not, and since that is the case he cannot take the question into consideration.” (Bowie in Segal, 2006 p. 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Translation as key task for anthropology </a:t>
            </a:r>
          </a:p>
        </p:txBody>
      </p:sp>
      <p:sp>
        <p:nvSpPr>
          <p:cNvPr id="3" name="Content Placeholder 2"/>
          <p:cNvSpPr>
            <a:spLocks noGrp="1"/>
          </p:cNvSpPr>
          <p:nvPr>
            <p:ph idx="1"/>
          </p:nvPr>
        </p:nvSpPr>
        <p:spPr/>
        <p:txBody>
          <a:bodyPr/>
          <a:lstStyle/>
          <a:p>
            <a:r>
              <a:rPr lang="en-GB" dirty="0"/>
              <a:t>entering the mental world of an unfamiliar culture</a:t>
            </a:r>
          </a:p>
          <a:p>
            <a:r>
              <a:rPr lang="en-GB" dirty="0"/>
              <a:t>And making that world understandable to others, to members of the own culture</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p:txBody>
          <a:bodyPr/>
          <a:lstStyle/>
          <a:p>
            <a:pPr eaLnBrk="1" hangingPunct="1"/>
            <a:r>
              <a:rPr lang="en-GB" dirty="0">
                <a:ea typeface="ＭＳ Ｐゴシック" pitchFamily="34" charset="-128"/>
              </a:rPr>
              <a:t>Clifford </a:t>
            </a:r>
            <a:r>
              <a:rPr lang="en-GB" dirty="0" err="1">
                <a:ea typeface="ＭＳ Ｐゴシック" pitchFamily="34" charset="-128"/>
              </a:rPr>
              <a:t>Geertz</a:t>
            </a:r>
            <a:r>
              <a:rPr lang="en-GB" dirty="0">
                <a:ea typeface="ＭＳ Ｐゴシック" pitchFamily="34" charset="-128"/>
              </a:rPr>
              <a:t> (1926-2006)</a:t>
            </a:r>
          </a:p>
        </p:txBody>
      </p:sp>
      <p:sp>
        <p:nvSpPr>
          <p:cNvPr id="19459" name="Rectangle 4"/>
          <p:cNvSpPr>
            <a:spLocks noGrp="1" noChangeArrowheads="1"/>
          </p:cNvSpPr>
          <p:nvPr>
            <p:ph type="body" sz="half" idx="4294967295"/>
          </p:nvPr>
        </p:nvSpPr>
        <p:spPr>
          <a:xfrm>
            <a:off x="685800" y="1981200"/>
            <a:ext cx="3810000" cy="4114800"/>
          </a:xfrm>
        </p:spPr>
        <p:txBody>
          <a:bodyPr/>
          <a:lstStyle/>
          <a:p>
            <a:pPr eaLnBrk="1" hangingPunct="1"/>
            <a:r>
              <a:rPr lang="en-GB" sz="2800" dirty="0">
                <a:ea typeface="ＭＳ Ｐゴシック" pitchFamily="34" charset="-128"/>
              </a:rPr>
              <a:t>US-American anthropologist </a:t>
            </a:r>
          </a:p>
          <a:p>
            <a:pPr eaLnBrk="1" hangingPunct="1"/>
            <a:r>
              <a:rPr lang="en-GB" sz="2800" dirty="0">
                <a:ea typeface="ＭＳ Ｐゴシック" pitchFamily="34" charset="-128"/>
              </a:rPr>
              <a:t>Fieldwork e.g. in Southeast Asia and North Africa </a:t>
            </a:r>
          </a:p>
          <a:p>
            <a:pPr eaLnBrk="1" hangingPunct="1"/>
            <a:endParaRPr lang="en-GB" sz="2800" dirty="0">
              <a:ea typeface="ＭＳ Ｐゴシック" pitchFamily="34" charset="-128"/>
            </a:endParaRPr>
          </a:p>
        </p:txBody>
      </p:sp>
      <p:pic>
        <p:nvPicPr>
          <p:cNvPr id="19460" name="Picture 5"/>
          <p:cNvPicPr>
            <a:picLocks noGrp="1" noChangeAspect="1" noChangeArrowheads="1"/>
          </p:cNvPicPr>
          <p:nvPr>
            <p:ph sz="half" idx="1"/>
          </p:nvPr>
        </p:nvPicPr>
        <p:blipFill>
          <a:blip r:embed="rId2" cstate="print"/>
          <a:srcRect/>
          <a:stretch>
            <a:fillRect/>
          </a:stretch>
        </p:blipFill>
        <p:spPr>
          <a:xfrm>
            <a:off x="5651500" y="1916113"/>
            <a:ext cx="2217738" cy="3279775"/>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Geertz</a:t>
            </a:r>
            <a:r>
              <a:rPr lang="en-GB" dirty="0"/>
              <a:t> argues that </a:t>
            </a:r>
          </a:p>
        </p:txBody>
      </p:sp>
      <p:sp>
        <p:nvSpPr>
          <p:cNvPr id="3" name="Content Placeholder 2"/>
          <p:cNvSpPr>
            <a:spLocks noGrp="1"/>
          </p:cNvSpPr>
          <p:nvPr>
            <p:ph idx="1"/>
          </p:nvPr>
        </p:nvSpPr>
        <p:spPr/>
        <p:txBody>
          <a:bodyPr/>
          <a:lstStyle/>
          <a:p>
            <a:r>
              <a:rPr lang="en-GB" dirty="0"/>
              <a:t>... the religious perspective differs from common sense, “it reaches out beyond the realities of everyday life, and its ‘defining concern’ is with the acceptance of wider realities, with faith in them, rather than with acting upon them” (</a:t>
            </a:r>
            <a:r>
              <a:rPr lang="en-GB" dirty="0" err="1"/>
              <a:t>Saler</a:t>
            </a:r>
            <a:r>
              <a:rPr lang="en-GB" dirty="0"/>
              <a:t>, 2000, p. 94)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Geertz</a:t>
            </a:r>
            <a:r>
              <a:rPr lang="en-GB" dirty="0"/>
              <a:t> </a:t>
            </a:r>
          </a:p>
        </p:txBody>
      </p:sp>
      <p:sp>
        <p:nvSpPr>
          <p:cNvPr id="3" name="Content Placeholder 2"/>
          <p:cNvSpPr>
            <a:spLocks noGrp="1"/>
          </p:cNvSpPr>
          <p:nvPr>
            <p:ph idx="1"/>
          </p:nvPr>
        </p:nvSpPr>
        <p:spPr/>
        <p:txBody>
          <a:bodyPr/>
          <a:lstStyle/>
          <a:p>
            <a:r>
              <a:rPr lang="en-GB" sz="2800" dirty="0"/>
              <a:t>“In this sense of the ‘really real’ upon which the religious perspective rests and which the symbolic activities of religion as a cultural system are devoted to producing, intensifying, and so far as possible, rendering inviolable by the discordant revelations of secular experience.” (</a:t>
            </a:r>
            <a:r>
              <a:rPr lang="en-GB" sz="2800" dirty="0" err="1"/>
              <a:t>Geertz</a:t>
            </a:r>
            <a:r>
              <a:rPr lang="en-GB" sz="2800" dirty="0"/>
              <a:t> 1966: 28) </a:t>
            </a:r>
          </a:p>
          <a:p>
            <a:pPr>
              <a:buNone/>
            </a:pPr>
            <a:endParaRPr lang="en-GB"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Anthropology of Religion </a:t>
            </a:r>
          </a:p>
        </p:txBody>
      </p:sp>
      <p:sp>
        <p:nvSpPr>
          <p:cNvPr id="3" name="Content Placeholder 2"/>
          <p:cNvSpPr>
            <a:spLocks noGrp="1"/>
          </p:cNvSpPr>
          <p:nvPr>
            <p:ph idx="1"/>
          </p:nvPr>
        </p:nvSpPr>
        <p:spPr/>
        <p:txBody>
          <a:bodyPr/>
          <a:lstStyle/>
          <a:p>
            <a:pPr marL="342900" lvl="1" indent="-342900">
              <a:buFontTx/>
              <a:buChar char="•"/>
            </a:pPr>
            <a:r>
              <a:rPr lang="en-GB" dirty="0">
                <a:ea typeface="ＭＳ Ｐゴシック" pitchFamily="34" charset="-128"/>
              </a:rPr>
              <a:t>“The anthropological study of religion is therefore a two-stage operation: first, an analysis of the system of meanings embodied in the symbols which make up the religion proper, and, second, the relating of these systems to social-structure and psychological processes.” (</a:t>
            </a:r>
            <a:r>
              <a:rPr lang="en-GB" dirty="0" err="1">
                <a:ea typeface="ＭＳ Ｐゴシック" pitchFamily="34" charset="-128"/>
              </a:rPr>
              <a:t>Geertz</a:t>
            </a:r>
            <a:r>
              <a:rPr lang="en-GB" dirty="0">
                <a:ea typeface="ＭＳ Ｐゴシック" pitchFamily="34" charset="-128"/>
              </a:rPr>
              <a:t>, p. 125)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Geertz’s</a:t>
            </a:r>
            <a:r>
              <a:rPr lang="en-GB" dirty="0"/>
              <a:t> definition of religion</a:t>
            </a:r>
          </a:p>
        </p:txBody>
      </p:sp>
      <p:sp>
        <p:nvSpPr>
          <p:cNvPr id="3" name="Content Placeholder 2"/>
          <p:cNvSpPr>
            <a:spLocks noGrp="1"/>
          </p:cNvSpPr>
          <p:nvPr>
            <p:ph idx="1"/>
          </p:nvPr>
        </p:nvSpPr>
        <p:spPr/>
        <p:txBody>
          <a:bodyPr/>
          <a:lstStyle/>
          <a:p>
            <a:r>
              <a:rPr lang="en-GB" sz="2800" dirty="0"/>
              <a:t>Religion is (1) a system of symbols which acts to (2) establish powerful, pervasive, and long-lasting moods and motivations in men by (3) formulating conceptions of a general order of existence and (4) clothing these conceptions with such an aura of factuality that (5) the moods and motivations seem uniquely realistic. (</a:t>
            </a:r>
            <a:r>
              <a:rPr lang="en-GB" sz="2800" dirty="0" err="1"/>
              <a:t>Geertz</a:t>
            </a:r>
            <a:r>
              <a:rPr lang="en-GB" sz="2800" dirty="0"/>
              <a:t> 1973, p. 4) </a:t>
            </a:r>
          </a:p>
          <a:p>
            <a:endParaRPr lang="en-GB"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Islam Observed</a:t>
            </a:r>
            <a:r>
              <a:rPr lang="en-GB" dirty="0"/>
              <a:t> (1968)</a:t>
            </a:r>
          </a:p>
        </p:txBody>
      </p:sp>
      <p:sp>
        <p:nvSpPr>
          <p:cNvPr id="3" name="Content Placeholder 2"/>
          <p:cNvSpPr>
            <a:spLocks noGrp="1"/>
          </p:cNvSpPr>
          <p:nvPr>
            <p:ph idx="1"/>
          </p:nvPr>
        </p:nvSpPr>
        <p:spPr/>
        <p:txBody>
          <a:bodyPr/>
          <a:lstStyle/>
          <a:p>
            <a:r>
              <a:rPr lang="en-GB" sz="2400" dirty="0"/>
              <a:t>“The heart of … the religious perspective … is the conviction that the values one holds are grounded in the inherent structure of reality, that between the way one ought to live and the way things really are there is an unbreakable inner connection. What sacred symbols do for those to whom they are sacred is to formulate an image of the world’s construction and a program for human conduct that are mere reflexes of one another.” (</a:t>
            </a:r>
            <a:r>
              <a:rPr lang="en-GB" sz="2400" dirty="0" err="1"/>
              <a:t>Geertz</a:t>
            </a:r>
            <a:r>
              <a:rPr lang="en-GB" sz="2400" dirty="0"/>
              <a:t> 1968, p. 97) </a:t>
            </a:r>
          </a:p>
          <a:p>
            <a:endParaRPr lang="en-GB" sz="24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547</TotalTime>
  <Words>602</Words>
  <Application>Microsoft Office PowerPoint</Application>
  <PresentationFormat>On-screen Show (4:3)</PresentationFormat>
  <Paragraphs>30</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ＭＳ Ｐゴシック</vt:lpstr>
      <vt:lpstr>Arial</vt:lpstr>
      <vt:lpstr>Calibri</vt:lpstr>
      <vt:lpstr>Myriad Pro</vt:lpstr>
      <vt:lpstr>20140311PresentationUWTSDTemplate</vt:lpstr>
      <vt:lpstr>Anthropology of Religion  </vt:lpstr>
      <vt:lpstr>Sir Edward Evan Evans-Pritchard (1902-1973)</vt:lpstr>
      <vt:lpstr>Witchcraft, Magic and Oracles among the Azande (1937)</vt:lpstr>
      <vt:lpstr>Evan-Pritchard’s approach</vt:lpstr>
      <vt:lpstr>Evans-Pritchard </vt:lpstr>
      <vt:lpstr>Translation as key task for anthropology </vt:lpstr>
      <vt:lpstr>Clifford Geertz (1926-2006)</vt:lpstr>
      <vt:lpstr>Geertz argues that </vt:lpstr>
      <vt:lpstr>Geertz </vt:lpstr>
      <vt:lpstr>Anthropology of Religion </vt:lpstr>
      <vt:lpstr>Geertz’s definition of religion</vt:lpstr>
      <vt:lpstr>Islam Observed (1968)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80</cp:revision>
  <cp:lastPrinted>2019-02-25T17:04:13Z</cp:lastPrinted>
  <dcterms:created xsi:type="dcterms:W3CDTF">2015-04-14T15:21:28Z</dcterms:created>
  <dcterms:modified xsi:type="dcterms:W3CDTF">2019-02-25T17:04:20Z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