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6" r:id="rId3"/>
    <p:sldId id="267" r:id="rId4"/>
    <p:sldId id="269" r:id="rId5"/>
    <p:sldId id="265" r:id="rId6"/>
    <p:sldId id="262" r:id="rId7"/>
    <p:sldId id="263" r:id="rId8"/>
    <p:sldId id="270" r:id="rId9"/>
    <p:sldId id="257" r:id="rId10"/>
    <p:sldId id="271" r:id="rId11"/>
    <p:sldId id="264" r:id="rId12"/>
    <p:sldId id="259" r:id="rId13"/>
    <p:sldId id="260" r:id="rId14"/>
    <p:sldId id="272"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84871" autoAdjust="0"/>
  </p:normalViewPr>
  <p:slideViewPr>
    <p:cSldViewPr snapToGrid="0">
      <p:cViewPr varScale="1">
        <p:scale>
          <a:sx n="96" d="100"/>
          <a:sy n="96" d="100"/>
        </p:scale>
        <p:origin x="114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4A695-865A-492E-9AB1-379652DDCFA0}" type="datetimeFigureOut">
              <a:rPr lang="en-GB" smtClean="0"/>
              <a:t>13/02/2019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9AB5A5-4E8A-43E5-8218-3E6B24A6A294}" type="slidenum">
              <a:rPr lang="en-GB" smtClean="0"/>
              <a:t>‹#›</a:t>
            </a:fld>
            <a:endParaRPr lang="en-GB"/>
          </a:p>
        </p:txBody>
      </p:sp>
    </p:spTree>
    <p:extLst>
      <p:ext uri="{BB962C8B-B14F-4D97-AF65-F5344CB8AC3E}">
        <p14:creationId xmlns:p14="http://schemas.microsoft.com/office/powerpoint/2010/main" val="265906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environmentlaw.org.uk/rte.asp?id=290"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more ways than ever that we can connect and read or hear about what’s going on in the world today.</a:t>
            </a:r>
            <a:br>
              <a:rPr lang="en-GB" dirty="0"/>
            </a:br>
            <a:r>
              <a:rPr lang="en-GB" dirty="0"/>
              <a:t>In the last five years alone, the way we share information has changed significantly – perhaps for the better of our environmental awareness…?</a:t>
            </a:r>
          </a:p>
        </p:txBody>
      </p:sp>
      <p:sp>
        <p:nvSpPr>
          <p:cNvPr id="4" name="Slide Number Placeholder 3"/>
          <p:cNvSpPr>
            <a:spLocks noGrp="1"/>
          </p:cNvSpPr>
          <p:nvPr>
            <p:ph type="sldNum" sz="quarter" idx="10"/>
          </p:nvPr>
        </p:nvSpPr>
        <p:spPr/>
        <p:txBody>
          <a:bodyPr/>
          <a:lstStyle/>
          <a:p>
            <a:fld id="{4C9AB5A5-4E8A-43E5-8218-3E6B24A6A294}" type="slidenum">
              <a:rPr lang="en-GB" smtClean="0"/>
              <a:t>2</a:t>
            </a:fld>
            <a:endParaRPr lang="en-GB"/>
          </a:p>
        </p:txBody>
      </p:sp>
    </p:spTree>
    <p:extLst>
      <p:ext uri="{BB962C8B-B14F-4D97-AF65-F5344CB8AC3E}">
        <p14:creationId xmlns:p14="http://schemas.microsoft.com/office/powerpoint/2010/main" val="3559179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few days you may have noticed the news outlets have been throwing out segments about the environment, which is good to see (at last) but is it enough?</a:t>
            </a:r>
          </a:p>
          <a:p>
            <a:r>
              <a:rPr lang="en-GB" dirty="0"/>
              <a:t>They’ve been covering things from reporting that the </a:t>
            </a:r>
            <a:r>
              <a:rPr lang="en-GB" b="1" dirty="0"/>
              <a:t>Politicians and policymakers have failed to grasp the gravity of the environmental crisis from a report by the Institute for Public Policy, </a:t>
            </a:r>
            <a:r>
              <a:rPr lang="en-GB" b="0" dirty="0"/>
              <a:t>to the Insect crisis, reporting that </a:t>
            </a:r>
            <a:r>
              <a:rPr lang="en-GB" b="1" dirty="0"/>
              <a:t>a global decline of 40% of insect species might incite an increase in pest species such as houseflies and cockroaches.</a:t>
            </a:r>
          </a:p>
          <a:p>
            <a:endParaRPr lang="en-GB" b="1" dirty="0"/>
          </a:p>
          <a:p>
            <a:r>
              <a:rPr lang="en-GB" b="0" dirty="0"/>
              <a:t>It also has to be noted how much screen time the environment gets now since the BBC began gaining speed in their viewings of programs such as Blue Planet and Dynasties.</a:t>
            </a:r>
            <a:br>
              <a:rPr lang="en-GB" b="0" dirty="0"/>
            </a:br>
            <a:r>
              <a:rPr lang="en-GB" b="0" dirty="0"/>
              <a:t>Since these programs, there is a wider understanding from society of how important healthy ecosystems are to us, how pollution is affecting them and what is and can be done to help their states.</a:t>
            </a:r>
          </a:p>
          <a:p>
            <a:r>
              <a:rPr lang="en-GB" b="0" dirty="0"/>
              <a:t> </a:t>
            </a:r>
            <a:br>
              <a:rPr lang="en-GB" b="0" dirty="0"/>
            </a:br>
            <a:r>
              <a:rPr lang="en-GB" b="1" dirty="0"/>
              <a:t>(BBC 2019, Environment in Multiple crises – report, </a:t>
            </a:r>
            <a:r>
              <a:rPr lang="en-GB" b="0" dirty="0"/>
              <a:t>https://</a:t>
            </a:r>
            <a:r>
              <a:rPr lang="en-GB" b="0" dirty="0" err="1"/>
              <a:t>www.bbc.co.uk</a:t>
            </a:r>
            <a:r>
              <a:rPr lang="en-GB" b="0" dirty="0"/>
              <a:t>/news/science-environment-47203344?ns_source=</a:t>
            </a:r>
            <a:r>
              <a:rPr lang="en-GB" b="0" dirty="0" err="1"/>
              <a:t>facebook&amp;ns_campaign</a:t>
            </a:r>
            <a:r>
              <a:rPr lang="en-GB" b="0" dirty="0"/>
              <a:t>=</a:t>
            </a:r>
            <a:r>
              <a:rPr lang="en-GB" b="0" dirty="0" err="1"/>
              <a:t>bbcnews&amp;ocid</a:t>
            </a:r>
            <a:r>
              <a:rPr lang="en-GB" b="0" dirty="0"/>
              <a:t>=</a:t>
            </a:r>
            <a:r>
              <a:rPr lang="en-GB" b="0" dirty="0" err="1"/>
              <a:t>socialflow_facebook&amp;ns_mchannel</a:t>
            </a:r>
            <a:r>
              <a:rPr lang="en-GB" b="0" dirty="0"/>
              <a:t>=</a:t>
            </a:r>
            <a:r>
              <a:rPr lang="en-GB" b="0" dirty="0" err="1"/>
              <a:t>social&amp;fbclid</a:t>
            </a:r>
            <a:r>
              <a:rPr lang="en-GB" b="0" dirty="0"/>
              <a:t>=IwAR2OflxaPDR02_ZP7HsD0sMR3T-SeuPvSY8MgJZ3KVj0CoRKAd39xDfaKs0&amp;fbclid=IwAR0M5ISGprv_ClnqBwCAsgvL4kyZ2JFVI2icftnK9twR9_8Sz0E3mHUt8W0 )</a:t>
            </a:r>
          </a:p>
          <a:p>
            <a:endParaRPr lang="en-GB" b="0" dirty="0"/>
          </a:p>
          <a:p>
            <a:r>
              <a:rPr lang="en-GB" b="1" dirty="0"/>
              <a:t>(BBC 2019, Global Insect Decline May See ‘Plague of Pests’</a:t>
            </a:r>
            <a:r>
              <a:rPr lang="en-GB" b="0" dirty="0"/>
              <a:t>, https://</a:t>
            </a:r>
            <a:r>
              <a:rPr lang="en-GB" b="0" dirty="0" err="1"/>
              <a:t>www.bbc.co.uk</a:t>
            </a:r>
            <a:r>
              <a:rPr lang="en-GB" b="0" dirty="0"/>
              <a:t>/news/science-environment-47198576 )</a:t>
            </a:r>
            <a:endParaRPr lang="en-GB" b="1" dirty="0"/>
          </a:p>
        </p:txBody>
      </p:sp>
      <p:sp>
        <p:nvSpPr>
          <p:cNvPr id="4" name="Slide Number Placeholder 3"/>
          <p:cNvSpPr>
            <a:spLocks noGrp="1"/>
          </p:cNvSpPr>
          <p:nvPr>
            <p:ph type="sldNum" sz="quarter" idx="10"/>
          </p:nvPr>
        </p:nvSpPr>
        <p:spPr/>
        <p:txBody>
          <a:bodyPr/>
          <a:lstStyle/>
          <a:p>
            <a:fld id="{4C9AB5A5-4E8A-43E5-8218-3E6B24A6A294}" type="slidenum">
              <a:rPr lang="en-GB" smtClean="0"/>
              <a:t>3</a:t>
            </a:fld>
            <a:endParaRPr lang="en-GB"/>
          </a:p>
        </p:txBody>
      </p:sp>
    </p:spTree>
    <p:extLst>
      <p:ext uri="{BB962C8B-B14F-4D97-AF65-F5344CB8AC3E}">
        <p14:creationId xmlns:p14="http://schemas.microsoft.com/office/powerpoint/2010/main" val="1292126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arguably is one of the most prevalent of all the technological and commination changes that have occurred in our society in the last ten years.</a:t>
            </a:r>
          </a:p>
          <a:p>
            <a:r>
              <a:rPr lang="en-GB" dirty="0"/>
              <a:t>In relation to the environment, it has been a great way in which we’ve been able to share ideas, bring about awareness of issues and educate each other toward a better more environmental future.</a:t>
            </a:r>
          </a:p>
          <a:p>
            <a:r>
              <a:rPr lang="en-GB" dirty="0"/>
              <a:t>Because of social media, I believe we are more connected than ever in terms of what’s around us in our environment.</a:t>
            </a:r>
          </a:p>
          <a:p>
            <a:endParaRPr lang="en-GB" dirty="0"/>
          </a:p>
          <a:p>
            <a:r>
              <a:rPr lang="en-GB" dirty="0"/>
              <a:t>Video outlets like YouTube have allowed environmental education to become influential channel topics on their platform, with channels like Brave Wilderness promoting a ‘Steve Irwin-</a:t>
            </a:r>
            <a:r>
              <a:rPr lang="en-GB" dirty="0" err="1"/>
              <a:t>eque</a:t>
            </a:r>
            <a:r>
              <a:rPr lang="en-GB" dirty="0"/>
              <a:t> awareness’ of wildlife, wild places and their importance to us.</a:t>
            </a:r>
          </a:p>
          <a:p>
            <a:endParaRPr lang="en-GB" dirty="0"/>
          </a:p>
          <a:p>
            <a:r>
              <a:rPr lang="en-GB" dirty="0"/>
              <a:t>Twitter with it’s fast-paced platform makes for great environmental awareness.</a:t>
            </a:r>
            <a:br>
              <a:rPr lang="en-GB" dirty="0"/>
            </a:br>
            <a:r>
              <a:rPr lang="en-GB" dirty="0"/>
              <a:t>Martin Dorey started the hashtag two minute beach clean on a whim, and from there it took off into a project far bigger and more important than he could’ve imagined not only within the UK, but worldwide.</a:t>
            </a:r>
          </a:p>
          <a:p>
            <a:endParaRPr lang="en-GB" dirty="0"/>
          </a:p>
          <a:p>
            <a:r>
              <a:rPr lang="en-GB" dirty="0"/>
              <a:t>Facebook groups have become a big draw for people in the last year or two, particularly for people within the enviro sciences, people generally interested in wildlife, just want a picture identification, or question answered. This kind of connectivity and ease of communication is something many websites and forums try to achieve, yet it’s being done on a more casual and personal basis than we anticipated nowadays.</a:t>
            </a:r>
          </a:p>
          <a:p>
            <a:endParaRPr lang="en-GB" dirty="0"/>
          </a:p>
          <a:p>
            <a:r>
              <a:rPr lang="en-GB" dirty="0"/>
              <a:t>And even, yes – </a:t>
            </a:r>
            <a:r>
              <a:rPr lang="en-GB" b="1" dirty="0"/>
              <a:t>Memes.</a:t>
            </a:r>
          </a:p>
          <a:p>
            <a:r>
              <a:rPr lang="en-GB" b="0" dirty="0"/>
              <a:t>Believe it or not, many people who join meme groups related to the environment, habitats and wildlife have reported not just gaining further interest in those things, but also having learned more than they first  thought they’d be interested to know than when they joined. Two great examples of this (from a personal perspective) are these two groups above.</a:t>
            </a:r>
          </a:p>
          <a:p>
            <a:endParaRPr lang="en-GB" b="0" dirty="0"/>
          </a:p>
          <a:p>
            <a:r>
              <a:rPr lang="en-GB" b="0" dirty="0"/>
              <a:t>It’s become more of a social norm in today’s society to not only acknowledge the environment in our social media outlets, but also </a:t>
            </a:r>
            <a:r>
              <a:rPr lang="en-GB" b="1" dirty="0"/>
              <a:t>engage about them, their issues and ways we can all help.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not only us, the every day persons who are benefitting from this, but it’s the scientists and researchers too, who are finding that citation rates are positively associated with science communication through social media.</a:t>
            </a:r>
            <a:endParaRPr lang="en-GB" b="0" dirty="0"/>
          </a:p>
          <a:p>
            <a:endParaRPr lang="en-GB" b="0" dirty="0"/>
          </a:p>
          <a:p>
            <a:r>
              <a:rPr lang="en-GB" b="0" dirty="0"/>
              <a:t>(</a:t>
            </a:r>
            <a:r>
              <a:rPr lang="en-GB" b="1" dirty="0"/>
              <a:t>Phys Org 2018, How social media helps scientists get the message across </a:t>
            </a:r>
            <a:r>
              <a:rPr lang="en-GB" b="0" dirty="0"/>
              <a:t>- https://</a:t>
            </a:r>
            <a:r>
              <a:rPr lang="en-GB" b="0" dirty="0" err="1"/>
              <a:t>phys.org</a:t>
            </a:r>
            <a:r>
              <a:rPr lang="en-GB" b="0" dirty="0"/>
              <a:t>/news/2018-04-social-media-scientists-message.html )</a:t>
            </a:r>
          </a:p>
        </p:txBody>
      </p:sp>
      <p:sp>
        <p:nvSpPr>
          <p:cNvPr id="4" name="Slide Number Placeholder 3"/>
          <p:cNvSpPr>
            <a:spLocks noGrp="1"/>
          </p:cNvSpPr>
          <p:nvPr>
            <p:ph type="sldNum" sz="quarter" idx="10"/>
          </p:nvPr>
        </p:nvSpPr>
        <p:spPr/>
        <p:txBody>
          <a:bodyPr/>
          <a:lstStyle/>
          <a:p>
            <a:fld id="{4C9AB5A5-4E8A-43E5-8218-3E6B24A6A294}" type="slidenum">
              <a:rPr lang="en-GB" smtClean="0"/>
              <a:t>4</a:t>
            </a:fld>
            <a:endParaRPr lang="en-GB"/>
          </a:p>
        </p:txBody>
      </p:sp>
    </p:spTree>
    <p:extLst>
      <p:ext uri="{BB962C8B-B14F-4D97-AF65-F5344CB8AC3E}">
        <p14:creationId xmlns:p14="http://schemas.microsoft.com/office/powerpoint/2010/main" val="3626469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6</a:t>
            </a:fld>
            <a:endParaRPr lang="en-GB"/>
          </a:p>
        </p:txBody>
      </p:sp>
    </p:spTree>
    <p:extLst>
      <p:ext uri="{BB962C8B-B14F-4D97-AF65-F5344CB8AC3E}">
        <p14:creationId xmlns:p14="http://schemas.microsoft.com/office/powerpoint/2010/main" val="1576000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water and sewerage sectors in England and Wales have to comply with several different Acts of Parliament and European Directives. </a:t>
            </a:r>
          </a:p>
          <a:p>
            <a:r>
              <a:rPr lang="en-US" dirty="0"/>
              <a:t>These cover broad areas of policy including…</a:t>
            </a:r>
          </a:p>
          <a:p>
            <a:endParaRPr lang="en-US" dirty="0"/>
          </a:p>
          <a:p>
            <a:r>
              <a:rPr lang="en-US" dirty="0"/>
              <a:t>Economic regulation of the sector</a:t>
            </a:r>
          </a:p>
          <a:p>
            <a:r>
              <a:rPr lang="en-US" dirty="0"/>
              <a:t>Water Supply</a:t>
            </a:r>
          </a:p>
          <a:p>
            <a:r>
              <a:rPr lang="en-US" dirty="0"/>
              <a:t>Sewerage services</a:t>
            </a:r>
          </a:p>
          <a:p>
            <a:r>
              <a:rPr lang="en-US" dirty="0"/>
              <a:t>Drinking water quality</a:t>
            </a:r>
          </a:p>
          <a:p>
            <a:r>
              <a:rPr lang="en-US" dirty="0"/>
              <a:t>Environmental standards</a:t>
            </a:r>
          </a:p>
          <a:p>
            <a:r>
              <a:rPr lang="en-US" dirty="0"/>
              <a:t>Customer service</a:t>
            </a:r>
          </a:p>
          <a:p>
            <a:r>
              <a:rPr lang="en-US" dirty="0"/>
              <a:t>And Flood &amp; drought protection and adaptation</a:t>
            </a:r>
          </a:p>
        </p:txBody>
      </p:sp>
      <p:sp>
        <p:nvSpPr>
          <p:cNvPr id="4" name="Slide Number Placeholder 3"/>
          <p:cNvSpPr>
            <a:spLocks noGrp="1"/>
          </p:cNvSpPr>
          <p:nvPr>
            <p:ph type="sldNum" sz="quarter" idx="5"/>
          </p:nvPr>
        </p:nvSpPr>
        <p:spPr/>
        <p:txBody>
          <a:bodyPr/>
          <a:lstStyle/>
          <a:p>
            <a:fld id="{4C9AB5A5-4E8A-43E5-8218-3E6B24A6A294}" type="slidenum">
              <a:rPr lang="en-GB" smtClean="0"/>
              <a:t>7</a:t>
            </a:fld>
            <a:endParaRPr lang="en-GB"/>
          </a:p>
        </p:txBody>
      </p:sp>
    </p:spTree>
    <p:extLst>
      <p:ext uri="{BB962C8B-B14F-4D97-AF65-F5344CB8AC3E}">
        <p14:creationId xmlns:p14="http://schemas.microsoft.com/office/powerpoint/2010/main" val="2199151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9AB5A5-4E8A-43E5-8218-3E6B24A6A294}" type="slidenum">
              <a:rPr lang="en-GB" smtClean="0"/>
              <a:t>8</a:t>
            </a:fld>
            <a:endParaRPr lang="en-GB"/>
          </a:p>
        </p:txBody>
      </p:sp>
    </p:spTree>
    <p:extLst>
      <p:ext uri="{BB962C8B-B14F-4D97-AF65-F5344CB8AC3E}">
        <p14:creationId xmlns:p14="http://schemas.microsoft.com/office/powerpoint/2010/main" val="1410838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umbrella act if you will, which enabled the creation of the UK’s environmental protection agencies such as the Environment Agency (EA) and the Scottish Environmental Protection Agency (SEPA).</a:t>
            </a:r>
          </a:p>
          <a:p>
            <a:endParaRPr lang="en-GB" dirty="0"/>
          </a:p>
          <a:p>
            <a:r>
              <a:rPr lang="en-GB" dirty="0"/>
              <a:t>Aiding in the standard setting, policing and management of a wide range of environmental-related industries, issues and services to the people of the United Kingdom.</a:t>
            </a:r>
          </a:p>
        </p:txBody>
      </p:sp>
      <p:sp>
        <p:nvSpPr>
          <p:cNvPr id="4" name="Slide Number Placeholder 3"/>
          <p:cNvSpPr>
            <a:spLocks noGrp="1"/>
          </p:cNvSpPr>
          <p:nvPr>
            <p:ph type="sldNum" sz="quarter" idx="10"/>
          </p:nvPr>
        </p:nvSpPr>
        <p:spPr/>
        <p:txBody>
          <a:bodyPr/>
          <a:lstStyle/>
          <a:p>
            <a:fld id="{4C9AB5A5-4E8A-43E5-8218-3E6B24A6A294}" type="slidenum">
              <a:rPr lang="en-GB" smtClean="0"/>
              <a:t>9</a:t>
            </a:fld>
            <a:endParaRPr lang="en-GB"/>
          </a:p>
        </p:txBody>
      </p:sp>
    </p:spTree>
    <p:extLst>
      <p:ext uri="{BB962C8B-B14F-4D97-AF65-F5344CB8AC3E}">
        <p14:creationId xmlns:p14="http://schemas.microsoft.com/office/powerpoint/2010/main" val="1079052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Established</a:t>
            </a:r>
            <a:r>
              <a:rPr lang="en-GB" baseline="0" dirty="0"/>
              <a:t> in 1995, t</a:t>
            </a:r>
            <a:r>
              <a:rPr lang="en-GB" dirty="0"/>
              <a:t>he European Commission</a:t>
            </a:r>
            <a:r>
              <a:rPr lang="en-GB" baseline="0" dirty="0"/>
              <a:t>’s (EC)</a:t>
            </a:r>
            <a:r>
              <a:rPr lang="en-GB" dirty="0"/>
              <a:t> Water Framework</a:t>
            </a:r>
            <a:r>
              <a:rPr lang="en-GB" baseline="0" dirty="0"/>
              <a:t> Directive (WFD) is in essence, a comprehensive integrated river basin management planning system for Europe.#</a:t>
            </a:r>
            <a:br>
              <a:rPr lang="en-GB" baseline="0" dirty="0"/>
            </a:br>
            <a:r>
              <a:rPr lang="en-GB" baseline="0" dirty="0"/>
              <a:t>Put in place to help protect and improve the ecological health of our rivers, lakes, estuaries, coastal and groundwaters.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It r</a:t>
            </a:r>
            <a:r>
              <a:rPr lang="en-GB" dirty="0"/>
              <a:t>equires all EU states (including the UK) to set 'environmental objectives' for each of their water bodies,</a:t>
            </a:r>
            <a:r>
              <a:rPr lang="en-GB" baseline="0" dirty="0"/>
              <a:t> which the s</a:t>
            </a:r>
            <a:r>
              <a:rPr lang="en-GB" dirty="0"/>
              <a:t>tates must review and update every six years as part of the </a:t>
            </a:r>
            <a:r>
              <a:rPr lang="en-GB" dirty="0">
                <a:hlinkClick r:id="rId3"/>
              </a:rPr>
              <a:t>river basin planning</a:t>
            </a:r>
            <a:r>
              <a:rPr lang="en-GB" dirty="0"/>
              <a:t>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Prior to</a:t>
            </a:r>
            <a:r>
              <a:rPr lang="en-GB" baseline="0" dirty="0"/>
              <a:t> the updated directive in 2000, the EU legislation on water has since expanded its scope of water protection to all waters, and sets our clear objectives that must be achieved by specified dates.</a:t>
            </a:r>
            <a:endParaRPr lang="en-GB" dirty="0"/>
          </a:p>
          <a:p>
            <a:endParaRPr lang="en-GB" sz="1200" b="1" i="0" u="none" strike="noStrike" kern="1200" baseline="0" dirty="0">
              <a:solidFill>
                <a:schemeClr val="tx1"/>
              </a:solidFill>
              <a:latin typeface="+mn-lt"/>
              <a:ea typeface="+mn-ea"/>
              <a:cs typeface="+mn-cs"/>
            </a:endParaRPr>
          </a:p>
          <a:p>
            <a:r>
              <a:rPr lang="en-GB" dirty="0"/>
              <a:t>The purpose of the Directive is to establish a framework for the protection of inland surface waters (rivers and lakes), transitional waters (estuaries), coastal waters and groundwater. It will ensure that all aquatic ecosystems and, with regard to their water needs, terrestrial ecosystems and wetlands meet 'good status' by 2015.</a:t>
            </a:r>
          </a:p>
          <a:p>
            <a:endParaRPr lang="en-GB" sz="1200" b="1" i="0" u="none" strike="noStrike" kern="1200" baseline="0" dirty="0">
              <a:solidFill>
                <a:schemeClr val="tx1"/>
              </a:solidFill>
              <a:latin typeface="+mn-lt"/>
              <a:ea typeface="+mn-ea"/>
              <a:cs typeface="+mn-cs"/>
            </a:endParaRPr>
          </a:p>
          <a:p>
            <a:endParaRPr lang="en-GB" sz="1200" b="1"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Water Framework Directive implementation in England and Wales: new and updated standards to protect the water environment</a:t>
            </a:r>
          </a:p>
          <a:p>
            <a:r>
              <a:rPr lang="en-GB" dirty="0"/>
              <a:t>https://assets.publishing.service.gov.uk/government/uploads/system/uploads/attachment_data/file/307788/river-basin-planning-standards.pdf </a:t>
            </a:r>
          </a:p>
          <a:p>
            <a:endParaRPr lang="en-GB" dirty="0"/>
          </a:p>
          <a:p>
            <a:r>
              <a:rPr lang="en-GB" b="1" dirty="0">
                <a:effectLst/>
              </a:rPr>
              <a:t>The EU Water Framework Directive - integrated river basin management for Europe </a:t>
            </a:r>
            <a:endParaRPr lang="en-GB" b="1" dirty="0"/>
          </a:p>
          <a:p>
            <a:r>
              <a:rPr lang="en-GB" dirty="0"/>
              <a:t>http://ec.europa.eu/environment/water/water-framework/index_en.html</a:t>
            </a:r>
          </a:p>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10</a:t>
            </a:fld>
            <a:endParaRPr lang="en-GB"/>
          </a:p>
        </p:txBody>
      </p:sp>
    </p:spTree>
    <p:extLst>
      <p:ext uri="{BB962C8B-B14F-4D97-AF65-F5344CB8AC3E}">
        <p14:creationId xmlns:p14="http://schemas.microsoft.com/office/powerpoint/2010/main" val="4093424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Directive requires Member States to establish river basin districts and for each of these a river basin management plan. </a:t>
            </a:r>
          </a:p>
          <a:p>
            <a:endParaRPr lang="en-GB" dirty="0"/>
          </a:p>
          <a:p>
            <a:r>
              <a:rPr lang="en-GB" dirty="0"/>
              <a:t>The Directive envisages a cyclical process where river basin management plans are prepared, implemented and reviewed every six years. </a:t>
            </a:r>
          </a:p>
          <a:p>
            <a:endParaRPr lang="en-GB" dirty="0"/>
          </a:p>
          <a:p>
            <a:r>
              <a:rPr lang="en-GB" dirty="0"/>
              <a:t>There are four distinct elements to the river basin planning cycle: characterisation and assessment of impacts on river basin districts; environmental monitoring; the setting of environmental objectives; and the design and implementation of the programme of measures needed to achieve them.</a:t>
            </a:r>
          </a:p>
        </p:txBody>
      </p:sp>
      <p:sp>
        <p:nvSpPr>
          <p:cNvPr id="4" name="Slide Number Placeholder 3"/>
          <p:cNvSpPr>
            <a:spLocks noGrp="1"/>
          </p:cNvSpPr>
          <p:nvPr>
            <p:ph type="sldNum" sz="quarter" idx="10"/>
          </p:nvPr>
        </p:nvSpPr>
        <p:spPr/>
        <p:txBody>
          <a:bodyPr/>
          <a:lstStyle/>
          <a:p>
            <a:fld id="{4C9AB5A5-4E8A-43E5-8218-3E6B24A6A294}" type="slidenum">
              <a:rPr lang="en-GB" smtClean="0"/>
              <a:t>11</a:t>
            </a:fld>
            <a:endParaRPr lang="en-GB"/>
          </a:p>
        </p:txBody>
      </p:sp>
    </p:spTree>
    <p:extLst>
      <p:ext uri="{BB962C8B-B14F-4D97-AF65-F5344CB8AC3E}">
        <p14:creationId xmlns:p14="http://schemas.microsoft.com/office/powerpoint/2010/main" val="1522440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Sets out the functions of the National Rivers Authority (Now the Environment Agency) and introduced water quality classifications and objectives for the first time in the UK.</a:t>
            </a:r>
          </a:p>
          <a:p>
            <a:endParaRPr lang="en-GB" b="0" dirty="0"/>
          </a:p>
          <a:p>
            <a:r>
              <a:rPr lang="en-GB" b="0" dirty="0"/>
              <a:t>Through this legislation, the Environmental Agency also has power to bring criminal charges against people and/or companies responsible for crimes concerning water, its uses and pollution.</a:t>
            </a:r>
          </a:p>
          <a:p>
            <a:endParaRPr lang="en-GB" b="1" dirty="0"/>
          </a:p>
          <a:p>
            <a:r>
              <a:rPr lang="en-GB" b="1" dirty="0"/>
              <a:t>Water Resources Act</a:t>
            </a:r>
            <a:r>
              <a:rPr lang="en-GB" b="1" baseline="0" dirty="0"/>
              <a:t> </a:t>
            </a:r>
            <a:r>
              <a:rPr lang="en-GB" b="1" dirty="0"/>
              <a:t>Legislation </a:t>
            </a:r>
            <a:r>
              <a:rPr lang="en-GB" dirty="0"/>
              <a:t>– http://</a:t>
            </a:r>
            <a:r>
              <a:rPr lang="en-GB" dirty="0" err="1"/>
              <a:t>www.legislation.gov.uk</a:t>
            </a:r>
            <a:r>
              <a:rPr lang="en-GB" dirty="0"/>
              <a:t>/</a:t>
            </a:r>
            <a:r>
              <a:rPr lang="en-GB" dirty="0" err="1"/>
              <a:t>ukpga</a:t>
            </a:r>
            <a:r>
              <a:rPr lang="en-GB" dirty="0"/>
              <a:t>/1991/57/contents </a:t>
            </a:r>
          </a:p>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12</a:t>
            </a:fld>
            <a:endParaRPr lang="en-GB"/>
          </a:p>
        </p:txBody>
      </p:sp>
    </p:spTree>
    <p:extLst>
      <p:ext uri="{BB962C8B-B14F-4D97-AF65-F5344CB8AC3E}">
        <p14:creationId xmlns:p14="http://schemas.microsoft.com/office/powerpoint/2010/main" val="2883833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water industry act sets out the main powers and duties of the water and sewerage companies, defining the powers of the Water Services Regulation Authority.</a:t>
            </a:r>
          </a:p>
          <a:p>
            <a:endParaRPr lang="en-GB" b="1" dirty="0"/>
          </a:p>
          <a:p>
            <a:r>
              <a:rPr lang="en-GB" b="1" dirty="0"/>
              <a:t>Environment</a:t>
            </a:r>
            <a:r>
              <a:rPr lang="en-GB" b="1" baseline="0" dirty="0"/>
              <a:t> Agency, The Water Industry Act – </a:t>
            </a:r>
            <a:r>
              <a:rPr lang="en-GB" dirty="0"/>
              <a:t>https://consult.environment-agency.gov.uk/engagement/bostonbarriertwao/results/b.28---water-industry-act-1991.pdf </a:t>
            </a:r>
          </a:p>
          <a:p>
            <a:r>
              <a:rPr lang="en-GB" b="1" dirty="0" err="1"/>
              <a:t>Ofwat</a:t>
            </a:r>
            <a:r>
              <a:rPr lang="en-GB" b="1" dirty="0"/>
              <a:t> The economic regulator of the water sector in England and Wales 2019, Legislation </a:t>
            </a:r>
            <a:r>
              <a:rPr lang="en-GB" b="0" dirty="0"/>
              <a:t>– https://</a:t>
            </a:r>
            <a:r>
              <a:rPr lang="en-GB" b="0" dirty="0" err="1"/>
              <a:t>www.ofwat.gov.uk</a:t>
            </a:r>
            <a:r>
              <a:rPr lang="en-GB" b="0" dirty="0"/>
              <a:t>/regulated-companies/</a:t>
            </a:r>
            <a:r>
              <a:rPr lang="en-GB" b="0" dirty="0" err="1"/>
              <a:t>ofwat</a:t>
            </a:r>
            <a:r>
              <a:rPr lang="en-GB" b="0" dirty="0"/>
              <a:t>-industry-overview/legislation/</a:t>
            </a:r>
            <a:endParaRPr lang="en-GB" b="1" dirty="0"/>
          </a:p>
        </p:txBody>
      </p:sp>
      <p:sp>
        <p:nvSpPr>
          <p:cNvPr id="4" name="Slide Number Placeholder 3"/>
          <p:cNvSpPr>
            <a:spLocks noGrp="1"/>
          </p:cNvSpPr>
          <p:nvPr>
            <p:ph type="sldNum" sz="quarter" idx="10"/>
          </p:nvPr>
        </p:nvSpPr>
        <p:spPr/>
        <p:txBody>
          <a:bodyPr/>
          <a:lstStyle/>
          <a:p>
            <a:fld id="{4C9AB5A5-4E8A-43E5-8218-3E6B24A6A294}" type="slidenum">
              <a:rPr lang="en-GB" smtClean="0"/>
              <a:t>13</a:t>
            </a:fld>
            <a:endParaRPr lang="en-GB"/>
          </a:p>
        </p:txBody>
      </p:sp>
    </p:spTree>
    <p:extLst>
      <p:ext uri="{BB962C8B-B14F-4D97-AF65-F5344CB8AC3E}">
        <p14:creationId xmlns:p14="http://schemas.microsoft.com/office/powerpoint/2010/main" val="169198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Article 16 of the Water Framework Directive sets out “Strategies against pollution of water”, outlining steps for member states toe take.</a:t>
            </a:r>
          </a:p>
          <a:p>
            <a:r>
              <a:rPr lang="en-GB" b="0" dirty="0"/>
              <a:t>One of the lists pertaining to the list of priority substances (substances presenting a significant risk to or via the aquatic environment) were replaced by this directive on Environmental Quality Standards (EQS).</a:t>
            </a:r>
            <a:br>
              <a:rPr lang="en-GB" b="0" dirty="0"/>
            </a:br>
            <a:endParaRPr lang="en-GB" b="0" dirty="0"/>
          </a:p>
          <a:p>
            <a:r>
              <a:rPr lang="en-GB" b="0" dirty="0"/>
              <a:t>The directive sets standards for the substances in surface waters (rivers, lakes and coastal waters) and determines their designation as priority or hazardous substances in the environment,</a:t>
            </a:r>
          </a:p>
          <a:p>
            <a:endParaRPr lang="en-GB" b="1" dirty="0"/>
          </a:p>
          <a:p>
            <a:r>
              <a:rPr lang="en-GB" b="0" dirty="0"/>
              <a:t>(</a:t>
            </a:r>
            <a:r>
              <a:rPr lang="en-GB" b="1" dirty="0"/>
              <a:t>European Commission 2016, Priority substances under the Water Framework Directive – </a:t>
            </a:r>
            <a:r>
              <a:rPr lang="en-GB" b="0" dirty="0"/>
              <a:t>http://</a:t>
            </a:r>
            <a:r>
              <a:rPr lang="en-GB" b="0" dirty="0" err="1"/>
              <a:t>ec.europa.eu</a:t>
            </a:r>
            <a:r>
              <a:rPr lang="en-GB" b="0" dirty="0"/>
              <a:t>/environment/water/water-</a:t>
            </a:r>
            <a:r>
              <a:rPr lang="en-GB" b="0" dirty="0" err="1"/>
              <a:t>dangersub</a:t>
            </a:r>
            <a:r>
              <a:rPr lang="en-GB" b="0" dirty="0"/>
              <a:t>/</a:t>
            </a:r>
            <a:r>
              <a:rPr lang="en-GB" b="0" dirty="0" err="1"/>
              <a:t>pri_substances.htm</a:t>
            </a:r>
            <a:r>
              <a:rPr lang="en-GB" b="0" dirty="0"/>
              <a:t> )</a:t>
            </a:r>
          </a:p>
        </p:txBody>
      </p:sp>
      <p:sp>
        <p:nvSpPr>
          <p:cNvPr id="4" name="Slide Number Placeholder 3"/>
          <p:cNvSpPr>
            <a:spLocks noGrp="1"/>
          </p:cNvSpPr>
          <p:nvPr>
            <p:ph type="sldNum" sz="quarter" idx="10"/>
          </p:nvPr>
        </p:nvSpPr>
        <p:spPr/>
        <p:txBody>
          <a:bodyPr/>
          <a:lstStyle/>
          <a:p>
            <a:fld id="{4C9AB5A5-4E8A-43E5-8218-3E6B24A6A294}" type="slidenum">
              <a:rPr lang="en-GB" smtClean="0"/>
              <a:t>14</a:t>
            </a:fld>
            <a:endParaRPr lang="en-GB"/>
          </a:p>
        </p:txBody>
      </p:sp>
    </p:spTree>
    <p:extLst>
      <p:ext uri="{BB962C8B-B14F-4D97-AF65-F5344CB8AC3E}">
        <p14:creationId xmlns:p14="http://schemas.microsoft.com/office/powerpoint/2010/main" val="4225051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*USEFUL READ </a:t>
            </a:r>
            <a:r>
              <a:rPr lang="en-US" b="1" dirty="0">
                <a:sym typeface="Wingdings" pitchFamily="2" charset="2"/>
              </a:rPr>
              <a:t>*</a:t>
            </a:r>
            <a:r>
              <a:rPr lang="en-US" b="0" dirty="0">
                <a:sym typeface="Wingdings" pitchFamily="2" charset="2"/>
              </a:rPr>
              <a:t> </a:t>
            </a:r>
            <a:r>
              <a:rPr lang="en-US" b="1" dirty="0">
                <a:sym typeface="Wingdings" pitchFamily="2" charset="2"/>
              </a:rPr>
              <a:t>Integrated Water Resources Management - </a:t>
            </a:r>
            <a:r>
              <a:rPr lang="en-GB" sz="1200" b="1" kern="1200" dirty="0">
                <a:solidFill>
                  <a:schemeClr val="tx1"/>
                </a:solidFill>
                <a:effectLst/>
                <a:latin typeface="+mn-lt"/>
                <a:ea typeface="+mn-ea"/>
                <a:cs typeface="+mn-cs"/>
              </a:rPr>
              <a:t>THE UN-WATER INTEGRATED MONITORING INITIATIVE 2018</a:t>
            </a:r>
            <a:endParaRPr lang="en-GB" b="1" dirty="0"/>
          </a:p>
          <a:p>
            <a:r>
              <a:rPr lang="en-US" b="0" dirty="0">
                <a:sym typeface="Wingdings" pitchFamily="2" charset="2"/>
              </a:rPr>
              <a:t>https://</a:t>
            </a:r>
            <a:r>
              <a:rPr lang="en-US" b="0" dirty="0" err="1">
                <a:sym typeface="Wingdings" pitchFamily="2" charset="2"/>
              </a:rPr>
              <a:t>www.google.com</a:t>
            </a:r>
            <a:r>
              <a:rPr lang="en-US" b="0" dirty="0">
                <a:sym typeface="Wingdings" pitchFamily="2" charset="2"/>
              </a:rPr>
              <a:t>/</a:t>
            </a:r>
            <a:r>
              <a:rPr lang="en-US" b="0" dirty="0" err="1">
                <a:sym typeface="Wingdings" pitchFamily="2" charset="2"/>
              </a:rPr>
              <a:t>url?sa</a:t>
            </a:r>
            <a:r>
              <a:rPr lang="en-US" b="0" dirty="0">
                <a:sym typeface="Wingdings" pitchFamily="2" charset="2"/>
              </a:rPr>
              <a:t>=</a:t>
            </a:r>
            <a:r>
              <a:rPr lang="en-US" b="0" dirty="0" err="1">
                <a:sym typeface="Wingdings" pitchFamily="2" charset="2"/>
              </a:rPr>
              <a:t>t&amp;rct</a:t>
            </a:r>
            <a:r>
              <a:rPr lang="en-US" b="0" dirty="0">
                <a:sym typeface="Wingdings" pitchFamily="2" charset="2"/>
              </a:rPr>
              <a:t>=</a:t>
            </a:r>
            <a:r>
              <a:rPr lang="en-US" b="0" dirty="0" err="1">
                <a:sym typeface="Wingdings" pitchFamily="2" charset="2"/>
              </a:rPr>
              <a:t>j&amp;q</a:t>
            </a:r>
            <a:r>
              <a:rPr lang="en-US" b="0" dirty="0">
                <a:sym typeface="Wingdings" pitchFamily="2" charset="2"/>
              </a:rPr>
              <a:t>=&amp;</a:t>
            </a:r>
            <a:r>
              <a:rPr lang="en-US" b="0" dirty="0" err="1">
                <a:sym typeface="Wingdings" pitchFamily="2" charset="2"/>
              </a:rPr>
              <a:t>esrc</a:t>
            </a:r>
            <a:r>
              <a:rPr lang="en-US" b="0" dirty="0">
                <a:sym typeface="Wingdings" pitchFamily="2" charset="2"/>
              </a:rPr>
              <a:t>=</a:t>
            </a:r>
            <a:r>
              <a:rPr lang="en-US" b="0" dirty="0" err="1">
                <a:sym typeface="Wingdings" pitchFamily="2" charset="2"/>
              </a:rPr>
              <a:t>s&amp;source</a:t>
            </a:r>
            <a:r>
              <a:rPr lang="en-US" b="0" dirty="0">
                <a:sym typeface="Wingdings" pitchFamily="2" charset="2"/>
              </a:rPr>
              <a:t>=</a:t>
            </a:r>
            <a:r>
              <a:rPr lang="en-US" b="0" dirty="0" err="1">
                <a:sym typeface="Wingdings" pitchFamily="2" charset="2"/>
              </a:rPr>
              <a:t>web&amp;cd</a:t>
            </a:r>
            <a:r>
              <a:rPr lang="en-US" b="0" dirty="0">
                <a:sym typeface="Wingdings" pitchFamily="2" charset="2"/>
              </a:rPr>
              <a:t>=5&amp;ved=2ahUKEwj83_ndgrfgAhWVTBUIHQepCL0QFjAEegQIBhAB&amp;url=http%3A%2F%2Fwww.unwater.org%2Fapp%2Fuploads%2F2018%2F08%2F651-progress-on-integrated-water-resources-management-2018.pdf&amp;usg=AOvVaw3sOwrZ75QUNAFixFHMK7iB </a:t>
            </a:r>
          </a:p>
          <a:p>
            <a:endParaRPr lang="en-US" b="0" dirty="0"/>
          </a:p>
          <a:p>
            <a:endParaRPr lang="en-US" b="0" dirty="0"/>
          </a:p>
          <a:p>
            <a:r>
              <a:rPr lang="en-US" b="1" dirty="0"/>
              <a:t>UN 2015, Integrated Water Resources Management </a:t>
            </a:r>
            <a:r>
              <a:rPr lang="en-US" b="0" dirty="0"/>
              <a:t>– http://</a:t>
            </a:r>
            <a:r>
              <a:rPr lang="en-US" b="0" dirty="0" err="1"/>
              <a:t>www.un.org</a:t>
            </a:r>
            <a:r>
              <a:rPr lang="en-US" b="0" dirty="0"/>
              <a:t>/</a:t>
            </a:r>
            <a:r>
              <a:rPr lang="en-US" b="0" dirty="0" err="1"/>
              <a:t>waterforlifedecade</a:t>
            </a:r>
            <a:r>
              <a:rPr lang="en-US" b="0" dirty="0"/>
              <a:t>/</a:t>
            </a:r>
            <a:r>
              <a:rPr lang="en-US" b="0" dirty="0" err="1"/>
              <a:t>iwrm.shtml</a:t>
            </a:r>
            <a:r>
              <a:rPr lang="en-US" b="0" dirty="0"/>
              <a:t> </a:t>
            </a:r>
          </a:p>
          <a:p>
            <a:r>
              <a:rPr lang="en-US" b="1" i="0" u="none" dirty="0"/>
              <a:t>Global Water Forum 2013, Integrated Water Resources Management: What is it and why is it used? </a:t>
            </a:r>
            <a:r>
              <a:rPr lang="en-US" b="0" i="0" u="none" dirty="0"/>
              <a:t>– http://</a:t>
            </a:r>
            <a:r>
              <a:rPr lang="en-US" b="0" i="0" u="none" dirty="0" err="1"/>
              <a:t>www.globalwaterforum.org</a:t>
            </a:r>
            <a:r>
              <a:rPr lang="en-US" b="0" i="0" u="none" dirty="0"/>
              <a:t>/2013/06/10/integrated-water-resources-management-what-is-it-and-why-is-it-used/</a:t>
            </a:r>
            <a:endParaRPr lang="en-US" b="1" i="0" u="none" dirty="0"/>
          </a:p>
        </p:txBody>
      </p:sp>
      <p:sp>
        <p:nvSpPr>
          <p:cNvPr id="4" name="Slide Number Placeholder 3"/>
          <p:cNvSpPr>
            <a:spLocks noGrp="1"/>
          </p:cNvSpPr>
          <p:nvPr>
            <p:ph type="sldNum" sz="quarter" idx="5"/>
          </p:nvPr>
        </p:nvSpPr>
        <p:spPr/>
        <p:txBody>
          <a:bodyPr/>
          <a:lstStyle/>
          <a:p>
            <a:fld id="{4C9AB5A5-4E8A-43E5-8218-3E6B24A6A294}" type="slidenum">
              <a:rPr lang="en-GB" smtClean="0"/>
              <a:t>15</a:t>
            </a:fld>
            <a:endParaRPr lang="en-GB"/>
          </a:p>
        </p:txBody>
      </p:sp>
    </p:spTree>
    <p:extLst>
      <p:ext uri="{BB962C8B-B14F-4D97-AF65-F5344CB8AC3E}">
        <p14:creationId xmlns:p14="http://schemas.microsoft.com/office/powerpoint/2010/main" val="2973707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2/13/19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2/13/19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2/13/19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2/13/19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2/13/19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2/13/19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2/13/19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2/13/19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image" Target="../media/image2.tiff"/><Relationship Id="rId7" Type="http://schemas.openxmlformats.org/officeDocument/2006/relationships/image" Target="../media/image6.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tiff"/><Relationship Id="rId11" Type="http://schemas.openxmlformats.org/officeDocument/2006/relationships/image" Target="../media/image10.tiff"/><Relationship Id="rId5" Type="http://schemas.openxmlformats.org/officeDocument/2006/relationships/image" Target="../media/image4.tiff"/><Relationship Id="rId10" Type="http://schemas.openxmlformats.org/officeDocument/2006/relationships/image" Target="../media/image9.tiff"/><Relationship Id="rId4" Type="http://schemas.openxmlformats.org/officeDocument/2006/relationships/image" Target="../media/image3.tiff"/><Relationship Id="rId9" Type="http://schemas.openxmlformats.org/officeDocument/2006/relationships/image" Target="../media/image8.tiff"/></Relationships>
</file>

<file path=ppt/slides/_rels/slide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environmentlaw.org.uk/rte.asp?id=29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Environment_Agenc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300" dirty="0"/>
              <a:t>Media &amp; the Global Water Crisis</a:t>
            </a:r>
            <a:br>
              <a:rPr lang="en-GB" sz="5300" dirty="0"/>
            </a:br>
            <a:r>
              <a:rPr lang="en-GB" sz="2600" dirty="0"/>
              <a:t>Are we well informed, Misinformed or just turning a blind eye?</a:t>
            </a:r>
          </a:p>
        </p:txBody>
      </p:sp>
      <p:sp>
        <p:nvSpPr>
          <p:cNvPr id="3" name="Subtitle 2"/>
          <p:cNvSpPr>
            <a:spLocks noGrp="1"/>
          </p:cNvSpPr>
          <p:nvPr>
            <p:ph type="subTitle" idx="1"/>
          </p:nvPr>
        </p:nvSpPr>
        <p:spPr/>
        <p:txBody>
          <a:bodyPr/>
          <a:lstStyle/>
          <a:p>
            <a:r>
              <a:rPr lang="en-GB" dirty="0"/>
              <a:t>Tutorial 1 Discussion </a:t>
            </a:r>
          </a:p>
        </p:txBody>
      </p:sp>
    </p:spTree>
    <p:extLst>
      <p:ext uri="{BB962C8B-B14F-4D97-AF65-F5344CB8AC3E}">
        <p14:creationId xmlns:p14="http://schemas.microsoft.com/office/powerpoint/2010/main" val="1341041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ways we Convey… </a:t>
            </a:r>
          </a:p>
        </p:txBody>
      </p:sp>
      <p:sp>
        <p:nvSpPr>
          <p:cNvPr id="3" name="Content Placeholder 2"/>
          <p:cNvSpPr>
            <a:spLocks noGrp="1"/>
          </p:cNvSpPr>
          <p:nvPr>
            <p:ph idx="1"/>
          </p:nvPr>
        </p:nvSpPr>
        <p:spPr>
          <a:xfrm>
            <a:off x="810000" y="2423765"/>
            <a:ext cx="7194072" cy="3636511"/>
          </a:xfrm>
        </p:spPr>
        <p:txBody>
          <a:bodyPr>
            <a:normAutofit/>
          </a:bodyPr>
          <a:lstStyle/>
          <a:p>
            <a:pPr>
              <a:lnSpc>
                <a:spcPct val="150000"/>
              </a:lnSpc>
            </a:pPr>
            <a:r>
              <a:rPr lang="en-GB" sz="4000" b="1" dirty="0"/>
              <a:t> TV News Outlets </a:t>
            </a:r>
          </a:p>
          <a:p>
            <a:pPr>
              <a:lnSpc>
                <a:spcPct val="150000"/>
              </a:lnSpc>
            </a:pPr>
            <a:r>
              <a:rPr lang="en-GB" sz="4000" b="1" dirty="0"/>
              <a:t> Online Articles</a:t>
            </a:r>
          </a:p>
          <a:p>
            <a:pPr>
              <a:lnSpc>
                <a:spcPct val="150000"/>
              </a:lnSpc>
            </a:pPr>
            <a:r>
              <a:rPr lang="en-GB" sz="4000" b="1" dirty="0"/>
              <a:t> Social Media</a:t>
            </a:r>
            <a:endParaRPr lang="en-GB" sz="4000" dirty="0"/>
          </a:p>
        </p:txBody>
      </p:sp>
      <p:pic>
        <p:nvPicPr>
          <p:cNvPr id="7" name="Picture 6">
            <a:extLst>
              <a:ext uri="{FF2B5EF4-FFF2-40B4-BE49-F238E27FC236}">
                <a16:creationId xmlns:a16="http://schemas.microsoft.com/office/drawing/2014/main" id="{AA111046-DBCD-9941-A0DC-E87000962755}"/>
              </a:ext>
            </a:extLst>
          </p:cNvPr>
          <p:cNvPicPr>
            <a:picLocks noChangeAspect="1"/>
          </p:cNvPicPr>
          <p:nvPr/>
        </p:nvPicPr>
        <p:blipFill>
          <a:blip r:embed="rId3"/>
          <a:stretch>
            <a:fillRect/>
          </a:stretch>
        </p:blipFill>
        <p:spPr>
          <a:xfrm>
            <a:off x="5829579" y="2334161"/>
            <a:ext cx="1911027" cy="1393822"/>
          </a:xfrm>
          <a:prstGeom prst="rect">
            <a:avLst/>
          </a:prstGeom>
        </p:spPr>
      </p:pic>
      <p:pic>
        <p:nvPicPr>
          <p:cNvPr id="8" name="Picture 7">
            <a:extLst>
              <a:ext uri="{FF2B5EF4-FFF2-40B4-BE49-F238E27FC236}">
                <a16:creationId xmlns:a16="http://schemas.microsoft.com/office/drawing/2014/main" id="{E4A9692A-DE61-C949-9A48-E96F9C448E8E}"/>
              </a:ext>
            </a:extLst>
          </p:cNvPr>
          <p:cNvPicPr>
            <a:picLocks noChangeAspect="1"/>
          </p:cNvPicPr>
          <p:nvPr/>
        </p:nvPicPr>
        <p:blipFill>
          <a:blip r:embed="rId4"/>
          <a:stretch>
            <a:fillRect/>
          </a:stretch>
        </p:blipFill>
        <p:spPr>
          <a:xfrm>
            <a:off x="6833725" y="1772608"/>
            <a:ext cx="4735569" cy="633895"/>
          </a:xfrm>
          <a:prstGeom prst="rect">
            <a:avLst/>
          </a:prstGeom>
        </p:spPr>
      </p:pic>
      <p:pic>
        <p:nvPicPr>
          <p:cNvPr id="10" name="Picture 9">
            <a:extLst>
              <a:ext uri="{FF2B5EF4-FFF2-40B4-BE49-F238E27FC236}">
                <a16:creationId xmlns:a16="http://schemas.microsoft.com/office/drawing/2014/main" id="{E262B485-80E3-1548-B971-1BCA14EAC920}"/>
              </a:ext>
            </a:extLst>
          </p:cNvPr>
          <p:cNvPicPr>
            <a:picLocks noChangeAspect="1"/>
          </p:cNvPicPr>
          <p:nvPr/>
        </p:nvPicPr>
        <p:blipFill>
          <a:blip r:embed="rId5"/>
          <a:stretch>
            <a:fillRect/>
          </a:stretch>
        </p:blipFill>
        <p:spPr>
          <a:xfrm>
            <a:off x="7694112" y="2408127"/>
            <a:ext cx="2238192" cy="1257864"/>
          </a:xfrm>
          <a:prstGeom prst="rect">
            <a:avLst/>
          </a:prstGeom>
        </p:spPr>
      </p:pic>
      <p:pic>
        <p:nvPicPr>
          <p:cNvPr id="11" name="Picture 10">
            <a:extLst>
              <a:ext uri="{FF2B5EF4-FFF2-40B4-BE49-F238E27FC236}">
                <a16:creationId xmlns:a16="http://schemas.microsoft.com/office/drawing/2014/main" id="{B020C881-4FF6-EC49-9B0E-6337F78E2E17}"/>
              </a:ext>
            </a:extLst>
          </p:cNvPr>
          <p:cNvPicPr>
            <a:picLocks noChangeAspect="1"/>
          </p:cNvPicPr>
          <p:nvPr/>
        </p:nvPicPr>
        <p:blipFill>
          <a:blip r:embed="rId6"/>
          <a:stretch>
            <a:fillRect/>
          </a:stretch>
        </p:blipFill>
        <p:spPr>
          <a:xfrm>
            <a:off x="5860575" y="3654135"/>
            <a:ext cx="2457127" cy="1143569"/>
          </a:xfrm>
          <a:prstGeom prst="rect">
            <a:avLst/>
          </a:prstGeom>
        </p:spPr>
      </p:pic>
      <p:pic>
        <p:nvPicPr>
          <p:cNvPr id="12" name="Picture 11">
            <a:extLst>
              <a:ext uri="{FF2B5EF4-FFF2-40B4-BE49-F238E27FC236}">
                <a16:creationId xmlns:a16="http://schemas.microsoft.com/office/drawing/2014/main" id="{74AA1DF4-A32D-4F42-8374-14DA5C1CFFEF}"/>
              </a:ext>
            </a:extLst>
          </p:cNvPr>
          <p:cNvPicPr>
            <a:picLocks noChangeAspect="1"/>
          </p:cNvPicPr>
          <p:nvPr/>
        </p:nvPicPr>
        <p:blipFill>
          <a:blip r:embed="rId7"/>
          <a:stretch>
            <a:fillRect/>
          </a:stretch>
        </p:blipFill>
        <p:spPr>
          <a:xfrm>
            <a:off x="9778606" y="2358374"/>
            <a:ext cx="1852047" cy="1852047"/>
          </a:xfrm>
          <a:prstGeom prst="rect">
            <a:avLst/>
          </a:prstGeom>
        </p:spPr>
      </p:pic>
      <p:pic>
        <p:nvPicPr>
          <p:cNvPr id="16" name="Picture 15">
            <a:extLst>
              <a:ext uri="{FF2B5EF4-FFF2-40B4-BE49-F238E27FC236}">
                <a16:creationId xmlns:a16="http://schemas.microsoft.com/office/drawing/2014/main" id="{C270BCE3-B626-1F49-8C8B-207D5B00548E}"/>
              </a:ext>
            </a:extLst>
          </p:cNvPr>
          <p:cNvPicPr>
            <a:picLocks noChangeAspect="1"/>
          </p:cNvPicPr>
          <p:nvPr/>
        </p:nvPicPr>
        <p:blipFill>
          <a:blip r:embed="rId8"/>
          <a:stretch>
            <a:fillRect/>
          </a:stretch>
        </p:blipFill>
        <p:spPr>
          <a:xfrm>
            <a:off x="8317702" y="3645330"/>
            <a:ext cx="1658319" cy="1658319"/>
          </a:xfrm>
          <a:prstGeom prst="rect">
            <a:avLst/>
          </a:prstGeom>
        </p:spPr>
      </p:pic>
      <p:pic>
        <p:nvPicPr>
          <p:cNvPr id="18" name="Picture 17">
            <a:extLst>
              <a:ext uri="{FF2B5EF4-FFF2-40B4-BE49-F238E27FC236}">
                <a16:creationId xmlns:a16="http://schemas.microsoft.com/office/drawing/2014/main" id="{F009ABE9-2606-3147-9A42-CA0ACAB15C9E}"/>
              </a:ext>
            </a:extLst>
          </p:cNvPr>
          <p:cNvPicPr>
            <a:picLocks noChangeAspect="1"/>
          </p:cNvPicPr>
          <p:nvPr/>
        </p:nvPicPr>
        <p:blipFill>
          <a:blip r:embed="rId9"/>
          <a:stretch>
            <a:fillRect/>
          </a:stretch>
        </p:blipFill>
        <p:spPr>
          <a:xfrm>
            <a:off x="9645763" y="4035908"/>
            <a:ext cx="1472769" cy="1472769"/>
          </a:xfrm>
          <a:prstGeom prst="rect">
            <a:avLst/>
          </a:prstGeom>
        </p:spPr>
      </p:pic>
      <p:pic>
        <p:nvPicPr>
          <p:cNvPr id="19" name="Picture 18">
            <a:extLst>
              <a:ext uri="{FF2B5EF4-FFF2-40B4-BE49-F238E27FC236}">
                <a16:creationId xmlns:a16="http://schemas.microsoft.com/office/drawing/2014/main" id="{88AD663A-D5A5-9F4E-99D4-A0DCC02CFF89}"/>
              </a:ext>
            </a:extLst>
          </p:cNvPr>
          <p:cNvPicPr>
            <a:picLocks noChangeAspect="1"/>
          </p:cNvPicPr>
          <p:nvPr/>
        </p:nvPicPr>
        <p:blipFill>
          <a:blip r:embed="rId10"/>
          <a:stretch>
            <a:fillRect/>
          </a:stretch>
        </p:blipFill>
        <p:spPr>
          <a:xfrm>
            <a:off x="8567922" y="1120436"/>
            <a:ext cx="2997882" cy="668278"/>
          </a:xfrm>
          <a:prstGeom prst="rect">
            <a:avLst/>
          </a:prstGeom>
        </p:spPr>
      </p:pic>
      <p:pic>
        <p:nvPicPr>
          <p:cNvPr id="20" name="Picture 19">
            <a:extLst>
              <a:ext uri="{FF2B5EF4-FFF2-40B4-BE49-F238E27FC236}">
                <a16:creationId xmlns:a16="http://schemas.microsoft.com/office/drawing/2014/main" id="{8A0E4FE3-01A3-8B4B-A457-203C00B417DB}"/>
              </a:ext>
            </a:extLst>
          </p:cNvPr>
          <p:cNvPicPr>
            <a:picLocks noChangeAspect="1"/>
          </p:cNvPicPr>
          <p:nvPr/>
        </p:nvPicPr>
        <p:blipFill>
          <a:blip r:embed="rId11"/>
          <a:stretch>
            <a:fillRect/>
          </a:stretch>
        </p:blipFill>
        <p:spPr>
          <a:xfrm>
            <a:off x="5579359" y="4756036"/>
            <a:ext cx="2738343" cy="1855988"/>
          </a:xfrm>
          <a:prstGeom prst="rect">
            <a:avLst/>
          </a:prstGeom>
        </p:spPr>
      </p:pic>
    </p:spTree>
    <p:extLst>
      <p:ext uri="{BB962C8B-B14F-4D97-AF65-F5344CB8AC3E}">
        <p14:creationId xmlns:p14="http://schemas.microsoft.com/office/powerpoint/2010/main" val="1111003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TV Outlets</a:t>
            </a:r>
          </a:p>
        </p:txBody>
      </p:sp>
      <p:sp>
        <p:nvSpPr>
          <p:cNvPr id="3" name="Content Placeholder 2"/>
          <p:cNvSpPr>
            <a:spLocks noGrp="1"/>
          </p:cNvSpPr>
          <p:nvPr>
            <p:ph idx="1"/>
          </p:nvPr>
        </p:nvSpPr>
        <p:spPr>
          <a:xfrm>
            <a:off x="818712" y="2222287"/>
            <a:ext cx="5628584" cy="4249951"/>
          </a:xfrm>
        </p:spPr>
        <p:txBody>
          <a:bodyPr>
            <a:normAutofit lnSpcReduction="10000"/>
          </a:bodyPr>
          <a:lstStyle/>
          <a:p>
            <a:pPr>
              <a:lnSpc>
                <a:spcPct val="150000"/>
              </a:lnSpc>
            </a:pPr>
            <a:r>
              <a:rPr lang="en-GB" b="1" dirty="0"/>
              <a:t>Segments relating to the environment/Relating to water crisis</a:t>
            </a:r>
            <a:br>
              <a:rPr lang="en-GB" b="1" dirty="0"/>
            </a:br>
            <a:r>
              <a:rPr lang="en-GB" dirty="0"/>
              <a:t>- Reporting prompt</a:t>
            </a:r>
            <a:br>
              <a:rPr lang="en-GB" dirty="0"/>
            </a:br>
            <a:r>
              <a:rPr lang="en-GB" dirty="0"/>
              <a:t>- Follow-up lacking?</a:t>
            </a:r>
            <a:endParaRPr lang="en-GB" b="1" dirty="0"/>
          </a:p>
          <a:p>
            <a:pPr>
              <a:lnSpc>
                <a:spcPct val="150000"/>
              </a:lnSpc>
            </a:pPr>
            <a:r>
              <a:rPr lang="en-GB" b="1" dirty="0"/>
              <a:t>Screen time</a:t>
            </a:r>
            <a:br>
              <a:rPr lang="en-GB" b="1" dirty="0"/>
            </a:br>
            <a:r>
              <a:rPr lang="en-GB" dirty="0"/>
              <a:t>- Celebration and initiative-awakening wave from renewed Nature Documentary Interest from the Public </a:t>
            </a:r>
            <a:r>
              <a:rPr lang="en-GB" dirty="0">
                <a:sym typeface="Wingdings" pitchFamily="2" charset="2"/>
              </a:rPr>
              <a:t> Pressure on politics? </a:t>
            </a:r>
            <a:r>
              <a:rPr lang="en-GB" dirty="0"/>
              <a:t>(Dynasties, Blue Planet, Frozen Planet etc.)</a:t>
            </a:r>
          </a:p>
          <a:p>
            <a:pPr>
              <a:lnSpc>
                <a:spcPct val="150000"/>
              </a:lnSpc>
            </a:pPr>
            <a:r>
              <a:rPr lang="en-GB" b="1" dirty="0"/>
              <a:t>Solutions discussed?</a:t>
            </a:r>
            <a:endParaRPr lang="en-GB" dirty="0"/>
          </a:p>
        </p:txBody>
      </p:sp>
      <p:pic>
        <p:nvPicPr>
          <p:cNvPr id="6" name="Picture 5">
            <a:extLst>
              <a:ext uri="{FF2B5EF4-FFF2-40B4-BE49-F238E27FC236}">
                <a16:creationId xmlns:a16="http://schemas.microsoft.com/office/drawing/2014/main" id="{7259CFF1-F678-DA49-AF4C-E2AD9460065D}"/>
              </a:ext>
            </a:extLst>
          </p:cNvPr>
          <p:cNvPicPr>
            <a:picLocks noChangeAspect="1"/>
          </p:cNvPicPr>
          <p:nvPr/>
        </p:nvPicPr>
        <p:blipFill>
          <a:blip r:embed="rId3"/>
          <a:stretch>
            <a:fillRect/>
          </a:stretch>
        </p:blipFill>
        <p:spPr>
          <a:xfrm>
            <a:off x="6447296" y="2664911"/>
            <a:ext cx="5465736" cy="3077209"/>
          </a:xfrm>
          <a:prstGeom prst="rect">
            <a:avLst/>
          </a:prstGeom>
        </p:spPr>
      </p:pic>
    </p:spTree>
    <p:extLst>
      <p:ext uri="{BB962C8B-B14F-4D97-AF65-F5344CB8AC3E}">
        <p14:creationId xmlns:p14="http://schemas.microsoft.com/office/powerpoint/2010/main" val="2430987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Articles &amp; Social Media</a:t>
            </a:r>
          </a:p>
        </p:txBody>
      </p:sp>
      <p:sp>
        <p:nvSpPr>
          <p:cNvPr id="3" name="Content Placeholder 2"/>
          <p:cNvSpPr>
            <a:spLocks noGrp="1"/>
          </p:cNvSpPr>
          <p:nvPr>
            <p:ph idx="1"/>
          </p:nvPr>
        </p:nvSpPr>
        <p:spPr>
          <a:xfrm>
            <a:off x="810000" y="2071687"/>
            <a:ext cx="7194072" cy="4529137"/>
          </a:xfrm>
        </p:spPr>
        <p:txBody>
          <a:bodyPr>
            <a:normAutofit fontScale="85000" lnSpcReduction="20000"/>
          </a:bodyPr>
          <a:lstStyle/>
          <a:p>
            <a:pPr>
              <a:lnSpc>
                <a:spcPct val="150000"/>
              </a:lnSpc>
            </a:pPr>
            <a:r>
              <a:rPr lang="en-GB" b="1" dirty="0"/>
              <a:t>News Outlets (online)</a:t>
            </a:r>
            <a:br>
              <a:rPr lang="en-GB" b="1" dirty="0"/>
            </a:br>
            <a:r>
              <a:rPr lang="en-GB" b="1" dirty="0"/>
              <a:t>- Science Alert</a:t>
            </a:r>
          </a:p>
          <a:p>
            <a:pPr>
              <a:lnSpc>
                <a:spcPct val="150000"/>
              </a:lnSpc>
            </a:pPr>
            <a:r>
              <a:rPr lang="en-GB" b="1" dirty="0"/>
              <a:t>YouTube (online video) &amp; Twitter</a:t>
            </a:r>
            <a:br>
              <a:rPr lang="en-GB" dirty="0"/>
            </a:br>
            <a:r>
              <a:rPr lang="en-GB" dirty="0"/>
              <a:t>- Brave Wilderness</a:t>
            </a:r>
            <a:br>
              <a:rPr lang="en-GB" dirty="0"/>
            </a:br>
            <a:r>
              <a:rPr lang="en-GB" dirty="0"/>
              <a:t>- #2minutebeachclean</a:t>
            </a:r>
          </a:p>
          <a:p>
            <a:pPr>
              <a:lnSpc>
                <a:spcPct val="150000"/>
              </a:lnSpc>
            </a:pPr>
            <a:r>
              <a:rPr lang="en-GB" b="1" dirty="0"/>
              <a:t>Facebook Groups</a:t>
            </a:r>
            <a:br>
              <a:rPr lang="en-GB" dirty="0"/>
            </a:br>
            <a:r>
              <a:rPr lang="en-GB" b="1" dirty="0"/>
              <a:t>- ID groups … </a:t>
            </a:r>
            <a:r>
              <a:rPr lang="en-GB" dirty="0"/>
              <a:t>“UK Bees, Wasps and Ants”</a:t>
            </a:r>
            <a:br>
              <a:rPr lang="en-GB" dirty="0"/>
            </a:br>
            <a:r>
              <a:rPr lang="en-GB" dirty="0"/>
              <a:t>- </a:t>
            </a:r>
            <a:r>
              <a:rPr lang="en-GB" b="1" dirty="0"/>
              <a:t>Groups for people interested in specific fields of ecology/zoology </a:t>
            </a:r>
            <a:r>
              <a:rPr lang="en-GB" dirty="0"/>
              <a:t>… “Young Ringers”/”Next Generation Ringers”</a:t>
            </a:r>
            <a:br>
              <a:rPr lang="en-GB" dirty="0"/>
            </a:br>
            <a:r>
              <a:rPr lang="en-GB" dirty="0"/>
              <a:t>- </a:t>
            </a:r>
            <a:r>
              <a:rPr lang="en-GB" b="1" dirty="0"/>
              <a:t>Natural History &amp; Curios … “</a:t>
            </a:r>
            <a:r>
              <a:rPr lang="en-GB" dirty="0"/>
              <a:t>Vulture Culture UK”/”The Vulture Nest”</a:t>
            </a:r>
          </a:p>
          <a:p>
            <a:pPr>
              <a:lnSpc>
                <a:spcPct val="150000"/>
              </a:lnSpc>
            </a:pPr>
            <a:r>
              <a:rPr lang="en-GB" b="1" dirty="0"/>
              <a:t>Memes..!</a:t>
            </a:r>
            <a:br>
              <a:rPr lang="en-GB" dirty="0"/>
            </a:br>
            <a:r>
              <a:rPr lang="en-GB" dirty="0"/>
              <a:t>- Wild Green Memes for Ecological Fiends</a:t>
            </a:r>
            <a:br>
              <a:rPr lang="en-GB" dirty="0"/>
            </a:br>
            <a:r>
              <a:rPr lang="en-GB" dirty="0"/>
              <a:t>- </a:t>
            </a:r>
            <a:r>
              <a:rPr lang="en-GB" dirty="0" err="1"/>
              <a:t>Entomemeology</a:t>
            </a:r>
            <a:r>
              <a:rPr lang="en-GB" dirty="0"/>
              <a:t>, Etc.</a:t>
            </a:r>
          </a:p>
        </p:txBody>
      </p:sp>
      <p:pic>
        <p:nvPicPr>
          <p:cNvPr id="6" name="Picture 5">
            <a:extLst>
              <a:ext uri="{FF2B5EF4-FFF2-40B4-BE49-F238E27FC236}">
                <a16:creationId xmlns:a16="http://schemas.microsoft.com/office/drawing/2014/main" id="{C0B1AFEC-73E6-2F41-BF78-5F43DD818882}"/>
              </a:ext>
            </a:extLst>
          </p:cNvPr>
          <p:cNvPicPr>
            <a:picLocks noChangeAspect="1"/>
          </p:cNvPicPr>
          <p:nvPr/>
        </p:nvPicPr>
        <p:blipFill>
          <a:blip r:embed="rId3"/>
          <a:stretch>
            <a:fillRect/>
          </a:stretch>
        </p:blipFill>
        <p:spPr>
          <a:xfrm>
            <a:off x="6366080" y="-51581"/>
            <a:ext cx="7223933" cy="7223933"/>
          </a:xfrm>
          <a:prstGeom prst="rect">
            <a:avLst/>
          </a:prstGeom>
        </p:spPr>
      </p:pic>
    </p:spTree>
    <p:extLst>
      <p:ext uri="{BB962C8B-B14F-4D97-AF65-F5344CB8AC3E}">
        <p14:creationId xmlns:p14="http://schemas.microsoft.com/office/powerpoint/2010/main" val="2543909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Water Framework Directive</a:t>
            </a:r>
            <a:br>
              <a:rPr lang="en-GB" dirty="0"/>
            </a:br>
            <a:r>
              <a:rPr lang="en-GB" sz="2300" dirty="0"/>
              <a:t>What the WFD is, the EA, Water Resources Act &amp; other related legislation</a:t>
            </a:r>
          </a:p>
        </p:txBody>
      </p:sp>
      <p:sp>
        <p:nvSpPr>
          <p:cNvPr id="3" name="Subtitle 2"/>
          <p:cNvSpPr>
            <a:spLocks noGrp="1"/>
          </p:cNvSpPr>
          <p:nvPr>
            <p:ph type="subTitle" idx="1"/>
          </p:nvPr>
        </p:nvSpPr>
        <p:spPr/>
        <p:txBody>
          <a:bodyPr/>
          <a:lstStyle/>
          <a:p>
            <a:r>
              <a:rPr lang="en-GB" dirty="0"/>
              <a:t>Tutorial 2 Discussion</a:t>
            </a:r>
          </a:p>
        </p:txBody>
      </p:sp>
    </p:spTree>
    <p:extLst>
      <p:ext uri="{BB962C8B-B14F-4D97-AF65-F5344CB8AC3E}">
        <p14:creationId xmlns:p14="http://schemas.microsoft.com/office/powerpoint/2010/main" val="2370485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water legislation</a:t>
            </a:r>
          </a:p>
        </p:txBody>
      </p:sp>
      <p:sp>
        <p:nvSpPr>
          <p:cNvPr id="3" name="Content Placeholder 2"/>
          <p:cNvSpPr>
            <a:spLocks noGrp="1"/>
          </p:cNvSpPr>
          <p:nvPr>
            <p:ph idx="1"/>
          </p:nvPr>
        </p:nvSpPr>
        <p:spPr>
          <a:xfrm>
            <a:off x="818712" y="2222287"/>
            <a:ext cx="7194072" cy="3636511"/>
          </a:xfrm>
        </p:spPr>
        <p:txBody>
          <a:bodyPr/>
          <a:lstStyle/>
          <a:p>
            <a:pPr>
              <a:lnSpc>
                <a:spcPct val="150000"/>
              </a:lnSpc>
            </a:pPr>
            <a:r>
              <a:rPr lang="en-GB" b="1" dirty="0"/>
              <a:t>Setting standards and controls </a:t>
            </a:r>
            <a:r>
              <a:rPr lang="en-GB" dirty="0"/>
              <a:t>to govern the actions of people and groups in the public and private spheres. </a:t>
            </a:r>
          </a:p>
          <a:p>
            <a:pPr>
              <a:lnSpc>
                <a:spcPct val="150000"/>
              </a:lnSpc>
            </a:pPr>
            <a:r>
              <a:rPr lang="en-GB" dirty="0"/>
              <a:t>Sometimes referred to as </a:t>
            </a:r>
            <a:r>
              <a:rPr lang="en-GB" b="1" dirty="0"/>
              <a:t>statutory law</a:t>
            </a:r>
            <a:r>
              <a:rPr lang="en-GB" dirty="0"/>
              <a:t>, put into place by the actions of a legislature or governing body – EU, EC, etc…</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2876" y="2342150"/>
            <a:ext cx="5572502" cy="3889606"/>
          </a:xfrm>
          <a:prstGeom prst="rect">
            <a:avLst/>
          </a:prstGeom>
        </p:spPr>
      </p:pic>
    </p:spTree>
    <p:extLst>
      <p:ext uri="{BB962C8B-B14F-4D97-AF65-F5344CB8AC3E}">
        <p14:creationId xmlns:p14="http://schemas.microsoft.com/office/powerpoint/2010/main" val="708920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Complying with UK &amp; EU Directives</a:t>
            </a:r>
          </a:p>
        </p:txBody>
      </p:sp>
      <p:sp>
        <p:nvSpPr>
          <p:cNvPr id="3" name="Content Placeholder 2"/>
          <p:cNvSpPr>
            <a:spLocks noGrp="1"/>
          </p:cNvSpPr>
          <p:nvPr>
            <p:ph idx="1"/>
          </p:nvPr>
        </p:nvSpPr>
        <p:spPr>
          <a:xfrm>
            <a:off x="396240" y="2301240"/>
            <a:ext cx="5552788" cy="4373881"/>
          </a:xfrm>
        </p:spPr>
        <p:txBody>
          <a:bodyPr>
            <a:normAutofit/>
          </a:bodyPr>
          <a:lstStyle/>
          <a:p>
            <a:r>
              <a:rPr lang="en-US" sz="2200" dirty="0"/>
              <a:t>Economic regulation of the sector</a:t>
            </a:r>
          </a:p>
          <a:p>
            <a:r>
              <a:rPr lang="en-US" sz="2200" dirty="0"/>
              <a:t>Water Supply</a:t>
            </a:r>
          </a:p>
          <a:p>
            <a:r>
              <a:rPr lang="en-US" sz="2200" dirty="0"/>
              <a:t>Sewerage services</a:t>
            </a:r>
          </a:p>
          <a:p>
            <a:r>
              <a:rPr lang="en-US" sz="2200" dirty="0"/>
              <a:t>Drinking water quality</a:t>
            </a:r>
          </a:p>
          <a:p>
            <a:r>
              <a:rPr lang="en-US" sz="2200" dirty="0"/>
              <a:t>Environmental standards</a:t>
            </a:r>
          </a:p>
          <a:p>
            <a:r>
              <a:rPr lang="en-US" sz="2200" dirty="0"/>
              <a:t>Customer service</a:t>
            </a:r>
          </a:p>
          <a:p>
            <a:r>
              <a:rPr lang="en-US" sz="2200" dirty="0"/>
              <a:t>And Flood &amp; drought protection and adaptation</a:t>
            </a:r>
          </a:p>
        </p:txBody>
      </p:sp>
      <p:pic>
        <p:nvPicPr>
          <p:cNvPr id="5" name="Picture 4">
            <a:extLst>
              <a:ext uri="{FF2B5EF4-FFF2-40B4-BE49-F238E27FC236}">
                <a16:creationId xmlns:a16="http://schemas.microsoft.com/office/drawing/2014/main" id="{981DF529-2B59-234C-9451-657E649114A7}"/>
              </a:ext>
            </a:extLst>
          </p:cNvPr>
          <p:cNvPicPr>
            <a:picLocks noChangeAspect="1"/>
          </p:cNvPicPr>
          <p:nvPr/>
        </p:nvPicPr>
        <p:blipFill>
          <a:blip r:embed="rId3"/>
          <a:stretch>
            <a:fillRect/>
          </a:stretch>
        </p:blipFill>
        <p:spPr>
          <a:xfrm>
            <a:off x="6095999" y="2301240"/>
            <a:ext cx="5659120" cy="3742321"/>
          </a:xfrm>
          <a:prstGeom prst="rect">
            <a:avLst/>
          </a:prstGeom>
        </p:spPr>
      </p:pic>
    </p:spTree>
    <p:extLst>
      <p:ext uri="{BB962C8B-B14F-4D97-AF65-F5344CB8AC3E}">
        <p14:creationId xmlns:p14="http://schemas.microsoft.com/office/powerpoint/2010/main" val="2739294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Legislation…</a:t>
            </a:r>
          </a:p>
        </p:txBody>
      </p:sp>
      <p:sp>
        <p:nvSpPr>
          <p:cNvPr id="3" name="Content Placeholder 2"/>
          <p:cNvSpPr>
            <a:spLocks noGrp="1"/>
          </p:cNvSpPr>
          <p:nvPr>
            <p:ph idx="1"/>
          </p:nvPr>
        </p:nvSpPr>
        <p:spPr>
          <a:xfrm>
            <a:off x="810000" y="2556899"/>
            <a:ext cx="5139028" cy="3636511"/>
          </a:xfrm>
        </p:spPr>
        <p:txBody>
          <a:bodyPr>
            <a:normAutofit fontScale="92500" lnSpcReduction="10000"/>
          </a:bodyPr>
          <a:lstStyle/>
          <a:p>
            <a:pPr>
              <a:lnSpc>
                <a:spcPct val="200000"/>
              </a:lnSpc>
            </a:pPr>
            <a:r>
              <a:rPr lang="en-GB" dirty="0"/>
              <a:t>The Environment Act (1995)</a:t>
            </a:r>
          </a:p>
          <a:p>
            <a:pPr>
              <a:lnSpc>
                <a:spcPct val="200000"/>
              </a:lnSpc>
            </a:pPr>
            <a:r>
              <a:rPr lang="en-GB" dirty="0"/>
              <a:t>The Water Framework Directive </a:t>
            </a:r>
          </a:p>
          <a:p>
            <a:pPr>
              <a:lnSpc>
                <a:spcPct val="200000"/>
              </a:lnSpc>
            </a:pPr>
            <a:r>
              <a:rPr lang="en-GB" dirty="0"/>
              <a:t>The Water Resources Act (1991)</a:t>
            </a:r>
          </a:p>
          <a:p>
            <a:pPr>
              <a:lnSpc>
                <a:spcPct val="200000"/>
              </a:lnSpc>
            </a:pPr>
            <a:r>
              <a:rPr lang="en-GB" dirty="0"/>
              <a:t>The Water Industry Act</a:t>
            </a:r>
          </a:p>
          <a:p>
            <a:pPr>
              <a:lnSpc>
                <a:spcPct val="200000"/>
              </a:lnSpc>
            </a:pPr>
            <a:r>
              <a:rPr lang="en-GB" dirty="0"/>
              <a:t>Directive on Environmental Quality Standards (2008)</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2537705"/>
            <a:ext cx="5478079" cy="3655705"/>
          </a:xfrm>
          <a:prstGeom prst="rect">
            <a:avLst/>
          </a:prstGeom>
        </p:spPr>
      </p:pic>
    </p:spTree>
    <p:extLst>
      <p:ext uri="{BB962C8B-B14F-4D97-AF65-F5344CB8AC3E}">
        <p14:creationId xmlns:p14="http://schemas.microsoft.com/office/powerpoint/2010/main" val="386191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268" y="401528"/>
            <a:ext cx="9498080" cy="852030"/>
          </a:xfrm>
        </p:spPr>
        <p:txBody>
          <a:bodyPr/>
          <a:lstStyle/>
          <a:p>
            <a:pPr algn="r"/>
            <a:r>
              <a:rPr lang="en-GB" sz="3000" dirty="0"/>
              <a:t>The Environment Act (1995)</a:t>
            </a:r>
          </a:p>
        </p:txBody>
      </p:sp>
      <p:sp>
        <p:nvSpPr>
          <p:cNvPr id="7" name="Content Placeholder 2"/>
          <p:cNvSpPr txBox="1">
            <a:spLocks/>
          </p:cNvSpPr>
          <p:nvPr/>
        </p:nvSpPr>
        <p:spPr>
          <a:xfrm>
            <a:off x="818711" y="2222287"/>
            <a:ext cx="10644419" cy="4376476"/>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lnSpc>
                <a:spcPct val="150000"/>
              </a:lnSpc>
            </a:pPr>
            <a:r>
              <a:rPr lang="en-GB" dirty="0"/>
              <a:t>UK Act of Parliament</a:t>
            </a:r>
          </a:p>
          <a:p>
            <a:pPr>
              <a:lnSpc>
                <a:spcPct val="150000"/>
              </a:lnSpc>
            </a:pPr>
            <a:r>
              <a:rPr lang="en-GB" dirty="0"/>
              <a:t>Created numerous new agencies and standards for environmental management</a:t>
            </a:r>
          </a:p>
          <a:p>
            <a:pPr>
              <a:lnSpc>
                <a:spcPct val="150000"/>
              </a:lnSpc>
            </a:pPr>
            <a:r>
              <a:rPr lang="en-GB" b="1" dirty="0"/>
              <a:t>“</a:t>
            </a:r>
            <a:r>
              <a:rPr lang="en-GB" b="1" i="1" dirty="0"/>
              <a:t>related to a wide range of environmental issues, from the establishment of the Environment Agency and SEPA, to provisions for contaminated land and abandoned mines, National Parks, the control of pollution, conservation of the environment, obligations relating to products and materials, and fisheries.” </a:t>
            </a:r>
            <a:br>
              <a:rPr lang="en-GB" b="1" i="1" dirty="0"/>
            </a:br>
            <a:r>
              <a:rPr lang="en-GB" i="1" dirty="0"/>
              <a:t>– Environment Act 1995, Chapter 25</a:t>
            </a:r>
          </a:p>
        </p:txBody>
      </p:sp>
      <p:pic>
        <p:nvPicPr>
          <p:cNvPr id="8" name="Picture 7">
            <a:extLst>
              <a:ext uri="{FF2B5EF4-FFF2-40B4-BE49-F238E27FC236}">
                <a16:creationId xmlns:a16="http://schemas.microsoft.com/office/drawing/2014/main" id="{D22EB13C-DA48-CB4D-820F-C19A6893EFA7}"/>
              </a:ext>
            </a:extLst>
          </p:cNvPr>
          <p:cNvPicPr>
            <a:picLocks noChangeAspect="1"/>
          </p:cNvPicPr>
          <p:nvPr/>
        </p:nvPicPr>
        <p:blipFill>
          <a:blip r:embed="rId3"/>
          <a:stretch>
            <a:fillRect/>
          </a:stretch>
        </p:blipFill>
        <p:spPr>
          <a:xfrm>
            <a:off x="9859617" y="26504"/>
            <a:ext cx="2214216" cy="1818820"/>
          </a:xfrm>
          <a:prstGeom prst="rect">
            <a:avLst/>
          </a:prstGeom>
        </p:spPr>
      </p:pic>
    </p:spTree>
    <p:extLst>
      <p:ext uri="{BB962C8B-B14F-4D97-AF65-F5344CB8AC3E}">
        <p14:creationId xmlns:p14="http://schemas.microsoft.com/office/powerpoint/2010/main" val="1975276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414780"/>
            <a:ext cx="7253954" cy="852030"/>
          </a:xfrm>
        </p:spPr>
        <p:txBody>
          <a:bodyPr/>
          <a:lstStyle/>
          <a:p>
            <a:pPr algn="r"/>
            <a:r>
              <a:rPr lang="en-GB" sz="3000" dirty="0"/>
              <a:t>EU Water Framework Directive (2000)</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72666" y="0"/>
            <a:ext cx="4119334" cy="1911927"/>
          </a:xfrm>
        </p:spPr>
      </p:pic>
      <p:sp>
        <p:nvSpPr>
          <p:cNvPr id="7" name="Content Placeholder 2"/>
          <p:cNvSpPr txBox="1">
            <a:spLocks/>
          </p:cNvSpPr>
          <p:nvPr/>
        </p:nvSpPr>
        <p:spPr>
          <a:xfrm>
            <a:off x="818712" y="2222287"/>
            <a:ext cx="10554574" cy="4376476"/>
          </a:xfrm>
          <a:prstGeom prst="rect">
            <a:avLst/>
          </a:prstGeom>
          <a:effectLst>
            <a:outerShdw blurRad="50800" dir="14400000">
              <a:srgbClr val="000000">
                <a:alpha val="40000"/>
              </a:srgbClr>
            </a:outerShdw>
          </a:effectLst>
        </p:spPr>
        <p:txBody>
          <a:bodyPr vert="horz" lIns="91440" tIns="45720" rIns="91440" bIns="45720" rtlCol="0" anchor="ctr">
            <a:normAutofit lnSpcReduction="1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lnSpc>
                <a:spcPct val="150000"/>
              </a:lnSpc>
            </a:pPr>
            <a:r>
              <a:rPr lang="en-GB" dirty="0"/>
              <a:t>Established 1995 via The Environment Act</a:t>
            </a:r>
          </a:p>
          <a:p>
            <a:pPr>
              <a:lnSpc>
                <a:spcPct val="150000"/>
              </a:lnSpc>
            </a:pPr>
            <a:r>
              <a:rPr lang="en-GB" dirty="0"/>
              <a:t>Europe’s integrated river basin management plan</a:t>
            </a:r>
          </a:p>
          <a:p>
            <a:pPr>
              <a:lnSpc>
                <a:spcPct val="150000"/>
              </a:lnSpc>
            </a:pPr>
            <a:r>
              <a:rPr lang="en-GB" dirty="0"/>
              <a:t>Purpose – </a:t>
            </a:r>
            <a:r>
              <a:rPr lang="en-GB" b="1" dirty="0"/>
              <a:t>“</a:t>
            </a:r>
            <a:r>
              <a:rPr lang="en-GB" b="1" i="1" dirty="0"/>
              <a:t>to establish a framework for the protection of inland surface waters (rivers and lakes), transitional waters (estuaries), coastal waters and groundwater. It will ensure that all aquatic ecosystems and, with regard to their water needs, terrestrial ecosystems and wetlands meet 'good status' by 2015.”</a:t>
            </a:r>
          </a:p>
          <a:p>
            <a:pPr>
              <a:lnSpc>
                <a:spcPct val="150000"/>
              </a:lnSpc>
            </a:pPr>
            <a:r>
              <a:rPr lang="en-GB" dirty="0"/>
              <a:t>Establishing a framework for Community action in the field of water policy </a:t>
            </a:r>
          </a:p>
          <a:p>
            <a:pPr>
              <a:lnSpc>
                <a:spcPct val="150000"/>
              </a:lnSpc>
            </a:pPr>
            <a:r>
              <a:rPr lang="en-GB" dirty="0"/>
              <a:t>Requires EU states to set </a:t>
            </a:r>
            <a:r>
              <a:rPr lang="en-GB" i="1" dirty="0"/>
              <a:t>'environmental objectives</a:t>
            </a:r>
            <a:r>
              <a:rPr lang="en-GB" dirty="0"/>
              <a:t>' for each of their water bodies</a:t>
            </a:r>
          </a:p>
          <a:p>
            <a:pPr>
              <a:lnSpc>
                <a:spcPct val="150000"/>
              </a:lnSpc>
            </a:pPr>
            <a:r>
              <a:rPr lang="en-GB" dirty="0"/>
              <a:t>States must review &amp; update them every 6 years as part of the </a:t>
            </a:r>
            <a:r>
              <a:rPr lang="en-GB" dirty="0">
                <a:hlinkClick r:id="rId4"/>
              </a:rPr>
              <a:t>river basin planning</a:t>
            </a:r>
            <a:r>
              <a:rPr lang="en-GB" dirty="0"/>
              <a:t> process</a:t>
            </a:r>
          </a:p>
        </p:txBody>
      </p:sp>
    </p:spTree>
    <p:extLst>
      <p:ext uri="{BB962C8B-B14F-4D97-AF65-F5344CB8AC3E}">
        <p14:creationId xmlns:p14="http://schemas.microsoft.com/office/powerpoint/2010/main" val="1991270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Framework planning cycle</a:t>
            </a:r>
          </a:p>
        </p:txBody>
      </p:sp>
      <p:sp>
        <p:nvSpPr>
          <p:cNvPr id="3" name="Content Placeholder 2"/>
          <p:cNvSpPr>
            <a:spLocks noGrp="1"/>
          </p:cNvSpPr>
          <p:nvPr>
            <p:ph idx="1"/>
          </p:nvPr>
        </p:nvSpPr>
        <p:spPr>
          <a:xfrm>
            <a:off x="810000" y="2476811"/>
            <a:ext cx="10554574" cy="3636511"/>
          </a:xfrm>
        </p:spPr>
        <p:txBody>
          <a:bodyPr>
            <a:normAutofit fontScale="92500" lnSpcReduction="20000"/>
          </a:bodyPr>
          <a:lstStyle/>
          <a:p>
            <a:pPr>
              <a:lnSpc>
                <a:spcPct val="150000"/>
              </a:lnSpc>
            </a:pPr>
            <a:r>
              <a:rPr lang="en-GB" dirty="0"/>
              <a:t>The Directive requires Member States to establish river basin districts and for each of these a river basin management plan. </a:t>
            </a:r>
          </a:p>
          <a:p>
            <a:pPr>
              <a:lnSpc>
                <a:spcPct val="160000"/>
              </a:lnSpc>
            </a:pPr>
            <a:r>
              <a:rPr lang="en-GB" dirty="0"/>
              <a:t>Cyclical process where river basin management plans are prepared, implemented &amp; reviewed every 6 years. </a:t>
            </a:r>
          </a:p>
          <a:p>
            <a:pPr>
              <a:lnSpc>
                <a:spcPct val="160000"/>
              </a:lnSpc>
            </a:pPr>
            <a:r>
              <a:rPr lang="en-GB" b="1" dirty="0"/>
              <a:t>4 distinct elements to the river basin planning cycle</a:t>
            </a:r>
            <a:r>
              <a:rPr lang="en-GB" dirty="0"/>
              <a:t>: </a:t>
            </a:r>
          </a:p>
          <a:p>
            <a:pPr>
              <a:buFont typeface="+mj-lt"/>
              <a:buAutoNum type="arabicPeriod"/>
            </a:pPr>
            <a:r>
              <a:rPr lang="en-GB" dirty="0"/>
              <a:t>Characterisation and assessment of impacts on river basin districts </a:t>
            </a:r>
          </a:p>
          <a:p>
            <a:pPr>
              <a:buFont typeface="+mj-lt"/>
              <a:buAutoNum type="arabicPeriod"/>
            </a:pPr>
            <a:r>
              <a:rPr lang="en-GB" dirty="0"/>
              <a:t>Environmental monitoring</a:t>
            </a:r>
          </a:p>
          <a:p>
            <a:pPr>
              <a:buFont typeface="+mj-lt"/>
              <a:buAutoNum type="arabicPeriod"/>
            </a:pPr>
            <a:r>
              <a:rPr lang="en-GB" dirty="0"/>
              <a:t>The setting of environmental objectives </a:t>
            </a:r>
          </a:p>
          <a:p>
            <a:pPr>
              <a:buFont typeface="+mj-lt"/>
              <a:buAutoNum type="arabicPeriod"/>
            </a:pPr>
            <a:r>
              <a:rPr lang="en-GB" dirty="0"/>
              <a:t>The design and implementation of the programme of measures needed to achieve them.</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5217" y="65989"/>
            <a:ext cx="1734531" cy="1769930"/>
          </a:xfrm>
          <a:prstGeom prst="rect">
            <a:avLst/>
          </a:prstGeom>
        </p:spPr>
      </p:pic>
    </p:spTree>
    <p:extLst>
      <p:ext uri="{BB962C8B-B14F-4D97-AF65-F5344CB8AC3E}">
        <p14:creationId xmlns:p14="http://schemas.microsoft.com/office/powerpoint/2010/main" val="3396006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 Resources Act (1991)</a:t>
            </a:r>
          </a:p>
        </p:txBody>
      </p:sp>
      <p:sp>
        <p:nvSpPr>
          <p:cNvPr id="3" name="Content Placeholder 2"/>
          <p:cNvSpPr>
            <a:spLocks noGrp="1"/>
          </p:cNvSpPr>
          <p:nvPr>
            <p:ph idx="1"/>
          </p:nvPr>
        </p:nvSpPr>
        <p:spPr>
          <a:xfrm>
            <a:off x="818712" y="2222287"/>
            <a:ext cx="6779292" cy="4376476"/>
          </a:xfrm>
        </p:spPr>
        <p:txBody>
          <a:bodyPr>
            <a:normAutofit/>
          </a:bodyPr>
          <a:lstStyle/>
          <a:p>
            <a:pPr>
              <a:lnSpc>
                <a:spcPct val="150000"/>
              </a:lnSpc>
            </a:pPr>
            <a:r>
              <a:rPr lang="en-GB" dirty="0"/>
              <a:t>Act regulating </a:t>
            </a:r>
            <a:r>
              <a:rPr lang="en-GB" b="1" dirty="0"/>
              <a:t>water</a:t>
            </a:r>
            <a:r>
              <a:rPr lang="en-GB" dirty="0"/>
              <a:t> </a:t>
            </a:r>
            <a:r>
              <a:rPr lang="en-GB" b="1" dirty="0"/>
              <a:t>resources</a:t>
            </a:r>
            <a:r>
              <a:rPr lang="en-GB" dirty="0"/>
              <a:t>, </a:t>
            </a:r>
            <a:r>
              <a:rPr lang="en-GB" b="1" dirty="0"/>
              <a:t>water</a:t>
            </a:r>
            <a:r>
              <a:rPr lang="en-GB" dirty="0"/>
              <a:t> quality &amp; pollution, and flood defence.</a:t>
            </a:r>
          </a:p>
          <a:p>
            <a:pPr>
              <a:lnSpc>
                <a:spcPct val="150000"/>
              </a:lnSpc>
            </a:pPr>
            <a:r>
              <a:rPr lang="en-GB" dirty="0"/>
              <a:t>Governs quality &amp; quantity of water by outlining functions of the </a:t>
            </a:r>
            <a:r>
              <a:rPr lang="en-GB" dirty="0">
                <a:hlinkClick r:id="rId3" tooltip="Environment Agency"/>
              </a:rPr>
              <a:t>Environment Agency</a:t>
            </a:r>
            <a:r>
              <a:rPr lang="en-GB" dirty="0"/>
              <a:t> (EA).</a:t>
            </a:r>
          </a:p>
          <a:p>
            <a:pPr>
              <a:lnSpc>
                <a:spcPct val="150000"/>
              </a:lnSpc>
            </a:pPr>
            <a:r>
              <a:rPr lang="en-GB" dirty="0"/>
              <a:t>Sets out offences relating to water, discharge consents, and possible defences to the offences. </a:t>
            </a:r>
          </a:p>
          <a:p>
            <a:pPr>
              <a:lnSpc>
                <a:spcPct val="150000"/>
              </a:lnSpc>
            </a:pPr>
            <a:r>
              <a:rPr lang="en-GB" dirty="0"/>
              <a:t>EA has power to bring criminal charges against people / companies responsible for crimes concerning water.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83613">
            <a:off x="8226172" y="2368537"/>
            <a:ext cx="2883755" cy="4083976"/>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6866" y="0"/>
            <a:ext cx="3095134" cy="1910831"/>
          </a:xfrm>
          <a:prstGeom prst="rect">
            <a:avLst/>
          </a:prstGeom>
        </p:spPr>
      </p:pic>
    </p:spTree>
    <p:extLst>
      <p:ext uri="{BB962C8B-B14F-4D97-AF65-F5344CB8AC3E}">
        <p14:creationId xmlns:p14="http://schemas.microsoft.com/office/powerpoint/2010/main" val="71619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 Industry Act (1991)</a:t>
            </a:r>
          </a:p>
        </p:txBody>
      </p:sp>
      <p:sp>
        <p:nvSpPr>
          <p:cNvPr id="3" name="Content Placeholder 2"/>
          <p:cNvSpPr>
            <a:spLocks noGrp="1"/>
          </p:cNvSpPr>
          <p:nvPr>
            <p:ph idx="1"/>
          </p:nvPr>
        </p:nvSpPr>
        <p:spPr>
          <a:xfrm>
            <a:off x="810000" y="2175792"/>
            <a:ext cx="10953214" cy="4348994"/>
          </a:xfrm>
        </p:spPr>
        <p:txBody>
          <a:bodyPr/>
          <a:lstStyle/>
          <a:p>
            <a:r>
              <a:rPr lang="en-GB" dirty="0"/>
              <a:t>UK Parliament act in place of previous legislation relating to water supply and the provision of wastewater services.</a:t>
            </a:r>
          </a:p>
          <a:p>
            <a:endParaRPr lang="en-GB" dirty="0"/>
          </a:p>
          <a:p>
            <a:r>
              <a:rPr lang="en-GB" dirty="0"/>
              <a:t>Sets out the main powers and duties of the water and sewerage companies.</a:t>
            </a:r>
            <a:br>
              <a:rPr lang="en-GB" dirty="0"/>
            </a:br>
            <a:endParaRPr lang="en-GB" dirty="0"/>
          </a:p>
          <a:p>
            <a:r>
              <a:rPr lang="en-GB" dirty="0"/>
              <a:t>Defined the powers of the Water Services Regulation Authority (</a:t>
            </a:r>
            <a:r>
              <a:rPr lang="en-GB" dirty="0" err="1"/>
              <a:t>Ofwat</a:t>
            </a:r>
            <a:r>
              <a:rPr lang="en-GB"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1538" y="0"/>
            <a:ext cx="2870462" cy="1913641"/>
          </a:xfrm>
          <a:prstGeom prst="rect">
            <a:avLst/>
          </a:prstGeom>
        </p:spPr>
      </p:pic>
    </p:spTree>
    <p:extLst>
      <p:ext uri="{BB962C8B-B14F-4D97-AF65-F5344CB8AC3E}">
        <p14:creationId xmlns:p14="http://schemas.microsoft.com/office/powerpoint/2010/main" val="56007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732" y="486944"/>
            <a:ext cx="8511538" cy="970450"/>
          </a:xfrm>
        </p:spPr>
        <p:txBody>
          <a:bodyPr/>
          <a:lstStyle/>
          <a:p>
            <a:pPr algn="r"/>
            <a:r>
              <a:rPr lang="en-GB" dirty="0"/>
              <a:t>Directive on Environmental Quality Standards (2008)</a:t>
            </a:r>
          </a:p>
        </p:txBody>
      </p:sp>
      <p:sp>
        <p:nvSpPr>
          <p:cNvPr id="3" name="Content Placeholder 2"/>
          <p:cNvSpPr>
            <a:spLocks noGrp="1"/>
          </p:cNvSpPr>
          <p:nvPr>
            <p:ph idx="1"/>
          </p:nvPr>
        </p:nvSpPr>
        <p:spPr>
          <a:xfrm>
            <a:off x="810000" y="2175792"/>
            <a:ext cx="10990114" cy="4348994"/>
          </a:xfrm>
        </p:spPr>
        <p:txBody>
          <a:bodyPr/>
          <a:lstStyle/>
          <a:p>
            <a:pPr>
              <a:lnSpc>
                <a:spcPct val="150000"/>
              </a:lnSpc>
            </a:pPr>
            <a:r>
              <a:rPr lang="en-GB" dirty="0"/>
              <a:t>Directive 2008/105/EC of the European Parliament and of the Council.</a:t>
            </a:r>
          </a:p>
          <a:p>
            <a:pPr>
              <a:lnSpc>
                <a:spcPct val="150000"/>
              </a:lnSpc>
            </a:pPr>
            <a:r>
              <a:rPr lang="en-GB" dirty="0"/>
              <a:t>On Environmental quality standards in the field of water policy</a:t>
            </a:r>
          </a:p>
          <a:p>
            <a:pPr>
              <a:lnSpc>
                <a:spcPct val="150000"/>
              </a:lnSpc>
            </a:pPr>
            <a:r>
              <a:rPr lang="en-GB" dirty="0"/>
              <a:t>Part of the Water Framework Directive’s Article 16 – “Strategies against pollution of water”</a:t>
            </a:r>
          </a:p>
          <a:p>
            <a:pPr>
              <a:lnSpc>
                <a:spcPct val="150000"/>
              </a:lnSpc>
            </a:pPr>
            <a:r>
              <a:rPr lang="en-GB" dirty="0"/>
              <a:t>Sets standards for 33 substances and 8 pollutants in surface waters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1538" y="0"/>
            <a:ext cx="2870462" cy="1913641"/>
          </a:xfrm>
          <a:prstGeom prst="rect">
            <a:avLst/>
          </a:prstGeom>
        </p:spPr>
      </p:pic>
    </p:spTree>
    <p:extLst>
      <p:ext uri="{BB962C8B-B14F-4D97-AF65-F5344CB8AC3E}">
        <p14:creationId xmlns:p14="http://schemas.microsoft.com/office/powerpoint/2010/main" val="2245348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380928"/>
            <a:ext cx="10571998" cy="970450"/>
          </a:xfrm>
        </p:spPr>
        <p:txBody>
          <a:bodyPr/>
          <a:lstStyle/>
          <a:p>
            <a:r>
              <a:rPr lang="en-GB" sz="3400" dirty="0"/>
              <a:t>Integrated Water Resources Management (IWRM)</a:t>
            </a:r>
          </a:p>
        </p:txBody>
      </p:sp>
      <p:sp>
        <p:nvSpPr>
          <p:cNvPr id="3" name="Content Placeholder 2"/>
          <p:cNvSpPr>
            <a:spLocks noGrp="1"/>
          </p:cNvSpPr>
          <p:nvPr>
            <p:ph idx="1"/>
          </p:nvPr>
        </p:nvSpPr>
        <p:spPr>
          <a:xfrm>
            <a:off x="810000" y="2120348"/>
            <a:ext cx="6151931" cy="4109511"/>
          </a:xfrm>
        </p:spPr>
        <p:txBody>
          <a:bodyPr/>
          <a:lstStyle/>
          <a:p>
            <a:r>
              <a:rPr lang="en-GB" b="1" i="1" dirty="0"/>
              <a:t>“Accepted internationally as the way forward to efficient, equitable &amp; sustainable development and management of limited water resources and coping with conflicting demands” </a:t>
            </a:r>
            <a:r>
              <a:rPr lang="en-GB" i="1" dirty="0"/>
              <a:t>– UN, 2015 </a:t>
            </a:r>
          </a:p>
          <a:p>
            <a:pPr>
              <a:lnSpc>
                <a:spcPct val="150000"/>
              </a:lnSpc>
            </a:pPr>
            <a:r>
              <a:rPr lang="en-GB" dirty="0"/>
              <a:t>Recognises the complexity and interconnectivity of water management.</a:t>
            </a:r>
          </a:p>
          <a:p>
            <a:pPr>
              <a:lnSpc>
                <a:spcPct val="150000"/>
              </a:lnSpc>
            </a:pPr>
            <a:r>
              <a:rPr lang="en-GB" dirty="0"/>
              <a:t>Economics, Water Quality and the Environment</a:t>
            </a:r>
          </a:p>
        </p:txBody>
      </p:sp>
      <p:pic>
        <p:nvPicPr>
          <p:cNvPr id="6" name="Picture 5">
            <a:extLst>
              <a:ext uri="{FF2B5EF4-FFF2-40B4-BE49-F238E27FC236}">
                <a16:creationId xmlns:a16="http://schemas.microsoft.com/office/drawing/2014/main" id="{1C15D119-F9E2-5143-A4DC-D5D1A94B6EEF}"/>
              </a:ext>
            </a:extLst>
          </p:cNvPr>
          <p:cNvPicPr>
            <a:picLocks noChangeAspect="1"/>
          </p:cNvPicPr>
          <p:nvPr/>
        </p:nvPicPr>
        <p:blipFill>
          <a:blip r:embed="rId3"/>
          <a:stretch>
            <a:fillRect/>
          </a:stretch>
        </p:blipFill>
        <p:spPr>
          <a:xfrm rot="520546">
            <a:off x="7645152" y="1859285"/>
            <a:ext cx="3312775" cy="4631635"/>
          </a:xfrm>
          <a:prstGeom prst="rect">
            <a:avLst/>
          </a:prstGeom>
        </p:spPr>
      </p:pic>
    </p:spTree>
    <p:extLst>
      <p:ext uri="{BB962C8B-B14F-4D97-AF65-F5344CB8AC3E}">
        <p14:creationId xmlns:p14="http://schemas.microsoft.com/office/powerpoint/2010/main" val="18228231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317</TotalTime>
  <Words>1556</Words>
  <Application>Microsoft Macintosh PowerPoint</Application>
  <PresentationFormat>Widescreen</PresentationFormat>
  <Paragraphs>162</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Century Gothic</vt:lpstr>
      <vt:lpstr>Wingdings</vt:lpstr>
      <vt:lpstr>Wingdings 2</vt:lpstr>
      <vt:lpstr>Quotable</vt:lpstr>
      <vt:lpstr>Media &amp; the Global Water Crisis Are we well informed, Misinformed or just turning a blind eye?</vt:lpstr>
      <vt:lpstr>Key ways we Convey… </vt:lpstr>
      <vt:lpstr>TV Outlets</vt:lpstr>
      <vt:lpstr>Online Articles &amp; Social Media</vt:lpstr>
      <vt:lpstr>The Water Framework Directive What the WFD is, the EA, Water Resources Act &amp; other related legislation</vt:lpstr>
      <vt:lpstr>Importance of water legislation</vt:lpstr>
      <vt:lpstr>Complying with UK &amp; EU Directives</vt:lpstr>
      <vt:lpstr>Key Legislation…</vt:lpstr>
      <vt:lpstr>The Environment Act (1995)</vt:lpstr>
      <vt:lpstr>EU Water Framework Directive (2000)</vt:lpstr>
      <vt:lpstr>The Framework planning cycle</vt:lpstr>
      <vt:lpstr>The Water Resources Act (1991)</vt:lpstr>
      <vt:lpstr>The Water Industry Act (1991)</vt:lpstr>
      <vt:lpstr>Directive on Environmental Quality Standards (2008)</vt:lpstr>
      <vt:lpstr>Integrated Water Resources Management (IWRM)</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Water Framework Directive</dc:title>
  <dc:creator>Samantha Pengelly</dc:creator>
  <cp:lastModifiedBy>Sam! Sam!</cp:lastModifiedBy>
  <cp:revision>42</cp:revision>
  <dcterms:created xsi:type="dcterms:W3CDTF">2019-02-06T09:37:32Z</dcterms:created>
  <dcterms:modified xsi:type="dcterms:W3CDTF">2019-02-13T11:31:44Z</dcterms:modified>
</cp:coreProperties>
</file>