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4"/>
    <p:sldMasterId id="2147483681" r:id="rId5"/>
    <p:sldMasterId id="2147483688" r:id="rId6"/>
    <p:sldMasterId id="2147483691" r:id="rId7"/>
  </p:sldMasterIdLst>
  <p:notesMasterIdLst>
    <p:notesMasterId r:id="rId54"/>
  </p:notesMasterIdLst>
  <p:sldIdLst>
    <p:sldId id="432" r:id="rId8"/>
    <p:sldId id="439" r:id="rId9"/>
    <p:sldId id="449" r:id="rId10"/>
    <p:sldId id="456" r:id="rId11"/>
    <p:sldId id="457" r:id="rId12"/>
    <p:sldId id="458" r:id="rId13"/>
    <p:sldId id="459" r:id="rId14"/>
    <p:sldId id="460" r:id="rId15"/>
    <p:sldId id="461" r:id="rId16"/>
    <p:sldId id="462" r:id="rId17"/>
    <p:sldId id="463" r:id="rId18"/>
    <p:sldId id="464" r:id="rId19"/>
    <p:sldId id="451" r:id="rId20"/>
    <p:sldId id="465" r:id="rId21"/>
    <p:sldId id="452" r:id="rId22"/>
    <p:sldId id="453" r:id="rId23"/>
    <p:sldId id="466" r:id="rId24"/>
    <p:sldId id="467" r:id="rId25"/>
    <p:sldId id="468" r:id="rId26"/>
    <p:sldId id="469" r:id="rId27"/>
    <p:sldId id="471" r:id="rId28"/>
    <p:sldId id="472" r:id="rId29"/>
    <p:sldId id="454" r:id="rId30"/>
    <p:sldId id="480" r:id="rId31"/>
    <p:sldId id="481" r:id="rId32"/>
    <p:sldId id="473" r:id="rId33"/>
    <p:sldId id="482" r:id="rId34"/>
    <p:sldId id="474" r:id="rId35"/>
    <p:sldId id="483" r:id="rId36"/>
    <p:sldId id="478" r:id="rId37"/>
    <p:sldId id="484" r:id="rId38"/>
    <p:sldId id="479" r:id="rId39"/>
    <p:sldId id="485" r:id="rId40"/>
    <p:sldId id="475" r:id="rId41"/>
    <p:sldId id="476" r:id="rId42"/>
    <p:sldId id="477" r:id="rId43"/>
    <p:sldId id="486" r:id="rId44"/>
    <p:sldId id="488" r:id="rId45"/>
    <p:sldId id="489" r:id="rId46"/>
    <p:sldId id="490" r:id="rId47"/>
    <p:sldId id="491" r:id="rId48"/>
    <p:sldId id="487" r:id="rId49"/>
    <p:sldId id="455" r:id="rId50"/>
    <p:sldId id="440" r:id="rId51"/>
    <p:sldId id="441" r:id="rId52"/>
    <p:sldId id="470" r:id="rId53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21860"/>
    <p:restoredTop sz="67070" autoAdjust="0"/>
  </p:normalViewPr>
  <p:slideViewPr>
    <p:cSldViewPr snapToGrid="0" snapToObjects="1">
      <p:cViewPr varScale="1">
        <p:scale>
          <a:sx n="74" d="100"/>
          <a:sy n="74" d="100"/>
        </p:scale>
        <p:origin x="231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84" d="100"/>
          <a:sy n="84" d="100"/>
        </p:scale>
        <p:origin x="391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slide" Target="slides/slide43.xml"/><Relationship Id="rId55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slide" Target="slides/slide46.xml"/><Relationship Id="rId58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56" Type="http://schemas.openxmlformats.org/officeDocument/2006/relationships/viewProps" Target="viewProps.xml"/><Relationship Id="rId8" Type="http://schemas.openxmlformats.org/officeDocument/2006/relationships/slide" Target="slides/slide1.xml"/><Relationship Id="rId51" Type="http://schemas.openxmlformats.org/officeDocument/2006/relationships/slide" Target="slides/slide44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slide" Target="slides/slide42.xml"/><Relationship Id="rId57" Type="http://schemas.openxmlformats.org/officeDocument/2006/relationships/theme" Target="theme/theme1.xml"/><Relationship Id="rId10" Type="http://schemas.openxmlformats.org/officeDocument/2006/relationships/slide" Target="slides/slide3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slide" Target="slides/slide4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256E285A-1626-4BB0-A458-3E5589E2C09B}" type="datetimeFigureOut">
              <a:rPr lang="en-US" smtClean="0"/>
              <a:pPr/>
              <a:t>6/4/2026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B68C8073-CAD2-48BF-B8DB-FCAF7D6ED0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defTabSz="914400" rtl="0" eaLnBrk="1" latinLnBrk="0" hangingPunct="1">
      <a:spcBef>
        <a:spcPts val="600"/>
      </a:spcBef>
      <a:spcAft>
        <a:spcPts val="600"/>
      </a:spcAft>
      <a:buFont typeface="Arial" panose="020B0604020202020204" pitchFamily="34" charset="0"/>
      <a:buChar char="•"/>
      <a:defRPr sz="18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576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CF677-0700-C258-D925-E1C6BFC1EE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C8B429A-4129-502C-451D-34BBA81686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9E5708C-88E9-A15D-F568-A975D31B23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3A56ADD-8657-026C-0493-16D8C4629C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690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C3634-2F3A-7C79-4147-BA620D017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C949B21-CADA-8195-0B88-8C48B08B6E5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FFE7B129-E011-A854-D6CA-AC0E7681C7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21F027E3-DA9D-4348-FF51-01C5702497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643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5FC1F-BAED-983A-F6AA-A54A002EE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1096270-38CD-E0F1-8D02-D16D92C5CA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A49FF52-8EB8-00FF-02D3-44BCFE636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Remind</a:t>
            </a:r>
            <a:r>
              <a:rPr lang="cy-GB" altLang="en-US" dirty="0">
                <a:latin typeface="Arial" panose="020B0604020202020204" pitchFamily="34" charset="0"/>
              </a:rPr>
              <a:t> the students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Cotteral’s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book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availble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e-</a:t>
            </a:r>
            <a:r>
              <a:rPr lang="cy-GB" altLang="en-US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Moodle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via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Library</a:t>
            </a:r>
            <a:endParaRPr lang="cy-GB" altLang="en-US" dirty="0">
              <a:latin typeface="Arial" panose="020B0604020202020204" pitchFamily="34" charset="0"/>
            </a:endParaRPr>
          </a:p>
          <a:p>
            <a:pPr>
              <a:defRPr/>
            </a:pPr>
            <a:r>
              <a:rPr lang="cy-GB" altLang="en-US" b="1" dirty="0" err="1">
                <a:solidFill>
                  <a:srgbClr val="FF0000"/>
                </a:solidFill>
              </a:rPr>
              <a:t>Need</a:t>
            </a:r>
            <a:r>
              <a:rPr lang="cy-GB" altLang="en-US" b="1" dirty="0">
                <a:solidFill>
                  <a:srgbClr val="FF0000"/>
                </a:solidFill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</a:rPr>
              <a:t>link</a:t>
            </a:r>
            <a:r>
              <a:rPr lang="cy-GB" altLang="en-US" b="1" dirty="0">
                <a:solidFill>
                  <a:srgbClr val="FF0000"/>
                </a:solidFill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when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page</a:t>
            </a:r>
            <a:r>
              <a:rPr lang="cy-GB" altLang="en-US" b="1" dirty="0">
                <a:solidFill>
                  <a:srgbClr val="FF0000"/>
                </a:solidFill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endParaRPr lang="cy-GB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>
                <a:latin typeface="Arial" panose="020B0604020202020204" pitchFamily="34" charset="0"/>
              </a:rPr>
              <a:t>The </a:t>
            </a:r>
            <a:r>
              <a:rPr lang="cy-GB" altLang="en-US" dirty="0" err="1">
                <a:latin typeface="Arial" panose="020B0604020202020204" pitchFamily="34" charset="0"/>
              </a:rPr>
              <a:t>hyperlink</a:t>
            </a:r>
            <a:r>
              <a:rPr lang="cy-GB" altLang="en-US" dirty="0">
                <a:latin typeface="Arial" panose="020B0604020202020204" pitchFamily="34" charset="0"/>
              </a:rPr>
              <a:t> is to the e-</a:t>
            </a:r>
            <a:r>
              <a:rPr lang="cy-GB" altLang="en-US" dirty="0" err="1">
                <a:latin typeface="Arial" panose="020B0604020202020204" pitchFamily="34" charset="0"/>
              </a:rPr>
              <a:t>book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Library</a:t>
            </a:r>
            <a:r>
              <a:rPr lang="cy-GB" altLang="en-US" dirty="0">
                <a:latin typeface="Arial" panose="020B0604020202020204" pitchFamily="34" charset="0"/>
              </a:rPr>
              <a:t>. </a:t>
            </a:r>
            <a:r>
              <a:rPr lang="cy-GB" altLang="en-US" dirty="0" err="1">
                <a:latin typeface="Arial" panose="020B0604020202020204" pitchFamily="34" charset="0"/>
              </a:rPr>
              <a:t>Click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recommend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students s </a:t>
            </a:r>
            <a:r>
              <a:rPr lang="cy-GB" altLang="en-US" dirty="0" err="1">
                <a:latin typeface="Arial" panose="020B0604020202020204" pitchFamily="34" charset="0"/>
              </a:rPr>
              <a:t>acccess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their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independent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learning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cy-GB" altLang="en-US" dirty="0">
              <a:latin typeface="Arial" panose="020B0604020202020204" pitchFamily="34" charset="0"/>
            </a:endParaRP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44862C5-D50D-722D-522E-DAC1A4560C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7328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90C70-B433-33A0-8CDE-E7AEF2B92F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8236418-A224-B34C-6AF7-14869101B27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96B74C-2A64-F9BC-6E59-1FA480C9D7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9C7ACC2-0C4B-ECDD-4760-36B6CF6647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24114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28CD14-E7CE-013B-2473-DE4602A68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A3A0845-4445-F7A8-538B-5524A58329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B10491B-1BCE-A680-097E-B802775A0F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b="0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A7F383E-8640-F590-621E-8257481D82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8549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DC4F0-551D-68E4-B35A-9E836C3538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61F0DC3-0EAF-23D5-CE04-DE2DA18CBEF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4871E9D-241E-AAEB-7463-43809E4FF2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34E8D58-DB44-F537-7EAA-9BA1C67333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511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1DFD39-84FB-A502-0B72-B880AFD17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0D12DD0-D1B1-3958-1EE9-847560A0B08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5E4DA59-0A90-91DB-3484-A635FACF82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understanding</a:t>
            </a:r>
            <a:r>
              <a:rPr lang="cy-GB" altLang="en-US" dirty="0">
                <a:latin typeface="Arial" panose="020B0604020202020204" pitchFamily="34" charset="0"/>
              </a:rPr>
              <a:t> of the Concepts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>
                <a:latin typeface="Arial" panose="020B0604020202020204" pitchFamily="34" charset="0"/>
              </a:rPr>
              <a:t>BOLD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en-US" b="0" dirty="0" err="1">
                <a:latin typeface="Arial" panose="020B0604020202020204" pitchFamily="34" charset="0"/>
              </a:rPr>
              <a:t>Get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find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definitons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words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are</a:t>
            </a:r>
            <a:r>
              <a:rPr lang="cy-GB" altLang="en-US" b="0" dirty="0">
                <a:latin typeface="Arial" panose="020B0604020202020204" pitchFamily="34" charset="0"/>
              </a:rPr>
              <a:t> not </a:t>
            </a:r>
            <a:r>
              <a:rPr lang="cy-GB" altLang="en-US" b="0" dirty="0" err="1">
                <a:latin typeface="Arial" panose="020B0604020202020204" pitchFamily="34" charset="0"/>
              </a:rPr>
              <a:t>sure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about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complete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Guided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Study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Sheet</a:t>
            </a:r>
            <a:r>
              <a:rPr lang="cy-GB" altLang="en-US" b="0" dirty="0">
                <a:latin typeface="Arial" panose="020B0604020202020204" pitchFamily="34" charset="0"/>
              </a:rPr>
              <a:t> 1 (</a:t>
            </a:r>
            <a:r>
              <a:rPr lang="cy-GB" altLang="en-US" b="0" dirty="0" err="1">
                <a:latin typeface="Arial" panose="020B0604020202020204" pitchFamily="34" charset="0"/>
              </a:rPr>
              <a:t>either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paper</a:t>
            </a:r>
            <a:r>
              <a:rPr lang="cy-GB" altLang="en-US" b="0" dirty="0">
                <a:latin typeface="Arial" panose="020B0604020202020204" pitchFamily="34" charset="0"/>
              </a:rPr>
              <a:t> or </a:t>
            </a:r>
            <a:r>
              <a:rPr lang="cy-GB" altLang="en-US" b="0" dirty="0" err="1">
                <a:latin typeface="Arial" panose="020B0604020202020204" pitchFamily="34" charset="0"/>
              </a:rPr>
              <a:t>electronically</a:t>
            </a:r>
            <a:r>
              <a:rPr lang="cy-GB" altLang="en-US" b="0" dirty="0">
                <a:latin typeface="Arial" panose="020B0604020202020204" pitchFamily="34" charset="0"/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056C74F-906A-652D-07A4-8D7A34F289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9633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9AAFC2-9857-38EF-363E-4F0F0E74C4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DA98FBB-64AA-AF28-D2F6-6842F4E1BCD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111E024-5BD2-9B32-F233-EB8EED741C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latin typeface="Arial" panose="020B0604020202020204" pitchFamily="34" charset="0"/>
              </a:rPr>
              <a:t>Guided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Study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Activity</a:t>
            </a:r>
            <a:endParaRPr lang="cy-GB" altLang="en-US" b="1" dirty="0">
              <a:latin typeface="Arial" panose="020B0604020202020204" pitchFamily="34" charset="0"/>
            </a:endParaRPr>
          </a:p>
          <a:p>
            <a:r>
              <a:rPr lang="cy-GB" altLang="en-US" dirty="0" err="1">
                <a:latin typeface="Arial" panose="020B0604020202020204" pitchFamily="34" charset="0"/>
              </a:rPr>
              <a:t>Check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students’s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understanding</a:t>
            </a:r>
            <a:r>
              <a:rPr lang="cy-GB" altLang="en-US" dirty="0">
                <a:latin typeface="Arial" panose="020B0604020202020204" pitchFamily="34" charset="0"/>
              </a:rPr>
              <a:t> of the Concepts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>
                <a:latin typeface="Arial" panose="020B0604020202020204" pitchFamily="34" charset="0"/>
              </a:rPr>
              <a:t>BOLD</a:t>
            </a:r>
          </a:p>
          <a:p>
            <a:r>
              <a:rPr lang="cy-GB" altLang="en-US" b="0" dirty="0" err="1">
                <a:latin typeface="Arial" panose="020B0604020202020204" pitchFamily="34" charset="0"/>
              </a:rPr>
              <a:t>Get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them</a:t>
            </a:r>
            <a:r>
              <a:rPr lang="cy-GB" altLang="en-US" b="0" dirty="0">
                <a:latin typeface="Arial" panose="020B0604020202020204" pitchFamily="34" charset="0"/>
              </a:rPr>
              <a:t> to </a:t>
            </a:r>
            <a:r>
              <a:rPr lang="cy-GB" altLang="en-US" b="0" dirty="0" err="1">
                <a:latin typeface="Arial" panose="020B0604020202020204" pitchFamily="34" charset="0"/>
              </a:rPr>
              <a:t>find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definitons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words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in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bold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and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complete</a:t>
            </a:r>
            <a:r>
              <a:rPr lang="cy-GB" altLang="en-US" b="0" dirty="0">
                <a:latin typeface="Arial" panose="020B0604020202020204" pitchFamily="34" charset="0"/>
              </a:rPr>
              <a:t> the </a:t>
            </a:r>
            <a:r>
              <a:rPr lang="cy-GB" altLang="en-US" b="0" dirty="0" err="1">
                <a:latin typeface="Arial" panose="020B0604020202020204" pitchFamily="34" charset="0"/>
              </a:rPr>
              <a:t>Guided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Study</a:t>
            </a:r>
            <a:r>
              <a:rPr lang="cy-GB" altLang="en-US" b="0" dirty="0">
                <a:latin typeface="Arial" panose="020B0604020202020204" pitchFamily="34" charset="0"/>
              </a:rPr>
              <a:t> (</a:t>
            </a:r>
            <a:r>
              <a:rPr lang="cy-GB" altLang="en-US" b="0" dirty="0" err="1">
                <a:latin typeface="Arial" panose="020B0604020202020204" pitchFamily="34" charset="0"/>
              </a:rPr>
              <a:t>either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on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paper</a:t>
            </a:r>
            <a:r>
              <a:rPr lang="cy-GB" altLang="en-US" b="0" dirty="0">
                <a:latin typeface="Arial" panose="020B0604020202020204" pitchFamily="34" charset="0"/>
              </a:rPr>
              <a:t> or </a:t>
            </a:r>
            <a:r>
              <a:rPr lang="cy-GB" altLang="en-US" b="0" dirty="0" err="1">
                <a:latin typeface="Arial" panose="020B0604020202020204" pitchFamily="34" charset="0"/>
              </a:rPr>
              <a:t>electronically</a:t>
            </a:r>
            <a:r>
              <a:rPr lang="cy-GB" altLang="en-US" b="0" dirty="0">
                <a:latin typeface="Arial" panose="020B0604020202020204" pitchFamily="34" charset="0"/>
              </a:rPr>
              <a:t>). You  can </a:t>
            </a:r>
            <a:r>
              <a:rPr lang="cy-GB" altLang="en-US" b="0" dirty="0" err="1">
                <a:latin typeface="Arial" panose="020B0604020202020204" pitchFamily="34" charset="0"/>
              </a:rPr>
              <a:t>then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discuss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where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they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found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their</a:t>
            </a:r>
            <a:r>
              <a:rPr lang="cy-GB" altLang="en-US" b="0" dirty="0">
                <a:latin typeface="Arial" panose="020B0604020202020204" pitchFamily="34" charset="0"/>
              </a:rPr>
              <a:t> </a:t>
            </a:r>
            <a:r>
              <a:rPr lang="cy-GB" altLang="en-US" b="0" dirty="0" err="1">
                <a:latin typeface="Arial" panose="020B0604020202020204" pitchFamily="34" charset="0"/>
              </a:rPr>
              <a:t>definitions</a:t>
            </a:r>
            <a:r>
              <a:rPr lang="cy-GB" altLang="en-US" b="0" dirty="0">
                <a:latin typeface="Arial" panose="020B0604020202020204" pitchFamily="34" charset="0"/>
              </a:rPr>
              <a:t>.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D3ADE9F-6CC1-089D-AB4D-64211484A6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4663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4B7E9-39FC-6C27-BB86-6E2A6B077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A8EFBA6-7717-585D-02DC-096B440EDEA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0380D32-B30C-0553-AC4C-BD5823FA3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D61FA94-3BA3-9D02-7A4F-ED845ADF07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2865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99B5F-FEB8-9B24-FD7E-A6CDC38022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D5735A1-182D-15BC-3EE2-A24DC0BCF63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65E70FE-1EE4-DAA3-CBC4-233015F5A8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E3C503F2-330E-0B23-E277-F02E4D5A96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2394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45577E-9F6B-D13D-41DF-BE48CEE33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22C56AC-8F6E-5C93-617D-9601C5D5954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E10F63BF-2AA6-A8ED-3B2D-561F2242F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1DFAE93C-6964-7C45-70AF-F582B845A7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6029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81A2EE-5E4D-6DF8-857E-11FEE12B9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17E1F6C-7DB8-3218-0B27-561143A59C2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653F742-23C3-6BD0-9AC4-387C42688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Each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these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slides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gives</a:t>
            </a:r>
            <a:r>
              <a:rPr lang="cy-GB" altLang="en-US" dirty="0">
                <a:latin typeface="Arial" panose="020B0604020202020204" pitchFamily="34" charset="0"/>
              </a:rPr>
              <a:t> sector </a:t>
            </a:r>
            <a:r>
              <a:rPr lang="cy-GB" altLang="en-US" dirty="0" err="1">
                <a:latin typeface="Arial" panose="020B0604020202020204" pitchFamily="34" charset="0"/>
              </a:rPr>
              <a:t>specific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context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for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use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critical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thinking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58BC77-AA75-08E4-1F03-20C0312774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10329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902E65-7AF5-B35E-9D71-AB70C86C4E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44120C9-47B1-6EDC-3D3A-2D0C8D751AF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B3DA03B-5419-6C27-5B74-43FF573584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4A6F3E6-9372-EFA0-B5BA-2A0F5F7FAE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8201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56893B-F400-FEFF-0C9F-DAD5709D0F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BF55C2E5-43C1-68C7-DDCD-23026B2D84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D899520-A615-EC08-144D-9A6F327025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 err="1">
                <a:latin typeface="Arial" panose="020B0604020202020204" pitchFamily="34" charset="0"/>
              </a:rPr>
              <a:t>Point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out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Barnard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et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</a:t>
            </a:r>
            <a:r>
              <a:rPr lang="cy-GB" altLang="en-US" dirty="0">
                <a:latin typeface="Arial" panose="020B0604020202020204" pitchFamily="34" charset="0"/>
              </a:rPr>
              <a:t> is </a:t>
            </a:r>
            <a:r>
              <a:rPr lang="cy-GB" altLang="en-US" dirty="0" err="1">
                <a:latin typeface="Arial" panose="020B0604020202020204" pitchFamily="34" charset="0"/>
              </a:rPr>
              <a:t>one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texts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list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b="1" dirty="0" err="1">
                <a:solidFill>
                  <a:srgbClr val="FF0000"/>
                </a:solidFill>
              </a:rPr>
              <a:t>Need</a:t>
            </a:r>
            <a:r>
              <a:rPr lang="cy-GB" altLang="en-US" b="1" dirty="0">
                <a:solidFill>
                  <a:srgbClr val="FF0000"/>
                </a:solidFill>
              </a:rPr>
              <a:t> to </a:t>
            </a:r>
            <a:r>
              <a:rPr lang="cy-GB" altLang="en-US" b="1" dirty="0" err="1">
                <a:solidFill>
                  <a:srgbClr val="FF0000"/>
                </a:solidFill>
              </a:rPr>
              <a:t>add</a:t>
            </a:r>
            <a:r>
              <a:rPr lang="cy-GB" altLang="en-US" b="1" dirty="0">
                <a:solidFill>
                  <a:srgbClr val="FF0000"/>
                </a:solidFill>
              </a:rPr>
              <a:t> a </a:t>
            </a:r>
            <a:r>
              <a:rPr lang="cy-GB" altLang="en-US" b="1" dirty="0" err="1">
                <a:solidFill>
                  <a:srgbClr val="FF0000"/>
                </a:solidFill>
              </a:rPr>
              <a:t>link</a:t>
            </a:r>
            <a:r>
              <a:rPr lang="cy-GB" altLang="en-US" b="1" dirty="0">
                <a:solidFill>
                  <a:srgbClr val="FF0000"/>
                </a:solidFill>
              </a:rPr>
              <a:t> to the e-</a:t>
            </a:r>
            <a:r>
              <a:rPr lang="cy-GB" altLang="en-US" b="1" dirty="0" err="1">
                <a:solidFill>
                  <a:srgbClr val="FF0000"/>
                </a:solidFill>
              </a:rPr>
              <a:t>reading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list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when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Moodle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page</a:t>
            </a:r>
            <a:r>
              <a:rPr lang="cy-GB" altLang="en-US" b="1" dirty="0">
                <a:solidFill>
                  <a:srgbClr val="FF0000"/>
                </a:solidFill>
              </a:rPr>
              <a:t> set-</a:t>
            </a:r>
            <a:r>
              <a:rPr lang="cy-GB" altLang="en-US" b="1" dirty="0" err="1">
                <a:solidFill>
                  <a:srgbClr val="FF0000"/>
                </a:solidFill>
              </a:rPr>
              <a:t>up</a:t>
            </a:r>
            <a:endParaRPr lang="cy-GB" altLang="en-US" dirty="0">
              <a:latin typeface="Arial" panose="020B0604020202020204" pitchFamily="34" charset="0"/>
            </a:endParaRPr>
          </a:p>
          <a:p>
            <a:r>
              <a:rPr lang="cy-GB" altLang="en-US" dirty="0">
                <a:latin typeface="Arial" panose="020B0604020202020204" pitchFamily="34" charset="0"/>
              </a:rPr>
              <a:t>You </a:t>
            </a:r>
            <a:r>
              <a:rPr lang="cy-GB" altLang="en-US" dirty="0" err="1">
                <a:latin typeface="Arial" panose="020B0604020202020204" pitchFamily="34" charset="0"/>
              </a:rPr>
              <a:t>should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also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discuss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that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elements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quote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BOLD </a:t>
            </a:r>
            <a:r>
              <a:rPr lang="cy-GB" altLang="en-US" dirty="0" err="1">
                <a:latin typeface="Arial" panose="020B0604020202020204" pitchFamily="34" charset="0"/>
              </a:rPr>
              <a:t>are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very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simialr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some</a:t>
            </a:r>
            <a:r>
              <a:rPr lang="cy-GB" altLang="en-US" dirty="0">
                <a:latin typeface="Arial" panose="020B0604020202020204" pitchFamily="34" charset="0"/>
              </a:rPr>
              <a:t> of the </a:t>
            </a:r>
            <a:r>
              <a:rPr lang="cy-GB" altLang="en-US" dirty="0" err="1">
                <a:latin typeface="Arial" panose="020B0604020202020204" pitchFamily="34" charset="0"/>
              </a:rPr>
              <a:t>positive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effects</a:t>
            </a:r>
            <a:r>
              <a:rPr lang="cy-GB" altLang="en-US" dirty="0">
                <a:latin typeface="Arial" panose="020B0604020202020204" pitchFamily="34" charset="0"/>
              </a:rPr>
              <a:t> of </a:t>
            </a:r>
            <a:r>
              <a:rPr lang="cy-GB" altLang="en-US" dirty="0" err="1">
                <a:latin typeface="Arial" panose="020B0604020202020204" pitchFamily="34" charset="0"/>
              </a:rPr>
              <a:t>Reflective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Practice</a:t>
            </a:r>
            <a:r>
              <a:rPr lang="cy-GB" altLang="en-US" dirty="0">
                <a:latin typeface="Arial" panose="020B0604020202020204" pitchFamily="34" charset="0"/>
              </a:rPr>
              <a:t> (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r>
              <a:rPr lang="cy-GB" altLang="en-US" dirty="0">
                <a:latin typeface="Arial" panose="020B0604020202020204" pitchFamily="34" charset="0"/>
              </a:rPr>
              <a:t> 3)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80C8226-19B3-3E31-0409-AB219D8444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02927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9C8EDB-8A65-5ACA-9D8C-F520DDC021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B7F2C86-58AE-6B69-0D33-A0AA892A219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BD97046-450D-AA59-4B1D-EA43FFAA7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The </a:t>
            </a:r>
            <a:r>
              <a:rPr lang="cy-GB" altLang="en-US" dirty="0" err="1">
                <a:latin typeface="Arial" panose="020B0604020202020204" pitchFamily="34" charset="0"/>
              </a:rPr>
              <a:t>hyperlink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allows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you</a:t>
            </a:r>
            <a:r>
              <a:rPr lang="cy-GB" altLang="en-US" dirty="0">
                <a:latin typeface="Arial" panose="020B0604020202020204" pitchFamily="34" charset="0"/>
              </a:rPr>
              <a:t> to </a:t>
            </a:r>
            <a:r>
              <a:rPr lang="cy-GB" altLang="en-US" dirty="0" err="1">
                <a:latin typeface="Arial" panose="020B0604020202020204" pitchFamily="34" charset="0"/>
              </a:rPr>
              <a:t>show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academic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article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accessed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via</a:t>
            </a:r>
            <a:r>
              <a:rPr lang="cy-GB" altLang="en-US" dirty="0">
                <a:latin typeface="Arial" panose="020B0604020202020204" pitchFamily="34" charset="0"/>
              </a:rPr>
              <a:t> the </a:t>
            </a:r>
            <a:r>
              <a:rPr lang="cy-GB" altLang="en-US" dirty="0" err="1">
                <a:latin typeface="Arial" panose="020B0604020202020204" pitchFamily="34" charset="0"/>
              </a:rPr>
              <a:t>library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EBE3230-762A-3FF0-0EEC-59A48651D9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7110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550CE5-D48A-613C-460B-0E9D93CBD8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53EA0ABF-4479-8112-1AF9-061B08FF4A1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EE35F58-914A-D809-60DA-5B3BDAB393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8500187-8D6B-2B8D-4CF8-86242FFD72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66143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BE31F1-6304-AF7D-8A3E-0292750DE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67FC9DF-CD8D-0460-460B-663D8255318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F2A5EA7-BCAE-1509-43BC-B63DB0BB6D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52B1B0A-55F8-5101-E414-246D4D71E8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26675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BDFF57-8179-A744-7D34-6AFD3B409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15E950A-4193-D31A-B874-CE47FEC409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690A99A-6356-F2D0-DF6A-6CC8532811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4AB8ACE-E758-BF98-A5BE-5FF8AF058C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80571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0A796A-C194-A611-9720-C18E30DBA7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F356ACE-005E-FC7D-C885-5514D47EA44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AF6A75EA-27B1-3B64-AB89-C148850494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DA6CEAF-6DAF-1DA8-3EBA-BB023CC9F2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3943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59602-4753-B60D-2086-AB2B377E5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26DEA2E-B970-6DF1-93AD-8A0BBA96E28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B708D57-44E3-B78A-CC71-9B30D77FD6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FDA99E6-FAD8-048C-7D2D-1DF0D91699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9418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8AFEC-1EE6-50F5-7B0F-59606FC72B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58388D0-57FD-B891-F34E-47479B34D4E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3FCF800-F380-453A-A419-7AFC5350FC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F7BE9E5-EDA4-7978-BD60-79E86235FB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439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2BA59E-0232-E364-19F5-9853A7E5F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A93A1ED-17FD-FC48-2020-B81A15C305E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665C7518-9792-7010-900A-6B700FA63B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9F65358-384A-E1AF-0DF0-8F0D48708F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8299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304A69-522A-E99B-FF40-93411DF210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63E4250-39F4-9DDD-E3E8-9E8A6E64DB6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222E94C1-77A7-5195-FDA9-8499605088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8D6D16A-260D-7696-0E41-2200A23C43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565729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13BD06-B752-526D-3DD6-5501793AF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1643033C-AC0A-268B-CDAE-84CDF8D605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D50808C-1F5C-AC3E-3A83-EAB07E12AE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67BFF0C-3AA6-C0F3-AF2C-4E03A7BF82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32564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2CB10A-3673-9A4C-BC7F-1AD1DF358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40FCD53-42C9-439C-CC0D-E59BFF9C83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B12465-A1C6-5AC3-B33A-F47C35D65C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73E0AE0-667C-EA30-E451-437A2E5B14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7229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80DA7-8757-06D0-DCFC-C46DFE3881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1B7EB84-16AA-C0A1-FF4F-1713427BFD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1022842-2605-A11A-3524-EE97B602F7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7AE4AEBB-2315-1D69-283B-BF146A892B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10206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288B88-2F39-384B-7D77-92D7609EE4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FA95BA3-B328-71FB-039E-99159105A8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4715115E-63E2-DAF7-EDAB-2BD62B4D91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dirty="0">
                <a:latin typeface="Arial" panose="020B0604020202020204" pitchFamily="34" charset="0"/>
              </a:rPr>
              <a:t>We </a:t>
            </a:r>
            <a:r>
              <a:rPr lang="cy-GB" altLang="en-US" dirty="0" err="1">
                <a:latin typeface="Arial" panose="020B0604020202020204" pitchFamily="34" charset="0"/>
              </a:rPr>
              <a:t>will</a:t>
            </a:r>
            <a:r>
              <a:rPr lang="cy-GB" altLang="en-US" dirty="0">
                <a:latin typeface="Arial" panose="020B0604020202020204" pitchFamily="34" charset="0"/>
              </a:rPr>
              <a:t> be </a:t>
            </a:r>
            <a:r>
              <a:rPr lang="cy-GB" altLang="en-US" dirty="0" err="1">
                <a:latin typeface="Arial" panose="020B0604020202020204" pitchFamily="34" charset="0"/>
              </a:rPr>
              <a:t>focussing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on</a:t>
            </a:r>
            <a:r>
              <a:rPr lang="cy-GB" altLang="en-US" dirty="0">
                <a:latin typeface="Arial" panose="020B0604020202020204" pitchFamily="34" charset="0"/>
              </a:rPr>
              <a:t> the First </a:t>
            </a:r>
            <a:r>
              <a:rPr lang="cy-GB" altLang="en-US" dirty="0" err="1">
                <a:latin typeface="Arial" panose="020B0604020202020204" pitchFamily="34" charset="0"/>
              </a:rPr>
              <a:t>skill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Critical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Reading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in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this</a:t>
            </a:r>
            <a:r>
              <a:rPr lang="cy-GB" altLang="en-US" dirty="0">
                <a:latin typeface="Arial" panose="020B0604020202020204" pitchFamily="34" charset="0"/>
              </a:rPr>
              <a:t> </a:t>
            </a:r>
            <a:r>
              <a:rPr lang="cy-GB" altLang="en-US" dirty="0" err="1">
                <a:latin typeface="Arial" panose="020B0604020202020204" pitchFamily="34" charset="0"/>
              </a:rPr>
              <a:t>Theme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AC74F46-C3F8-6A27-2B45-F863018C7F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28588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FDE8C3-110B-9534-A822-C1E2B88F6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D93A6B9-7E20-8450-31EB-E001F1D983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05CD028-D792-FB14-4745-DD8EFF97CB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464748C9-C3DD-6DCA-C90A-A8562A75F5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29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7891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519CC-FA0E-1057-69E9-37568D4205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E765691-3F8A-F0A7-0602-7E632DFA25E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43E76ED-5E7B-74B0-7879-EC1B31317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2E4BE7C-CE9D-2E48-3805-B7D175239D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34793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F1FEEA-1FFF-D522-00B5-7A50580DA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CDE64567-27C3-78A2-ED1E-A42D152A50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06E18F6-C602-D9F7-93DF-5AA347B425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BFA44C9-7455-9436-343E-3BA643D47D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98326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394384-F935-A26D-14DB-187885D8EA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908CB08-3EF1-842C-9677-4CEA020BAD6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D07C629-0F42-A18F-2F82-442A93EA8B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42BFE8B-EBB7-923F-E17C-1CA4F1CB25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67351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2E1FF-1EF0-47BF-7172-D24E9E426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126D3D1-CC10-C6F0-BD3B-051AF0AFC6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C7CD1E54-8580-8B20-F65F-2DEAF45413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6BC49F96-EE39-5985-1D88-EBCD9452493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19838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D8137-6261-D455-E870-811E4CF46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73F93A48-0E6B-7A1B-F94A-8D8BE093E8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8F29D18-73A4-CF42-9698-9B111C1423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DDB1F9B7-AE14-8712-1721-8F39F10D91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90980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3A8DA-1920-9197-A73E-B19F745F2F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6D260672-C3D3-C329-5B9C-6D18A14DA07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D5A88E15-0E3B-9E2E-66F4-D62841E8E5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AD684906-77DD-99EF-9145-FFD67D6D2D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647611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AE6D8-29BD-CA43-7371-D5FF97E61B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A15FA92-931C-432A-CC64-D2A5E37FEC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BA2180-A18D-F146-23D0-09B75978B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826A18E-FA29-4866-A345-AD371B95A2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275259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77C916-3E37-0981-63E7-D835117FAF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9F9A6ABC-0C48-78EB-B16B-CA55837C92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0E323BE-189D-97D1-DA69-74B536932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0D0BA126-D03B-0116-77C7-60514C0C5B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37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32080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95FEA-A839-8E22-4637-B0E281D89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0089ED93-94D2-97CD-CD57-C0FB8BE3D0A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C1B38F9-3A9A-FEE2-5FDB-55EA9F28CB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383CB83-2ED4-08E2-FEC1-0FB4403D9D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38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00529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38F83-86C8-BB68-BF56-F1F7C2F703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2890E517-BEE8-74CF-4BEC-2D7DEB9586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54DF229F-ACD8-94E5-6F49-9E73912AE8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3514A67C-0824-8C01-F634-01179571CB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39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35294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08E73B-1256-FEAC-CB2C-AE0E254FFC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D71E0D6-78E1-F2FB-5E9F-C0F21B66CD3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8FEC16DC-5384-8530-11C8-158C0F8022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21480B9-7425-C9CA-77BE-761DEA7E8B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40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237076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C2253A-A9C7-C39A-F15A-02342EB3B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89C4AD75-6999-E575-CEC4-3636D863918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0751C9A8-F06D-05A6-3C93-4E82AA932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B74E6795-9EBD-9FBA-B2E1-9B1C86F50A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41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74197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6158DA-60CE-B737-6568-7D6842B46A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514E67B-2C96-38D4-E930-2DFCBBDCCEC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D4E2EF3-EAF9-4AEB-1B2B-17FAC06AAE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8C7DF7F0-E7C1-E79F-B80C-39C7E87F40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42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34139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58EA55-0055-EE77-96C6-4533AA286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FECCDE6F-DD35-BD65-08ED-556DCD4AB98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B01D15B3-17E6-F72C-9693-BBBAECB594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 err="1">
                <a:latin typeface="Arial" panose="020B0604020202020204" pitchFamily="34" charset="0"/>
              </a:rPr>
              <a:t>Asynchronous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Learning</a:t>
            </a:r>
            <a:r>
              <a:rPr lang="cy-GB" altLang="en-US" b="1" dirty="0"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latin typeface="Arial" panose="020B0604020202020204" pitchFamily="34" charset="0"/>
              </a:rPr>
              <a:t>Activity</a:t>
            </a:r>
            <a:endParaRPr lang="cy-GB" altLang="en-US" b="1" dirty="0">
              <a:latin typeface="Arial" panose="020B0604020202020204" pitchFamily="34" charset="0"/>
            </a:endParaRPr>
          </a:p>
          <a:p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Check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the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best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way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to do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Forum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or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some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other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way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.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Could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this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be a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peer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learning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activity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where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the students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give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feedback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on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each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other’s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  <a:latin typeface="Arial" panose="020B0604020202020204" pitchFamily="34" charset="0"/>
              </a:rPr>
              <a:t>work</a:t>
            </a:r>
            <a:r>
              <a:rPr lang="cy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?????</a:t>
            </a: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F4EF12A0-6121-630E-3ED4-34A5DF38B6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43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11095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7278D-EE04-54B2-9204-7FE35A038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354EEF87-8EB6-14B5-D8FF-C4FFA54B77D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3687C59B-F4AC-E9E8-039E-8F6B6892AA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AE42062-CBE7-9B13-7DE5-EDF4414CAA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44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259774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A563DE-CEB9-38C4-5F08-98BCD230A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A806E80D-06D2-6A97-444F-2953365D6CF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7C0DA00B-4915-AB55-75CB-0DED5663B1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>
                <a:solidFill>
                  <a:srgbClr val="FF0000"/>
                </a:solidFill>
              </a:rPr>
              <a:t>N.B.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Team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discussions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these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references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are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formatted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Harvard</a:t>
            </a:r>
            <a:r>
              <a:rPr lang="cy-GB" altLang="en-US" b="1" dirty="0">
                <a:solidFill>
                  <a:srgbClr val="FF0000"/>
                </a:solidFill>
              </a:rPr>
              <a:t> 1.5 (</a:t>
            </a:r>
            <a:r>
              <a:rPr lang="cy-GB" altLang="en-US" b="1" dirty="0" err="1">
                <a:solidFill>
                  <a:srgbClr val="FF0000"/>
                </a:solidFill>
              </a:rPr>
              <a:t>sentence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case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and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place</a:t>
            </a:r>
            <a:r>
              <a:rPr lang="cy-GB" altLang="en-US" b="1" dirty="0">
                <a:solidFill>
                  <a:srgbClr val="FF0000"/>
                </a:solidFill>
              </a:rPr>
              <a:t> of </a:t>
            </a:r>
            <a:r>
              <a:rPr lang="cy-GB" altLang="en-US" b="1" dirty="0" err="1">
                <a:solidFill>
                  <a:srgbClr val="FF0000"/>
                </a:solidFill>
              </a:rPr>
              <a:t>publication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removed</a:t>
            </a:r>
            <a:r>
              <a:rPr lang="cy-GB" altLang="en-US" b="1" dirty="0">
                <a:solidFill>
                  <a:srgbClr val="FF0000"/>
                </a:solidFill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9866C89F-5FDE-F08B-C39A-48BBF9FC96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45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853718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B35FB3-D404-6E1B-A39C-B9BDCF39EF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4D2E6291-E09B-6737-3ED1-4D3D37E12CB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  <p:txBody>
          <a:bodyPr/>
          <a:lstStyle/>
          <a:p>
            <a:endParaRPr lang="en-GB"/>
          </a:p>
        </p:txBody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17EFFCDB-5F11-5E2E-28F1-A5EA7D69C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cy-GB" altLang="en-US" b="1" dirty="0">
                <a:solidFill>
                  <a:srgbClr val="FF0000"/>
                </a:solidFill>
              </a:rPr>
              <a:t>N.B.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Team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discussions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these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references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are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formatted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in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line</a:t>
            </a:r>
            <a:r>
              <a:rPr lang="cy-GB" altLang="en-US" b="1" dirty="0">
                <a:solidFill>
                  <a:srgbClr val="FF0000"/>
                </a:solidFill>
              </a:rPr>
              <a:t> with </a:t>
            </a:r>
            <a:r>
              <a:rPr lang="cy-GB" altLang="en-US" b="1" dirty="0" err="1">
                <a:solidFill>
                  <a:srgbClr val="FF0000"/>
                </a:solidFill>
              </a:rPr>
              <a:t>Harvard</a:t>
            </a:r>
            <a:r>
              <a:rPr lang="cy-GB" altLang="en-US" b="1" dirty="0">
                <a:solidFill>
                  <a:srgbClr val="FF0000"/>
                </a:solidFill>
              </a:rPr>
              <a:t> 1.5 (</a:t>
            </a:r>
            <a:r>
              <a:rPr lang="cy-GB" altLang="en-US" b="1" dirty="0" err="1">
                <a:solidFill>
                  <a:srgbClr val="FF0000"/>
                </a:solidFill>
              </a:rPr>
              <a:t>sentence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case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and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place</a:t>
            </a:r>
            <a:r>
              <a:rPr lang="cy-GB" altLang="en-US" b="1" dirty="0">
                <a:solidFill>
                  <a:srgbClr val="FF0000"/>
                </a:solidFill>
              </a:rPr>
              <a:t> of </a:t>
            </a:r>
            <a:r>
              <a:rPr lang="cy-GB" altLang="en-US" b="1" dirty="0" err="1">
                <a:solidFill>
                  <a:srgbClr val="FF0000"/>
                </a:solidFill>
              </a:rPr>
              <a:t>publication</a:t>
            </a:r>
            <a:r>
              <a:rPr lang="cy-GB" altLang="en-US" b="1" dirty="0">
                <a:solidFill>
                  <a:srgbClr val="FF0000"/>
                </a:solidFill>
              </a:rPr>
              <a:t> </a:t>
            </a:r>
            <a:r>
              <a:rPr lang="cy-GB" altLang="en-US" b="1" dirty="0" err="1">
                <a:solidFill>
                  <a:srgbClr val="FF0000"/>
                </a:solidFill>
              </a:rPr>
              <a:t>removed</a:t>
            </a:r>
            <a:r>
              <a:rPr lang="cy-GB" altLang="en-US" b="1" dirty="0">
                <a:solidFill>
                  <a:srgbClr val="FF0000"/>
                </a:solidFill>
              </a:rPr>
              <a:t>)</a:t>
            </a:r>
          </a:p>
          <a:p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5BE6FFB2-4BF8-8221-431D-D780DD01430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994E75A-A71B-440E-9B17-439E2B400284}" type="slidenum">
              <a:rPr lang="en-GB" altLang="en-US" smtClean="0">
                <a:solidFill>
                  <a:srgbClr val="000000"/>
                </a:solidFill>
              </a:rPr>
              <a:pPr/>
              <a:t>46</a:t>
            </a:fld>
            <a:endParaRPr lang="en-GB" alt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84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253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61216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6/4/2026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030220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92537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3150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3028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27444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330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5498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68865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6337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7025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53461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217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65143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52362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996A00E-2349-7FBE-C3BF-7A83C87AA83D}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8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6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54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4983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6/4/2026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5750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vlebooks-com.uwtsd.idm.oclc.org/Product/Index/3097918?page=0&amp;startBookmarkId=-1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ebsco-com.uwtsd.idm.oclc.org/c/onvpsy/viewer/pdf/nqws2jwccv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ylorfrancis.com/reader/read-online/20cf4874-1825-4445-a276-b8c62eb64ea1/book/epub?context=ubx" TargetMode="External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teachingenglish.org.uk/professional-development/teachers/using-21c-skills-or-core-skills/critical-thinking-skills" TargetMode="External"/><Relationship Id="rId5" Type="http://schemas.openxmlformats.org/officeDocument/2006/relationships/hyperlink" Target="https://www-tandfonline-com.uwtsd.idm.oclc.org/doi/full/10.1080/10901027.2016.1274693" TargetMode="External"/><Relationship Id="rId4" Type="http://schemas.openxmlformats.org/officeDocument/2006/relationships/hyperlink" Target="https://educationstudies.org.uk/critical-thinking-is-critical-to-education/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ebsco-com.uwtsd.idm.oclc.org/c/onvpsy/viewer/pdf/nqws2jwccv" TargetMode="Externa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realitypathing.com/steps-to-teach-critical-thinking-and-decision-making-in-early-childhood/#google_vignette" TargetMode="External"/><Relationship Id="rId4" Type="http://schemas.openxmlformats.org/officeDocument/2006/relationships/hyperlink" Target="https://www-vlebooks-com.uwtsd.idm.oclc.org/Product/Index/3097918?page=0&amp;startBookmarkId=-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918EC05-41A4-24C6-B4D5-4E43E7977B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ydw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?: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br>
              <a:rPr lang="cy-GB" sz="2800" dirty="0">
                <a:ea typeface="Times New Roman" panose="02020603050405020304" pitchFamily="18" charset="0"/>
              </a:rPr>
            </a:br>
            <a:br>
              <a:rPr lang="en-GB" sz="2800" dirty="0"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ECCE4001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  <a:t>Who Am I?: Exploring Professional Identity</a:t>
            </a: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  <a:ea typeface="Times New Roman" panose="02020603050405020304" pitchFamily="18" charset="0"/>
              </a:rPr>
            </a:br>
            <a:r>
              <a:rPr lang="cy-GB" sz="2800" dirty="0">
                <a:ea typeface="Times New Roman" panose="02020603050405020304" pitchFamily="18" charset="0"/>
              </a:rPr>
              <a:t>Thema</a:t>
            </a:r>
            <a:r>
              <a:rPr lang="en-GB" sz="2800" dirty="0"/>
              <a:t> 5:</a:t>
            </a:r>
            <a:br>
              <a:rPr lang="en-GB" sz="2800" dirty="0"/>
            </a:br>
            <a:r>
              <a:rPr lang="en-GB" sz="28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Theme 5: Critical Thinking and Professional Practice </a:t>
            </a:r>
            <a:br>
              <a:rPr lang="en-GB" sz="2800" dirty="0"/>
            </a:br>
            <a:br>
              <a:rPr lang="en-GB" sz="2800" dirty="0">
                <a:ea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5092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0A493-051E-A7AE-21E7-EFB6BE094E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2A80D5-5BE9-53BD-A327-344433D6CF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What is Critical Thinking?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&amp; Professional Practice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for your Studies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3608D8-FA49-FF45-DDA3-A5961E9FD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>
                <a:solidFill>
                  <a:srgbClr val="0070C0"/>
                </a:solidFill>
              </a:rPr>
              <a:t>Theme Content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690FC30-0D01-DF6C-0001-DDAA8E1BDF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11797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F9C9FB-831E-2EE9-BE63-EC789CE27F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8A6FB-0594-02C6-E88D-7799CC6DDC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Discussion Point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What do you understand critical thinking to mean?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Have you heard it used?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i="1" dirty="0">
                <a:solidFill>
                  <a:srgbClr val="0070C0"/>
                </a:solidFill>
              </a:rPr>
              <a:t>If so, in what context?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B86DEEB-D78A-BA99-C0E6-39FBC1C9A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 is Critical Thinking?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1E4115F-2BF7-F656-AD2E-997B4C08263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92280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EF1B43-9311-87F2-06F5-D352B89B44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32222-3859-C9A8-F72C-5A6A3188B2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  <a:hlinkClick r:id="rId3"/>
              </a:rPr>
              <a:t>Cotterel (2023</a:t>
            </a:r>
            <a:r>
              <a:rPr lang="en-GB" sz="2400" dirty="0">
                <a:solidFill>
                  <a:srgbClr val="0070C0"/>
                </a:solidFill>
              </a:rPr>
              <a:t>) gives a number answers to this question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‘Critical thinking as a process Critical thinking is a complex process of deliberation which involves a wide range of skills and attitudes. These include’: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8C9B8D1-3A32-355F-69AD-43B94C416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 is Critical Thinking?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C07AA31-3CDA-3743-F0B6-516C700CBB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8E336F-70D3-124B-2EFF-F9115E6492D0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741128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6DFE3F-F696-1D8D-6C25-3337B5EEA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B636C-01A3-66D5-BC06-FBC196FCBD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rmAutofit fontScale="92500"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‘identifying your own and other people’s positions, arguments and conclusions’;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‘evaluating the evidence for alternative points of view’;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400" dirty="0">
                <a:solidFill>
                  <a:srgbClr val="0070C0"/>
                </a:solidFill>
              </a:rPr>
              <a:t>‘weighing up opposing arguments and evidence fairly’;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32B4A7E-CFE5-05FA-1DD5-C992F14A8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F093BD8-9AA5-C665-445B-88068E7C08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693D43-60F0-994F-BC48-3CB3D32A9545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3621580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03B5E6-F8A9-36B0-151E-29FDD59E16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E50093-8CFE-4C6D-0BE7-7C1F91B25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rmAutofit lnSpcReduction="10000"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4"/>
            </a:pPr>
            <a:r>
              <a:rPr lang="en-GB" sz="2400" dirty="0">
                <a:solidFill>
                  <a:srgbClr val="0070C0"/>
                </a:solidFill>
              </a:rPr>
              <a:t>‘selecting </a:t>
            </a:r>
            <a:r>
              <a:rPr lang="en-GB" sz="2400" b="1" dirty="0">
                <a:solidFill>
                  <a:srgbClr val="0070C0"/>
                </a:solidFill>
              </a:rPr>
              <a:t>judiciously</a:t>
            </a:r>
            <a:r>
              <a:rPr lang="en-GB" sz="2400" dirty="0">
                <a:solidFill>
                  <a:srgbClr val="0070C0"/>
                </a:solidFill>
              </a:rPr>
              <a:t> from sources, evidence and examples to support your case’;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4"/>
            </a:pPr>
            <a:r>
              <a:rPr lang="en-GB" sz="2400" dirty="0">
                <a:solidFill>
                  <a:srgbClr val="0070C0"/>
                </a:solidFill>
              </a:rPr>
              <a:t>‘being able to read between the lines, seeing behind surfaces, and identifying false or unfair </a:t>
            </a:r>
            <a:r>
              <a:rPr lang="en-GB" sz="2400" b="1" dirty="0">
                <a:solidFill>
                  <a:srgbClr val="0070C0"/>
                </a:solidFill>
              </a:rPr>
              <a:t>assumptions</a:t>
            </a:r>
            <a:r>
              <a:rPr lang="en-GB" sz="2400" dirty="0">
                <a:solidFill>
                  <a:srgbClr val="0070C0"/>
                </a:solidFill>
              </a:rPr>
              <a:t>’;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ED78417-F912-E4C1-E533-F9298384A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964E2C8-288A-ADC9-F938-8286B1B409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5B14A1-5B89-6B08-C2A3-54DC1947F52B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5385825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E8DB0F-DFE8-7683-E69C-CC4A2EA01A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08E68-62A1-D552-8AF2-4F0289DDD7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rmAutofit lnSpcReduction="10000"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6"/>
            </a:pPr>
            <a:r>
              <a:rPr lang="en-GB" sz="2400" dirty="0">
                <a:solidFill>
                  <a:srgbClr val="0070C0"/>
                </a:solidFill>
              </a:rPr>
              <a:t>‘recognising techniques used to make certain positions more appealing than others, such as false logic and </a:t>
            </a:r>
            <a:r>
              <a:rPr lang="en-GB" sz="2400" b="1" dirty="0">
                <a:solidFill>
                  <a:srgbClr val="0070C0"/>
                </a:solidFill>
              </a:rPr>
              <a:t>persuasive devices</a:t>
            </a:r>
            <a:r>
              <a:rPr lang="en-GB" sz="2400" dirty="0">
                <a:solidFill>
                  <a:srgbClr val="0070C0"/>
                </a:solidFill>
              </a:rPr>
              <a:t>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6"/>
            </a:pPr>
            <a:r>
              <a:rPr lang="en-GB" sz="2400" dirty="0">
                <a:solidFill>
                  <a:srgbClr val="0070C0"/>
                </a:solidFill>
              </a:rPr>
              <a:t>‘reflecting on issues in a structured way, bringing </a:t>
            </a:r>
            <a:r>
              <a:rPr lang="en-GB" sz="2400" b="1" dirty="0">
                <a:solidFill>
                  <a:srgbClr val="0070C0"/>
                </a:solidFill>
              </a:rPr>
              <a:t>logic</a:t>
            </a:r>
            <a:r>
              <a:rPr lang="en-GB" sz="2400" dirty="0">
                <a:solidFill>
                  <a:srgbClr val="0070C0"/>
                </a:solidFill>
              </a:rPr>
              <a:t> and insight to bear’;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0FA9B3-7E10-0021-539A-03CBD9A8B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59939ED-D6DE-B6BB-56CB-BFBA72E6B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6CA8C7-CFA8-238E-767D-3210756C2648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3476352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0A13C-C684-5997-9A0F-7F6DBAD82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3A1CD-732D-2E05-EF2F-0EC8DBE9C8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441834"/>
          </a:xfrm>
        </p:spPr>
        <p:txBody>
          <a:bodyPr>
            <a:noAutofit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8"/>
            </a:pPr>
            <a:r>
              <a:rPr lang="en-GB" sz="2400" dirty="0">
                <a:solidFill>
                  <a:srgbClr val="0070C0"/>
                </a:solidFill>
              </a:rPr>
              <a:t>‘drawing conclusions (including decisions, judgements or recommendations) based on logically acceptable reasons and evidence, and valid </a:t>
            </a:r>
            <a:r>
              <a:rPr lang="en-GB" sz="2400" b="1" dirty="0">
                <a:solidFill>
                  <a:srgbClr val="0070C0"/>
                </a:solidFill>
              </a:rPr>
              <a:t>inference</a:t>
            </a:r>
            <a:r>
              <a:rPr lang="en-GB" sz="2400" dirty="0">
                <a:solidFill>
                  <a:srgbClr val="0070C0"/>
                </a:solidFill>
              </a:rPr>
              <a:t>’;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E459751-D476-DF77-CC78-2FBCD19E8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30A7D8C-76C5-0138-6705-1C8F0924AF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44183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218A19-C79A-167A-05B4-5B9AA199DDCF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38435374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3D9D2D-9AE6-8E31-026D-423E5F3A58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F4BCD-DFA9-559A-CBFF-7CA0D861C3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708083"/>
            <a:ext cx="4238223" cy="3441834"/>
          </a:xfrm>
        </p:spPr>
        <p:txBody>
          <a:bodyPr>
            <a:noAutofit/>
          </a:bodyPr>
          <a:lstStyle/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9"/>
            </a:pPr>
            <a:r>
              <a:rPr lang="en-GB" sz="2400" dirty="0">
                <a:solidFill>
                  <a:srgbClr val="0070C0"/>
                </a:solidFill>
              </a:rPr>
              <a:t>‘</a:t>
            </a:r>
            <a:r>
              <a:rPr lang="en-GB" sz="2400" b="1" dirty="0">
                <a:solidFill>
                  <a:srgbClr val="0070C0"/>
                </a:solidFill>
              </a:rPr>
              <a:t>synthesising</a:t>
            </a:r>
            <a:r>
              <a:rPr lang="en-GB" sz="2400" dirty="0">
                <a:solidFill>
                  <a:srgbClr val="0070C0"/>
                </a:solidFill>
              </a:rPr>
              <a:t> information: drawing together your judgements of the evidence, synthesising these to form your own new position’;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 startAt="9"/>
            </a:pPr>
            <a:r>
              <a:rPr lang="en-GB" sz="2400" dirty="0">
                <a:solidFill>
                  <a:srgbClr val="0070C0"/>
                </a:solidFill>
              </a:rPr>
              <a:t>‘presenting a point of view in a structured, clear, well-reasoned way that convinces others’. 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29EFC0-8DE0-A206-8A25-03B59446A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is…..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41A9B15-A9B2-CCD0-18F0-2174B92CA4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726150"/>
            <a:ext cx="3867150" cy="344183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DC1B66-E260-F7EF-0393-2B8607ED86AB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30331992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CBEB4D-2E26-61E9-D1B9-185C486DE0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B20AFC-C1A5-E172-E4AA-BD9935E979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08083"/>
            <a:ext cx="3867150" cy="344183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just opinion,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nor lists of facts,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nor discussion, talking about a topic, ‘thoughts on’,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nor what we want to be true,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solidFill>
                  <a:srgbClr val="0070C0"/>
                </a:solidFill>
              </a:rPr>
              <a:t> nor giving just ‘any’ reason to support a decision.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781F8F9-89B2-478F-847B-3D8E28653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 NOT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498DC02-95EC-6775-59E3-B30AC3D03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726150"/>
            <a:ext cx="3867150" cy="344183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4973B6B-EE3C-C906-ED05-8A66FA9344E6}"/>
              </a:ext>
            </a:extLst>
          </p:cNvPr>
          <p:cNvSpPr txBox="1"/>
          <p:nvPr/>
        </p:nvSpPr>
        <p:spPr>
          <a:xfrm>
            <a:off x="4739425" y="5550794"/>
            <a:ext cx="3775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(Cotterel, 2023. p.2)</a:t>
            </a:r>
          </a:p>
        </p:txBody>
      </p:sp>
    </p:spTree>
    <p:extLst>
      <p:ext uri="{BB962C8B-B14F-4D97-AF65-F5344CB8AC3E}">
        <p14:creationId xmlns:p14="http://schemas.microsoft.com/office/powerpoint/2010/main" val="4047214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45EBBE-B1EA-17ED-69B1-707F5BCCDD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E8DE077-4A20-8294-D3BA-D0D8215C24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endParaRPr lang="en-GB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C3E94B-14EE-96C1-3B4E-4FCC7C3A226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28719" y="3911571"/>
            <a:ext cx="2813720" cy="1874641"/>
          </a:xfrm>
          <a:prstGeom prst="rect">
            <a:avLst/>
          </a:prstGeom>
        </p:spPr>
      </p:pic>
      <p:sp>
        <p:nvSpPr>
          <p:cNvPr id="9" name="Cloud Callout 3">
            <a:extLst>
              <a:ext uri="{FF2B5EF4-FFF2-40B4-BE49-F238E27FC236}">
                <a16:creationId xmlns:a16="http://schemas.microsoft.com/office/drawing/2014/main" id="{5ED8CEE6-4BD2-90E9-B583-087B8E57C33F}"/>
              </a:ext>
            </a:extLst>
          </p:cNvPr>
          <p:cNvSpPr/>
          <p:nvPr/>
        </p:nvSpPr>
        <p:spPr>
          <a:xfrm>
            <a:off x="6403223" y="2687436"/>
            <a:ext cx="1584176" cy="1234766"/>
          </a:xfrm>
          <a:prstGeom prst="cloudCallout">
            <a:avLst>
              <a:gd name="adj1" fmla="val -99714"/>
              <a:gd name="adj2" fmla="val 483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cym</a:t>
            </a:r>
            <a:endParaRPr lang="en-GB" dirty="0"/>
          </a:p>
        </p:txBody>
      </p:sp>
      <p:sp>
        <p:nvSpPr>
          <p:cNvPr id="10" name="Cloud Callout 9">
            <a:extLst>
              <a:ext uri="{FF2B5EF4-FFF2-40B4-BE49-F238E27FC236}">
                <a16:creationId xmlns:a16="http://schemas.microsoft.com/office/drawing/2014/main" id="{608E809B-3B10-0185-97B3-F043E7CD365A}"/>
              </a:ext>
            </a:extLst>
          </p:cNvPr>
          <p:cNvSpPr/>
          <p:nvPr/>
        </p:nvSpPr>
        <p:spPr>
          <a:xfrm>
            <a:off x="4215735" y="1751331"/>
            <a:ext cx="1683432" cy="1404283"/>
          </a:xfrm>
          <a:prstGeom prst="cloudCallout">
            <a:avLst>
              <a:gd name="adj1" fmla="val -1909"/>
              <a:gd name="adj2" fmla="val 120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cym</a:t>
            </a:r>
            <a:endParaRPr lang="en-GB" dirty="0"/>
          </a:p>
        </p:txBody>
      </p:sp>
      <p:sp>
        <p:nvSpPr>
          <p:cNvPr id="11" name="Cloud Callout 10">
            <a:extLst>
              <a:ext uri="{FF2B5EF4-FFF2-40B4-BE49-F238E27FC236}">
                <a16:creationId xmlns:a16="http://schemas.microsoft.com/office/drawing/2014/main" id="{49D3F7EF-390F-1D4F-6EF6-C54260BD4226}"/>
              </a:ext>
            </a:extLst>
          </p:cNvPr>
          <p:cNvSpPr/>
          <p:nvPr/>
        </p:nvSpPr>
        <p:spPr>
          <a:xfrm>
            <a:off x="2226759" y="2039363"/>
            <a:ext cx="1728192" cy="1420486"/>
          </a:xfrm>
          <a:prstGeom prst="cloudCallout">
            <a:avLst>
              <a:gd name="adj1" fmla="val 78819"/>
              <a:gd name="adj2" fmla="val 10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cym</a:t>
            </a:r>
            <a:endParaRPr lang="en-GB" dirty="0"/>
          </a:p>
        </p:txBody>
      </p:sp>
      <p:sp>
        <p:nvSpPr>
          <p:cNvPr id="12" name="Cloud Callout 11">
            <a:extLst>
              <a:ext uri="{FF2B5EF4-FFF2-40B4-BE49-F238E27FC236}">
                <a16:creationId xmlns:a16="http://schemas.microsoft.com/office/drawing/2014/main" id="{F5F7614C-1BE0-8AD3-4D4B-7817ECB3DE07}"/>
              </a:ext>
            </a:extLst>
          </p:cNvPr>
          <p:cNvSpPr/>
          <p:nvPr/>
        </p:nvSpPr>
        <p:spPr>
          <a:xfrm>
            <a:off x="498567" y="2831451"/>
            <a:ext cx="1692188" cy="1378782"/>
          </a:xfrm>
          <a:prstGeom prst="cloudCallout">
            <a:avLst>
              <a:gd name="adj1" fmla="val 150091"/>
              <a:gd name="adj2" fmla="val 508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cym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87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47C271-D25A-DC3B-3288-C352D010EC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A590377-A04E-91D8-7026-955789197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is NOT</a:t>
            </a:r>
            <a:endParaRPr lang="en-GB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A6A43AB-BA69-703E-E2B5-08EBB2B701C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99175" y="3942469"/>
            <a:ext cx="2813720" cy="1874641"/>
          </a:xfrm>
          <a:prstGeom prst="rect">
            <a:avLst/>
          </a:prstGeom>
        </p:spPr>
      </p:pic>
      <p:sp>
        <p:nvSpPr>
          <p:cNvPr id="3" name="Cloud Callout 3">
            <a:extLst>
              <a:ext uri="{FF2B5EF4-FFF2-40B4-BE49-F238E27FC236}">
                <a16:creationId xmlns:a16="http://schemas.microsoft.com/office/drawing/2014/main" id="{DF33AB03-926F-A5C0-20E1-0F97FC1A23E5}"/>
              </a:ext>
            </a:extLst>
          </p:cNvPr>
          <p:cNvSpPr/>
          <p:nvPr/>
        </p:nvSpPr>
        <p:spPr>
          <a:xfrm>
            <a:off x="6673679" y="2718334"/>
            <a:ext cx="1584176" cy="1234766"/>
          </a:xfrm>
          <a:prstGeom prst="cloudCallout">
            <a:avLst>
              <a:gd name="adj1" fmla="val -99714"/>
              <a:gd name="adj2" fmla="val 483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My thoughts are my own.</a:t>
            </a:r>
          </a:p>
        </p:txBody>
      </p:sp>
      <p:sp>
        <p:nvSpPr>
          <p:cNvPr id="4" name="Cloud Callout 9">
            <a:extLst>
              <a:ext uri="{FF2B5EF4-FFF2-40B4-BE49-F238E27FC236}">
                <a16:creationId xmlns:a16="http://schemas.microsoft.com/office/drawing/2014/main" id="{1F4BE4ED-52BE-A037-ABB4-B3EAE4E58D00}"/>
              </a:ext>
            </a:extLst>
          </p:cNvPr>
          <p:cNvSpPr/>
          <p:nvPr/>
        </p:nvSpPr>
        <p:spPr>
          <a:xfrm>
            <a:off x="4486191" y="1782229"/>
            <a:ext cx="1683432" cy="1404283"/>
          </a:xfrm>
          <a:prstGeom prst="cloudCallout">
            <a:avLst>
              <a:gd name="adj1" fmla="val -1909"/>
              <a:gd name="adj2" fmla="val 12023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 think the same as her.</a:t>
            </a:r>
          </a:p>
        </p:txBody>
      </p:sp>
      <p:sp>
        <p:nvSpPr>
          <p:cNvPr id="6" name="Cloud Callout 10">
            <a:extLst>
              <a:ext uri="{FF2B5EF4-FFF2-40B4-BE49-F238E27FC236}">
                <a16:creationId xmlns:a16="http://schemas.microsoft.com/office/drawing/2014/main" id="{E39F1562-EEC2-F03E-0F0D-FC565634B782}"/>
              </a:ext>
            </a:extLst>
          </p:cNvPr>
          <p:cNvSpPr/>
          <p:nvPr/>
        </p:nvSpPr>
        <p:spPr>
          <a:xfrm>
            <a:off x="2497215" y="2070261"/>
            <a:ext cx="1728192" cy="1420486"/>
          </a:xfrm>
          <a:prstGeom prst="cloudCallout">
            <a:avLst>
              <a:gd name="adj1" fmla="val 78819"/>
              <a:gd name="adj2" fmla="val 1098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 all think the same way</a:t>
            </a:r>
          </a:p>
        </p:txBody>
      </p:sp>
      <p:sp>
        <p:nvSpPr>
          <p:cNvPr id="7" name="Cloud Callout 11">
            <a:extLst>
              <a:ext uri="{FF2B5EF4-FFF2-40B4-BE49-F238E27FC236}">
                <a16:creationId xmlns:a16="http://schemas.microsoft.com/office/drawing/2014/main" id="{2CEF927C-8B07-499E-8C88-5C301C0BFC8D}"/>
              </a:ext>
            </a:extLst>
          </p:cNvPr>
          <p:cNvSpPr/>
          <p:nvPr/>
        </p:nvSpPr>
        <p:spPr>
          <a:xfrm>
            <a:off x="769023" y="2862349"/>
            <a:ext cx="1692188" cy="1378782"/>
          </a:xfrm>
          <a:prstGeom prst="cloudCallout">
            <a:avLst>
              <a:gd name="adj1" fmla="val 150091"/>
              <a:gd name="adj2" fmla="val 508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We all agree so we must be right</a:t>
            </a:r>
          </a:p>
        </p:txBody>
      </p:sp>
    </p:spTree>
    <p:extLst>
      <p:ext uri="{BB962C8B-B14F-4D97-AF65-F5344CB8AC3E}">
        <p14:creationId xmlns:p14="http://schemas.microsoft.com/office/powerpoint/2010/main" val="175491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D3F5A7-28F6-104D-9BE4-9B006B2E3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C610E-A7CF-4751-11CF-D3EF1D2E38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2376687"/>
            <a:ext cx="3867150" cy="27077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‘Critical thinking includes “analysis, inference, evaluation, explanation, and metacognition” and begins with </a:t>
            </a:r>
            <a:r>
              <a:rPr lang="en-GB" sz="2400" b="1" dirty="0">
                <a:solidFill>
                  <a:srgbClr val="0070C0"/>
                </a:solidFill>
              </a:rPr>
              <a:t>teachers applying it to their own practice’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B01B6D7-CD13-562E-3E43-D3003D131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Click to Add Title (Cym)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Critical Thinking and Professional Practice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A18A9C2-808E-676A-67E5-58F6B56254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8" y="2376687"/>
            <a:ext cx="3867150" cy="27077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24B6E68-6E5A-413D-C98F-FDCE064C004C}"/>
              </a:ext>
            </a:extLst>
          </p:cNvPr>
          <p:cNvSpPr txBox="1"/>
          <p:nvPr/>
        </p:nvSpPr>
        <p:spPr>
          <a:xfrm>
            <a:off x="5808373" y="5486400"/>
            <a:ext cx="285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(British Council, No Date)</a:t>
            </a:r>
          </a:p>
        </p:txBody>
      </p:sp>
    </p:spTree>
    <p:extLst>
      <p:ext uri="{BB962C8B-B14F-4D97-AF65-F5344CB8AC3E}">
        <p14:creationId xmlns:p14="http://schemas.microsoft.com/office/powerpoint/2010/main" val="14344898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CB6DC4-D632-9B6D-705C-7EFA676870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D9C3B-7089-6E74-0D51-D6F42CFF40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2376687"/>
            <a:ext cx="3867150" cy="2707738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70C0"/>
                </a:solidFill>
              </a:rPr>
              <a:t>For education students and future practitioners</a:t>
            </a:r>
            <a:r>
              <a:rPr lang="en-GB" sz="2400" dirty="0">
                <a:solidFill>
                  <a:srgbClr val="0070C0"/>
                </a:solidFill>
              </a:rPr>
              <a:t>, “the mindset and skills of critical thinking are particularly important to enable them to engage in self-reflection, and to role model this outlook”.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7F93805-389E-E3AA-2BED-3DE41C2D2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Click to Add Title (Cym)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Critical Thinking and Professional Practice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AE76808-60AC-48C3-923D-A512CF9DF7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8" y="2376687"/>
            <a:ext cx="3867150" cy="2707738"/>
          </a:xfrm>
        </p:spPr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311DEB7-F9AB-B428-253D-DF162B1575AE}"/>
              </a:ext>
            </a:extLst>
          </p:cNvPr>
          <p:cNvSpPr txBox="1"/>
          <p:nvPr/>
        </p:nvSpPr>
        <p:spPr>
          <a:xfrm>
            <a:off x="5808373" y="5486400"/>
            <a:ext cx="2859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(Barrow &amp; Westrup,2023)</a:t>
            </a:r>
          </a:p>
        </p:txBody>
      </p:sp>
    </p:spTree>
    <p:extLst>
      <p:ext uri="{BB962C8B-B14F-4D97-AF65-F5344CB8AC3E}">
        <p14:creationId xmlns:p14="http://schemas.microsoft.com/office/powerpoint/2010/main" val="3024464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8292F-608A-13B0-A72B-167D9F4AD8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37CA2-1DF7-25DC-EB16-11F0F89926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1690688"/>
            <a:ext cx="3867150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‘expertise develops through experience and enables experienced practitioners to utilise critical thinking in an intuitive way to </a:t>
            </a:r>
            <a:r>
              <a:rPr lang="en-GB" sz="2400" b="1" dirty="0">
                <a:solidFill>
                  <a:srgbClr val="0070C0"/>
                </a:solidFill>
              </a:rPr>
              <a:t>support effective and responsive decision-making</a:t>
            </a:r>
            <a:r>
              <a:rPr lang="en-GB" sz="2400" dirty="0">
                <a:solidFill>
                  <a:srgbClr val="0070C0"/>
                </a:solidFill>
              </a:rPr>
              <a:t> and </a:t>
            </a:r>
            <a:r>
              <a:rPr lang="en-GB" sz="2400" b="1" dirty="0">
                <a:solidFill>
                  <a:srgbClr val="0070C0"/>
                </a:solidFill>
              </a:rPr>
              <a:t>early identification of concerns or deterioration of service users’ condition </a:t>
            </a:r>
            <a:r>
              <a:rPr lang="en-GB" sz="2400" dirty="0">
                <a:solidFill>
                  <a:srgbClr val="0070C0"/>
                </a:solidFill>
              </a:rPr>
              <a:t>as well as </a:t>
            </a:r>
            <a:r>
              <a:rPr lang="en-GB" sz="2400" b="1" dirty="0">
                <a:solidFill>
                  <a:srgbClr val="0070C0"/>
                </a:solidFill>
              </a:rPr>
              <a:t>decreasing the chance of error</a:t>
            </a:r>
            <a:r>
              <a:rPr lang="en-GB" sz="2400" dirty="0">
                <a:solidFill>
                  <a:srgbClr val="0070C0"/>
                </a:solidFill>
              </a:rPr>
              <a:t>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C5C8077-78CA-A748-4390-B5C6C94B6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Click to Add Title (Cym)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Critical Thinking and Professional Practice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221FB6C-DC6E-5F1A-48D5-805B4018AF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733292"/>
            <a:ext cx="3867150" cy="380986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3AF7AD-69F5-3E9E-8AEF-9632B3D26C60}"/>
              </a:ext>
            </a:extLst>
          </p:cNvPr>
          <p:cNvSpPr txBox="1"/>
          <p:nvPr/>
        </p:nvSpPr>
        <p:spPr>
          <a:xfrm>
            <a:off x="4134656" y="5585758"/>
            <a:ext cx="4894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(Payne, 2015 </a:t>
            </a:r>
            <a:r>
              <a:rPr lang="en-GB" i="1" dirty="0"/>
              <a:t>cited in</a:t>
            </a:r>
            <a:r>
              <a:rPr lang="en-GB" dirty="0"/>
              <a:t> Barnard </a:t>
            </a:r>
            <a:r>
              <a:rPr lang="en-GB" i="1" dirty="0"/>
              <a:t>et al </a:t>
            </a:r>
            <a:r>
              <a:rPr lang="en-GB" dirty="0"/>
              <a:t>2023, no page)</a:t>
            </a:r>
          </a:p>
        </p:txBody>
      </p:sp>
    </p:spTree>
    <p:extLst>
      <p:ext uri="{BB962C8B-B14F-4D97-AF65-F5344CB8AC3E}">
        <p14:creationId xmlns:p14="http://schemas.microsoft.com/office/powerpoint/2010/main" val="904574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D5C784-6E7E-CA0E-F223-BCFF15C30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5BF53-DDDE-BE4D-F6C4-213309733C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Colley </a:t>
            </a:r>
            <a:r>
              <a:rPr lang="en-GB" sz="2400" i="1" dirty="0">
                <a:solidFill>
                  <a:srgbClr val="0070C0"/>
                </a:solidFill>
              </a:rPr>
              <a:t>et al</a:t>
            </a:r>
            <a:r>
              <a:rPr lang="en-GB" sz="2400" dirty="0">
                <a:solidFill>
                  <a:srgbClr val="0070C0"/>
                </a:solidFill>
              </a:rPr>
              <a:t> (2012) have linked these two key elements of professional practice in their journal article entitled: ‘</a:t>
            </a:r>
            <a:r>
              <a:rPr lang="en-GB" sz="2400" dirty="0">
                <a:solidFill>
                  <a:srgbClr val="0070C0"/>
                </a:solidFill>
                <a:hlinkClick r:id="rId3"/>
              </a:rPr>
              <a:t>Reflection: A Key Component To Thinking Critically</a:t>
            </a:r>
            <a:r>
              <a:rPr lang="en-GB" sz="2400" i="1" dirty="0">
                <a:solidFill>
                  <a:srgbClr val="0070C0"/>
                </a:solidFill>
              </a:rPr>
              <a:t>’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66BFDD2-ED39-2D42-6937-D4FC45FDE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A9452C0-3163-DFBC-E6CF-7CEC1B4B80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354B7C-8283-D3DD-1E75-2EAFF58FDFE8}"/>
              </a:ext>
            </a:extLst>
          </p:cNvPr>
          <p:cNvSpPr txBox="1"/>
          <p:nvPr/>
        </p:nvSpPr>
        <p:spPr>
          <a:xfrm>
            <a:off x="5396248" y="5602310"/>
            <a:ext cx="359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(Colley </a:t>
            </a:r>
            <a:r>
              <a:rPr lang="en-GB" i="1" dirty="0"/>
              <a:t>et al</a:t>
            </a:r>
            <a:r>
              <a:rPr lang="en-GB" dirty="0"/>
              <a:t>, 2012)</a:t>
            </a:r>
          </a:p>
        </p:txBody>
      </p:sp>
    </p:spTree>
    <p:extLst>
      <p:ext uri="{BB962C8B-B14F-4D97-AF65-F5344CB8AC3E}">
        <p14:creationId xmlns:p14="http://schemas.microsoft.com/office/powerpoint/2010/main" val="1364291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B36EF8-0E4A-1E91-33F1-FDFC727F0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51285-B1A7-501D-59BA-55B4ACD222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In their research they ‘used multiple prompts to foster students’ reflection and to develop their understanding of themselves as learners’.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(Colley et al, 2012, p.2)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64953A0-57FD-9420-0AFC-FE6F64A7B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016E199-B016-F224-D704-C86D1B470F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163075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51386F-A42E-7B8E-0586-DD046F3F78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7FB7B-11E2-AF23-B1AC-4A45F143DE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go on to argue that reflection ‘can involve decision making, problem solving, experimental inquiry, or investigation’. 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(Colley et al, 2012, p.4)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All of these are critical thinking skills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D718589-7B4D-014C-C0AE-1CE6331A1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77D547C-D2C5-E521-9C5E-DBECE57393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544122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2C09D9-F34F-A684-411B-9448B51FBE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88E8B-BC92-83B2-317C-55CAEB9F1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same message is clear from the teacher training sector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Beavers </a:t>
            </a:r>
            <a:r>
              <a:rPr lang="en-GB" sz="2400" i="1" dirty="0">
                <a:solidFill>
                  <a:srgbClr val="0070C0"/>
                </a:solidFill>
              </a:rPr>
              <a:t>et al </a:t>
            </a:r>
            <a:r>
              <a:rPr lang="en-GB" sz="2400" dirty="0">
                <a:solidFill>
                  <a:srgbClr val="0070C0"/>
                </a:solidFill>
              </a:rPr>
              <a:t>(2017) have published a paper titled: ‘Fostering critical and reﬂective thinking in an authentic learning situation’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71D5157-EEA0-1E29-7F98-6C06090BE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DEAD23E-881D-BBE2-5EC5-27C5C11739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792765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095731-0EED-A084-BC54-189E0FC4F4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6F434-80E2-8D30-5AE6-C762232F1D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Their research involved 10 early childhood education students and was partly designed ‘to determine if facilitated reﬂective experiences had an impact on students’ measurable critical thinking skills’.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(Beavers </a:t>
            </a:r>
            <a:r>
              <a:rPr lang="en-GB" sz="2400" i="1" dirty="0">
                <a:solidFill>
                  <a:srgbClr val="0070C0"/>
                </a:solidFill>
              </a:rPr>
              <a:t>et al</a:t>
            </a:r>
            <a:r>
              <a:rPr lang="en-GB" sz="2400" dirty="0">
                <a:solidFill>
                  <a:srgbClr val="0070C0"/>
                </a:solidFill>
              </a:rPr>
              <a:t>, 2017, p. 5)</a:t>
            </a: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8C4537-73AA-2209-AF0F-10D09514A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40C69D9-3A11-6A34-A75F-E750C3FBFE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229880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8A200A-2420-F63D-5878-8415D295E4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8B3DD7-4AF6-8BC0-BB29-66AD331C1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During the research students were encouraged to engage in ‘critical reflection experiences’ Beavers </a:t>
            </a:r>
            <a:r>
              <a:rPr lang="en-GB" sz="2400" i="1" dirty="0">
                <a:solidFill>
                  <a:srgbClr val="0070C0"/>
                </a:solidFill>
              </a:rPr>
              <a:t>et al</a:t>
            </a:r>
            <a:r>
              <a:rPr lang="en-GB" sz="2400" dirty="0">
                <a:solidFill>
                  <a:srgbClr val="0070C0"/>
                </a:solidFill>
              </a:rPr>
              <a:t>, 2017, p3)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 research then measured the effects of these activities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821FC6D-8684-5CCE-006A-2A95B54BD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BDB258-77C8-DF47-5FDF-26589FDE85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436693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96598-A136-F30D-0F15-85FE216549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784A3C-A5D0-8FD5-8021-D606EA8A0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723068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go on to argue that: ‘Intentionally teaching critical and reﬂective skills in teacher education is vital to nurturing sustainable patterns of practices’. (Ibid, p.16)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>
              <a:solidFill>
                <a:srgbClr val="0070C0"/>
              </a:solidFill>
            </a:endParaRPr>
          </a:p>
          <a:p>
            <a:pPr marL="0" indent="0" algn="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i="1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94ED4A9-38B7-475C-87CD-DC354932E2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Critical Thinking &amp; Reflective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0AEAC73-212A-AA84-7ED3-95A8D78EC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1520" y="1825625"/>
            <a:ext cx="3594279" cy="355774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671905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C4A2AB-7CB5-05DA-DEEF-865A3BC74E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CD1E6-F3FA-7742-424D-FADC370A43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We have spent a little time looking at the importance of critical thinking for the childcare and education sectors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We will now return to the link between critical thinking plays and your academic studies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7B0F9E4-A741-F355-CB34-7754F54A2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Crit Think For Students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3F75CB7-4759-8CCB-6553-B73E9F28E52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844576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000D8F-467E-5E72-5307-BC17B0707E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92654-8EA4-6A67-DC65-EE23629BBAA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is a defining feature of university-level study and underpins deeper learning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is essential for academic success, particularly for achieving higher grades and moving beyond descriptive work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C34268E-BB3E-2522-F8FB-450355AE76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Role and Importance in HE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C222506-F056-3808-2591-79E04EF423D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69987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896000-BED4-2D75-51EF-7EF8E0DB97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E99EA-E198-B020-DFD8-37AD663E40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Widely recognised as a core graduate skill linked to employability and professional practice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They are embedded across disciplines and required at both undergraduate and postgraduate levels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5BAC8EA-3C6C-0707-AA96-2B833C2C8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Role and Importance in HE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5E000A8-DF3D-B6DE-70A8-A02DD1788E6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046418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DA5F16-D859-FEB7-82F6-E04821359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30C7A-3B94-A4A0-3042-B56C70A342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Making reasoned judgements based on interpreting, analysing and synthesising evidence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Evaluating information and arguments rather than accepting them at face value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03324F8-3508-685D-3466-132DFCBF1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46" y="365125"/>
            <a:ext cx="8834908" cy="132556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/>
              <a:t>Click to Add Title (Cym)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What Critical Thinking Involves (Core Processes)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24D7022-B06B-0CFA-7FDA-7762F2005A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827758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C3A88-4E72-BE9C-4B9E-9655D4551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8CCFB-A65A-524E-0616-9AD28315AC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Questioning assumptions and claims, including testing the strength of evidence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Comparing perspectives and viewpoints to develop informed conclusions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Moving beyond description to analysis, evaluation and judgement (“so what?” thinking)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A4351D9-3C74-11F0-D4CD-F4C8C3E58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546" y="365125"/>
            <a:ext cx="8834908" cy="132556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/>
              <a:t>Click to Add Title (Cym)</a:t>
            </a:r>
            <a:br>
              <a:rPr lang="en-GB" sz="3600" b="1" dirty="0"/>
            </a:br>
            <a:r>
              <a:rPr lang="en-GB" sz="3600" b="1" dirty="0">
                <a:solidFill>
                  <a:srgbClr val="0070C0"/>
                </a:solidFill>
              </a:rPr>
              <a:t>What Critical Thinking Involves (Core Processes)</a:t>
            </a:r>
            <a:endParaRPr lang="en-GB" sz="3600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8C99930-2F4F-099A-583B-23CB3030C4D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261659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D7BA3-689C-E364-EFBA-7F0FD18986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1F0396-CDDA-9894-CD6D-9D567C715F7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reading – analysing and questioning sources of information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writing – constructing and defending arguments using evidence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Argument development – forming independent, evidence‑based viewpoints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03BC88B-19D5-34A0-4285-49744449B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Key Skills Needed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68ABDBB-514D-69C9-E634-A1585FB57E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017465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CCCA0C-B44F-943F-C081-B01E56FA9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3D9BF-60B5-449B-D1AE-B8EA583772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Synthesis – integrating multiple sources into coherent arguments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Evaluation of evidence – judging reliability, validity and relevance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3BA2800-E024-BDD1-C4EB-E58A20C82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Key Skills Needed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FE2BB5F-B5D4-AA1B-A2C4-0651A6A1F4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222523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32171-F9BA-ED3D-0D0C-9F868E1489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5011FE-0A9D-DBDF-801A-65290F8EA8D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Maintains an open and objective mindset when considering ideas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Avoids simply repeating others’ ideas; instead forms independent judgments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B685C4E-8E64-99EC-3E2B-D25874DFFB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Characteristics of a Critical Thinker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5A1DB22-BAB4-8EC3-AF11-E1AB98C9F1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78613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00B034-566C-280D-3109-F91FF82BD5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91C8A-0CFC-1166-BF05-64BEF0E73C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Demonstrates reasoned justification for conclusions reached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Shows willingness to challenge assumptions and engage with complexity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9E32574-B466-E72C-EC7B-417AF225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Characteristics of a Critical Thinker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6CDC72E-BE82-0763-A697-81D51C8352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931126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F2757-FDA8-6A2A-3B12-7AA29469D3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A85FA-D5BD-DDBB-9899-F1B4DF0B7E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Reading and analysing academic literature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Writing essays and assignments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Participating in discussion and group work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Involves constructing arguments supported by evidence and scholarship 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C0F1D93-1E1A-24D0-9033-03B060369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Application in Academic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0A79B74-AAE8-F24E-2CA7-C651A87B35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982341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05E179-AEBB-67C0-8E6B-DD32217C63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252DC-7289-8F68-8108-5C2C8D520CD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Helps students identify weak reasoning and flawed arguments in sources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Encourages independent learning and intellectual autonomy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70CB3A8-5E01-2DEF-F99A-A46392B85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Application in Academic Practice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A14003B-F69F-0493-65EC-252268B328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1317361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B00C2-5D13-E276-C50B-53CBE88196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95FB3-94BA-398A-8429-45BD6488C6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Critical thinking in UK HE is not a single skill but a cluster of higher‑order cognitive processes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centres on analysis, evaluation, synthesis, and independent judgement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is explicitly expected, taught, and assessed across university programmes particularly at Levels 5 &amp; 6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It plays a crucial role in both academic achievement and real‑world employability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BB5CF57-2B1C-8FC5-4B38-B64F9215E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Overall Importance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F483A3-F037-893A-30A8-5B2F0FD8E6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52814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E4E9ED-A1E7-A6F1-A477-66625B49E4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A3A9B-6D99-05A0-B5A9-D214194211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When researching for your learning you can use these six questions:</a:t>
            </a:r>
          </a:p>
          <a:p>
            <a:r>
              <a:rPr lang="en-GB" sz="2400" dirty="0"/>
              <a:t>Who?</a:t>
            </a:r>
          </a:p>
          <a:p>
            <a:r>
              <a:rPr lang="en-GB" sz="2400" dirty="0"/>
              <a:t>What?</a:t>
            </a:r>
          </a:p>
          <a:p>
            <a:r>
              <a:rPr lang="en-GB" sz="2400" dirty="0"/>
              <a:t>Why?</a:t>
            </a:r>
          </a:p>
          <a:p>
            <a:r>
              <a:rPr lang="en-GB" sz="2400" dirty="0"/>
              <a:t>When?</a:t>
            </a:r>
          </a:p>
          <a:p>
            <a:r>
              <a:rPr lang="en-GB" sz="2400" dirty="0"/>
              <a:t>Where?</a:t>
            </a:r>
          </a:p>
          <a:p>
            <a:r>
              <a:rPr lang="en-GB" sz="2400" dirty="0"/>
              <a:t>How?</a:t>
            </a:r>
          </a:p>
          <a:p>
            <a:r>
              <a:rPr lang="en-GB" sz="2400" dirty="0"/>
              <a:t>Known as 5 </a:t>
            </a:r>
            <a:r>
              <a:rPr lang="en-GB" sz="2400" dirty="0" err="1"/>
              <a:t>Ws</a:t>
            </a:r>
            <a:r>
              <a:rPr lang="en-GB" sz="2400" dirty="0"/>
              <a:t> and an H.</a:t>
            </a:r>
          </a:p>
          <a:p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2BCC53-56A8-8F36-68FF-D10CC6E92D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Six</a:t>
            </a:r>
            <a:r>
              <a:rPr lang="en-GB" b="1" dirty="0"/>
              <a:t> </a:t>
            </a:r>
            <a:r>
              <a:rPr lang="en-GB" b="1" dirty="0">
                <a:solidFill>
                  <a:srgbClr val="0070C0"/>
                </a:solidFill>
              </a:rPr>
              <a:t>Critical Thinking Questions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1C102D-C67F-CE3D-1D84-53861A0A4F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0109699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AE349D-0C6B-B84D-55C5-8FBF0377E7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3A5E9F-9397-E488-0199-9801E892C8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Who wrote it?</a:t>
            </a:r>
          </a:p>
          <a:p>
            <a:pPr lvl="1"/>
            <a:r>
              <a:rPr lang="en-GB" dirty="0"/>
              <a:t>Are they an academic, a practitioner, a journalist etc.</a:t>
            </a:r>
          </a:p>
          <a:p>
            <a:pPr lvl="1"/>
            <a:r>
              <a:rPr lang="en-GB" dirty="0"/>
              <a:t>What is the nature of the organisation /source? (e.g. journal, government, charity etc)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4AD4BB3-2165-139B-DE76-883D3CF7F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Who?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CB8B6F-19D5-F19B-D501-8E941E1990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00323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E8D42-62BC-A19C-3D31-553B34D70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39C95-F78B-0682-0088-E075B1D1754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What is the main point of this paper/ article/ paragraph/ report/ blog?</a:t>
            </a:r>
          </a:p>
          <a:p>
            <a:r>
              <a:rPr lang="en-GB" sz="2400" dirty="0"/>
              <a:t>What does this add to our knowledge?</a:t>
            </a:r>
          </a:p>
          <a:p>
            <a:r>
              <a:rPr lang="en-GB" sz="2400" dirty="0"/>
              <a:t>What evidence have the authors used?</a:t>
            </a:r>
          </a:p>
          <a:p>
            <a:r>
              <a:rPr lang="en-GB" sz="2400" dirty="0"/>
              <a:t>What is the academic level of this source? (i.e. is it appropriate for my level of study)</a:t>
            </a:r>
          </a:p>
          <a:p>
            <a:endParaRPr lang="en-GB" sz="2400" dirty="0"/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0756FF3-9B43-B411-E8AD-41E9EDEEF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What?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E0D631B-42D6-08DF-DF1F-5F70A444003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98138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CE2DDC-00EE-4292-C7F7-900CFA4CB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74254B-06D5-A6C0-1299-A48AD8015F1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was it written? (e.g. to inform, to persuade, to sell a product, to change practice)</a:t>
            </a:r>
          </a:p>
          <a:p>
            <a:r>
              <a:rPr lang="en-GB" dirty="0"/>
              <a:t>Why is it useful? (i.e. does this help to answer my assignment?)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8F44563-4CC5-50AC-D565-217C7127D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Why?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1644C00-7223-B267-86DE-FA9AAEC469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689588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C6E2F3-DC75-DC3A-AFAA-C6822B472D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C8E5B-71B9-CD39-5BC5-42CF3B0E155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was it written?</a:t>
            </a:r>
          </a:p>
          <a:p>
            <a:r>
              <a:rPr lang="en-GB" dirty="0"/>
              <a:t>Has the context changed since it was written?</a:t>
            </a:r>
          </a:p>
          <a:p>
            <a:r>
              <a:rPr lang="en-GB" dirty="0"/>
              <a:t>If it is an older source, is it still relevant? (e.g. Maslow, Vygotsky etc.)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854DC07-7524-4DF0-5BFD-6F3E84F96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When?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8C7326B-3614-391F-54F6-1AC5D97B64C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6743326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3E62D-3194-D20B-1982-464CFC6A9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8FF92-4FC3-F25C-8FAB-163315EA73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Where was this published?</a:t>
            </a:r>
          </a:p>
          <a:p>
            <a:r>
              <a:rPr lang="en-GB" dirty="0"/>
              <a:t>Where did the research take place?</a:t>
            </a:r>
          </a:p>
          <a:p>
            <a:r>
              <a:rPr lang="en-GB" dirty="0"/>
              <a:t>Where does the legislation/policy apply?</a:t>
            </a:r>
          </a:p>
          <a:p>
            <a:r>
              <a:rPr lang="en-GB" dirty="0"/>
              <a:t>Therefore, is it relevant to the context of my research?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2B6D01B-B44F-2679-7278-AD2465AD2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Where?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1458FC1-627D-60D3-8E2B-123852CEFE0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3645280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63FBE5-85CF-962E-864A-D7CA53004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712C6-0536-290C-52E0-ED7504FC30B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can I check the answers to any of the questions above?</a:t>
            </a:r>
          </a:p>
          <a:p>
            <a:r>
              <a:rPr lang="en-GB" dirty="0"/>
              <a:t>How do I know I can trust the source? (i.e. jhow reliable is it?)</a:t>
            </a:r>
          </a:p>
          <a:p>
            <a:r>
              <a:rPr lang="en-GB" dirty="0"/>
              <a:t>If it is journalism, how can I find the original source?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5B95BE1-CBB9-1CEB-D3BF-202F92123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How?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E473AF-5DAA-3096-907D-3142488D6FE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520461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85EBF2-B41B-4B13-F734-DDBFC1AEE5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E245C-CF7D-42F3-0330-CECF72DE3F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2063795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In small groups, using the 5 </a:t>
            </a:r>
            <a:r>
              <a:rPr lang="en-GB" sz="2400" dirty="0" err="1"/>
              <a:t>Ws</a:t>
            </a:r>
            <a:r>
              <a:rPr lang="en-GB" sz="2400" dirty="0"/>
              <a:t> and an H handout, evaluate the following source:</a:t>
            </a:r>
          </a:p>
          <a:p>
            <a:r>
              <a:rPr lang="en-GB" sz="2400" dirty="0"/>
              <a:t>Record your findings on the Guided Study Sheet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endParaRPr lang="en-GB" sz="24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4808E46-0AEE-C702-B1FD-B7F63916F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Guided Study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9D924F0-9CC4-AAB2-8554-6C2250744A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2063795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/>
              <a:t>Cym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26441D-3889-03A2-446A-53FDACA4BF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328" y="4024357"/>
            <a:ext cx="1895743" cy="1895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7117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C84574-FC97-59C8-93A8-241D7521E1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ADE84-3A16-D51C-72FC-A230E157350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rgbClr val="0070C0"/>
                </a:solidFill>
              </a:rPr>
              <a:t>To be completed before the next session: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Using your notes and the information from this Theme write an evaluation of an article of your choosing.</a:t>
            </a:r>
          </a:p>
          <a:p>
            <a:pPr marL="0" indent="0" algn="ctr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rgbClr val="0070C0"/>
                </a:solidFill>
              </a:rPr>
              <a:t>Your should post your evaluation in the relevant discussion thread in the </a:t>
            </a:r>
            <a:r>
              <a:rPr lang="en-GB" sz="2400" dirty="0">
                <a:solidFill>
                  <a:srgbClr val="FF0000"/>
                </a:solidFill>
              </a:rPr>
              <a:t>Module Forum?</a:t>
            </a:r>
            <a:r>
              <a:rPr lang="en-GB" sz="2400" dirty="0">
                <a:solidFill>
                  <a:srgbClr val="0070C0"/>
                </a:solidFill>
              </a:rPr>
              <a:t>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355F8A5-038B-9C82-6DDA-A2181086D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Click to Add Title (Cym)</a:t>
            </a:r>
            <a:br>
              <a:rPr lang="en-GB" b="1" dirty="0"/>
            </a:br>
            <a:r>
              <a:rPr lang="en-GB" b="1" dirty="0">
                <a:solidFill>
                  <a:srgbClr val="0070C0"/>
                </a:solidFill>
              </a:rPr>
              <a:t>Independent Study Activity</a:t>
            </a: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9020C97-1900-D359-C2F7-1CF485D7E3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0647975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8771A5-4775-F0B1-C5EC-6BAD8F129E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F5A9015-4960-714F-866F-5D1FD7E65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Cyfeiriadau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4B53B6A-1B77-2D51-4481-5DC1929839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00524922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2BCAE-B9D1-953B-70F1-9157D1FDD5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133BC-6116-9D80-C057-EA15F930C9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C63FF79-0DF8-330B-707E-E9AB7D9E0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EA9A684D-C447-43CD-A10F-51B6AA8B62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524069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Barnard, A., Calabria, V. and Griffiths, L. (eds) (2023) Key themes in health and social care: A companion to learning. Second edition. Routledge.  Available at: </a:t>
            </a:r>
            <a:r>
              <a:rPr lang="en-GB" sz="1600" dirty="0">
                <a:hlinkClick r:id="rId3"/>
              </a:rPr>
              <a:t>e-Reader | Key Themes in Health and Social Care | A Companion to Learn</a:t>
            </a:r>
            <a:r>
              <a:rPr lang="en-GB" sz="1600" dirty="0"/>
              <a:t> [Last Accessed 28/05/2025]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Barrow, C. &amp; Westrup, R. (2023)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is critical to education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The International Education Studies Association (TIESA) Available at: </a:t>
            </a:r>
            <a:r>
              <a:rPr lang="en-GB" sz="1600" dirty="0">
                <a:hlinkClick r:id="rId4"/>
              </a:rPr>
              <a:t>Critical thinking is critical to Education – The International Education Studies Association</a:t>
            </a:r>
            <a:r>
              <a:rPr lang="en-GB" sz="1600" dirty="0"/>
              <a:t> [Last Accessed 28/05/2026]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Beavers, E., Orange, A. and Kirkwood, D. (2017) ‘Fostering critical and reflective thinking in an authentic learning situation’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Journal Of Early Childhood Teacher Education,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38(1), pp. 3–18. Available at: </a:t>
            </a:r>
            <a:r>
              <a:rPr lang="en-GB" sz="1600" dirty="0">
                <a:hlinkClick r:id="rId5"/>
              </a:rPr>
              <a:t>Full article: Fostering critical and reflective thinking in an authentic learning situation</a:t>
            </a:r>
            <a:r>
              <a:rPr lang="en-GB" sz="1600" dirty="0"/>
              <a:t> [Last Accessed 28/05/2025]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British Council (No Date)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skills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British Council Available at: </a:t>
            </a:r>
            <a:r>
              <a:rPr lang="en-GB" sz="1600" dirty="0">
                <a:hlinkClick r:id="rId6"/>
              </a:rPr>
              <a:t>Critical Thinking Skills | </a:t>
            </a:r>
            <a:r>
              <a:rPr lang="en-GB" sz="1600" dirty="0" err="1">
                <a:hlinkClick r:id="rId6"/>
              </a:rPr>
              <a:t>TeachingEnglish</a:t>
            </a:r>
            <a:r>
              <a:rPr lang="en-GB" sz="1600" dirty="0">
                <a:hlinkClick r:id="rId6"/>
              </a:rPr>
              <a:t> | British Council</a:t>
            </a:r>
            <a:r>
              <a:rPr lang="en-GB" sz="1600" dirty="0"/>
              <a:t> [Last Accessed 28/05/2026]</a:t>
            </a:r>
          </a:p>
        </p:txBody>
      </p:sp>
    </p:spTree>
    <p:extLst>
      <p:ext uri="{BB962C8B-B14F-4D97-AF65-F5344CB8AC3E}">
        <p14:creationId xmlns:p14="http://schemas.microsoft.com/office/powerpoint/2010/main" val="3577699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888012-BDC5-3A00-5C78-D7372E1F4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1C0486-925F-5317-7718-7FEF67CC62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7886700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1600" dirty="0">
              <a:solidFill>
                <a:srgbClr val="0070C0"/>
              </a:solidFill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1F35DB7-3494-9DD7-97BA-5A682AA8A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70C0"/>
                </a:solidFill>
              </a:rPr>
              <a:t>References</a:t>
            </a:r>
            <a:endParaRPr lang="en-GB" b="1" dirty="0"/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5DB54DA-898A-E9C1-E699-A478CF590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9" y="1524069"/>
            <a:ext cx="7680463" cy="3809862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Colley, B.M., </a:t>
            </a:r>
            <a:r>
              <a:rPr lang="en-GB" sz="1600" dirty="0" err="1">
                <a:solidFill>
                  <a:schemeClr val="accent5">
                    <a:lumMod val="75000"/>
                  </a:schemeClr>
                </a:solidFill>
              </a:rPr>
              <a:t>Bilics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, A.R. and Lerch, C.M. (2012)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‘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Reflection: A key component to thinking critically’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 The Canadian Journal For The Scholarship Of Teaching And Learning,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3(1). Available at: </a:t>
            </a:r>
            <a:r>
              <a:rPr lang="en-GB" sz="1600" dirty="0">
                <a:hlinkClick r:id="rId3"/>
              </a:rPr>
              <a:t>Reflection: A Key Component to Thinking Critically. – EBSCO</a:t>
            </a:r>
            <a:r>
              <a:rPr lang="en-GB" sz="1600" dirty="0"/>
              <a:t> {last Accessed 28/05/2026]</a:t>
            </a:r>
            <a:endParaRPr lang="en-GB" sz="1600" dirty="0">
              <a:solidFill>
                <a:schemeClr val="accent5">
                  <a:lumMod val="75000"/>
                </a:schemeClr>
              </a:solidFill>
            </a:endParaRP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Cottrell, S. (2023)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Critical thinking skills : effective analysis, argument and reflection.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4th Edition. Bloomsbury Academic Available at: </a:t>
            </a:r>
            <a:r>
              <a:rPr lang="en-GB" sz="1600" dirty="0">
                <a:hlinkClick r:id="rId4"/>
              </a:rPr>
              <a:t>Full details and actions for Critical Thinking Skills: Effective Analysis, Argument and Reflection</a:t>
            </a:r>
            <a:r>
              <a:rPr lang="en-GB" sz="1600" dirty="0"/>
              <a:t> [Last Accessed 28/05/2026]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Reality Pathing (2025) </a:t>
            </a:r>
            <a:r>
              <a:rPr lang="en-GB" sz="1600" i="1" dirty="0">
                <a:solidFill>
                  <a:schemeClr val="accent5">
                    <a:lumMod val="75000"/>
                  </a:schemeClr>
                </a:solidFill>
              </a:rPr>
              <a:t>Steps to teach critical thinking and decision-making in early childhood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[Website] Available at: 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  <a:hlinkClick r:id="rId5"/>
              </a:rPr>
              <a:t>https://realitypathing.com/steps-to-teach-critical-thinking-and-decision-making-in-early-childhood/#google_vignette</a:t>
            </a:r>
            <a:r>
              <a:rPr lang="en-GB" sz="1600" dirty="0">
                <a:solidFill>
                  <a:schemeClr val="accent5">
                    <a:lumMod val="75000"/>
                  </a:schemeClr>
                </a:solidFill>
              </a:rPr>
              <a:t> [Last Accessed 01/06/2026]</a:t>
            </a:r>
            <a:endParaRPr lang="en-GB" sz="1600" i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159566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cd6363ea4f4541baaf4aadf57a86f719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24f73608559c122f1aad4c20a927a94a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CC11202-4772-4863-908B-7D5F533EFAA1}">
  <ds:schemaRefs>
    <ds:schemaRef ds:uri="http://schemas.microsoft.com/office/2006/metadata/properties"/>
    <ds:schemaRef ds:uri="http://schemas.microsoft.com/office/infopath/2007/PartnerControls"/>
    <ds:schemaRef ds:uri="16bfc89a-06a0-41d6-ae50-6ff65b36cb8b"/>
    <ds:schemaRef ds:uri="e4a72011-89be-41d7-bd49-565121a9e247"/>
  </ds:schemaRefs>
</ds:datastoreItem>
</file>

<file path=customXml/itemProps2.xml><?xml version="1.0" encoding="utf-8"?>
<ds:datastoreItem xmlns:ds="http://schemas.openxmlformats.org/officeDocument/2006/customXml" ds:itemID="{80D339CC-99A4-447B-AA14-72B5CE1FDB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20A647C-70E8-4659-9076-F0AF24D2395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1_CYFLWYNIAD_INTRODUCTION_STAFF</Template>
  <TotalTime>0</TotalTime>
  <Words>2698</Words>
  <Application>Microsoft Office PowerPoint</Application>
  <PresentationFormat>On-screen Show (4:3)</PresentationFormat>
  <Paragraphs>240</Paragraphs>
  <Slides>46</Slides>
  <Notes>46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46</vt:i4>
      </vt:variant>
    </vt:vector>
  </HeadingPairs>
  <TitlesOfParts>
    <vt:vector size="54" baseType="lpstr">
      <vt:lpstr>Arial</vt:lpstr>
      <vt:lpstr>Calibri</vt:lpstr>
      <vt:lpstr>Calibri Light</vt:lpstr>
      <vt:lpstr>Times New Roman</vt:lpstr>
      <vt:lpstr>Sub Title 1</vt:lpstr>
      <vt:lpstr>Accessible 2</vt:lpstr>
      <vt:lpstr>1_Sub Title 1</vt:lpstr>
      <vt:lpstr>1_Accessible 2</vt:lpstr>
      <vt:lpstr>ECCE4001 Pwy ydw i?: Archwilio Hunaniaeth Broffesiynol  ECCE4001 Who Am I?: Exploring Professional Identity  Thema 5: Theme 5: Critical Thinking and Professional Practice   </vt:lpstr>
      <vt:lpstr>Click to Add Title (Cym) Theme Content</vt:lpstr>
      <vt:lpstr>Click to Add Title (Cym) What is Critical Thinking?</vt:lpstr>
      <vt:lpstr>Click to Add Title (Cym) What is Critical Thinking?</vt:lpstr>
      <vt:lpstr>Click to Add Title (Cym) Critical Thinking is…..</vt:lpstr>
      <vt:lpstr>Click to Add Title (Cym) Critical Thinking is…..</vt:lpstr>
      <vt:lpstr>Click to Add Title (Cym) Critical Thinking is…..</vt:lpstr>
      <vt:lpstr>Click to Add Title (Cym) Critical Thinking is…..</vt:lpstr>
      <vt:lpstr>Click to Add Title (Cym) Critical Thinking is…..</vt:lpstr>
      <vt:lpstr>Click to Add Title (Cym) Critical Thinking is NOT</vt:lpstr>
      <vt:lpstr>Click to Add Title (Cym) </vt:lpstr>
      <vt:lpstr>Click to Add Title (Cym) Critical Thinking is NOT</vt:lpstr>
      <vt:lpstr>Click to Add Title (Cym) Critical Thinking and Professional Practice</vt:lpstr>
      <vt:lpstr>Click to Add Title (Cym) Critical Thinking and Professional Practice</vt:lpstr>
      <vt:lpstr>Click to Add Title (Cym) Critical Thinking and Professional Practice</vt:lpstr>
      <vt:lpstr>Click to Add Title (Cym) Critical Thinking &amp; Reflective Practice</vt:lpstr>
      <vt:lpstr>Click to Add Title (Cym) Critical Thinking &amp; Reflective Practice</vt:lpstr>
      <vt:lpstr>Click to Add Title (Cym) Critical Thinking &amp; Reflective Practice</vt:lpstr>
      <vt:lpstr>Click to Add Title (Cym) Critical Thinking &amp; Reflective Practice</vt:lpstr>
      <vt:lpstr>Click to Add Title (Cym) Critical Thinking &amp; Reflective Practice</vt:lpstr>
      <vt:lpstr>Click to Add Title (Cym) Critical Thinking &amp; Reflective Practice</vt:lpstr>
      <vt:lpstr>Click to Add Title (Cym) Critical Thinking &amp; Reflective Practice</vt:lpstr>
      <vt:lpstr>Click to Add Title (Cym) Crit Think For Students</vt:lpstr>
      <vt:lpstr>Click to Add Title (Cym) Role and Importance in HE</vt:lpstr>
      <vt:lpstr>Click to Add Title (Cym) Role and Importance in HE</vt:lpstr>
      <vt:lpstr>Click to Add Title (Cym) What Critical Thinking Involves (Core Processes)</vt:lpstr>
      <vt:lpstr>Click to Add Title (Cym) What Critical Thinking Involves (Core Processes)</vt:lpstr>
      <vt:lpstr>Click to Add Title (Cym) Key Skills Needed</vt:lpstr>
      <vt:lpstr>Click to Add Title (Cym) Key Skills Needed</vt:lpstr>
      <vt:lpstr>Click to Add Title (Cym) Characteristics of a Critical Thinker</vt:lpstr>
      <vt:lpstr>Click to Add Title (Cym) Characteristics of a Critical Thinker</vt:lpstr>
      <vt:lpstr>Click to Add Title (Cym) Application in Academic Practice</vt:lpstr>
      <vt:lpstr>Click to Add Title (Cym) Application in Academic Practice</vt:lpstr>
      <vt:lpstr>Click to Add Title (Cym) Overall Importance</vt:lpstr>
      <vt:lpstr>Click to Add Title (Cym) Six Critical Thinking Questions</vt:lpstr>
      <vt:lpstr>Click to Add Title (Cym) Who?</vt:lpstr>
      <vt:lpstr>Click to Add Title (Cym) What?</vt:lpstr>
      <vt:lpstr>Click to Add Title (Cym) Why?</vt:lpstr>
      <vt:lpstr>Click to Add Title (Cym) When?</vt:lpstr>
      <vt:lpstr>Click to Add Title (Cym) Where?</vt:lpstr>
      <vt:lpstr>Click to Add Title (Cym) How?</vt:lpstr>
      <vt:lpstr>Click to Add Title (Cym) Guided Study</vt:lpstr>
      <vt:lpstr>Click to Add Title (Cym) Independent Study Activity</vt:lpstr>
      <vt:lpstr>Cyfeiriadau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Ken Dicks</cp:lastModifiedBy>
  <cp:revision>164</cp:revision>
  <dcterms:created xsi:type="dcterms:W3CDTF">2017-02-08T11:33:06Z</dcterms:created>
  <dcterms:modified xsi:type="dcterms:W3CDTF">2026-06-04T08:45:38Z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