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4"/>
  </p:sldMasterIdLst>
  <p:notesMasterIdLst>
    <p:notesMasterId r:id="rId14"/>
  </p:notesMasterIdLst>
  <p:sldIdLst>
    <p:sldId id="256" r:id="rId5"/>
    <p:sldId id="257" r:id="rId6"/>
    <p:sldId id="258" r:id="rId7"/>
    <p:sldId id="259" r:id="rId8"/>
    <p:sldId id="260" r:id="rId9"/>
    <p:sldId id="261" r:id="rId10"/>
    <p:sldId id="264" r:id="rId11"/>
    <p:sldId id="262"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718826-7CE8-401D-B5F2-E36DD5A24BB3}" v="23" dt="2025-03-04T10:06:53.1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3447" autoAdjust="0"/>
  </p:normalViewPr>
  <p:slideViewPr>
    <p:cSldViewPr snapToGrid="0">
      <p:cViewPr varScale="1">
        <p:scale>
          <a:sx n="87" d="100"/>
          <a:sy n="87" d="100"/>
        </p:scale>
        <p:origin x="60" y="549"/>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46102F-A5AC-4364-BD14-43FA057C6108}"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4FD2D3D1-9BFB-45C2-B96A-BE4CD16B773B}">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Code G promotes fairer arrest processes.</a:t>
          </a:r>
        </a:p>
      </dgm:t>
    </dgm:pt>
    <dgm:pt modelId="{772EB806-6A7B-487C-9005-3A6BD1825209}" type="parTrans" cxnId="{06D2C72B-BBB2-4DD8-A5AF-4A0BBBDDD61B}">
      <dgm:prSet/>
      <dgm:spPr/>
      <dgm:t>
        <a:bodyPr/>
        <a:lstStyle/>
        <a:p>
          <a:endParaRPr lang="en-US"/>
        </a:p>
      </dgm:t>
    </dgm:pt>
    <dgm:pt modelId="{2D9A3EDB-81B4-413D-8DB1-264FA0D9D721}" type="sibTrans" cxnId="{06D2C72B-BBB2-4DD8-A5AF-4A0BBBDDD61B}">
      <dgm:prSet/>
      <dgm:spPr/>
      <dgm:t>
        <a:bodyPr/>
        <a:lstStyle/>
        <a:p>
          <a:endParaRPr lang="en-US"/>
        </a:p>
      </dgm:t>
    </dgm:pt>
    <dgm:pt modelId="{F1BD6A33-110A-481B-A947-B05995FCC3C6}">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Impacts treatment of prisoners positively.</a:t>
          </a:r>
        </a:p>
      </dgm:t>
    </dgm:pt>
    <dgm:pt modelId="{2A4DAF8A-6B26-4D94-8949-EFF13CFC86D6}" type="parTrans" cxnId="{D4D3B61C-73E3-49C9-958E-F9B6ADB06C42}">
      <dgm:prSet/>
      <dgm:spPr/>
      <dgm:t>
        <a:bodyPr/>
        <a:lstStyle/>
        <a:p>
          <a:endParaRPr lang="en-US"/>
        </a:p>
      </dgm:t>
    </dgm:pt>
    <dgm:pt modelId="{FF59C80F-0614-4047-8BF8-C595107FFA54}" type="sibTrans" cxnId="{D4D3B61C-73E3-49C9-958E-F9B6ADB06C42}">
      <dgm:prSet/>
      <dgm:spPr/>
      <dgm:t>
        <a:bodyPr/>
        <a:lstStyle/>
        <a:p>
          <a:endParaRPr lang="en-US"/>
        </a:p>
      </dgm:t>
    </dgm:pt>
    <dgm:pt modelId="{EA6DCF57-6F36-490E-8514-A82C7CCB9EB5}">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Enhances law enforcement accountability (Archer and Ellison, 2023).</a:t>
          </a:r>
        </a:p>
      </dgm:t>
    </dgm:pt>
    <dgm:pt modelId="{A3A467F4-33BE-4765-8D90-4919C335076F}" type="parTrans" cxnId="{EC4B145C-E9C5-4287-A262-8450C98413D3}">
      <dgm:prSet/>
      <dgm:spPr/>
      <dgm:t>
        <a:bodyPr/>
        <a:lstStyle/>
        <a:p>
          <a:endParaRPr lang="en-US"/>
        </a:p>
      </dgm:t>
    </dgm:pt>
    <dgm:pt modelId="{B8BA28B8-6FB0-4D0C-B6AF-4BEF5E6E8AD8}" type="sibTrans" cxnId="{EC4B145C-E9C5-4287-A262-8450C98413D3}">
      <dgm:prSet/>
      <dgm:spPr/>
      <dgm:t>
        <a:bodyPr/>
        <a:lstStyle/>
        <a:p>
          <a:endParaRPr lang="en-US"/>
        </a:p>
      </dgm:t>
    </dgm:pt>
    <dgm:pt modelId="{4CC47C8C-9050-42DD-9444-9664DA0AF381}">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Legal processes see important improvements.</a:t>
          </a:r>
        </a:p>
      </dgm:t>
    </dgm:pt>
    <dgm:pt modelId="{F2E7F6D7-D814-4D2F-8931-A13A79417DD8}" type="parTrans" cxnId="{7E7BF674-A7EF-49A2-B2F6-CE78348E7E76}">
      <dgm:prSet/>
      <dgm:spPr/>
      <dgm:t>
        <a:bodyPr/>
        <a:lstStyle/>
        <a:p>
          <a:endParaRPr lang="en-US"/>
        </a:p>
      </dgm:t>
    </dgm:pt>
    <dgm:pt modelId="{6F21D8D5-97A0-46AD-A037-594EBE6D0573}" type="sibTrans" cxnId="{7E7BF674-A7EF-49A2-B2F6-CE78348E7E76}">
      <dgm:prSet/>
      <dgm:spPr/>
      <dgm:t>
        <a:bodyPr/>
        <a:lstStyle/>
        <a:p>
          <a:endParaRPr lang="en-US"/>
        </a:p>
      </dgm:t>
    </dgm:pt>
    <dgm:pt modelId="{B5CF9017-F4CD-4A33-8AA4-7DAE17599F0A}">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Challenges/criticism persist; reforms needed (Farrugia, 2023).</a:t>
          </a:r>
        </a:p>
      </dgm:t>
    </dgm:pt>
    <dgm:pt modelId="{53329F10-28AE-4188-A556-822F72576AFA}" type="parTrans" cxnId="{513F9B81-FBE4-49A0-B45F-18C6DB62256C}">
      <dgm:prSet/>
      <dgm:spPr/>
      <dgm:t>
        <a:bodyPr/>
        <a:lstStyle/>
        <a:p>
          <a:endParaRPr lang="en-US"/>
        </a:p>
      </dgm:t>
    </dgm:pt>
    <dgm:pt modelId="{247B0E24-7276-4E67-9A93-01E7F0F8BF07}" type="sibTrans" cxnId="{513F9B81-FBE4-49A0-B45F-18C6DB62256C}">
      <dgm:prSet/>
      <dgm:spPr/>
      <dgm:t>
        <a:bodyPr/>
        <a:lstStyle/>
        <a:p>
          <a:endParaRPr lang="en-US"/>
        </a:p>
      </dgm:t>
    </dgm:pt>
    <dgm:pt modelId="{2D1E0E7B-BFE1-4259-B8F2-6394F9FCA84D}">
      <dgm:prSet/>
      <dgm:spPr/>
      <dgm:t>
        <a:bodyPr/>
        <a:lstStyle/>
        <a:p>
          <a:r>
            <a:rPr lang="en-US">
              <a:latin typeface="Calibri" panose="020F0502020204030204" pitchFamily="34" charset="0"/>
              <a:ea typeface="Calibri" panose="020F0502020204030204" pitchFamily="34" charset="0"/>
              <a:cs typeface="Calibri" panose="020F0502020204030204" pitchFamily="34" charset="0"/>
            </a:rPr>
            <a:t>Training is key to ensure compliance.</a:t>
          </a:r>
        </a:p>
      </dgm:t>
    </dgm:pt>
    <dgm:pt modelId="{4D7A0D06-EABD-4712-8A9F-356A6B8789CB}" type="parTrans" cxnId="{3A139251-3B55-4CA4-9B27-68DCDB36DD62}">
      <dgm:prSet/>
      <dgm:spPr/>
      <dgm:t>
        <a:bodyPr/>
        <a:lstStyle/>
        <a:p>
          <a:endParaRPr lang="en-US"/>
        </a:p>
      </dgm:t>
    </dgm:pt>
    <dgm:pt modelId="{E0C4C05C-3EB3-480B-963D-646628752CBA}" type="sibTrans" cxnId="{3A139251-3B55-4CA4-9B27-68DCDB36DD62}">
      <dgm:prSet/>
      <dgm:spPr/>
      <dgm:t>
        <a:bodyPr/>
        <a:lstStyle/>
        <a:p>
          <a:endParaRPr lang="en-US"/>
        </a:p>
      </dgm:t>
    </dgm:pt>
    <dgm:pt modelId="{B573BD63-94D5-4665-BFEA-DDB0B2C3362F}" type="pres">
      <dgm:prSet presAssocID="{D046102F-A5AC-4364-BD14-43FA057C6108}" presName="vert0" presStyleCnt="0">
        <dgm:presLayoutVars>
          <dgm:dir/>
          <dgm:animOne val="branch"/>
          <dgm:animLvl val="lvl"/>
        </dgm:presLayoutVars>
      </dgm:prSet>
      <dgm:spPr/>
    </dgm:pt>
    <dgm:pt modelId="{1D53D7B5-84DD-4BF5-B57F-01BCA8E59749}" type="pres">
      <dgm:prSet presAssocID="{4FD2D3D1-9BFB-45C2-B96A-BE4CD16B773B}" presName="thickLine" presStyleLbl="alignNode1" presStyleIdx="0" presStyleCnt="6"/>
      <dgm:spPr/>
    </dgm:pt>
    <dgm:pt modelId="{7DA5537B-C916-4C98-B91B-1EABA38DB7BF}" type="pres">
      <dgm:prSet presAssocID="{4FD2D3D1-9BFB-45C2-B96A-BE4CD16B773B}" presName="horz1" presStyleCnt="0"/>
      <dgm:spPr/>
    </dgm:pt>
    <dgm:pt modelId="{9E84D7FC-5DE2-4440-919D-93B7C5E1C9A1}" type="pres">
      <dgm:prSet presAssocID="{4FD2D3D1-9BFB-45C2-B96A-BE4CD16B773B}" presName="tx1" presStyleLbl="revTx" presStyleIdx="0" presStyleCnt="6"/>
      <dgm:spPr/>
    </dgm:pt>
    <dgm:pt modelId="{E42C7155-B86F-4812-9528-A49465C98DEC}" type="pres">
      <dgm:prSet presAssocID="{4FD2D3D1-9BFB-45C2-B96A-BE4CD16B773B}" presName="vert1" presStyleCnt="0"/>
      <dgm:spPr/>
    </dgm:pt>
    <dgm:pt modelId="{A8F936DF-BEFA-470F-9DC6-076182D8FBB0}" type="pres">
      <dgm:prSet presAssocID="{F1BD6A33-110A-481B-A947-B05995FCC3C6}" presName="thickLine" presStyleLbl="alignNode1" presStyleIdx="1" presStyleCnt="6"/>
      <dgm:spPr/>
    </dgm:pt>
    <dgm:pt modelId="{70102B04-09DA-4D1D-92AE-69BBAA695343}" type="pres">
      <dgm:prSet presAssocID="{F1BD6A33-110A-481B-A947-B05995FCC3C6}" presName="horz1" presStyleCnt="0"/>
      <dgm:spPr/>
    </dgm:pt>
    <dgm:pt modelId="{B0CE859C-8A70-4D08-80DC-BED157D02382}" type="pres">
      <dgm:prSet presAssocID="{F1BD6A33-110A-481B-A947-B05995FCC3C6}" presName="tx1" presStyleLbl="revTx" presStyleIdx="1" presStyleCnt="6"/>
      <dgm:spPr/>
    </dgm:pt>
    <dgm:pt modelId="{148C98D5-5035-41AA-8BB9-F2B8B8E2DAA8}" type="pres">
      <dgm:prSet presAssocID="{F1BD6A33-110A-481B-A947-B05995FCC3C6}" presName="vert1" presStyleCnt="0"/>
      <dgm:spPr/>
    </dgm:pt>
    <dgm:pt modelId="{3DB75386-127D-483D-A2EC-A12387973521}" type="pres">
      <dgm:prSet presAssocID="{EA6DCF57-6F36-490E-8514-A82C7CCB9EB5}" presName="thickLine" presStyleLbl="alignNode1" presStyleIdx="2" presStyleCnt="6"/>
      <dgm:spPr/>
    </dgm:pt>
    <dgm:pt modelId="{9E02F88B-2CCF-43FA-85FE-6D98409CBD67}" type="pres">
      <dgm:prSet presAssocID="{EA6DCF57-6F36-490E-8514-A82C7CCB9EB5}" presName="horz1" presStyleCnt="0"/>
      <dgm:spPr/>
    </dgm:pt>
    <dgm:pt modelId="{FDC18180-9D02-47E1-BDA2-F1D6B924A604}" type="pres">
      <dgm:prSet presAssocID="{EA6DCF57-6F36-490E-8514-A82C7CCB9EB5}" presName="tx1" presStyleLbl="revTx" presStyleIdx="2" presStyleCnt="6"/>
      <dgm:spPr/>
    </dgm:pt>
    <dgm:pt modelId="{90B62D59-9757-46CF-A032-13688965D5EE}" type="pres">
      <dgm:prSet presAssocID="{EA6DCF57-6F36-490E-8514-A82C7CCB9EB5}" presName="vert1" presStyleCnt="0"/>
      <dgm:spPr/>
    </dgm:pt>
    <dgm:pt modelId="{F0777AB2-2058-4E88-B440-8188B80E5197}" type="pres">
      <dgm:prSet presAssocID="{4CC47C8C-9050-42DD-9444-9664DA0AF381}" presName="thickLine" presStyleLbl="alignNode1" presStyleIdx="3" presStyleCnt="6"/>
      <dgm:spPr/>
    </dgm:pt>
    <dgm:pt modelId="{5F2F8905-2A0E-4692-8032-2CA53F28A284}" type="pres">
      <dgm:prSet presAssocID="{4CC47C8C-9050-42DD-9444-9664DA0AF381}" presName="horz1" presStyleCnt="0"/>
      <dgm:spPr/>
    </dgm:pt>
    <dgm:pt modelId="{6A109414-173C-41F9-989F-1ABA97B20850}" type="pres">
      <dgm:prSet presAssocID="{4CC47C8C-9050-42DD-9444-9664DA0AF381}" presName="tx1" presStyleLbl="revTx" presStyleIdx="3" presStyleCnt="6"/>
      <dgm:spPr/>
    </dgm:pt>
    <dgm:pt modelId="{15A0116E-B6B3-4019-843C-254885A8252B}" type="pres">
      <dgm:prSet presAssocID="{4CC47C8C-9050-42DD-9444-9664DA0AF381}" presName="vert1" presStyleCnt="0"/>
      <dgm:spPr/>
    </dgm:pt>
    <dgm:pt modelId="{8BA582CA-6299-468C-AFA6-BDFABFDFFB7B}" type="pres">
      <dgm:prSet presAssocID="{B5CF9017-F4CD-4A33-8AA4-7DAE17599F0A}" presName="thickLine" presStyleLbl="alignNode1" presStyleIdx="4" presStyleCnt="6"/>
      <dgm:spPr/>
    </dgm:pt>
    <dgm:pt modelId="{C20DA55A-C630-438E-8341-20506EA615C2}" type="pres">
      <dgm:prSet presAssocID="{B5CF9017-F4CD-4A33-8AA4-7DAE17599F0A}" presName="horz1" presStyleCnt="0"/>
      <dgm:spPr/>
    </dgm:pt>
    <dgm:pt modelId="{AA0798BA-6A06-4D02-AEFC-F3D7794776D4}" type="pres">
      <dgm:prSet presAssocID="{B5CF9017-F4CD-4A33-8AA4-7DAE17599F0A}" presName="tx1" presStyleLbl="revTx" presStyleIdx="4" presStyleCnt="6"/>
      <dgm:spPr/>
    </dgm:pt>
    <dgm:pt modelId="{10EBA891-FE15-48BA-8B66-64FFEF6C103B}" type="pres">
      <dgm:prSet presAssocID="{B5CF9017-F4CD-4A33-8AA4-7DAE17599F0A}" presName="vert1" presStyleCnt="0"/>
      <dgm:spPr/>
    </dgm:pt>
    <dgm:pt modelId="{C396B8F5-3500-417A-9ABC-A76241B840DA}" type="pres">
      <dgm:prSet presAssocID="{2D1E0E7B-BFE1-4259-B8F2-6394F9FCA84D}" presName="thickLine" presStyleLbl="alignNode1" presStyleIdx="5" presStyleCnt="6"/>
      <dgm:spPr/>
    </dgm:pt>
    <dgm:pt modelId="{A15DC6FC-B834-4166-8893-C5268011E503}" type="pres">
      <dgm:prSet presAssocID="{2D1E0E7B-BFE1-4259-B8F2-6394F9FCA84D}" presName="horz1" presStyleCnt="0"/>
      <dgm:spPr/>
    </dgm:pt>
    <dgm:pt modelId="{75D57C15-A773-49BD-96C6-2B8C5E8BC6AF}" type="pres">
      <dgm:prSet presAssocID="{2D1E0E7B-BFE1-4259-B8F2-6394F9FCA84D}" presName="tx1" presStyleLbl="revTx" presStyleIdx="5" presStyleCnt="6"/>
      <dgm:spPr/>
    </dgm:pt>
    <dgm:pt modelId="{AB224653-4AEB-4D2D-971F-601C0212B3E0}" type="pres">
      <dgm:prSet presAssocID="{2D1E0E7B-BFE1-4259-B8F2-6394F9FCA84D}" presName="vert1" presStyleCnt="0"/>
      <dgm:spPr/>
    </dgm:pt>
  </dgm:ptLst>
  <dgm:cxnLst>
    <dgm:cxn modelId="{D4D3B61C-73E3-49C9-958E-F9B6ADB06C42}" srcId="{D046102F-A5AC-4364-BD14-43FA057C6108}" destId="{F1BD6A33-110A-481B-A947-B05995FCC3C6}" srcOrd="1" destOrd="0" parTransId="{2A4DAF8A-6B26-4D94-8949-EFF13CFC86D6}" sibTransId="{FF59C80F-0614-4047-8BF8-C595107FFA54}"/>
    <dgm:cxn modelId="{D2F87929-C1BA-4E80-A11E-0647E4AC483F}" type="presOf" srcId="{B5CF9017-F4CD-4A33-8AA4-7DAE17599F0A}" destId="{AA0798BA-6A06-4D02-AEFC-F3D7794776D4}" srcOrd="0" destOrd="0" presId="urn:microsoft.com/office/officeart/2008/layout/LinedList"/>
    <dgm:cxn modelId="{06D2C72B-BBB2-4DD8-A5AF-4A0BBBDDD61B}" srcId="{D046102F-A5AC-4364-BD14-43FA057C6108}" destId="{4FD2D3D1-9BFB-45C2-B96A-BE4CD16B773B}" srcOrd="0" destOrd="0" parTransId="{772EB806-6A7B-487C-9005-3A6BD1825209}" sibTransId="{2D9A3EDB-81B4-413D-8DB1-264FA0D9D721}"/>
    <dgm:cxn modelId="{EC4B145C-E9C5-4287-A262-8450C98413D3}" srcId="{D046102F-A5AC-4364-BD14-43FA057C6108}" destId="{EA6DCF57-6F36-490E-8514-A82C7CCB9EB5}" srcOrd="2" destOrd="0" parTransId="{A3A467F4-33BE-4765-8D90-4919C335076F}" sibTransId="{B8BA28B8-6FB0-4D0C-B6AF-4BEF5E6E8AD8}"/>
    <dgm:cxn modelId="{0C3A385D-060B-4185-BC33-E25801D0729E}" type="presOf" srcId="{2D1E0E7B-BFE1-4259-B8F2-6394F9FCA84D}" destId="{75D57C15-A773-49BD-96C6-2B8C5E8BC6AF}" srcOrd="0" destOrd="0" presId="urn:microsoft.com/office/officeart/2008/layout/LinedList"/>
    <dgm:cxn modelId="{463D0548-C1A5-4462-A726-BBA823D88E54}" type="presOf" srcId="{F1BD6A33-110A-481B-A947-B05995FCC3C6}" destId="{B0CE859C-8A70-4D08-80DC-BED157D02382}" srcOrd="0" destOrd="0" presId="urn:microsoft.com/office/officeart/2008/layout/LinedList"/>
    <dgm:cxn modelId="{3A139251-3B55-4CA4-9B27-68DCDB36DD62}" srcId="{D046102F-A5AC-4364-BD14-43FA057C6108}" destId="{2D1E0E7B-BFE1-4259-B8F2-6394F9FCA84D}" srcOrd="5" destOrd="0" parTransId="{4D7A0D06-EABD-4712-8A9F-356A6B8789CB}" sibTransId="{E0C4C05C-3EB3-480B-963D-646628752CBA}"/>
    <dgm:cxn modelId="{078C2D73-5F4D-449F-9F7A-030936392EBA}" type="presOf" srcId="{4CC47C8C-9050-42DD-9444-9664DA0AF381}" destId="{6A109414-173C-41F9-989F-1ABA97B20850}" srcOrd="0" destOrd="0" presId="urn:microsoft.com/office/officeart/2008/layout/LinedList"/>
    <dgm:cxn modelId="{7E7BF674-A7EF-49A2-B2F6-CE78348E7E76}" srcId="{D046102F-A5AC-4364-BD14-43FA057C6108}" destId="{4CC47C8C-9050-42DD-9444-9664DA0AF381}" srcOrd="3" destOrd="0" parTransId="{F2E7F6D7-D814-4D2F-8931-A13A79417DD8}" sibTransId="{6F21D8D5-97A0-46AD-A037-594EBE6D0573}"/>
    <dgm:cxn modelId="{F5151877-8EDD-414B-8635-D4E7A2358E36}" type="presOf" srcId="{D046102F-A5AC-4364-BD14-43FA057C6108}" destId="{B573BD63-94D5-4665-BFEA-DDB0B2C3362F}" srcOrd="0" destOrd="0" presId="urn:microsoft.com/office/officeart/2008/layout/LinedList"/>
    <dgm:cxn modelId="{513F9B81-FBE4-49A0-B45F-18C6DB62256C}" srcId="{D046102F-A5AC-4364-BD14-43FA057C6108}" destId="{B5CF9017-F4CD-4A33-8AA4-7DAE17599F0A}" srcOrd="4" destOrd="0" parTransId="{53329F10-28AE-4188-A556-822F72576AFA}" sibTransId="{247B0E24-7276-4E67-9A93-01E7F0F8BF07}"/>
    <dgm:cxn modelId="{EF389EBA-72AA-45ED-9618-1253882ACC95}" type="presOf" srcId="{EA6DCF57-6F36-490E-8514-A82C7CCB9EB5}" destId="{FDC18180-9D02-47E1-BDA2-F1D6B924A604}" srcOrd="0" destOrd="0" presId="urn:microsoft.com/office/officeart/2008/layout/LinedList"/>
    <dgm:cxn modelId="{84C3B2F6-4976-48E9-A789-ECE2E98D132C}" type="presOf" srcId="{4FD2D3D1-9BFB-45C2-B96A-BE4CD16B773B}" destId="{9E84D7FC-5DE2-4440-919D-93B7C5E1C9A1}" srcOrd="0" destOrd="0" presId="urn:microsoft.com/office/officeart/2008/layout/LinedList"/>
    <dgm:cxn modelId="{C9EC19BC-C58A-4803-849D-F2F7C4DE8811}" type="presParOf" srcId="{B573BD63-94D5-4665-BFEA-DDB0B2C3362F}" destId="{1D53D7B5-84DD-4BF5-B57F-01BCA8E59749}" srcOrd="0" destOrd="0" presId="urn:microsoft.com/office/officeart/2008/layout/LinedList"/>
    <dgm:cxn modelId="{AB127146-3482-4A37-B279-051735850CEF}" type="presParOf" srcId="{B573BD63-94D5-4665-BFEA-DDB0B2C3362F}" destId="{7DA5537B-C916-4C98-B91B-1EABA38DB7BF}" srcOrd="1" destOrd="0" presId="urn:microsoft.com/office/officeart/2008/layout/LinedList"/>
    <dgm:cxn modelId="{7C5ECCD2-E0E9-4707-8BA3-8A86693B0F75}" type="presParOf" srcId="{7DA5537B-C916-4C98-B91B-1EABA38DB7BF}" destId="{9E84D7FC-5DE2-4440-919D-93B7C5E1C9A1}" srcOrd="0" destOrd="0" presId="urn:microsoft.com/office/officeart/2008/layout/LinedList"/>
    <dgm:cxn modelId="{3C311101-20C4-4018-9B5F-9DB7FCFD661B}" type="presParOf" srcId="{7DA5537B-C916-4C98-B91B-1EABA38DB7BF}" destId="{E42C7155-B86F-4812-9528-A49465C98DEC}" srcOrd="1" destOrd="0" presId="urn:microsoft.com/office/officeart/2008/layout/LinedList"/>
    <dgm:cxn modelId="{79948360-109D-43B9-9644-D2FAFD9C5569}" type="presParOf" srcId="{B573BD63-94D5-4665-BFEA-DDB0B2C3362F}" destId="{A8F936DF-BEFA-470F-9DC6-076182D8FBB0}" srcOrd="2" destOrd="0" presId="urn:microsoft.com/office/officeart/2008/layout/LinedList"/>
    <dgm:cxn modelId="{C67C92CF-946C-4E92-9A3E-6D41C01864C9}" type="presParOf" srcId="{B573BD63-94D5-4665-BFEA-DDB0B2C3362F}" destId="{70102B04-09DA-4D1D-92AE-69BBAA695343}" srcOrd="3" destOrd="0" presId="urn:microsoft.com/office/officeart/2008/layout/LinedList"/>
    <dgm:cxn modelId="{890CB9CF-5635-4343-AE55-7BAE668D157D}" type="presParOf" srcId="{70102B04-09DA-4D1D-92AE-69BBAA695343}" destId="{B0CE859C-8A70-4D08-80DC-BED157D02382}" srcOrd="0" destOrd="0" presId="urn:microsoft.com/office/officeart/2008/layout/LinedList"/>
    <dgm:cxn modelId="{B820161D-8DA7-4BD5-A235-5670B9F47FD4}" type="presParOf" srcId="{70102B04-09DA-4D1D-92AE-69BBAA695343}" destId="{148C98D5-5035-41AA-8BB9-F2B8B8E2DAA8}" srcOrd="1" destOrd="0" presId="urn:microsoft.com/office/officeart/2008/layout/LinedList"/>
    <dgm:cxn modelId="{4AF91F19-A888-4BB0-B399-B3617FAEF640}" type="presParOf" srcId="{B573BD63-94D5-4665-BFEA-DDB0B2C3362F}" destId="{3DB75386-127D-483D-A2EC-A12387973521}" srcOrd="4" destOrd="0" presId="urn:microsoft.com/office/officeart/2008/layout/LinedList"/>
    <dgm:cxn modelId="{137B2C60-BAE6-441F-B7F5-39D9FEA16E3F}" type="presParOf" srcId="{B573BD63-94D5-4665-BFEA-DDB0B2C3362F}" destId="{9E02F88B-2CCF-43FA-85FE-6D98409CBD67}" srcOrd="5" destOrd="0" presId="urn:microsoft.com/office/officeart/2008/layout/LinedList"/>
    <dgm:cxn modelId="{6774BBC9-EB66-4F09-87E9-6020BF0EF0FC}" type="presParOf" srcId="{9E02F88B-2CCF-43FA-85FE-6D98409CBD67}" destId="{FDC18180-9D02-47E1-BDA2-F1D6B924A604}" srcOrd="0" destOrd="0" presId="urn:microsoft.com/office/officeart/2008/layout/LinedList"/>
    <dgm:cxn modelId="{C6C401CF-FAF5-400D-B5BC-A4D12833A8FD}" type="presParOf" srcId="{9E02F88B-2CCF-43FA-85FE-6D98409CBD67}" destId="{90B62D59-9757-46CF-A032-13688965D5EE}" srcOrd="1" destOrd="0" presId="urn:microsoft.com/office/officeart/2008/layout/LinedList"/>
    <dgm:cxn modelId="{9E59B241-64FB-4E9F-BC60-240428E43A38}" type="presParOf" srcId="{B573BD63-94D5-4665-BFEA-DDB0B2C3362F}" destId="{F0777AB2-2058-4E88-B440-8188B80E5197}" srcOrd="6" destOrd="0" presId="urn:microsoft.com/office/officeart/2008/layout/LinedList"/>
    <dgm:cxn modelId="{703AABDB-7034-4FA5-8738-2134752BE63A}" type="presParOf" srcId="{B573BD63-94D5-4665-BFEA-DDB0B2C3362F}" destId="{5F2F8905-2A0E-4692-8032-2CA53F28A284}" srcOrd="7" destOrd="0" presId="urn:microsoft.com/office/officeart/2008/layout/LinedList"/>
    <dgm:cxn modelId="{F4D9085F-970B-4CFD-90C7-49534A35712F}" type="presParOf" srcId="{5F2F8905-2A0E-4692-8032-2CA53F28A284}" destId="{6A109414-173C-41F9-989F-1ABA97B20850}" srcOrd="0" destOrd="0" presId="urn:microsoft.com/office/officeart/2008/layout/LinedList"/>
    <dgm:cxn modelId="{7E870EEA-3E40-4B6A-82AE-4D67DC921F85}" type="presParOf" srcId="{5F2F8905-2A0E-4692-8032-2CA53F28A284}" destId="{15A0116E-B6B3-4019-843C-254885A8252B}" srcOrd="1" destOrd="0" presId="urn:microsoft.com/office/officeart/2008/layout/LinedList"/>
    <dgm:cxn modelId="{A0A7F366-6AF9-4828-BCDA-AEBD87AA8840}" type="presParOf" srcId="{B573BD63-94D5-4665-BFEA-DDB0B2C3362F}" destId="{8BA582CA-6299-468C-AFA6-BDFABFDFFB7B}" srcOrd="8" destOrd="0" presId="urn:microsoft.com/office/officeart/2008/layout/LinedList"/>
    <dgm:cxn modelId="{0C96E68D-245F-45B2-9A0B-E93212D6B9D4}" type="presParOf" srcId="{B573BD63-94D5-4665-BFEA-DDB0B2C3362F}" destId="{C20DA55A-C630-438E-8341-20506EA615C2}" srcOrd="9" destOrd="0" presId="urn:microsoft.com/office/officeart/2008/layout/LinedList"/>
    <dgm:cxn modelId="{F923B8B8-8581-4322-83EE-E843928CF416}" type="presParOf" srcId="{C20DA55A-C630-438E-8341-20506EA615C2}" destId="{AA0798BA-6A06-4D02-AEFC-F3D7794776D4}" srcOrd="0" destOrd="0" presId="urn:microsoft.com/office/officeart/2008/layout/LinedList"/>
    <dgm:cxn modelId="{903CFCAF-DE28-42AD-893E-C58A68467109}" type="presParOf" srcId="{C20DA55A-C630-438E-8341-20506EA615C2}" destId="{10EBA891-FE15-48BA-8B66-64FFEF6C103B}" srcOrd="1" destOrd="0" presId="urn:microsoft.com/office/officeart/2008/layout/LinedList"/>
    <dgm:cxn modelId="{1880C7A5-4F42-4AC8-850A-E886FF14FF59}" type="presParOf" srcId="{B573BD63-94D5-4665-BFEA-DDB0B2C3362F}" destId="{C396B8F5-3500-417A-9ABC-A76241B840DA}" srcOrd="10" destOrd="0" presId="urn:microsoft.com/office/officeart/2008/layout/LinedList"/>
    <dgm:cxn modelId="{82D1A82C-53C8-4DF1-9957-BAF3DDAFAA18}" type="presParOf" srcId="{B573BD63-94D5-4665-BFEA-DDB0B2C3362F}" destId="{A15DC6FC-B834-4166-8893-C5268011E503}" srcOrd="11" destOrd="0" presId="urn:microsoft.com/office/officeart/2008/layout/LinedList"/>
    <dgm:cxn modelId="{0872EAF3-7C1B-4B15-A111-9326EA3320D0}" type="presParOf" srcId="{A15DC6FC-B834-4166-8893-C5268011E503}" destId="{75D57C15-A773-49BD-96C6-2B8C5E8BC6AF}" srcOrd="0" destOrd="0" presId="urn:microsoft.com/office/officeart/2008/layout/LinedList"/>
    <dgm:cxn modelId="{7722763A-3FE4-4E7D-B4CC-7621CB653B87}" type="presParOf" srcId="{A15DC6FC-B834-4166-8893-C5268011E503}" destId="{AB224653-4AEB-4D2D-971F-601C0212B3E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53D7B5-84DD-4BF5-B57F-01BCA8E59749}">
      <dsp:nvSpPr>
        <dsp:cNvPr id="0" name=""/>
        <dsp:cNvSpPr/>
      </dsp:nvSpPr>
      <dsp:spPr>
        <a:xfrm>
          <a:off x="0" y="1912"/>
          <a:ext cx="6810375"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E84D7FC-5DE2-4440-919D-93B7C5E1C9A1}">
      <dsp:nvSpPr>
        <dsp:cNvPr id="0" name=""/>
        <dsp:cNvSpPr/>
      </dsp:nvSpPr>
      <dsp:spPr>
        <a:xfrm>
          <a:off x="0" y="1912"/>
          <a:ext cx="6810375" cy="65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Calibri" panose="020F0502020204030204" pitchFamily="34" charset="0"/>
              <a:ea typeface="Calibri" panose="020F0502020204030204" pitchFamily="34" charset="0"/>
              <a:cs typeface="Calibri" panose="020F0502020204030204" pitchFamily="34" charset="0"/>
            </a:rPr>
            <a:t>Code G promotes fairer arrest processes.</a:t>
          </a:r>
        </a:p>
      </dsp:txBody>
      <dsp:txXfrm>
        <a:off x="0" y="1912"/>
        <a:ext cx="6810375" cy="652324"/>
      </dsp:txXfrm>
    </dsp:sp>
    <dsp:sp modelId="{A8F936DF-BEFA-470F-9DC6-076182D8FBB0}">
      <dsp:nvSpPr>
        <dsp:cNvPr id="0" name=""/>
        <dsp:cNvSpPr/>
      </dsp:nvSpPr>
      <dsp:spPr>
        <a:xfrm>
          <a:off x="0" y="654237"/>
          <a:ext cx="6810375"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0CE859C-8A70-4D08-80DC-BED157D02382}">
      <dsp:nvSpPr>
        <dsp:cNvPr id="0" name=""/>
        <dsp:cNvSpPr/>
      </dsp:nvSpPr>
      <dsp:spPr>
        <a:xfrm>
          <a:off x="0" y="654237"/>
          <a:ext cx="6810375" cy="65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Calibri" panose="020F0502020204030204" pitchFamily="34" charset="0"/>
              <a:ea typeface="Calibri" panose="020F0502020204030204" pitchFamily="34" charset="0"/>
              <a:cs typeface="Calibri" panose="020F0502020204030204" pitchFamily="34" charset="0"/>
            </a:rPr>
            <a:t>Impacts treatment of prisoners positively.</a:t>
          </a:r>
        </a:p>
      </dsp:txBody>
      <dsp:txXfrm>
        <a:off x="0" y="654237"/>
        <a:ext cx="6810375" cy="652324"/>
      </dsp:txXfrm>
    </dsp:sp>
    <dsp:sp modelId="{3DB75386-127D-483D-A2EC-A12387973521}">
      <dsp:nvSpPr>
        <dsp:cNvPr id="0" name=""/>
        <dsp:cNvSpPr/>
      </dsp:nvSpPr>
      <dsp:spPr>
        <a:xfrm>
          <a:off x="0" y="1306561"/>
          <a:ext cx="6810375"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DC18180-9D02-47E1-BDA2-F1D6B924A604}">
      <dsp:nvSpPr>
        <dsp:cNvPr id="0" name=""/>
        <dsp:cNvSpPr/>
      </dsp:nvSpPr>
      <dsp:spPr>
        <a:xfrm>
          <a:off x="0" y="1306561"/>
          <a:ext cx="6810375" cy="65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Calibri" panose="020F0502020204030204" pitchFamily="34" charset="0"/>
              <a:ea typeface="Calibri" panose="020F0502020204030204" pitchFamily="34" charset="0"/>
              <a:cs typeface="Calibri" panose="020F0502020204030204" pitchFamily="34" charset="0"/>
            </a:rPr>
            <a:t>Enhances law enforcement accountability (Archer and Ellison, 2023).</a:t>
          </a:r>
        </a:p>
      </dsp:txBody>
      <dsp:txXfrm>
        <a:off x="0" y="1306561"/>
        <a:ext cx="6810375" cy="652324"/>
      </dsp:txXfrm>
    </dsp:sp>
    <dsp:sp modelId="{F0777AB2-2058-4E88-B440-8188B80E5197}">
      <dsp:nvSpPr>
        <dsp:cNvPr id="0" name=""/>
        <dsp:cNvSpPr/>
      </dsp:nvSpPr>
      <dsp:spPr>
        <a:xfrm>
          <a:off x="0" y="1958886"/>
          <a:ext cx="6810375"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A109414-173C-41F9-989F-1ABA97B20850}">
      <dsp:nvSpPr>
        <dsp:cNvPr id="0" name=""/>
        <dsp:cNvSpPr/>
      </dsp:nvSpPr>
      <dsp:spPr>
        <a:xfrm>
          <a:off x="0" y="1958886"/>
          <a:ext cx="6810375" cy="65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Calibri" panose="020F0502020204030204" pitchFamily="34" charset="0"/>
              <a:ea typeface="Calibri" panose="020F0502020204030204" pitchFamily="34" charset="0"/>
              <a:cs typeface="Calibri" panose="020F0502020204030204" pitchFamily="34" charset="0"/>
            </a:rPr>
            <a:t>Legal processes see important improvements.</a:t>
          </a:r>
        </a:p>
      </dsp:txBody>
      <dsp:txXfrm>
        <a:off x="0" y="1958886"/>
        <a:ext cx="6810375" cy="652324"/>
      </dsp:txXfrm>
    </dsp:sp>
    <dsp:sp modelId="{8BA582CA-6299-468C-AFA6-BDFABFDFFB7B}">
      <dsp:nvSpPr>
        <dsp:cNvPr id="0" name=""/>
        <dsp:cNvSpPr/>
      </dsp:nvSpPr>
      <dsp:spPr>
        <a:xfrm>
          <a:off x="0" y="2611211"/>
          <a:ext cx="6810375"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A0798BA-6A06-4D02-AEFC-F3D7794776D4}">
      <dsp:nvSpPr>
        <dsp:cNvPr id="0" name=""/>
        <dsp:cNvSpPr/>
      </dsp:nvSpPr>
      <dsp:spPr>
        <a:xfrm>
          <a:off x="0" y="2611211"/>
          <a:ext cx="6810375" cy="65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Calibri" panose="020F0502020204030204" pitchFamily="34" charset="0"/>
              <a:ea typeface="Calibri" panose="020F0502020204030204" pitchFamily="34" charset="0"/>
              <a:cs typeface="Calibri" panose="020F0502020204030204" pitchFamily="34" charset="0"/>
            </a:rPr>
            <a:t>Challenges/criticism persist; reforms needed (Farrugia, 2023).</a:t>
          </a:r>
        </a:p>
      </dsp:txBody>
      <dsp:txXfrm>
        <a:off x="0" y="2611211"/>
        <a:ext cx="6810375" cy="652324"/>
      </dsp:txXfrm>
    </dsp:sp>
    <dsp:sp modelId="{C396B8F5-3500-417A-9ABC-A76241B840DA}">
      <dsp:nvSpPr>
        <dsp:cNvPr id="0" name=""/>
        <dsp:cNvSpPr/>
      </dsp:nvSpPr>
      <dsp:spPr>
        <a:xfrm>
          <a:off x="0" y="3263535"/>
          <a:ext cx="6810375"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5D57C15-A773-49BD-96C6-2B8C5E8BC6AF}">
      <dsp:nvSpPr>
        <dsp:cNvPr id="0" name=""/>
        <dsp:cNvSpPr/>
      </dsp:nvSpPr>
      <dsp:spPr>
        <a:xfrm>
          <a:off x="0" y="3263535"/>
          <a:ext cx="6810375" cy="65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latin typeface="Calibri" panose="020F0502020204030204" pitchFamily="34" charset="0"/>
              <a:ea typeface="Calibri" panose="020F0502020204030204" pitchFamily="34" charset="0"/>
              <a:cs typeface="Calibri" panose="020F0502020204030204" pitchFamily="34" charset="0"/>
            </a:rPr>
            <a:t>Training is key to ensure compliance.</a:t>
          </a:r>
        </a:p>
      </dsp:txBody>
      <dsp:txXfrm>
        <a:off x="0" y="3263535"/>
        <a:ext cx="6810375" cy="65232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5C1A4E-C4A6-4781-BAF2-38688D64AA85}" type="datetimeFigureOut">
              <a:rPr lang="en-US" smtClean="0"/>
              <a:t>3/6/2025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85F855-2E9B-4C25-A222-C632289E41F8}" type="slidenum">
              <a:rPr lang="en-US" smtClean="0"/>
              <a:t>‹#›</a:t>
            </a:fld>
            <a:endParaRPr lang="en-US"/>
          </a:p>
        </p:txBody>
      </p:sp>
    </p:spTree>
    <p:extLst>
      <p:ext uri="{BB962C8B-B14F-4D97-AF65-F5344CB8AC3E}">
        <p14:creationId xmlns:p14="http://schemas.microsoft.com/office/powerpoint/2010/main" val="39418488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285F855-2E9B-4C25-A222-C632289E41F8}" type="slidenum">
              <a:rPr lang="en-US" smtClean="0"/>
              <a:t>1</a:t>
            </a:fld>
            <a:endParaRPr lang="en-US"/>
          </a:p>
        </p:txBody>
      </p:sp>
    </p:spTree>
    <p:extLst>
      <p:ext uri="{BB962C8B-B14F-4D97-AF65-F5344CB8AC3E}">
        <p14:creationId xmlns:p14="http://schemas.microsoft.com/office/powerpoint/2010/main" val="16085558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inclusion of Code G in PACE 1984 substantially shifted the police arrest practice in the UK. It was to replace worries related to excessive use of police discretion and ensure arrests are based on solid legal foundations (Brown, </a:t>
            </a:r>
            <a:fld id="{E7AC2EB6-6EAF-4AB0-BD6F-D7E0AB306A79}" type="slidenum">
              <a:rPr lang="en-US" sz="1200" kern="1200" smtClean="0">
                <a:solidFill>
                  <a:schemeClr val="tx1"/>
                </a:solidFill>
                <a:effectLst/>
                <a:latin typeface="+mn-lt"/>
                <a:ea typeface="+mn-ea"/>
                <a:cs typeface="+mn-cs"/>
              </a:rPr>
              <a:t>2</a:t>
            </a:fld>
            <a:r>
              <a:rPr lang="en-US" sz="1200" kern="1200" dirty="0">
                <a:solidFill>
                  <a:schemeClr val="tx1"/>
                </a:solidFill>
                <a:effectLst/>
                <a:latin typeface="+mn-lt"/>
                <a:ea typeface="+mn-ea"/>
                <a:cs typeface="+mn-cs"/>
              </a:rPr>
              <a:t>2021). As one of the principles of Code G, the necessity test dictates that arrests should be necessary for investigation, prevention of harm, or preservation of order. This is consistent with human rights and the European Convention on Human Rights (Christine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2023). Before implementing Code G, officers employed much discretion, resulting in unfair practices and possible rights violations. Possible noticeable changes after adopting a certain structured included increased accountability and a diminished incidence of unlawful detention. Due to spelt policies, police actions do not infringe on individuals' rights, boosting confidence in the justice delivery system. The following slide shows how Code G connects legal norms and policing, thus enhancing fairness within the justice system.</a:t>
            </a:r>
          </a:p>
          <a:p>
            <a:endParaRPr lang="en-US" dirty="0"/>
          </a:p>
        </p:txBody>
      </p:sp>
      <p:sp>
        <p:nvSpPr>
          <p:cNvPr id="4" name="Slide Number Placeholder 3"/>
          <p:cNvSpPr>
            <a:spLocks noGrp="1"/>
          </p:cNvSpPr>
          <p:nvPr>
            <p:ph type="sldNum" sz="quarter" idx="10"/>
          </p:nvPr>
        </p:nvSpPr>
        <p:spPr/>
        <p:txBody>
          <a:bodyPr/>
          <a:lstStyle/>
          <a:p>
            <a:fld id="{5285F855-2E9B-4C25-A222-C632289E41F8}" type="slidenum">
              <a:rPr lang="en-US" smtClean="0"/>
              <a:t>2</a:t>
            </a:fld>
            <a:endParaRPr lang="en-US"/>
          </a:p>
        </p:txBody>
      </p:sp>
    </p:spTree>
    <p:extLst>
      <p:ext uri="{BB962C8B-B14F-4D97-AF65-F5344CB8AC3E}">
        <p14:creationId xmlns:p14="http://schemas.microsoft.com/office/powerpoint/2010/main" val="3233083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necessity to arrest was surrounded by certain conditions outlined in Code G. The necessity test is also an important element under which police officers must have proper legal reasons for an arrest. Measures such as Voluntary interviews should be taken first before holding an officer.</a:t>
            </a:r>
          </a:p>
          <a:p>
            <a:r>
              <a:rPr lang="en-US" sz="1200" kern="1200" dirty="0">
                <a:solidFill>
                  <a:schemeClr val="tx1"/>
                </a:solidFill>
                <a:effectLst/>
                <a:latin typeface="+mn-lt"/>
                <a:ea typeface="+mn-ea"/>
                <a:cs typeface="+mn-cs"/>
              </a:rPr>
              <a:t>Another important characteristic is the reasonable proportionality of arrest – arrests should be considered about the nature of the crime. This also minimizes situations where children are detained for petty issues that do not need such intervention. Moreover, Code G requires the police to document arrests; this makes it possible for the courts to consider the police's actions legal. Thus, Code G ensures that police have appropriate authority and does not allow them to be misused, ignoring people's rights. One may not argue that the structured approach reduces the chances of discretion-related mistakes and enhances procedural justice in policing (GOV.UK, 2022).</a:t>
            </a:r>
          </a:p>
          <a:p>
            <a:endParaRPr lang="en-US" dirty="0"/>
          </a:p>
        </p:txBody>
      </p:sp>
      <p:sp>
        <p:nvSpPr>
          <p:cNvPr id="4" name="Slide Number Placeholder 3"/>
          <p:cNvSpPr>
            <a:spLocks noGrp="1"/>
          </p:cNvSpPr>
          <p:nvPr>
            <p:ph type="sldNum" sz="quarter" idx="10"/>
          </p:nvPr>
        </p:nvSpPr>
        <p:spPr/>
        <p:txBody>
          <a:bodyPr/>
          <a:lstStyle/>
          <a:p>
            <a:fld id="{5285F855-2E9B-4C25-A222-C632289E41F8}" type="slidenum">
              <a:rPr lang="en-US" smtClean="0"/>
              <a:t>3</a:t>
            </a:fld>
            <a:endParaRPr lang="en-US"/>
          </a:p>
        </p:txBody>
      </p:sp>
    </p:spTree>
    <p:extLst>
      <p:ext uri="{BB962C8B-B14F-4D97-AF65-F5344CB8AC3E}">
        <p14:creationId xmlns:p14="http://schemas.microsoft.com/office/powerpoint/2010/main" val="327142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effects on the clinics’ treatment of the institutions funding the abortions through insurance companies can help shed light on how such decisions are being made. Thus, Code G has enhanced fair treatment in police work. Making arrests warrants an explanation of the practice, reducing cases of people being detained unlawfully and ensuring that forces maintain the rule of law and human rights laws (Christie, 2023). This has helped to reduce occasions where individuals are held against their will or when the evidence is not strong enough. The first one is the improvement of transparency in the police force and policing in general, meaning that police officers will work within the bounds of the law. It also enhances professionalism in the police force due to its ability to provide detainees with a means of seeking legal redress against unlawful arrests (Baig et al.</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2024). There is also the benefit for vulnerable persons in society, like juveniles and those with mental disorders. In this way, Code G prevents the use of custodial intervention prior to necessity and calls for non-punitive measures when arresting people with mental illnesses. These changes generally enhance the community's confidence in the criminal justice system and guarantee that detainees are treated fairly.</a:t>
            </a:r>
          </a:p>
          <a:p>
            <a:endParaRPr lang="en-US" dirty="0"/>
          </a:p>
        </p:txBody>
      </p:sp>
      <p:sp>
        <p:nvSpPr>
          <p:cNvPr id="4" name="Slide Number Placeholder 3"/>
          <p:cNvSpPr>
            <a:spLocks noGrp="1"/>
          </p:cNvSpPr>
          <p:nvPr>
            <p:ph type="sldNum" sz="quarter" idx="10"/>
          </p:nvPr>
        </p:nvSpPr>
        <p:spPr/>
        <p:txBody>
          <a:bodyPr/>
          <a:lstStyle/>
          <a:p>
            <a:fld id="{5285F855-2E9B-4C25-A222-C632289E41F8}" type="slidenum">
              <a:rPr lang="en-US" smtClean="0"/>
              <a:t>4</a:t>
            </a:fld>
            <a:endParaRPr lang="en-US"/>
          </a:p>
        </p:txBody>
      </p:sp>
    </p:spTree>
    <p:extLst>
      <p:ext uri="{BB962C8B-B14F-4D97-AF65-F5344CB8AC3E}">
        <p14:creationId xmlns:p14="http://schemas.microsoft.com/office/powerpoint/2010/main" val="548346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introduction of Code G has enhanced the UK's criminal justice system in several ways and improved the country's legal procedure. One significant step forward is the demand for arrest justification: police officers should report certain motives for detention (Brown</a:t>
            </a:r>
            <a:r>
              <a:rPr lang="en-US" sz="1200" kern="1200" baseline="0" dirty="0">
                <a:solidFill>
                  <a:schemeClr val="tx1"/>
                </a:solidFill>
                <a:effectLst/>
                <a:latin typeface="+mn-lt"/>
                <a:ea typeface="+mn-ea"/>
                <a:cs typeface="+mn-cs"/>
              </a:rPr>
              <a:t>, 2</a:t>
            </a:r>
            <a:r>
              <a:rPr lang="en-US" sz="1200" kern="1200" dirty="0">
                <a:solidFill>
                  <a:schemeClr val="tx1"/>
                </a:solidFill>
                <a:effectLst/>
                <a:latin typeface="+mn-lt"/>
                <a:ea typeface="+mn-ea"/>
                <a:cs typeface="+mn-cs"/>
              </a:rPr>
              <a:t>021). This eliminates bias in decision-making in the police force and ensures everyone is treated equally regardless of social status. Furthermore, Code G requires that everybody detained should be told of certain rights, including the right to legal counsel </a:t>
            </a:r>
            <a:r>
              <a:rPr lang="en-US" sz="1200" b="0" i="0" kern="1200" dirty="0">
                <a:solidFill>
                  <a:schemeClr val="tx1"/>
                </a:solidFill>
                <a:effectLst/>
                <a:latin typeface="+mn-lt"/>
                <a:ea typeface="+mn-ea"/>
                <a:cs typeface="+mn-cs"/>
              </a:rPr>
              <a:t>(Farrugia, 2023)</a:t>
            </a:r>
            <a:r>
              <a:rPr lang="en-US" sz="1200" kern="1200" dirty="0">
                <a:solidFill>
                  <a:schemeClr val="tx1"/>
                </a:solidFill>
                <a:effectLst/>
                <a:latin typeface="+mn-lt"/>
                <a:ea typeface="+mn-ea"/>
                <a:cs typeface="+mn-cs"/>
              </a:rPr>
              <a:t>. This eliminates self-incrimination and ensures that the suspect is protected from violating his/her Constitutional Right to Due Process (</a:t>
            </a:r>
            <a:r>
              <a:rPr lang="en-US" sz="1200" kern="1200" dirty="0" err="1">
                <a:solidFill>
                  <a:schemeClr val="tx1"/>
                </a:solidFill>
                <a:effectLst/>
                <a:latin typeface="+mn-lt"/>
                <a:ea typeface="+mn-ea"/>
                <a:cs typeface="+mn-cs"/>
              </a:rPr>
              <a:t>Baig</a:t>
            </a:r>
            <a:r>
              <a:rPr lang="en-US" sz="1200" kern="1200" dirty="0">
                <a:solidFill>
                  <a:schemeClr val="tx1"/>
                </a:solidFill>
                <a:effectLst/>
                <a:latin typeface="+mn-lt"/>
                <a:ea typeface="+mn-ea"/>
                <a:cs typeface="+mn-cs"/>
              </a:rPr>
              <a:t> et al.</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2024). Another positive development is that arrests are now proportional to the nature of the crime committed to reduce cases of over-policing. These procedural measures minimize the frequency of police brutality and eliminate baseless litigations. In conclusion, Code G enhances legal responsibility in achieving justice in the criminal field.</a:t>
            </a:r>
          </a:p>
          <a:p>
            <a:endParaRPr lang="en-US" dirty="0"/>
          </a:p>
        </p:txBody>
      </p:sp>
      <p:sp>
        <p:nvSpPr>
          <p:cNvPr id="4" name="Slide Number Placeholder 3"/>
          <p:cNvSpPr>
            <a:spLocks noGrp="1"/>
          </p:cNvSpPr>
          <p:nvPr>
            <p:ph type="sldNum" sz="quarter" idx="10"/>
          </p:nvPr>
        </p:nvSpPr>
        <p:spPr/>
        <p:txBody>
          <a:bodyPr/>
          <a:lstStyle/>
          <a:p>
            <a:fld id="{5285F855-2E9B-4C25-A222-C632289E41F8}" type="slidenum">
              <a:rPr lang="en-US" smtClean="0"/>
              <a:t>5</a:t>
            </a:fld>
            <a:endParaRPr lang="en-US"/>
          </a:p>
        </p:txBody>
      </p:sp>
    </p:spTree>
    <p:extLst>
      <p:ext uri="{BB962C8B-B14F-4D97-AF65-F5344CB8AC3E}">
        <p14:creationId xmlns:p14="http://schemas.microsoft.com/office/powerpoint/2010/main" val="34094355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However, several shortcomings are also associated with Code G, as outlined below. One area of concern is how the police use the necessity test prescriptively. Bureaucrats may give different meanings to the criteria, thus resulting in disparities commonly seen in arrests (Brown, 2021). Also, disparities in training may cause some officers to misuse the guidelines and, in the process, compromise detainee rights.</a:t>
            </a:r>
          </a:p>
          <a:p>
            <a:r>
              <a:rPr lang="en-US" sz="1200" kern="1200" dirty="0">
                <a:solidFill>
                  <a:schemeClr val="tx1"/>
                </a:solidFill>
                <a:effectLst/>
                <a:latin typeface="+mn-lt"/>
                <a:ea typeface="+mn-ea"/>
                <a:cs typeface="+mn-cs"/>
              </a:rPr>
              <a:t>Another criticism is that there are delays in legal processes, such as legal representation, for those who need it (Archer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and Ellison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2023). Some detainees undergo procedural barriers, which limit them from pursuing constitutional remedies to obtain release from unlawful detention (Christie, 2023).</a:t>
            </a:r>
          </a:p>
          <a:p>
            <a:r>
              <a:rPr lang="en-US" sz="1200" kern="1200" dirty="0">
                <a:solidFill>
                  <a:schemeClr val="tx1"/>
                </a:solidFill>
                <a:effectLst/>
                <a:latin typeface="+mn-lt"/>
                <a:ea typeface="+mn-ea"/>
                <a:cs typeface="+mn-cs"/>
              </a:rPr>
              <a:t>Furthermore, although Code G enhanced procedural fairness, some scholars say other changes are required to reduce police powers and protect detainees. Improving these through competency nurturing and legal supervision shall remain vital to enhancing the exercise of Code G.</a:t>
            </a:r>
          </a:p>
          <a:p>
            <a:endParaRPr lang="en-US" dirty="0"/>
          </a:p>
        </p:txBody>
      </p:sp>
      <p:sp>
        <p:nvSpPr>
          <p:cNvPr id="4" name="Slide Number Placeholder 3"/>
          <p:cNvSpPr>
            <a:spLocks noGrp="1"/>
          </p:cNvSpPr>
          <p:nvPr>
            <p:ph type="sldNum" sz="quarter" idx="10"/>
          </p:nvPr>
        </p:nvSpPr>
        <p:spPr/>
        <p:txBody>
          <a:bodyPr/>
          <a:lstStyle/>
          <a:p>
            <a:fld id="{5285F855-2E9B-4C25-A222-C632289E41F8}" type="slidenum">
              <a:rPr lang="en-US" smtClean="0"/>
              <a:t>6</a:t>
            </a:fld>
            <a:endParaRPr lang="en-US"/>
          </a:p>
        </p:txBody>
      </p:sp>
    </p:spTree>
    <p:extLst>
      <p:ext uri="{BB962C8B-B14F-4D97-AF65-F5344CB8AC3E}">
        <p14:creationId xmlns:p14="http://schemas.microsoft.com/office/powerpoint/2010/main" val="4931189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hyperlink" Target="https://researchbriefings.files.parliament.uk/documents/CBP-8637/CBP-8637.pdf" TargetMode="External"/><Relationship Id="rId2" Type="http://schemas.openxmlformats.org/officeDocument/2006/relationships/hyperlink" Target="https://www.apa.org/ethics/code" TargetMode="External"/><Relationship Id="rId1" Type="http://schemas.openxmlformats.org/officeDocument/2006/relationships/slideLayout" Target="../slideLayouts/slideLayout2.xml"/><Relationship Id="rId4" Type="http://schemas.openxmlformats.org/officeDocument/2006/relationships/hyperlink" Target="https://heinonline.org/HOL/LandingPage?handle=hein.journals/digiteeslr20&amp;div=8&amp;id=&amp;page"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iaingould.co.uk/2023/01/09/lack-of-necessity-to-arrest/" TargetMode="External"/><Relationship Id="rId3" Type="http://schemas.openxmlformats.org/officeDocument/2006/relationships/hyperlink" Target="https://journals.sagepub.com/doi/full/10.1177/17488958231193126" TargetMode="External"/><Relationship Id="rId7" Type="http://schemas.openxmlformats.org/officeDocument/2006/relationships/hyperlink" Target="https://dailymail.co.uk/news/article" TargetMode="External"/><Relationship Id="rId2" Type="http://schemas.openxmlformats.org/officeDocument/2006/relationships/hyperlink" Target="https://listofgoodlaws.blogspot.com/2019/03/list-of-good-laws.html"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pace-code-g-2012" TargetMode="External"/><Relationship Id="rId5" Type="http://schemas.openxmlformats.org/officeDocument/2006/relationships/hyperlink" Target="https://wwwdailymail.co.uk/news" TargetMode="External"/><Relationship Id="rId4" Type="http://schemas.openxmlformats.org/officeDocument/2006/relationships/hyperlink" Target="https://www.theguardian.com/law/2022/jan/31/womens-rights-groups-seek-end-uk-courts-powers-jail-people-own-prote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39486" y="4883875"/>
            <a:ext cx="5148943" cy="1850572"/>
          </a:xfrm>
        </p:spPr>
        <p:txBody>
          <a:bodyPr vert="horz" lIns="91440" tIns="45720" rIns="91440" bIns="45720" rtlCol="0" anchor="t">
            <a:normAutofit/>
          </a:bodyPr>
          <a:lstStyle/>
          <a:p>
            <a:pPr algn="l"/>
            <a:r>
              <a:rPr lang="en-US" sz="4000" b="1" i="1" dirty="0">
                <a:solidFill>
                  <a:srgbClr val="C00000"/>
                </a:solidFill>
              </a:rPr>
              <a:t>Code  G &amp; Fair Treatment of Prisoners</a:t>
            </a:r>
          </a:p>
        </p:txBody>
      </p:sp>
      <p:pic>
        <p:nvPicPr>
          <p:cNvPr id="7" name="Picture 6" descr="A group of police officers in reflective vests&#10;&#10;AI-generated content may be incorrect.">
            <a:extLst>
              <a:ext uri="{FF2B5EF4-FFF2-40B4-BE49-F238E27FC236}">
                <a16:creationId xmlns:a16="http://schemas.microsoft.com/office/drawing/2014/main" id="{6AED0EAB-67DD-1268-9D18-6EF675919F64}"/>
              </a:ext>
            </a:extLst>
          </p:cNvPr>
          <p:cNvPicPr>
            <a:picLocks noChangeAspect="1"/>
          </p:cNvPicPr>
          <p:nvPr/>
        </p:nvPicPr>
        <p:blipFill>
          <a:blip r:embed="rId3">
            <a:extLst>
              <a:ext uri="{28A0092B-C50C-407E-A947-70E740481C1C}">
                <a14:useLocalDpi xmlns:a14="http://schemas.microsoft.com/office/drawing/2010/main" val="0"/>
              </a:ext>
            </a:extLst>
          </a:blip>
          <a:srcRect t="41140" b="7234"/>
          <a:stretch/>
        </p:blipFill>
        <p:spPr>
          <a:xfrm>
            <a:off x="-1" y="10"/>
            <a:ext cx="12192001" cy="4148852"/>
          </a:xfrm>
          <a:prstGeom prst="rect">
            <a:avLst/>
          </a:prstGeom>
        </p:spPr>
      </p:pic>
      <p:grpSp>
        <p:nvGrpSpPr>
          <p:cNvPr id="45" name="Group 44">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37" name="Freeform: Shape 36">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
        <p:nvSpPr>
          <p:cNvPr id="5" name="Rectangle 4"/>
          <p:cNvSpPr/>
          <p:nvPr/>
        </p:nvSpPr>
        <p:spPr>
          <a:xfrm>
            <a:off x="48054" y="3429000"/>
            <a:ext cx="1513235" cy="338554"/>
          </a:xfrm>
          <a:prstGeom prst="rect">
            <a:avLst/>
          </a:prstGeom>
          <a:solidFill>
            <a:schemeClr val="bg1"/>
          </a:solidFill>
        </p:spPr>
        <p:txBody>
          <a:bodyPr wrap="none">
            <a:spAutoFit/>
          </a:bodyPr>
          <a:lstStyle/>
          <a:p>
            <a:pPr>
              <a:spcAft>
                <a:spcPts val="600"/>
              </a:spcAft>
            </a:pPr>
            <a:r>
              <a:rPr lang="en-US" sz="1600" dirty="0">
                <a:solidFill>
                  <a:srgbClr val="000000"/>
                </a:solidFill>
                <a:latin typeface="Calibri" panose="020F0502020204030204" pitchFamily="34" charset="0"/>
                <a:ea typeface="Calibri" panose="020F0502020204030204" pitchFamily="34" charset="0"/>
                <a:cs typeface="Calibri" panose="020F0502020204030204" pitchFamily="34" charset="0"/>
              </a:rPr>
              <a:t>(Jackson, 2023).</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sp>
        <p:nvSpPr>
          <p:cNvPr id="9" name="Subtitle 8">
            <a:extLst>
              <a:ext uri="{FF2B5EF4-FFF2-40B4-BE49-F238E27FC236}">
                <a16:creationId xmlns:a16="http://schemas.microsoft.com/office/drawing/2014/main" id="{EC32F8D3-C830-9094-617F-ACE1A887EAD2}"/>
              </a:ext>
            </a:extLst>
          </p:cNvPr>
          <p:cNvSpPr>
            <a:spLocks noGrp="1"/>
          </p:cNvSpPr>
          <p:nvPr>
            <p:ph type="subTitle" idx="1"/>
          </p:nvPr>
        </p:nvSpPr>
        <p:spPr>
          <a:xfrm>
            <a:off x="5878286" y="4148862"/>
            <a:ext cx="6048385" cy="666126"/>
          </a:xfrm>
        </p:spPr>
        <p:txBody>
          <a:bodyPr>
            <a:normAutofit/>
          </a:bodyPr>
          <a:lstStyle/>
          <a:p>
            <a:r>
              <a:rPr lang="en-GB" i="1" dirty="0"/>
              <a:t>Evaluating The Impact Of Pace 1984</a:t>
            </a:r>
          </a:p>
          <a:p>
            <a:endParaRPr lang="en-GB" dirty="0"/>
          </a:p>
        </p:txBody>
      </p:sp>
      <p:sp>
        <p:nvSpPr>
          <p:cNvPr id="10" name="TextBox 9">
            <a:extLst>
              <a:ext uri="{FF2B5EF4-FFF2-40B4-BE49-F238E27FC236}">
                <a16:creationId xmlns:a16="http://schemas.microsoft.com/office/drawing/2014/main" id="{07A4F5FB-CA47-1185-6667-72C9A9D6907D}"/>
              </a:ext>
            </a:extLst>
          </p:cNvPr>
          <p:cNvSpPr txBox="1"/>
          <p:nvPr/>
        </p:nvSpPr>
        <p:spPr>
          <a:xfrm>
            <a:off x="6466113" y="4883875"/>
            <a:ext cx="5645580" cy="1908215"/>
          </a:xfrm>
          <a:prstGeom prst="rect">
            <a:avLst/>
          </a:prstGeom>
          <a:noFill/>
        </p:spPr>
        <p:txBody>
          <a:bodyPr wrap="square" rtlCol="0">
            <a:spAutoFit/>
          </a:bodyPr>
          <a:lstStyle/>
          <a:p>
            <a:r>
              <a:rPr lang="en-GB" sz="2000" dirty="0"/>
              <a:t>Student name Alina Dana Chitu Ispas</a:t>
            </a:r>
          </a:p>
          <a:p>
            <a:r>
              <a:rPr lang="en-GB" sz="2000" dirty="0"/>
              <a:t>Student ID 1914672</a:t>
            </a:r>
          </a:p>
          <a:p>
            <a:r>
              <a:rPr lang="en-GB" sz="2000" dirty="0" err="1"/>
              <a:t>Lectuer</a:t>
            </a:r>
            <a:r>
              <a:rPr lang="en-GB" sz="2000" dirty="0"/>
              <a:t>  Melanie Thomas</a:t>
            </a:r>
          </a:p>
          <a:p>
            <a:r>
              <a:rPr lang="en-GB" sz="2000" dirty="0"/>
              <a:t>Course name Policing and Criminal Justice System (BMPL4017)</a:t>
            </a:r>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1">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BDF7A5-AE20-1F37-808E-1923FCBA3BEF}"/>
              </a:ext>
            </a:extLst>
          </p:cNvPr>
          <p:cNvSpPr>
            <a:spLocks noGrp="1"/>
          </p:cNvSpPr>
          <p:nvPr>
            <p:ph type="title"/>
          </p:nvPr>
        </p:nvSpPr>
        <p:spPr>
          <a:xfrm>
            <a:off x="1137034" y="609600"/>
            <a:ext cx="4784796" cy="1330840"/>
          </a:xfrm>
        </p:spPr>
        <p:txBody>
          <a:bodyPr>
            <a:normAutofit/>
          </a:bodyPr>
          <a:lstStyle/>
          <a:p>
            <a:r>
              <a:rPr lang="en-US" b="1" i="1" dirty="0">
                <a:solidFill>
                  <a:srgbClr val="C00000"/>
                </a:solidFill>
                <a:latin typeface="Calibri" panose="020F0502020204030204" pitchFamily="34" charset="0"/>
                <a:ea typeface="Calibri" panose="020F0502020204030204" pitchFamily="34" charset="0"/>
                <a:cs typeface="Calibri" panose="020F0502020204030204" pitchFamily="34" charset="0"/>
              </a:rPr>
              <a:t>Introduction</a:t>
            </a:r>
          </a:p>
        </p:txBody>
      </p:sp>
      <p:sp>
        <p:nvSpPr>
          <p:cNvPr id="3" name="Content Placeholder 2">
            <a:extLst>
              <a:ext uri="{FF2B5EF4-FFF2-40B4-BE49-F238E27FC236}">
                <a16:creationId xmlns:a16="http://schemas.microsoft.com/office/drawing/2014/main" id="{6605BCC7-EE3D-920B-4B6A-319571B68E13}"/>
              </a:ext>
            </a:extLst>
          </p:cNvPr>
          <p:cNvSpPr>
            <a:spLocks noGrp="1"/>
          </p:cNvSpPr>
          <p:nvPr>
            <p:ph idx="1"/>
          </p:nvPr>
        </p:nvSpPr>
        <p:spPr>
          <a:xfrm>
            <a:off x="1137034" y="2194102"/>
            <a:ext cx="4438036" cy="3908585"/>
          </a:xfrm>
        </p:spPr>
        <p:txBody>
          <a:bodyPr vert="horz" lIns="91440" tIns="45720" rIns="91440" bIns="45720" rtlCol="0">
            <a:normAutofit/>
          </a:bodyPr>
          <a:lstStyle/>
          <a:p>
            <a:r>
              <a:rPr lang="en-US" sz="2000">
                <a:latin typeface="Calibri" panose="020F0502020204030204" pitchFamily="34" charset="0"/>
                <a:ea typeface="Calibri" panose="020F0502020204030204" pitchFamily="34" charset="0"/>
                <a:cs typeface="Calibri" panose="020F0502020204030204" pitchFamily="34" charset="0"/>
              </a:rPr>
              <a:t>Code G guides police on arrest.</a:t>
            </a:r>
          </a:p>
          <a:p>
            <a:r>
              <a:rPr lang="en-US" sz="2000">
                <a:latin typeface="Calibri" panose="020F0502020204030204" pitchFamily="34" charset="0"/>
                <a:ea typeface="Calibri" panose="020F0502020204030204" pitchFamily="34" charset="0"/>
                <a:cs typeface="Calibri" panose="020F0502020204030204" pitchFamily="34" charset="0"/>
              </a:rPr>
              <a:t>Ensures fairness in detention process (Brown, 2021).</a:t>
            </a:r>
          </a:p>
          <a:p>
            <a:r>
              <a:rPr lang="en-US" sz="2000">
                <a:latin typeface="Calibri" panose="020F0502020204030204" pitchFamily="34" charset="0"/>
                <a:ea typeface="Calibri" panose="020F0502020204030204" pitchFamily="34" charset="0"/>
                <a:cs typeface="Calibri" panose="020F0502020204030204" pitchFamily="34" charset="0"/>
              </a:rPr>
              <a:t>Focuses on the necessity for arrests.</a:t>
            </a:r>
          </a:p>
          <a:p>
            <a:r>
              <a:rPr lang="en-US" sz="2000">
                <a:latin typeface="Calibri" panose="020F0502020204030204" pitchFamily="34" charset="0"/>
                <a:ea typeface="Calibri" panose="020F0502020204030204" pitchFamily="34" charset="0"/>
                <a:cs typeface="Calibri" panose="020F0502020204030204" pitchFamily="34" charset="0"/>
              </a:rPr>
              <a:t>Prevents unlawful or arbitrary arrests.</a:t>
            </a:r>
          </a:p>
          <a:p>
            <a:r>
              <a:rPr lang="en-US" sz="2000">
                <a:latin typeface="Calibri" panose="020F0502020204030204" pitchFamily="34" charset="0"/>
                <a:ea typeface="Calibri" panose="020F0502020204030204" pitchFamily="34" charset="0"/>
                <a:cs typeface="Calibri" panose="020F0502020204030204" pitchFamily="34" charset="0"/>
              </a:rPr>
              <a:t>Promotes accountability in policing.</a:t>
            </a:r>
          </a:p>
          <a:p>
            <a:r>
              <a:rPr lang="en-US" sz="2000">
                <a:latin typeface="Calibri" panose="020F0502020204030204" pitchFamily="34" charset="0"/>
                <a:ea typeface="Calibri" panose="020F0502020204030204" pitchFamily="34" charset="0"/>
                <a:cs typeface="Calibri" panose="020F0502020204030204" pitchFamily="34" charset="0"/>
              </a:rPr>
              <a:t>Protects suspects’ legal rights (Christine, 2023).</a:t>
            </a:r>
          </a:p>
          <a:p>
            <a:pPr marL="0" indent="0">
              <a:buNone/>
            </a:pPr>
            <a:endParaRPr lang="en-US" sz="2000">
              <a:latin typeface="Times New Roman" panose="02020603050405020304" pitchFamily="18" charset="0"/>
              <a:cs typeface="Times New Roman" panose="02020603050405020304" pitchFamily="18" charset="0"/>
            </a:endParaRPr>
          </a:p>
        </p:txBody>
      </p:sp>
      <p:pic>
        <p:nvPicPr>
          <p:cNvPr id="4" name="Picture 3" descr="A handcuffed person in handcuffs&#10;&#10;AI-generated content may be incorrect.">
            <a:extLst>
              <a:ext uri="{FF2B5EF4-FFF2-40B4-BE49-F238E27FC236}">
                <a16:creationId xmlns:a16="http://schemas.microsoft.com/office/drawing/2014/main" id="{05CD50B2-A66F-331B-8C41-8DBA3B2717ED}"/>
              </a:ext>
            </a:extLst>
          </p:cNvPr>
          <p:cNvPicPr>
            <a:picLocks noChangeAspect="1"/>
          </p:cNvPicPr>
          <p:nvPr/>
        </p:nvPicPr>
        <p:blipFill>
          <a:blip r:embed="rId3"/>
          <a:srcRect t="1256" b="1255"/>
          <a:stretch/>
        </p:blipFill>
        <p:spPr>
          <a:xfrm>
            <a:off x="6880610" y="1760060"/>
            <a:ext cx="4737650" cy="3360095"/>
          </a:xfrm>
          <a:prstGeom prst="rect">
            <a:avLst/>
          </a:prstGeom>
        </p:spPr>
      </p:pic>
      <p:sp>
        <p:nvSpPr>
          <p:cNvPr id="5" name="Rectangle 4"/>
          <p:cNvSpPr/>
          <p:nvPr/>
        </p:nvSpPr>
        <p:spPr>
          <a:xfrm>
            <a:off x="10602685" y="6498771"/>
            <a:ext cx="1586265" cy="338554"/>
          </a:xfrm>
          <a:prstGeom prst="rect">
            <a:avLst/>
          </a:prstGeom>
          <a:solidFill>
            <a:schemeClr val="bg1"/>
          </a:solidFill>
        </p:spPr>
        <p:txBody>
          <a:bodyPr wrap="square">
            <a:spAutoFit/>
          </a:bodyPr>
          <a:lstStyle/>
          <a:p>
            <a:pPr>
              <a:spcAft>
                <a:spcPts val="600"/>
              </a:spcAft>
            </a:pPr>
            <a:r>
              <a:rPr lang="en-US" sz="1600" dirty="0">
                <a:solidFill>
                  <a:srgbClr val="000000"/>
                </a:solidFill>
                <a:latin typeface="Calibri" panose="020F0502020204030204" pitchFamily="34" charset="0"/>
                <a:ea typeface="Calibri" panose="020F0502020204030204" pitchFamily="34" charset="0"/>
                <a:cs typeface="Calibri" panose="020F0502020204030204" pitchFamily="34" charset="0"/>
              </a:rPr>
              <a:t>(View, 2023).</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9729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CB2782-EAFE-0944-6BAF-B95F89C9965E}"/>
              </a:ext>
            </a:extLst>
          </p:cNvPr>
          <p:cNvSpPr>
            <a:spLocks noGrp="1"/>
          </p:cNvSpPr>
          <p:nvPr>
            <p:ph type="title"/>
          </p:nvPr>
        </p:nvSpPr>
        <p:spPr>
          <a:xfrm>
            <a:off x="1137035" y="609600"/>
            <a:ext cx="3595678" cy="1330839"/>
          </a:xfrm>
        </p:spPr>
        <p:txBody>
          <a:bodyPr>
            <a:normAutofit/>
          </a:bodyPr>
          <a:lstStyle/>
          <a:p>
            <a:r>
              <a:rPr lang="en-US" b="1" i="1" dirty="0">
                <a:solidFill>
                  <a:srgbClr val="C00000"/>
                </a:solidFill>
                <a:latin typeface="Calibri" panose="020F0502020204030204" pitchFamily="34" charset="0"/>
                <a:ea typeface="Calibri" panose="020F0502020204030204" pitchFamily="34" charset="0"/>
                <a:cs typeface="Calibri" panose="020F0502020204030204" pitchFamily="34" charset="0"/>
              </a:rPr>
              <a:t>Key</a:t>
            </a:r>
            <a:r>
              <a:rPr lang="en-US" b="1" i="1" dirty="0">
                <a:latin typeface="Calibri" panose="020F0502020204030204" pitchFamily="34" charset="0"/>
                <a:ea typeface="Calibri" panose="020F0502020204030204" pitchFamily="34" charset="0"/>
                <a:cs typeface="Calibri" panose="020F0502020204030204" pitchFamily="34" charset="0"/>
              </a:rPr>
              <a:t> </a:t>
            </a:r>
            <a:r>
              <a:rPr lang="en-US" b="1" i="1" dirty="0">
                <a:solidFill>
                  <a:srgbClr val="C00000"/>
                </a:solidFill>
                <a:latin typeface="Calibri" panose="020F0502020204030204" pitchFamily="34" charset="0"/>
                <a:ea typeface="Calibri" panose="020F0502020204030204" pitchFamily="34" charset="0"/>
                <a:cs typeface="Calibri" panose="020F0502020204030204" pitchFamily="34" charset="0"/>
              </a:rPr>
              <a:t>Aspects</a:t>
            </a:r>
            <a:r>
              <a:rPr lang="en-US" b="1" i="1" dirty="0">
                <a:latin typeface="Calibri" panose="020F0502020204030204" pitchFamily="34" charset="0"/>
                <a:ea typeface="Calibri" panose="020F0502020204030204" pitchFamily="34" charset="0"/>
                <a:cs typeface="Calibri" panose="020F0502020204030204" pitchFamily="34" charset="0"/>
              </a:rPr>
              <a:t> </a:t>
            </a:r>
            <a:r>
              <a:rPr lang="en-US" b="1" i="1" dirty="0">
                <a:solidFill>
                  <a:srgbClr val="C00000"/>
                </a:solidFill>
                <a:latin typeface="Calibri" panose="020F0502020204030204" pitchFamily="34" charset="0"/>
                <a:ea typeface="Calibri" panose="020F0502020204030204" pitchFamily="34" charset="0"/>
                <a:cs typeface="Calibri" panose="020F0502020204030204" pitchFamily="34" charset="0"/>
              </a:rPr>
              <a:t>of</a:t>
            </a:r>
            <a:r>
              <a:rPr lang="en-US" b="1" i="1" dirty="0">
                <a:latin typeface="Calibri" panose="020F0502020204030204" pitchFamily="34" charset="0"/>
                <a:ea typeface="Calibri" panose="020F0502020204030204" pitchFamily="34" charset="0"/>
                <a:cs typeface="Calibri" panose="020F0502020204030204" pitchFamily="34" charset="0"/>
              </a:rPr>
              <a:t> </a:t>
            </a:r>
            <a:r>
              <a:rPr lang="en-US" b="1" i="1" dirty="0">
                <a:solidFill>
                  <a:srgbClr val="C00000"/>
                </a:solidFill>
                <a:latin typeface="Calibri" panose="020F0502020204030204" pitchFamily="34" charset="0"/>
                <a:ea typeface="Calibri" panose="020F0502020204030204" pitchFamily="34" charset="0"/>
                <a:cs typeface="Calibri" panose="020F0502020204030204" pitchFamily="34" charset="0"/>
              </a:rPr>
              <a:t>Code</a:t>
            </a:r>
            <a:r>
              <a:rPr lang="en-US" b="1" i="1" dirty="0">
                <a:latin typeface="Calibri" panose="020F0502020204030204" pitchFamily="34" charset="0"/>
                <a:ea typeface="Calibri" panose="020F0502020204030204" pitchFamily="34" charset="0"/>
                <a:cs typeface="Calibri" panose="020F0502020204030204" pitchFamily="34" charset="0"/>
              </a:rPr>
              <a:t> </a:t>
            </a:r>
            <a:r>
              <a:rPr lang="en-US" b="1" i="1" dirty="0">
                <a:solidFill>
                  <a:srgbClr val="C00000"/>
                </a:solidFill>
                <a:latin typeface="Calibri" panose="020F0502020204030204" pitchFamily="34" charset="0"/>
                <a:ea typeface="Calibri" panose="020F0502020204030204" pitchFamily="34" charset="0"/>
                <a:cs typeface="Calibri" panose="020F0502020204030204" pitchFamily="34" charset="0"/>
              </a:rPr>
              <a:t>G</a:t>
            </a:r>
            <a:endParaRPr lang="en-US" b="1" i="1"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8714058D-C903-D69F-07C6-3C3A2EFF7171}"/>
              </a:ext>
            </a:extLst>
          </p:cNvPr>
          <p:cNvSpPr>
            <a:spLocks noGrp="1"/>
          </p:cNvSpPr>
          <p:nvPr>
            <p:ph idx="1"/>
          </p:nvPr>
        </p:nvSpPr>
        <p:spPr>
          <a:xfrm>
            <a:off x="1137034" y="2194102"/>
            <a:ext cx="3158741" cy="3908586"/>
          </a:xfrm>
        </p:spPr>
        <p:txBody>
          <a:bodyPr vert="horz" lIns="91440" tIns="45720" rIns="91440" bIns="45720" rtlCol="0">
            <a:normAutofit/>
          </a:bodyPr>
          <a:lstStyle/>
          <a:p>
            <a:r>
              <a:rPr lang="en-US" sz="1700" dirty="0">
                <a:latin typeface="Calibri" panose="020F0502020204030204" pitchFamily="34" charset="0"/>
                <a:ea typeface="Calibri" panose="020F0502020204030204" pitchFamily="34" charset="0"/>
                <a:cs typeface="Calibri" panose="020F0502020204030204" pitchFamily="34" charset="0"/>
              </a:rPr>
              <a:t>Introduced necessity test for arrests.</a:t>
            </a:r>
          </a:p>
          <a:p>
            <a:r>
              <a:rPr lang="en-US" sz="1700" dirty="0">
                <a:latin typeface="Calibri" panose="020F0502020204030204" pitchFamily="34" charset="0"/>
                <a:ea typeface="Calibri" panose="020F0502020204030204" pitchFamily="34" charset="0"/>
                <a:cs typeface="Calibri" panose="020F0502020204030204" pitchFamily="34" charset="0"/>
              </a:rPr>
              <a:t>Requires objective justification for detention.</a:t>
            </a:r>
          </a:p>
          <a:p>
            <a:r>
              <a:rPr lang="en-US" sz="1700" dirty="0">
                <a:latin typeface="Calibri" panose="020F0502020204030204" pitchFamily="34" charset="0"/>
                <a:ea typeface="Calibri" panose="020F0502020204030204" pitchFamily="34" charset="0"/>
                <a:cs typeface="Calibri" panose="020F0502020204030204" pitchFamily="34" charset="0"/>
              </a:rPr>
              <a:t>Police must consider alternatives.</a:t>
            </a:r>
          </a:p>
          <a:p>
            <a:r>
              <a:rPr lang="en-US" sz="1700" dirty="0">
                <a:latin typeface="Calibri" panose="020F0502020204030204" pitchFamily="34" charset="0"/>
                <a:ea typeface="Calibri" panose="020F0502020204030204" pitchFamily="34" charset="0"/>
                <a:cs typeface="Calibri" panose="020F0502020204030204" pitchFamily="34" charset="0"/>
              </a:rPr>
              <a:t>Reduces unnecessary imprisonment.</a:t>
            </a:r>
          </a:p>
          <a:p>
            <a:r>
              <a:rPr lang="en-US" sz="1700" dirty="0">
                <a:latin typeface="Calibri" panose="020F0502020204030204" pitchFamily="34" charset="0"/>
                <a:ea typeface="Calibri" panose="020F0502020204030204" pitchFamily="34" charset="0"/>
                <a:cs typeface="Calibri" panose="020F0502020204030204" pitchFamily="34" charset="0"/>
              </a:rPr>
              <a:t>Aligns with human rights principles.</a:t>
            </a:r>
          </a:p>
          <a:p>
            <a:r>
              <a:rPr lang="en-US" sz="1700" dirty="0">
                <a:latin typeface="Calibri" panose="020F0502020204030204" pitchFamily="34" charset="0"/>
                <a:ea typeface="Calibri" panose="020F0502020204030204" pitchFamily="34" charset="0"/>
                <a:cs typeface="Calibri" panose="020F0502020204030204" pitchFamily="34" charset="0"/>
              </a:rPr>
              <a:t>Strengthens legal framework in policing (Gov.UK, 2022).</a:t>
            </a:r>
          </a:p>
          <a:p>
            <a:endParaRPr lang="en-US" sz="1700" dirty="0">
              <a:latin typeface="Times New Roman" panose="02020603050405020304" pitchFamily="18" charset="0"/>
              <a:cs typeface="Times New Roman" panose="02020603050405020304" pitchFamily="18" charset="0"/>
            </a:endParaRPr>
          </a:p>
        </p:txBody>
      </p:sp>
      <p:pic>
        <p:nvPicPr>
          <p:cNvPr id="6" name="Picture 5" descr="A person and person in a hallway&#10;&#10;AI-generated content may be incorrect."/>
          <p:cNvPicPr>
            <a:picLocks noChangeAspect="1"/>
          </p:cNvPicPr>
          <p:nvPr/>
        </p:nvPicPr>
        <p:blipFill>
          <a:blip r:embed="rId3"/>
          <a:srcRect l="16773" r="19852"/>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
        <p:nvSpPr>
          <p:cNvPr id="7" name="Rectangle 6"/>
          <p:cNvSpPr/>
          <p:nvPr/>
        </p:nvSpPr>
        <p:spPr>
          <a:xfrm>
            <a:off x="9827332" y="6435100"/>
            <a:ext cx="2285093" cy="422900"/>
          </a:xfrm>
          <a:prstGeom prst="rect">
            <a:avLst/>
          </a:prstGeom>
          <a:solidFill>
            <a:srgbClr val="000000">
              <a:alpha val="50000"/>
            </a:srgbClr>
          </a:solidFill>
          <a:ln>
            <a:noFill/>
          </a:ln>
        </p:spPr>
        <p:txBody>
          <a:bodyPr wrap="square">
            <a:noAutofit/>
          </a:bodyPr>
          <a:lstStyle/>
          <a:p>
            <a:pPr algn="ctr">
              <a:spcAft>
                <a:spcPts val="600"/>
              </a:spcAft>
            </a:pPr>
            <a:r>
              <a:rPr lang="en-US" sz="1600" dirty="0">
                <a:solidFill>
                  <a:srgbClr val="FFFFFF"/>
                </a:solidFill>
                <a:latin typeface="Calibri" panose="020F0502020204030204" pitchFamily="34" charset="0"/>
                <a:ea typeface="Calibri" panose="020F0502020204030204" pitchFamily="34" charset="0"/>
                <a:cs typeface="Calibri" panose="020F0502020204030204" pitchFamily="34" charset="0"/>
              </a:rPr>
              <a:t>(Fox, 2022).</a:t>
            </a:r>
          </a:p>
        </p:txBody>
      </p:sp>
    </p:spTree>
    <p:extLst>
      <p:ext uri="{BB962C8B-B14F-4D97-AF65-F5344CB8AC3E}">
        <p14:creationId xmlns:p14="http://schemas.microsoft.com/office/powerpoint/2010/main" val="2157999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003A14-BB66-3269-CBF8-7A62B0C8E213}"/>
              </a:ext>
            </a:extLst>
          </p:cNvPr>
          <p:cNvSpPr>
            <a:spLocks noGrp="1"/>
          </p:cNvSpPr>
          <p:nvPr>
            <p:ph type="title"/>
          </p:nvPr>
        </p:nvSpPr>
        <p:spPr>
          <a:xfrm>
            <a:off x="1137035" y="609600"/>
            <a:ext cx="3554886" cy="1504013"/>
          </a:xfrm>
        </p:spPr>
        <p:txBody>
          <a:bodyPr>
            <a:normAutofit/>
          </a:bodyPr>
          <a:lstStyle/>
          <a:p>
            <a:r>
              <a:rPr lang="en-US" b="1" i="1" dirty="0">
                <a:solidFill>
                  <a:srgbClr val="C00000"/>
                </a:solidFill>
                <a:latin typeface="Calibri" panose="020F0502020204030204" pitchFamily="34" charset="0"/>
                <a:ea typeface="Calibri" panose="020F0502020204030204" pitchFamily="34" charset="0"/>
                <a:cs typeface="Calibri" panose="020F0502020204030204" pitchFamily="34" charset="0"/>
              </a:rPr>
              <a:t>Impact</a:t>
            </a:r>
            <a:r>
              <a:rPr lang="en-US" b="1" i="1" dirty="0">
                <a:latin typeface="Calibri" panose="020F0502020204030204" pitchFamily="34" charset="0"/>
                <a:ea typeface="Calibri" panose="020F0502020204030204" pitchFamily="34" charset="0"/>
                <a:cs typeface="Calibri" panose="020F0502020204030204" pitchFamily="34" charset="0"/>
              </a:rPr>
              <a:t> </a:t>
            </a:r>
            <a:r>
              <a:rPr lang="en-US" b="1" i="1" dirty="0">
                <a:solidFill>
                  <a:srgbClr val="C00000"/>
                </a:solidFill>
                <a:latin typeface="Calibri" panose="020F0502020204030204" pitchFamily="34" charset="0"/>
                <a:ea typeface="Calibri" panose="020F0502020204030204" pitchFamily="34" charset="0"/>
                <a:cs typeface="Calibri" panose="020F0502020204030204" pitchFamily="34" charset="0"/>
              </a:rPr>
              <a:t>on</a:t>
            </a:r>
            <a:r>
              <a:rPr lang="en-US" b="1" i="1" dirty="0">
                <a:latin typeface="Calibri" panose="020F0502020204030204" pitchFamily="34" charset="0"/>
                <a:ea typeface="Calibri" panose="020F0502020204030204" pitchFamily="34" charset="0"/>
                <a:cs typeface="Calibri" panose="020F0502020204030204" pitchFamily="34" charset="0"/>
              </a:rPr>
              <a:t> </a:t>
            </a:r>
            <a:r>
              <a:rPr lang="en-US" b="1" i="1" dirty="0">
                <a:solidFill>
                  <a:srgbClr val="C00000"/>
                </a:solidFill>
                <a:latin typeface="Calibri" panose="020F0502020204030204" pitchFamily="34" charset="0"/>
                <a:ea typeface="Calibri" panose="020F0502020204030204" pitchFamily="34" charset="0"/>
                <a:cs typeface="Calibri" panose="020F0502020204030204" pitchFamily="34" charset="0"/>
              </a:rPr>
              <a:t>Fair</a:t>
            </a:r>
            <a:r>
              <a:rPr lang="en-US" b="1" i="1" dirty="0">
                <a:latin typeface="Calibri" panose="020F0502020204030204" pitchFamily="34" charset="0"/>
                <a:ea typeface="Calibri" panose="020F0502020204030204" pitchFamily="34" charset="0"/>
                <a:cs typeface="Calibri" panose="020F0502020204030204" pitchFamily="34" charset="0"/>
              </a:rPr>
              <a:t> </a:t>
            </a:r>
            <a:r>
              <a:rPr lang="en-US" b="1" i="1" dirty="0">
                <a:solidFill>
                  <a:srgbClr val="C00000"/>
                </a:solidFill>
                <a:latin typeface="Calibri" panose="020F0502020204030204" pitchFamily="34" charset="0"/>
                <a:ea typeface="Calibri" panose="020F0502020204030204" pitchFamily="34" charset="0"/>
                <a:cs typeface="Calibri" panose="020F0502020204030204" pitchFamily="34" charset="0"/>
              </a:rPr>
              <a:t>Treatment</a:t>
            </a:r>
          </a:p>
        </p:txBody>
      </p:sp>
      <p:sp>
        <p:nvSpPr>
          <p:cNvPr id="3" name="Content Placeholder 2">
            <a:extLst>
              <a:ext uri="{FF2B5EF4-FFF2-40B4-BE49-F238E27FC236}">
                <a16:creationId xmlns:a16="http://schemas.microsoft.com/office/drawing/2014/main" id="{4558D036-4777-68FC-E68A-371C9EB561D5}"/>
              </a:ext>
            </a:extLst>
          </p:cNvPr>
          <p:cNvSpPr>
            <a:spLocks noGrp="1"/>
          </p:cNvSpPr>
          <p:nvPr>
            <p:ph idx="1"/>
          </p:nvPr>
        </p:nvSpPr>
        <p:spPr>
          <a:xfrm>
            <a:off x="1137034" y="2194102"/>
            <a:ext cx="3158741" cy="3908586"/>
          </a:xfrm>
        </p:spPr>
        <p:txBody>
          <a:bodyPr vert="horz" lIns="91440" tIns="45720" rIns="91440" bIns="45720" rtlCol="0">
            <a:normAutofit/>
          </a:bodyPr>
          <a:lstStyle/>
          <a:p>
            <a:r>
              <a:rPr lang="en-US" sz="1900">
                <a:latin typeface="Calibri" panose="020F0502020204030204" pitchFamily="34" charset="0"/>
                <a:ea typeface="Calibri" panose="020F0502020204030204" pitchFamily="34" charset="0"/>
                <a:cs typeface="Calibri" panose="020F0502020204030204" pitchFamily="34" charset="0"/>
              </a:rPr>
              <a:t>Reduces arbitrary detentions.</a:t>
            </a:r>
          </a:p>
          <a:p>
            <a:r>
              <a:rPr lang="en-US" sz="1900">
                <a:latin typeface="Calibri" panose="020F0502020204030204" pitchFamily="34" charset="0"/>
                <a:ea typeface="Calibri" panose="020F0502020204030204" pitchFamily="34" charset="0"/>
                <a:cs typeface="Calibri" panose="020F0502020204030204" pitchFamily="34" charset="0"/>
              </a:rPr>
              <a:t>Prevents abuse of police powers.</a:t>
            </a:r>
          </a:p>
          <a:p>
            <a:r>
              <a:rPr lang="en-US" sz="1900">
                <a:latin typeface="Calibri" panose="020F0502020204030204" pitchFamily="34" charset="0"/>
                <a:ea typeface="Calibri" panose="020F0502020204030204" pitchFamily="34" charset="0"/>
                <a:cs typeface="Calibri" panose="020F0502020204030204" pitchFamily="34" charset="0"/>
              </a:rPr>
              <a:t>Strengthens due process rights.</a:t>
            </a:r>
          </a:p>
          <a:p>
            <a:r>
              <a:rPr lang="en-US" sz="1900">
                <a:latin typeface="Calibri" panose="020F0502020204030204" pitchFamily="34" charset="0"/>
                <a:ea typeface="Calibri" panose="020F0502020204030204" pitchFamily="34" charset="0"/>
                <a:cs typeface="Calibri" panose="020F0502020204030204" pitchFamily="34" charset="0"/>
              </a:rPr>
              <a:t>Protects vulnerable individuals.</a:t>
            </a:r>
          </a:p>
          <a:p>
            <a:r>
              <a:rPr lang="en-US" sz="1900">
                <a:latin typeface="Calibri" panose="020F0502020204030204" pitchFamily="34" charset="0"/>
                <a:ea typeface="Calibri" panose="020F0502020204030204" pitchFamily="34" charset="0"/>
                <a:cs typeface="Calibri" panose="020F0502020204030204" pitchFamily="34" charset="0"/>
              </a:rPr>
              <a:t>Increases transparency in policing (Elliott, 2019).</a:t>
            </a:r>
          </a:p>
          <a:p>
            <a:r>
              <a:rPr lang="en-US" sz="1900">
                <a:latin typeface="Calibri" panose="020F0502020204030204" pitchFamily="34" charset="0"/>
                <a:ea typeface="Calibri" panose="020F0502020204030204" pitchFamily="34" charset="0"/>
                <a:cs typeface="Calibri" panose="020F0502020204030204" pitchFamily="34" charset="0"/>
              </a:rPr>
              <a:t>Enhances public trust in justice.</a:t>
            </a:r>
          </a:p>
          <a:p>
            <a:endParaRPr lang="en-US" sz="1900">
              <a:latin typeface="Times New Roman" panose="02020603050405020304" pitchFamily="18" charset="0"/>
              <a:cs typeface="Times New Roman" panose="02020603050405020304" pitchFamily="18" charset="0"/>
            </a:endParaRPr>
          </a:p>
        </p:txBody>
      </p:sp>
      <p:pic>
        <p:nvPicPr>
          <p:cNvPr id="5" name="Picture 4" descr="A gavel on a block&#10;&#10;AI-generated content may be incorrect."/>
          <p:cNvPicPr>
            <a:picLocks noChangeAspect="1"/>
          </p:cNvPicPr>
          <p:nvPr/>
        </p:nvPicPr>
        <p:blipFill>
          <a:blip r:embed="rId3"/>
          <a:srcRect l="5961" r="14820"/>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
        <p:nvSpPr>
          <p:cNvPr id="6" name="Rectangle 5"/>
          <p:cNvSpPr/>
          <p:nvPr/>
        </p:nvSpPr>
        <p:spPr>
          <a:xfrm>
            <a:off x="10532111" y="6379029"/>
            <a:ext cx="1567543" cy="338554"/>
          </a:xfrm>
          <a:prstGeom prst="rect">
            <a:avLst/>
          </a:prstGeom>
        </p:spPr>
        <p:txBody>
          <a:bodyPr wrap="square">
            <a:spAutoFit/>
          </a:bodyPr>
          <a:lstStyle/>
          <a:p>
            <a:pPr>
              <a:spcAft>
                <a:spcPts val="600"/>
              </a:spcAft>
            </a:pPr>
            <a:r>
              <a:rPr lang="en-US" sz="1600" dirty="0">
                <a:solidFill>
                  <a:srgbClr val="000000"/>
                </a:solidFill>
                <a:latin typeface="Calibri" panose="020F0502020204030204" pitchFamily="34" charset="0"/>
                <a:ea typeface="Calibri" panose="020F0502020204030204" pitchFamily="34" charset="0"/>
                <a:cs typeface="Calibri" panose="020F0502020204030204" pitchFamily="34" charset="0"/>
              </a:rPr>
              <a:t>(Elliott, 2019).</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43675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4199D-97ED-B0AA-0C08-866328ACC0E2}"/>
              </a:ext>
            </a:extLst>
          </p:cNvPr>
          <p:cNvSpPr>
            <a:spLocks noGrp="1"/>
          </p:cNvSpPr>
          <p:nvPr>
            <p:ph type="title"/>
          </p:nvPr>
        </p:nvSpPr>
        <p:spPr>
          <a:xfrm>
            <a:off x="1137033" y="670559"/>
            <a:ext cx="4683321" cy="2148841"/>
          </a:xfrm>
        </p:spPr>
        <p:txBody>
          <a:bodyPr anchor="t">
            <a:normAutofit/>
          </a:bodyPr>
          <a:lstStyle/>
          <a:p>
            <a:r>
              <a:rPr lang="en-US" b="1" i="1" dirty="0">
                <a:solidFill>
                  <a:srgbClr val="C00000"/>
                </a:solidFill>
                <a:latin typeface="Calibri" panose="020F0502020204030204" pitchFamily="34" charset="0"/>
                <a:ea typeface="Calibri" panose="020F0502020204030204" pitchFamily="34" charset="0"/>
                <a:cs typeface="Calibri" panose="020F0502020204030204" pitchFamily="34" charset="0"/>
              </a:rPr>
              <a:t>Lawful</a:t>
            </a:r>
            <a:r>
              <a:rPr lang="en-US" b="1" i="1" dirty="0">
                <a:latin typeface="Calibri" panose="020F0502020204030204" pitchFamily="34" charset="0"/>
                <a:ea typeface="Calibri" panose="020F0502020204030204" pitchFamily="34" charset="0"/>
                <a:cs typeface="Calibri" panose="020F0502020204030204" pitchFamily="34" charset="0"/>
              </a:rPr>
              <a:t> </a:t>
            </a:r>
            <a:r>
              <a:rPr lang="en-US" b="1" i="1" dirty="0">
                <a:solidFill>
                  <a:srgbClr val="C00000"/>
                </a:solidFill>
                <a:latin typeface="Calibri" panose="020F0502020204030204" pitchFamily="34" charset="0"/>
                <a:ea typeface="Calibri" panose="020F0502020204030204" pitchFamily="34" charset="0"/>
                <a:cs typeface="Calibri" panose="020F0502020204030204" pitchFamily="34" charset="0"/>
              </a:rPr>
              <a:t>Process</a:t>
            </a:r>
            <a:r>
              <a:rPr lang="en-US" b="1" i="1" dirty="0">
                <a:latin typeface="Calibri" panose="020F0502020204030204" pitchFamily="34" charset="0"/>
                <a:ea typeface="Calibri" panose="020F0502020204030204" pitchFamily="34" charset="0"/>
                <a:cs typeface="Calibri" panose="020F0502020204030204" pitchFamily="34" charset="0"/>
              </a:rPr>
              <a:t> </a:t>
            </a:r>
            <a:r>
              <a:rPr lang="en-US" b="1" i="1" dirty="0">
                <a:solidFill>
                  <a:srgbClr val="C00000"/>
                </a:solidFill>
                <a:latin typeface="Calibri" panose="020F0502020204030204" pitchFamily="34" charset="0"/>
                <a:ea typeface="Calibri" panose="020F0502020204030204" pitchFamily="34" charset="0"/>
                <a:cs typeface="Calibri" panose="020F0502020204030204" pitchFamily="34" charset="0"/>
              </a:rPr>
              <a:t>Improvements</a:t>
            </a:r>
          </a:p>
        </p:txBody>
      </p:sp>
      <p:pic>
        <p:nvPicPr>
          <p:cNvPr id="5" name="Picture 4" descr="A compass on a wood surface&#10;&#10;AI-generated content may be incorrect.">
            <a:extLst>
              <a:ext uri="{FF2B5EF4-FFF2-40B4-BE49-F238E27FC236}">
                <a16:creationId xmlns:a16="http://schemas.microsoft.com/office/drawing/2014/main" id="{DE9B25EE-B497-0BD1-2F8A-00FCE0CFA46B}"/>
              </a:ext>
            </a:extLst>
          </p:cNvPr>
          <p:cNvPicPr>
            <a:picLocks noChangeAspect="1"/>
          </p:cNvPicPr>
          <p:nvPr/>
        </p:nvPicPr>
        <p:blipFill>
          <a:blip r:embed="rId3"/>
          <a:srcRect l="6806" r="5134"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6046CD72-38C1-BAEC-C67A-C0D760807B3D}"/>
              </a:ext>
            </a:extLst>
          </p:cNvPr>
          <p:cNvSpPr>
            <a:spLocks noGrp="1"/>
          </p:cNvSpPr>
          <p:nvPr>
            <p:ph idx="1"/>
          </p:nvPr>
        </p:nvSpPr>
        <p:spPr>
          <a:xfrm>
            <a:off x="6797004" y="670559"/>
            <a:ext cx="4555782" cy="5445076"/>
          </a:xfrm>
        </p:spPr>
        <p:txBody>
          <a:bodyPr vert="horz" lIns="91440" tIns="45720" rIns="91440" bIns="45720" rtlCol="0" anchor="t">
            <a:normAutofit/>
          </a:bodyPr>
          <a:lstStyle/>
          <a:p>
            <a:r>
              <a:rPr lang="en-US" sz="2000" dirty="0">
                <a:latin typeface="Calibri" panose="020F0502020204030204" pitchFamily="34" charset="0"/>
                <a:ea typeface="Calibri" panose="020F0502020204030204" pitchFamily="34" charset="0"/>
                <a:cs typeface="Calibri" panose="020F0502020204030204" pitchFamily="34" charset="0"/>
              </a:rPr>
              <a:t>Defines legal grounds for arrest.</a:t>
            </a:r>
          </a:p>
          <a:p>
            <a:r>
              <a:rPr lang="en-US" sz="2000" dirty="0">
                <a:latin typeface="Calibri" panose="020F0502020204030204" pitchFamily="34" charset="0"/>
                <a:ea typeface="Calibri" panose="020F0502020204030204" pitchFamily="34" charset="0"/>
                <a:cs typeface="Calibri" panose="020F0502020204030204" pitchFamily="34" charset="0"/>
              </a:rPr>
              <a:t>Improves procedural safeguards.</a:t>
            </a:r>
          </a:p>
          <a:p>
            <a:r>
              <a:rPr lang="en-US" sz="2000" dirty="0">
                <a:latin typeface="Calibri" panose="020F0502020204030204" pitchFamily="34" charset="0"/>
                <a:ea typeface="Calibri" panose="020F0502020204030204" pitchFamily="34" charset="0"/>
                <a:cs typeface="Calibri" panose="020F0502020204030204" pitchFamily="34" charset="0"/>
              </a:rPr>
              <a:t>Ensures proportionality in detention.</a:t>
            </a:r>
          </a:p>
          <a:p>
            <a:r>
              <a:rPr lang="en-US" sz="2000" dirty="0">
                <a:latin typeface="Calibri" panose="020F0502020204030204" pitchFamily="34" charset="0"/>
                <a:ea typeface="Calibri" panose="020F0502020204030204" pitchFamily="34" charset="0"/>
                <a:cs typeface="Calibri" panose="020F0502020204030204" pitchFamily="34" charset="0"/>
              </a:rPr>
              <a:t>Mandates proper documentation.</a:t>
            </a:r>
          </a:p>
          <a:p>
            <a:r>
              <a:rPr lang="en-US" sz="2000" dirty="0">
                <a:latin typeface="Calibri" panose="020F0502020204030204" pitchFamily="34" charset="0"/>
                <a:ea typeface="Calibri" panose="020F0502020204030204" pitchFamily="34" charset="0"/>
                <a:cs typeface="Calibri" panose="020F0502020204030204" pitchFamily="34" charset="0"/>
              </a:rPr>
              <a:t>Limits police discretion misuse (Farrugia, 2023).</a:t>
            </a:r>
          </a:p>
          <a:p>
            <a:r>
              <a:rPr lang="en-US" sz="2000" dirty="0">
                <a:latin typeface="Calibri" panose="020F0502020204030204" pitchFamily="34" charset="0"/>
                <a:ea typeface="Calibri" panose="020F0502020204030204" pitchFamily="34" charset="0"/>
                <a:cs typeface="Calibri" panose="020F0502020204030204" pitchFamily="34" charset="0"/>
              </a:rPr>
              <a:t>Encourages ethical law enforcement.</a:t>
            </a:r>
          </a:p>
          <a:p>
            <a:pPr marL="0" indent="0">
              <a:buNone/>
            </a:pPr>
            <a:endParaRPr lang="en-US" sz="2000" dirty="0">
              <a:latin typeface="Times New Roman" panose="02020603050405020304" pitchFamily="18" charset="0"/>
              <a:cs typeface="Times New Roman" panose="02020603050405020304" pitchFamily="18" charset="0"/>
            </a:endParaRPr>
          </a:p>
        </p:txBody>
      </p:sp>
      <p:sp>
        <p:nvSpPr>
          <p:cNvPr id="4" name="Rectangle 3"/>
          <p:cNvSpPr/>
          <p:nvPr/>
        </p:nvSpPr>
        <p:spPr>
          <a:xfrm>
            <a:off x="0" y="6346371"/>
            <a:ext cx="4005943" cy="511629"/>
          </a:xfrm>
          <a:prstGeom prst="rect">
            <a:avLst/>
          </a:prstGeom>
          <a:solidFill>
            <a:srgbClr val="000000">
              <a:alpha val="50000"/>
            </a:srgbClr>
          </a:solidFill>
          <a:ln>
            <a:noFill/>
          </a:ln>
        </p:spPr>
        <p:txBody>
          <a:bodyPr wrap="square">
            <a:noAutofit/>
          </a:bodyPr>
          <a:lstStyle/>
          <a:p>
            <a:pPr algn="ctr">
              <a:spcAft>
                <a:spcPts val="600"/>
              </a:spcAft>
            </a:pPr>
            <a:r>
              <a:rPr lang="en-US" sz="1600" dirty="0">
                <a:solidFill>
                  <a:srgbClr val="FFFFFF"/>
                </a:solidFill>
                <a:latin typeface="Calibri" panose="020F0502020204030204" pitchFamily="34" charset="0"/>
                <a:ea typeface="Calibri" panose="020F0502020204030204" pitchFamily="34" charset="0"/>
                <a:cs typeface="Calibri" panose="020F0502020204030204" pitchFamily="34" charset="0"/>
              </a:rPr>
              <a:t>(American Psychological Association, 2017).</a:t>
            </a:r>
          </a:p>
        </p:txBody>
      </p:sp>
    </p:spTree>
    <p:extLst>
      <p:ext uri="{BB962C8B-B14F-4D97-AF65-F5344CB8AC3E}">
        <p14:creationId xmlns:p14="http://schemas.microsoft.com/office/powerpoint/2010/main" val="3466155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A6D77E-5C6D-96DA-59E9-E06735B678DC}"/>
              </a:ext>
            </a:extLst>
          </p:cNvPr>
          <p:cNvSpPr>
            <a:spLocks noGrp="1"/>
          </p:cNvSpPr>
          <p:nvPr>
            <p:ph type="title"/>
          </p:nvPr>
        </p:nvSpPr>
        <p:spPr>
          <a:xfrm>
            <a:off x="838200" y="609600"/>
            <a:ext cx="3739341" cy="1330839"/>
          </a:xfrm>
        </p:spPr>
        <p:txBody>
          <a:bodyPr>
            <a:normAutofit/>
          </a:bodyPr>
          <a:lstStyle/>
          <a:p>
            <a:r>
              <a:rPr lang="en-US" b="1" dirty="0">
                <a:solidFill>
                  <a:srgbClr val="C00000"/>
                </a:solidFill>
                <a:latin typeface="Calibri" panose="020F0502020204030204" pitchFamily="34" charset="0"/>
                <a:ea typeface="Calibri" panose="020F0502020204030204" pitchFamily="34" charset="0"/>
                <a:cs typeface="Calibri" panose="020F0502020204030204" pitchFamily="34" charset="0"/>
              </a:rPr>
              <a:t>Challenges</a:t>
            </a:r>
            <a:r>
              <a:rPr lang="en-US" b="1" dirty="0">
                <a:latin typeface="Calibri" panose="020F0502020204030204" pitchFamily="34" charset="0"/>
                <a:ea typeface="Calibri" panose="020F0502020204030204" pitchFamily="34" charset="0"/>
                <a:cs typeface="Calibri" panose="020F0502020204030204" pitchFamily="34" charset="0"/>
              </a:rPr>
              <a:t> </a:t>
            </a:r>
            <a:r>
              <a:rPr lang="en-US" b="1" dirty="0">
                <a:solidFill>
                  <a:srgbClr val="C00000"/>
                </a:solidFill>
                <a:latin typeface="Calibri" panose="020F0502020204030204" pitchFamily="34" charset="0"/>
                <a:ea typeface="Calibri" panose="020F0502020204030204" pitchFamily="34" charset="0"/>
                <a:cs typeface="Calibri" panose="020F0502020204030204" pitchFamily="34" charset="0"/>
              </a:rPr>
              <a:t>&amp;</a:t>
            </a:r>
            <a:r>
              <a:rPr lang="en-US" b="1" dirty="0">
                <a:latin typeface="Calibri" panose="020F0502020204030204" pitchFamily="34" charset="0"/>
                <a:ea typeface="Calibri" panose="020F0502020204030204" pitchFamily="34" charset="0"/>
                <a:cs typeface="Calibri" panose="020F0502020204030204" pitchFamily="34" charset="0"/>
              </a:rPr>
              <a:t> </a:t>
            </a:r>
            <a:r>
              <a:rPr lang="en-US" b="1" dirty="0">
                <a:solidFill>
                  <a:srgbClr val="C00000"/>
                </a:solidFill>
                <a:latin typeface="Calibri" panose="020F0502020204030204" pitchFamily="34" charset="0"/>
                <a:ea typeface="Calibri" panose="020F0502020204030204" pitchFamily="34" charset="0"/>
                <a:cs typeface="Calibri" panose="020F0502020204030204" pitchFamily="34" charset="0"/>
              </a:rPr>
              <a:t>Criticism</a:t>
            </a:r>
          </a:p>
        </p:txBody>
      </p:sp>
      <p:sp>
        <p:nvSpPr>
          <p:cNvPr id="3" name="Content Placeholder 2">
            <a:extLst>
              <a:ext uri="{FF2B5EF4-FFF2-40B4-BE49-F238E27FC236}">
                <a16:creationId xmlns:a16="http://schemas.microsoft.com/office/drawing/2014/main" id="{29507813-AF7D-4610-ADC8-2778399B918B}"/>
              </a:ext>
            </a:extLst>
          </p:cNvPr>
          <p:cNvSpPr>
            <a:spLocks noGrp="1"/>
          </p:cNvSpPr>
          <p:nvPr>
            <p:ph idx="1"/>
          </p:nvPr>
        </p:nvSpPr>
        <p:spPr>
          <a:xfrm>
            <a:off x="862366" y="2194102"/>
            <a:ext cx="3427001" cy="3908586"/>
          </a:xfrm>
        </p:spPr>
        <p:txBody>
          <a:bodyPr vert="horz" lIns="91440" tIns="45720" rIns="91440" bIns="45720" rtlCol="0">
            <a:normAutofit/>
          </a:bodyPr>
          <a:lstStyle/>
          <a:p>
            <a:r>
              <a:rPr lang="en-US" sz="1900" dirty="0">
                <a:latin typeface="Calibri" panose="020F0502020204030204" pitchFamily="34" charset="0"/>
                <a:ea typeface="Calibri" panose="020F0502020204030204" pitchFamily="34" charset="0"/>
                <a:cs typeface="Calibri" panose="020F0502020204030204" pitchFamily="34" charset="0"/>
              </a:rPr>
              <a:t>Discretion still exists in arrests.</a:t>
            </a:r>
          </a:p>
          <a:p>
            <a:r>
              <a:rPr lang="en-US" sz="1900" dirty="0">
                <a:latin typeface="Calibri" panose="020F0502020204030204" pitchFamily="34" charset="0"/>
                <a:ea typeface="Calibri" panose="020F0502020204030204" pitchFamily="34" charset="0"/>
                <a:cs typeface="Calibri" panose="020F0502020204030204" pitchFamily="34" charset="0"/>
              </a:rPr>
              <a:t>Application varies among officers (Brown, 2021).</a:t>
            </a:r>
          </a:p>
          <a:p>
            <a:r>
              <a:rPr lang="en-US" sz="1900" dirty="0">
                <a:latin typeface="Calibri" panose="020F0502020204030204" pitchFamily="34" charset="0"/>
                <a:ea typeface="Calibri" panose="020F0502020204030204" pitchFamily="34" charset="0"/>
                <a:cs typeface="Calibri" panose="020F0502020204030204" pitchFamily="34" charset="0"/>
              </a:rPr>
              <a:t>Some detainees face rights violations.</a:t>
            </a:r>
          </a:p>
          <a:p>
            <a:r>
              <a:rPr lang="en-US" sz="1900" dirty="0">
                <a:latin typeface="Calibri" panose="020F0502020204030204" pitchFamily="34" charset="0"/>
                <a:ea typeface="Calibri" panose="020F0502020204030204" pitchFamily="34" charset="0"/>
                <a:cs typeface="Calibri" panose="020F0502020204030204" pitchFamily="34" charset="0"/>
              </a:rPr>
              <a:t>Requires continuous police training.</a:t>
            </a:r>
          </a:p>
          <a:p>
            <a:r>
              <a:rPr lang="en-US" sz="1900" dirty="0">
                <a:latin typeface="Calibri" panose="020F0502020204030204" pitchFamily="34" charset="0"/>
                <a:ea typeface="Calibri" panose="020F0502020204030204" pitchFamily="34" charset="0"/>
                <a:cs typeface="Calibri" panose="020F0502020204030204" pitchFamily="34" charset="0"/>
              </a:rPr>
              <a:t>Legal complexities affect enforcement (Archer and Ellison, 2023).</a:t>
            </a:r>
          </a:p>
          <a:p>
            <a:r>
              <a:rPr lang="en-US" sz="1900" dirty="0">
                <a:latin typeface="Calibri" panose="020F0502020204030204" pitchFamily="34" charset="0"/>
                <a:ea typeface="Calibri" panose="020F0502020204030204" pitchFamily="34" charset="0"/>
                <a:cs typeface="Calibri" panose="020F0502020204030204" pitchFamily="34" charset="0"/>
              </a:rPr>
              <a:t>Further reforms may be needed.</a:t>
            </a:r>
          </a:p>
          <a:p>
            <a:endParaRPr lang="en-US" sz="1900" dirty="0">
              <a:latin typeface="Times New Roman" panose="02020603050405020304" pitchFamily="18" charset="0"/>
              <a:cs typeface="Times New Roman" panose="02020603050405020304" pitchFamily="18" charset="0"/>
            </a:endParaRPr>
          </a:p>
        </p:txBody>
      </p:sp>
      <p:sp>
        <p:nvSpPr>
          <p:cNvPr id="5" name="Rectangle 4"/>
          <p:cNvSpPr/>
          <p:nvPr/>
        </p:nvSpPr>
        <p:spPr>
          <a:xfrm>
            <a:off x="9979664" y="6336566"/>
            <a:ext cx="1520096" cy="338554"/>
          </a:xfrm>
          <a:prstGeom prst="rect">
            <a:avLst/>
          </a:prstGeom>
          <a:solidFill>
            <a:schemeClr val="bg1"/>
          </a:solidFill>
        </p:spPr>
        <p:txBody>
          <a:bodyPr wrap="none">
            <a:spAutoFit/>
          </a:bodyPr>
          <a:lstStyle/>
          <a:p>
            <a:pPr>
              <a:spcAft>
                <a:spcPts val="600"/>
              </a:spcAft>
            </a:pPr>
            <a:r>
              <a:rPr lang="en-US" sz="1600" dirty="0">
                <a:solidFill>
                  <a:srgbClr val="000000"/>
                </a:solidFill>
                <a:latin typeface="Calibri" panose="020F0502020204030204" pitchFamily="34" charset="0"/>
                <a:ea typeface="Calibri" panose="020F0502020204030204" pitchFamily="34" charset="0"/>
                <a:cs typeface="Calibri" panose="020F0502020204030204" pitchFamily="34" charset="0"/>
              </a:rPr>
              <a:t>(Gourley, 2017).</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pic>
        <p:nvPicPr>
          <p:cNvPr id="11" name="Picture 10" descr="Two men in uniform walking on a sidewalk holding guns&#10;&#10;AI-generated content may be incorrect.">
            <a:extLst>
              <a:ext uri="{FF2B5EF4-FFF2-40B4-BE49-F238E27FC236}">
                <a16:creationId xmlns:a16="http://schemas.microsoft.com/office/drawing/2014/main" id="{91F8FE28-86A2-7E75-887B-7782240986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51733" y="914401"/>
            <a:ext cx="7040267" cy="5422166"/>
          </a:xfrm>
          <a:prstGeom prst="rect">
            <a:avLst/>
          </a:prstGeom>
        </p:spPr>
      </p:pic>
    </p:spTree>
    <p:extLst>
      <p:ext uri="{BB962C8B-B14F-4D97-AF65-F5344CB8AC3E}">
        <p14:creationId xmlns:p14="http://schemas.microsoft.com/office/powerpoint/2010/main" val="114140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9" name="Rectangle 9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Freeform: Shape 10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172219-E98E-AD27-74F1-116C0E35CD3D}"/>
              </a:ext>
            </a:extLst>
          </p:cNvPr>
          <p:cNvSpPr>
            <a:spLocks noGrp="1"/>
          </p:cNvSpPr>
          <p:nvPr>
            <p:ph type="title"/>
          </p:nvPr>
        </p:nvSpPr>
        <p:spPr>
          <a:xfrm>
            <a:off x="1137034" y="609597"/>
            <a:ext cx="9392421" cy="1330841"/>
          </a:xfrm>
        </p:spPr>
        <p:txBody>
          <a:bodyPr>
            <a:normAutofit/>
          </a:bodyPr>
          <a:lstStyle/>
          <a:p>
            <a:r>
              <a:rPr lang="en-US" b="1" i="1" dirty="0">
                <a:solidFill>
                  <a:srgbClr val="C00000"/>
                </a:solidFill>
                <a:latin typeface="Calibri" panose="020F0502020204030204" pitchFamily="34" charset="0"/>
                <a:ea typeface="Calibri" panose="020F0502020204030204" pitchFamily="34" charset="0"/>
                <a:cs typeface="Calibri" panose="020F0502020204030204" pitchFamily="34" charset="0"/>
              </a:rPr>
              <a:t>Conclusion</a:t>
            </a:r>
            <a:endParaRPr lang="en-GB" i="1" dirty="0">
              <a:solidFill>
                <a:srgbClr val="C00000"/>
              </a:solidFill>
              <a:latin typeface="Calibri" panose="020F0502020204030204" pitchFamily="34" charset="0"/>
              <a:ea typeface="Calibri" panose="020F0502020204030204" pitchFamily="34" charset="0"/>
              <a:cs typeface="Calibri" panose="020F0502020204030204" pitchFamily="34" charset="0"/>
            </a:endParaRPr>
          </a:p>
        </p:txBody>
      </p:sp>
      <p:sp>
        <p:nvSpPr>
          <p:cNvPr id="103" name="Freeform: Shape 10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9" name="Content Placeholder 2">
            <a:extLst>
              <a:ext uri="{FF2B5EF4-FFF2-40B4-BE49-F238E27FC236}">
                <a16:creationId xmlns:a16="http://schemas.microsoft.com/office/drawing/2014/main" id="{AEB06DA5-FF30-FE9F-19FA-634AE4C51E48}"/>
              </a:ext>
            </a:extLst>
          </p:cNvPr>
          <p:cNvGraphicFramePr>
            <a:graphicFrameLocks noGrp="1"/>
          </p:cNvGraphicFramePr>
          <p:nvPr>
            <p:ph idx="1"/>
            <p:extLst>
              <p:ext uri="{D42A27DB-BD31-4B8C-83A1-F6EECF244321}">
                <p14:modId xmlns:p14="http://schemas.microsoft.com/office/powerpoint/2010/main" val="4109074303"/>
              </p:ext>
            </p:extLst>
          </p:nvPr>
        </p:nvGraphicFramePr>
        <p:xfrm>
          <a:off x="1137033" y="2198362"/>
          <a:ext cx="6810375" cy="3917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36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61F6FF-4508-84AB-12C4-22AECEC107D0}"/>
              </a:ext>
            </a:extLst>
          </p:cNvPr>
          <p:cNvSpPr>
            <a:spLocks noGrp="1"/>
          </p:cNvSpPr>
          <p:nvPr>
            <p:ph type="title"/>
          </p:nvPr>
        </p:nvSpPr>
        <p:spPr>
          <a:xfrm>
            <a:off x="1137036" y="609600"/>
            <a:ext cx="8548386" cy="1282459"/>
          </a:xfrm>
        </p:spPr>
        <p:txBody>
          <a:bodyPr>
            <a:normAutofit/>
          </a:bodyPr>
          <a:lstStyle/>
          <a:p>
            <a:r>
              <a:rPr lang="en-US" b="1" i="1" dirty="0">
                <a:solidFill>
                  <a:srgbClr val="C00000"/>
                </a:solidFill>
                <a:latin typeface="Calibri" panose="020F0502020204030204" pitchFamily="34" charset="0"/>
                <a:ea typeface="Calibri" panose="020F0502020204030204" pitchFamily="34" charset="0"/>
                <a:cs typeface="Calibri" panose="020F0502020204030204" pitchFamily="34" charset="0"/>
              </a:rPr>
              <a:t>References</a:t>
            </a:r>
            <a:r>
              <a:rPr lang="en-US" b="1" i="1" dirty="0">
                <a:latin typeface="Calibri" panose="020F0502020204030204" pitchFamily="34" charset="0"/>
                <a:ea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8B643600-9A70-144F-8485-DF639FABA970}"/>
              </a:ext>
            </a:extLst>
          </p:cNvPr>
          <p:cNvSpPr>
            <a:spLocks noGrp="1"/>
          </p:cNvSpPr>
          <p:nvPr>
            <p:ph idx="1"/>
          </p:nvPr>
        </p:nvSpPr>
        <p:spPr>
          <a:xfrm>
            <a:off x="0" y="2630122"/>
            <a:ext cx="11027228" cy="2818585"/>
          </a:xfrm>
        </p:spPr>
        <p:txBody>
          <a:bodyPr>
            <a:normAutofit/>
          </a:bodyPr>
          <a:lstStyle/>
          <a:p>
            <a:pPr>
              <a:spcBef>
                <a:spcPts val="0"/>
              </a:spcBef>
            </a:pPr>
            <a:r>
              <a:rPr lang="en-US" sz="1600" dirty="0">
                <a:effectLst/>
                <a:latin typeface="Calibri" panose="020F0502020204030204" pitchFamily="34" charset="0"/>
                <a:ea typeface="Calibri" panose="020F0502020204030204" pitchFamily="34" charset="0"/>
                <a:cs typeface="Calibri" panose="020F0502020204030204" pitchFamily="34" charset="0"/>
              </a:rPr>
              <a:t>American Psychological Association. (2017). </a:t>
            </a:r>
            <a:r>
              <a:rPr lang="en-US" sz="1600" i="1" dirty="0">
                <a:effectLst/>
                <a:latin typeface="Calibri" panose="020F0502020204030204" pitchFamily="34" charset="0"/>
                <a:ea typeface="Calibri" panose="020F0502020204030204" pitchFamily="34" charset="0"/>
                <a:cs typeface="Calibri" panose="020F0502020204030204" pitchFamily="34" charset="0"/>
              </a:rPr>
              <a:t>Ethical principles of psychologists and code of conduct</a:t>
            </a:r>
            <a:r>
              <a:rPr lang="en-US" sz="1600" i="1" dirty="0">
                <a:latin typeface="Calibri" panose="020F0502020204030204" pitchFamily="34" charset="0"/>
                <a:ea typeface="Calibri" panose="020F0502020204030204" pitchFamily="34" charset="0"/>
                <a:cs typeface="Calibri" panose="020F0502020204030204" pitchFamily="34" charset="0"/>
              </a:rPr>
              <a:t>. </a:t>
            </a:r>
            <a:r>
              <a:rPr lang="en-US" sz="1600" dirty="0">
                <a:latin typeface="Calibri" panose="020F0502020204030204" pitchFamily="34" charset="0"/>
                <a:ea typeface="Calibri" panose="020F0502020204030204" pitchFamily="34" charset="0"/>
                <a:cs typeface="Calibri" panose="020F0502020204030204" pitchFamily="34" charset="0"/>
              </a:rPr>
              <a:t>(online) Available at: </a:t>
            </a:r>
            <a:r>
              <a:rPr lang="en-US" sz="1600" u="sng" dirty="0">
                <a:solidFill>
                  <a:srgbClr val="467886"/>
                </a:solidFill>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https://www.apa.org/ethics/</a:t>
            </a:r>
            <a:r>
              <a:rPr lang="en-US" sz="1600" u="sng" dirty="0">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code</a:t>
            </a:r>
            <a:r>
              <a:rPr lang="en-US" sz="1600" u="sng" dirty="0">
                <a:latin typeface="Calibri" panose="020F0502020204030204" pitchFamily="34" charset="0"/>
                <a:ea typeface="Calibri" panose="020F0502020204030204" pitchFamily="34" charset="0"/>
                <a:cs typeface="Calibri" panose="020F0502020204030204" pitchFamily="34" charset="0"/>
              </a:rPr>
              <a:t>. (Accessed on 14 February 2025). </a:t>
            </a:r>
            <a:endParaRPr lang="en-US" sz="1600" u="sng" dirty="0">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r>
              <a:rPr lang="en-US" sz="1600" dirty="0">
                <a:effectLst/>
                <a:latin typeface="Calibri" panose="020F0502020204030204" pitchFamily="34" charset="0"/>
                <a:ea typeface="Calibri" panose="020F0502020204030204" pitchFamily="34" charset="0"/>
                <a:cs typeface="Calibri" panose="020F0502020204030204" pitchFamily="34" charset="0"/>
              </a:rPr>
              <a:t>Archer, B. and Ellison, G., (2023). </a:t>
            </a:r>
            <a:r>
              <a:rPr lang="en-US" sz="1600" i="1" dirty="0">
                <a:effectLst/>
                <a:latin typeface="Calibri" panose="020F0502020204030204" pitchFamily="34" charset="0"/>
                <a:ea typeface="Calibri" panose="020F0502020204030204" pitchFamily="34" charset="0"/>
                <a:cs typeface="Calibri" panose="020F0502020204030204" pitchFamily="34" charset="0"/>
              </a:rPr>
              <a:t>Police Procedure and Evidence in the Criminal Justice System</a:t>
            </a:r>
            <a:r>
              <a:rPr lang="en-US" sz="1600" dirty="0">
                <a:effectLst/>
                <a:latin typeface="Calibri" panose="020F0502020204030204" pitchFamily="34" charset="0"/>
                <a:ea typeface="Calibri" panose="020F0502020204030204" pitchFamily="34" charset="0"/>
                <a:cs typeface="Calibri" panose="020F0502020204030204" pitchFamily="34" charset="0"/>
              </a:rPr>
              <a:t>. Critical Publishing.(online) Available </a:t>
            </a:r>
            <a:r>
              <a:rPr lang="en-US" sz="1600" dirty="0" err="1">
                <a:effectLst/>
                <a:latin typeface="Calibri" panose="020F0502020204030204" pitchFamily="34" charset="0"/>
                <a:ea typeface="Calibri" panose="020F0502020204030204" pitchFamily="34" charset="0"/>
                <a:cs typeface="Calibri" panose="020F0502020204030204" pitchFamily="34" charset="0"/>
              </a:rPr>
              <a:t>at:https</a:t>
            </a:r>
            <a:r>
              <a:rPr lang="en-US" sz="1600" dirty="0">
                <a:effectLst/>
                <a:latin typeface="Calibri" panose="020F0502020204030204" pitchFamily="34" charset="0"/>
                <a:ea typeface="Calibri" panose="020F0502020204030204" pitchFamily="34" charset="0"/>
                <a:cs typeface="Calibri" panose="020F0502020204030204" pitchFamily="34" charset="0"/>
              </a:rPr>
              <a:t>://books.google.ro/</a:t>
            </a:r>
            <a:r>
              <a:rPr lang="en-US" sz="1600" dirty="0" err="1">
                <a:effectLst/>
                <a:latin typeface="Calibri" panose="020F0502020204030204" pitchFamily="34" charset="0"/>
                <a:ea typeface="Calibri" panose="020F0502020204030204" pitchFamily="34" charset="0"/>
                <a:cs typeface="Calibri" panose="020F0502020204030204" pitchFamily="34" charset="0"/>
              </a:rPr>
              <a:t>books?hl</a:t>
            </a:r>
            <a:r>
              <a:rPr lang="en-US" sz="1600" dirty="0">
                <a:effectLst/>
                <a:latin typeface="Calibri" panose="020F0502020204030204" pitchFamily="34" charset="0"/>
                <a:ea typeface="Calibri" panose="020F0502020204030204" pitchFamily="34" charset="0"/>
                <a:cs typeface="Calibri" panose="020F0502020204030204" pitchFamily="34" charset="0"/>
              </a:rPr>
              <a:t>=</a:t>
            </a:r>
            <a:r>
              <a:rPr lang="en-US" sz="1600" dirty="0" err="1">
                <a:effectLst/>
                <a:latin typeface="Calibri" panose="020F0502020204030204" pitchFamily="34" charset="0"/>
                <a:ea typeface="Calibri" panose="020F0502020204030204" pitchFamily="34" charset="0"/>
                <a:cs typeface="Calibri" panose="020F0502020204030204" pitchFamily="34" charset="0"/>
              </a:rPr>
              <a:t>en&amp;lr</a:t>
            </a:r>
            <a:r>
              <a:rPr lang="en-US" sz="1600" dirty="0">
                <a:effectLst/>
                <a:latin typeface="Calibri" panose="020F0502020204030204" pitchFamily="34" charset="0"/>
                <a:ea typeface="Calibri" panose="020F0502020204030204" pitchFamily="34" charset="0"/>
                <a:cs typeface="Calibri" panose="020F0502020204030204" pitchFamily="34" charset="0"/>
              </a:rPr>
              <a:t>=&amp;id=</a:t>
            </a:r>
            <a:r>
              <a:rPr lang="en-US" sz="1600" dirty="0" err="1">
                <a:effectLst/>
                <a:latin typeface="Calibri" panose="020F0502020204030204" pitchFamily="34" charset="0"/>
                <a:ea typeface="Calibri" panose="020F0502020204030204" pitchFamily="34" charset="0"/>
                <a:cs typeface="Calibri" panose="020F0502020204030204" pitchFamily="34" charset="0"/>
              </a:rPr>
              <a:t>CXuiEAAAQBAJ&amp;oi</a:t>
            </a:r>
            <a:r>
              <a:rPr lang="en-US" sz="1600" dirty="0">
                <a:effectLst/>
                <a:latin typeface="Calibri" panose="020F0502020204030204" pitchFamily="34" charset="0"/>
                <a:ea typeface="Calibri" panose="020F0502020204030204" pitchFamily="34" charset="0"/>
                <a:cs typeface="Calibri" panose="020F0502020204030204" pitchFamily="34" charset="0"/>
              </a:rPr>
              <a:t>=</a:t>
            </a:r>
            <a:r>
              <a:rPr lang="en-US" sz="1600" dirty="0" err="1">
                <a:effectLst/>
                <a:latin typeface="Calibri" panose="020F0502020204030204" pitchFamily="34" charset="0"/>
                <a:ea typeface="Calibri" panose="020F0502020204030204" pitchFamily="34" charset="0"/>
                <a:cs typeface="Calibri" panose="020F0502020204030204" pitchFamily="34" charset="0"/>
              </a:rPr>
              <a:t>fnd&amp;pg</a:t>
            </a:r>
            <a:r>
              <a:rPr lang="en-US" sz="1600" dirty="0">
                <a:effectLst/>
                <a:latin typeface="Calibri" panose="020F0502020204030204" pitchFamily="34" charset="0"/>
                <a:ea typeface="Calibri" panose="020F0502020204030204" pitchFamily="34" charset="0"/>
                <a:cs typeface="Calibri" panose="020F0502020204030204" pitchFamily="34" charset="0"/>
              </a:rPr>
              <a:t>=PT13&amp;dq=Code+G+of+the+Police+and+Criminal+Evidence+Act+1984,Another+criticism+is+that+there+are+delays+in+legal+processes,+such+as+legal+representation,+for+those+who+need+it.+&amp;</a:t>
            </a:r>
            <a:r>
              <a:rPr lang="en-US" sz="1600" dirty="0" err="1">
                <a:effectLst/>
                <a:latin typeface="Calibri" panose="020F0502020204030204" pitchFamily="34" charset="0"/>
                <a:ea typeface="Calibri" panose="020F0502020204030204" pitchFamily="34" charset="0"/>
                <a:cs typeface="Calibri" panose="020F0502020204030204" pitchFamily="34" charset="0"/>
              </a:rPr>
              <a:t>ots</a:t>
            </a:r>
            <a:r>
              <a:rPr lang="en-US" sz="1600" dirty="0">
                <a:effectLst/>
                <a:latin typeface="Calibri" panose="020F0502020204030204" pitchFamily="34" charset="0"/>
                <a:ea typeface="Calibri" panose="020F0502020204030204" pitchFamily="34" charset="0"/>
                <a:cs typeface="Calibri" panose="020F0502020204030204" pitchFamily="34" charset="0"/>
              </a:rPr>
              <a:t>=9JDW8ItvmC&amp;sig=eVg4bmHI_dJyhsVaZlvKsBOyBG8&amp;redir_esc=</a:t>
            </a:r>
            <a:r>
              <a:rPr lang="en-US" sz="1600" dirty="0" err="1">
                <a:effectLst/>
                <a:latin typeface="Calibri" panose="020F0502020204030204" pitchFamily="34" charset="0"/>
                <a:ea typeface="Calibri" panose="020F0502020204030204" pitchFamily="34" charset="0"/>
                <a:cs typeface="Calibri" panose="020F0502020204030204" pitchFamily="34" charset="0"/>
              </a:rPr>
              <a:t>y#v</a:t>
            </a:r>
            <a:r>
              <a:rPr lang="en-US" sz="1600" dirty="0">
                <a:effectLst/>
                <a:latin typeface="Calibri" panose="020F0502020204030204" pitchFamily="34" charset="0"/>
                <a:ea typeface="Calibri" panose="020F0502020204030204" pitchFamily="34" charset="0"/>
                <a:cs typeface="Calibri" panose="020F0502020204030204" pitchFamily="34" charset="0"/>
              </a:rPr>
              <a:t>=</a:t>
            </a:r>
            <a:r>
              <a:rPr lang="en-US" sz="1600" dirty="0" err="1">
                <a:effectLst/>
                <a:latin typeface="Calibri" panose="020F0502020204030204" pitchFamily="34" charset="0"/>
                <a:ea typeface="Calibri" panose="020F0502020204030204" pitchFamily="34" charset="0"/>
                <a:cs typeface="Calibri" panose="020F0502020204030204" pitchFamily="34" charset="0"/>
              </a:rPr>
              <a:t>onepage&amp;q&amp;f</a:t>
            </a:r>
            <a:r>
              <a:rPr lang="en-US" sz="1600" dirty="0">
                <a:effectLst/>
                <a:latin typeface="Calibri" panose="020F0502020204030204" pitchFamily="34" charset="0"/>
                <a:ea typeface="Calibri" panose="020F0502020204030204" pitchFamily="34" charset="0"/>
                <a:cs typeface="Calibri" panose="020F0502020204030204" pitchFamily="34" charset="0"/>
              </a:rPr>
              <a:t>=false. (Accessed on 15 February 2025).</a:t>
            </a:r>
          </a:p>
          <a:p>
            <a:pPr>
              <a:spcBef>
                <a:spcPts val="0"/>
              </a:spcBef>
            </a:pPr>
            <a:r>
              <a:rPr lang="en-US" sz="1600" dirty="0">
                <a:effectLst/>
                <a:latin typeface="Calibri" panose="020F0502020204030204" pitchFamily="34" charset="0"/>
                <a:ea typeface="Calibri" panose="020F0502020204030204" pitchFamily="34" charset="0"/>
                <a:cs typeface="Calibri" panose="020F0502020204030204" pitchFamily="34" charset="0"/>
              </a:rPr>
              <a:t>Brown, J., (2021). </a:t>
            </a:r>
            <a:r>
              <a:rPr lang="en-US" sz="1600" i="1" dirty="0">
                <a:effectLst/>
                <a:latin typeface="Calibri" panose="020F0502020204030204" pitchFamily="34" charset="0"/>
                <a:ea typeface="Calibri" panose="020F0502020204030204" pitchFamily="34" charset="0"/>
                <a:cs typeface="Calibri" panose="020F0502020204030204" pitchFamily="34" charset="0"/>
              </a:rPr>
              <a:t>Police Powers: an Introduction</a:t>
            </a:r>
            <a:r>
              <a:rPr lang="en-US" sz="1600" dirty="0">
                <a:effectLst/>
                <a:latin typeface="Calibri" panose="020F0502020204030204" pitchFamily="34" charset="0"/>
                <a:ea typeface="Calibri" panose="020F0502020204030204" pitchFamily="34" charset="0"/>
                <a:cs typeface="Calibri" panose="020F0502020204030204" pitchFamily="34" charset="0"/>
              </a:rPr>
              <a:t>, 21 October, House of Commons Library.(online) Available at:</a:t>
            </a:r>
            <a:r>
              <a:rPr lang="en-US" sz="1600" dirty="0">
                <a:latin typeface="Calibri" panose="020F0502020204030204" pitchFamily="34" charset="0"/>
                <a:ea typeface="Calibri" panose="020F0502020204030204" pitchFamily="34" charset="0"/>
                <a:cs typeface="Calibri" panose="020F0502020204030204" pitchFamily="34" charset="0"/>
              </a:rPr>
              <a:t> </a:t>
            </a:r>
            <a:r>
              <a:rPr lang="en-US" sz="1600" u="sng" dirty="0">
                <a:solidFill>
                  <a:srgbClr val="467886"/>
                </a:solidFill>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https://researchbriefings.files.parliament.uk/documents/CBP-8637/CBP-8637</a:t>
            </a:r>
            <a:r>
              <a:rPr lang="en-US" sz="1600" u="sng" dirty="0">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.pdf</a:t>
            </a:r>
            <a:r>
              <a:rPr lang="en-US" sz="1600" u="sng" dirty="0">
                <a:latin typeface="Calibri" panose="020F0502020204030204" pitchFamily="34" charset="0"/>
                <a:ea typeface="Calibri" panose="020F0502020204030204" pitchFamily="34" charset="0"/>
                <a:cs typeface="Calibri" panose="020F0502020204030204" pitchFamily="34" charset="0"/>
              </a:rPr>
              <a:t> (Accessed on 16 February 2025).</a:t>
            </a:r>
            <a:endParaRPr lang="en-US" sz="1600" u="sng" dirty="0">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r>
              <a:rPr lang="en-US" sz="1600" dirty="0">
                <a:effectLst/>
                <a:latin typeface="Calibri" panose="020F0502020204030204" pitchFamily="34" charset="0"/>
                <a:ea typeface="Calibri" panose="020F0502020204030204" pitchFamily="34" charset="0"/>
                <a:cs typeface="Calibri" panose="020F0502020204030204" pitchFamily="34" charset="0"/>
              </a:rPr>
              <a:t>Christie, J., (2023). The Law Commission and section 69 of the Police and Criminal Evidence Act 1984.</a:t>
            </a:r>
            <a:r>
              <a:rPr lang="en-US" sz="1600" dirty="0">
                <a:latin typeface="Calibri" panose="020F0502020204030204" pitchFamily="34" charset="0"/>
                <a:ea typeface="Calibri" panose="020F0502020204030204" pitchFamily="34" charset="0"/>
                <a:cs typeface="Calibri" panose="020F0502020204030204" pitchFamily="34" charset="0"/>
              </a:rPr>
              <a:t> (online) Available at: </a:t>
            </a:r>
            <a:r>
              <a:rPr lang="en-US" sz="1600" dirty="0">
                <a:effectLst/>
                <a:latin typeface="Calibri" panose="020F0502020204030204" pitchFamily="34" charset="0"/>
                <a:ea typeface="Calibri" panose="020F0502020204030204" pitchFamily="34" charset="0"/>
                <a:cs typeface="Calibri" panose="020F0502020204030204" pitchFamily="34" charset="0"/>
              </a:rPr>
              <a:t> </a:t>
            </a:r>
            <a:r>
              <a:rPr lang="en-US" sz="1600" u="sng" dirty="0">
                <a:solidFill>
                  <a:srgbClr val="467886"/>
                </a:solidFill>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https://heinonline.org/HOL/LandingPage?handle=hein.journals/digiteeslr20&amp;div=8&amp;id=&amp;</a:t>
            </a:r>
            <a:r>
              <a:rPr lang="en-US" sz="1600" u="sng" dirty="0">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page</a:t>
            </a:r>
            <a:r>
              <a:rPr lang="en-US" sz="1600" u="sng" dirty="0">
                <a:latin typeface="Calibri" panose="020F0502020204030204" pitchFamily="34" charset="0"/>
                <a:ea typeface="Calibri" panose="020F0502020204030204" pitchFamily="34" charset="0"/>
                <a:cs typeface="Calibri" panose="020F0502020204030204" pitchFamily="34" charset="0"/>
              </a:rPr>
              <a:t> (Accessed on 16 February 2025).</a:t>
            </a:r>
            <a:endParaRPr lang="en-US" sz="1600" dirty="0">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GB" sz="1300" dirty="0">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GB" sz="1300" dirty="0">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US" sz="1300" u="sng" dirty="0">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GB" sz="1300" dirty="0">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GB" sz="1300" dirty="0">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US" sz="1300" dirty="0">
              <a:effectLst/>
              <a:latin typeface="Calibri" panose="020F0502020204030204" pitchFamily="34" charset="0"/>
              <a:ea typeface="Calibri" panose="020F0502020204030204" pitchFamily="34" charset="0"/>
              <a:cs typeface="Calibri" panose="020F0502020204030204" pitchFamily="34" charset="0"/>
            </a:endParaRPr>
          </a:p>
          <a:p>
            <a:pPr marL="0" indent="0">
              <a:spcBef>
                <a:spcPts val="0"/>
              </a:spcBef>
              <a:buNone/>
            </a:pPr>
            <a:endParaRPr lang="en-GB" sz="1300" dirty="0">
              <a:effectLst/>
              <a:latin typeface="Calibri" panose="020F0502020204030204" pitchFamily="34" charset="0"/>
              <a:ea typeface="Calibri" panose="020F0502020204030204" pitchFamily="34" charset="0"/>
              <a:cs typeface="Calibri" panose="020F0502020204030204" pitchFamily="34" charset="0"/>
            </a:endParaRPr>
          </a:p>
          <a:p>
            <a:pPr marL="0" indent="0">
              <a:spcBef>
                <a:spcPts val="0"/>
              </a:spcBef>
              <a:buNone/>
            </a:pPr>
            <a:endParaRPr lang="en-US" sz="1300" dirty="0">
              <a:latin typeface="Calibri" panose="020F0502020204030204" pitchFamily="34" charset="0"/>
              <a:ea typeface="Calibri" panose="020F0502020204030204" pitchFamily="34" charset="0"/>
              <a:cs typeface="Calibri" panose="020F0502020204030204" pitchFamily="34" charset="0"/>
            </a:endParaRPr>
          </a:p>
          <a:p>
            <a:endParaRPr lang="en-US" sz="1300" dirty="0">
              <a:latin typeface="Times New Roman" panose="02020603050405020304" pitchFamily="18" charset="0"/>
            </a:endParaRPr>
          </a:p>
          <a:p>
            <a:endParaRPr lang="en-US" sz="1300" dirty="0">
              <a:latin typeface="Times New Roman" panose="02020603050405020304" pitchFamily="18" charset="0"/>
              <a:cs typeface="Times New Roman" panose="02020603050405020304" pitchFamily="18" charset="0"/>
            </a:endParaRPr>
          </a:p>
          <a:p>
            <a:pPr marL="0" indent="0">
              <a:buNone/>
            </a:pPr>
            <a:endParaRPr lang="en-US" sz="1300" dirty="0">
              <a:latin typeface="Times New Roman" panose="02020603050405020304" pitchFamily="18" charset="0"/>
              <a:cs typeface="Times New Roman" panose="02020603050405020304" pitchFamily="18" charset="0"/>
            </a:endParaRPr>
          </a:p>
          <a:p>
            <a:endParaRPr lang="en-US" sz="1300" dirty="0">
              <a:latin typeface="Times New Roman" panose="02020603050405020304" pitchFamily="18" charset="0"/>
              <a:cs typeface="Times New Roman" panose="02020603050405020304" pitchFamily="18" charset="0"/>
            </a:endParaRPr>
          </a:p>
          <a:p>
            <a:endParaRPr lang="en-US" sz="1300" dirty="0">
              <a:latin typeface="Times New Roman" panose="02020603050405020304" pitchFamily="18" charset="0"/>
              <a:cs typeface="Times New Roman" panose="02020603050405020304" pitchFamily="18" charset="0"/>
            </a:endParaRPr>
          </a:p>
          <a:p>
            <a:pPr marL="0" indent="0">
              <a:buNone/>
            </a:pPr>
            <a:endParaRPr lang="en-US" sz="1300" dirty="0">
              <a:latin typeface="Times New Roman" panose="02020603050405020304" pitchFamily="18" charset="0"/>
              <a:cs typeface="Times New Roman" panose="02020603050405020304" pitchFamily="18" charset="0"/>
            </a:endParaRPr>
          </a:p>
        </p:txBody>
      </p:sp>
      <p:sp>
        <p:nvSpPr>
          <p:cNvPr id="28" name="Freeform: Shape 27">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493734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660820-FBBD-5F60-DE99-9CEC21848567}"/>
              </a:ext>
            </a:extLst>
          </p:cNvPr>
          <p:cNvSpPr>
            <a:spLocks noGrp="1"/>
          </p:cNvSpPr>
          <p:nvPr>
            <p:ph type="title"/>
          </p:nvPr>
        </p:nvSpPr>
        <p:spPr>
          <a:xfrm>
            <a:off x="1137036" y="548640"/>
            <a:ext cx="9543405" cy="1188720"/>
          </a:xfrm>
        </p:spPr>
        <p:txBody>
          <a:bodyPr>
            <a:normAutofit/>
          </a:bodyPr>
          <a:lstStyle/>
          <a:p>
            <a:r>
              <a:rPr lang="en-US"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US" b="1" i="1" dirty="0">
                <a:solidFill>
                  <a:srgbClr val="C00000"/>
                </a:solidFill>
                <a:latin typeface="Calibri" panose="020F0502020204030204" pitchFamily="34" charset="0"/>
                <a:ea typeface="Calibri" panose="020F0502020204030204" pitchFamily="34" charset="0"/>
                <a:cs typeface="Calibri" panose="020F0502020204030204" pitchFamily="34" charset="0"/>
              </a:rPr>
              <a:t>References</a:t>
            </a:r>
            <a:endParaRPr lang="en-GB" i="1" dirty="0">
              <a:solidFill>
                <a:srgbClr val="C00000"/>
              </a:solidFill>
            </a:endParaRPr>
          </a:p>
        </p:txBody>
      </p:sp>
      <p:sp>
        <p:nvSpPr>
          <p:cNvPr id="3" name="Content Placeholder 2">
            <a:extLst>
              <a:ext uri="{FF2B5EF4-FFF2-40B4-BE49-F238E27FC236}">
                <a16:creationId xmlns:a16="http://schemas.microsoft.com/office/drawing/2014/main" id="{11FF646C-9A47-36F4-9630-E91F41B06048}"/>
              </a:ext>
            </a:extLst>
          </p:cNvPr>
          <p:cNvSpPr>
            <a:spLocks noGrp="1"/>
          </p:cNvSpPr>
          <p:nvPr>
            <p:ph idx="1"/>
          </p:nvPr>
        </p:nvSpPr>
        <p:spPr>
          <a:xfrm>
            <a:off x="237281" y="2726405"/>
            <a:ext cx="11342914" cy="4034349"/>
          </a:xfrm>
        </p:spPr>
        <p:txBody>
          <a:bodyPr anchor="ctr">
            <a:normAutofit/>
          </a:bodyPr>
          <a:lstStyle/>
          <a:p>
            <a:pPr>
              <a:spcBef>
                <a:spcPts val="0"/>
              </a:spcBef>
            </a:pPr>
            <a:r>
              <a:rPr lang="en-US" sz="1600" dirty="0">
                <a:effectLst/>
                <a:latin typeface="Calibri" panose="020F0502020204030204" pitchFamily="34" charset="0"/>
                <a:ea typeface="Calibri" panose="020F0502020204030204" pitchFamily="34" charset="0"/>
                <a:cs typeface="Calibri" panose="020F0502020204030204" pitchFamily="34" charset="0"/>
              </a:rPr>
              <a:t>Elliott, J.,(2019). </a:t>
            </a:r>
            <a:r>
              <a:rPr lang="en-US" sz="1600" i="1" dirty="0">
                <a:effectLst/>
                <a:latin typeface="Calibri" panose="020F0502020204030204" pitchFamily="34" charset="0"/>
                <a:ea typeface="Calibri" panose="020F0502020204030204" pitchFamily="34" charset="0"/>
                <a:cs typeface="Calibri" panose="020F0502020204030204" pitchFamily="34" charset="0"/>
              </a:rPr>
              <a:t>LIST OF GOOD LAWS</a:t>
            </a:r>
            <a:r>
              <a:rPr lang="en-US" sz="1600" dirty="0">
                <a:effectLst/>
                <a:latin typeface="Calibri" panose="020F0502020204030204" pitchFamily="34" charset="0"/>
                <a:ea typeface="Calibri" panose="020F0502020204030204" pitchFamily="34" charset="0"/>
                <a:cs typeface="Calibri" panose="020F0502020204030204" pitchFamily="34" charset="0"/>
              </a:rPr>
              <a:t>. (online) Available at: </a:t>
            </a:r>
            <a:r>
              <a:rPr lang="en-US" sz="16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https://listofgoodlaws.blogspot.com/2019/03/list-of-good-laws.</a:t>
            </a:r>
            <a:r>
              <a:rPr lang="en-US" sz="1600" dirty="0">
                <a:effectLst/>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html</a:t>
            </a:r>
            <a:r>
              <a:rPr lang="en-US" sz="1600" dirty="0">
                <a:effectLst/>
                <a:latin typeface="Calibri" panose="020F0502020204030204" pitchFamily="34" charset="0"/>
                <a:ea typeface="Calibri" panose="020F0502020204030204" pitchFamily="34" charset="0"/>
                <a:cs typeface="Calibri" panose="020F0502020204030204" pitchFamily="34" charset="0"/>
              </a:rPr>
              <a:t>.  (Accessed on 14 Feb 2025). </a:t>
            </a:r>
            <a:endParaRPr lang="en-GB" sz="1600" dirty="0">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r>
              <a:rPr lang="en-US" sz="1600" dirty="0">
                <a:effectLst/>
                <a:latin typeface="Calibri" panose="020F0502020204030204" pitchFamily="34" charset="0"/>
                <a:ea typeface="Calibri" panose="020F0502020204030204" pitchFamily="34" charset="0"/>
                <a:cs typeface="Calibri" panose="020F0502020204030204" pitchFamily="34" charset="0"/>
              </a:rPr>
              <a:t>Farrugia, L.,(2023). ‘The Appropriate Adult: Their perspective working in the criminal justice system’, </a:t>
            </a:r>
            <a:r>
              <a:rPr lang="en-US" sz="1600" i="1" dirty="0">
                <a:effectLst/>
                <a:latin typeface="Calibri" panose="020F0502020204030204" pitchFamily="34" charset="0"/>
                <a:ea typeface="Calibri" panose="020F0502020204030204" pitchFamily="34" charset="0"/>
                <a:cs typeface="Calibri" panose="020F0502020204030204" pitchFamily="34" charset="0"/>
              </a:rPr>
              <a:t>Criminology &amp; Criminal Justice</a:t>
            </a:r>
            <a:r>
              <a:rPr lang="en-US" sz="1600" i="1" dirty="0">
                <a:latin typeface="Calibri" panose="020F0502020204030204" pitchFamily="34" charset="0"/>
                <a:ea typeface="Calibri" panose="020F0502020204030204" pitchFamily="34" charset="0"/>
                <a:cs typeface="Calibri" panose="020F0502020204030204" pitchFamily="34" charset="0"/>
              </a:rPr>
              <a:t>. </a:t>
            </a:r>
            <a:r>
              <a:rPr lang="en-US" sz="1600" dirty="0">
                <a:latin typeface="Calibri" panose="020F0502020204030204" pitchFamily="34" charset="0"/>
                <a:ea typeface="Calibri" panose="020F0502020204030204" pitchFamily="34" charset="0"/>
                <a:cs typeface="Calibri" panose="020F0502020204030204" pitchFamily="34" charset="0"/>
              </a:rPr>
              <a:t>(online) Available at: </a:t>
            </a:r>
            <a:r>
              <a:rPr lang="en-US" sz="16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https://journals.sagepub.com/doi/full/</a:t>
            </a:r>
            <a:r>
              <a:rPr lang="en-US" sz="1600" dirty="0">
                <a:effectLst/>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10.1177/17488958231193126</a:t>
            </a:r>
            <a:r>
              <a:rPr lang="en-US" sz="1600" dirty="0">
                <a:effectLst/>
                <a:latin typeface="Calibri" panose="020F0502020204030204" pitchFamily="34" charset="0"/>
                <a:ea typeface="Calibri" panose="020F0502020204030204" pitchFamily="34" charset="0"/>
                <a:cs typeface="Calibri" panose="020F0502020204030204" pitchFamily="34" charset="0"/>
              </a:rPr>
              <a:t> (Accessed on 13 February  2025).</a:t>
            </a:r>
          </a:p>
          <a:p>
            <a:pPr>
              <a:spcBef>
                <a:spcPts val="0"/>
              </a:spcBef>
            </a:pPr>
            <a:r>
              <a:rPr lang="en-US" sz="1600" dirty="0">
                <a:effectLst/>
                <a:latin typeface="Calibri" panose="020F0502020204030204" pitchFamily="34" charset="0"/>
                <a:ea typeface="Calibri" panose="020F0502020204030204" pitchFamily="34" charset="0"/>
                <a:cs typeface="Calibri" panose="020F0502020204030204" pitchFamily="34" charset="0"/>
              </a:rPr>
              <a:t>Fox A., (2022). </a:t>
            </a:r>
            <a:r>
              <a:rPr lang="en-US" sz="1600" i="1" dirty="0">
                <a:effectLst/>
                <a:latin typeface="Calibri" panose="020F0502020204030204" pitchFamily="34" charset="0"/>
                <a:ea typeface="Calibri" panose="020F0502020204030204" pitchFamily="34" charset="0"/>
                <a:cs typeface="Calibri" panose="020F0502020204030204" pitchFamily="34" charset="0"/>
              </a:rPr>
              <a:t>Women’s groups seek end to UK courts’ powers to jail people for own protection. </a:t>
            </a:r>
            <a:r>
              <a:rPr lang="en-US" sz="1600" dirty="0">
                <a:effectLst/>
                <a:latin typeface="Calibri" panose="020F0502020204030204" pitchFamily="34" charset="0"/>
                <a:ea typeface="Calibri" panose="020F0502020204030204" pitchFamily="34" charset="0"/>
                <a:cs typeface="Calibri" panose="020F0502020204030204" pitchFamily="34" charset="0"/>
              </a:rPr>
              <a:t>(online) Available at:  </a:t>
            </a:r>
            <a:r>
              <a:rPr lang="en-US" sz="1600" dirty="0">
                <a:effectLst/>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https://www.theguardian.com/law/2022/jan/31/womens-rights-groups-seek-end-uk-courts-powers-jail-people-own-protection</a:t>
            </a:r>
            <a:r>
              <a:rPr lang="en-US" sz="1600" dirty="0">
                <a:effectLst/>
                <a:latin typeface="Calibri" panose="020F0502020204030204" pitchFamily="34" charset="0"/>
                <a:ea typeface="Calibri" panose="020F0502020204030204" pitchFamily="34" charset="0"/>
                <a:cs typeface="Calibri" panose="020F0502020204030204" pitchFamily="34" charset="0"/>
              </a:rPr>
              <a:t> (Accessed on 14 February 2025).</a:t>
            </a:r>
          </a:p>
          <a:p>
            <a:pPr>
              <a:spcBef>
                <a:spcPts val="0"/>
              </a:spcBef>
            </a:pPr>
            <a:r>
              <a:rPr lang="en-US" sz="1600" dirty="0">
                <a:latin typeface="Calibri" panose="020F0502020204030204" pitchFamily="34" charset="0"/>
                <a:ea typeface="Calibri" panose="020F0502020204030204" pitchFamily="34" charset="0"/>
                <a:cs typeface="Calibri" panose="020F0502020204030204" pitchFamily="34" charset="0"/>
              </a:rPr>
              <a:t>Gourley J., (2017). London police double numbers armed officers. (online) Available at: </a:t>
            </a:r>
            <a:r>
              <a:rPr lang="en-US" sz="1600" dirty="0">
                <a:latin typeface="Calibri" panose="020F0502020204030204" pitchFamily="34" charset="0"/>
                <a:ea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https://wwwdailymail.co.uk/news</a:t>
            </a:r>
            <a:r>
              <a:rPr lang="en-US" sz="1600" dirty="0">
                <a:latin typeface="Calibri" panose="020F0502020204030204" pitchFamily="34" charset="0"/>
                <a:ea typeface="Calibri" panose="020F0502020204030204" pitchFamily="34" charset="0"/>
                <a:cs typeface="Calibri" panose="020F0502020204030204" pitchFamily="34" charset="0"/>
              </a:rPr>
              <a:t> (Accessed on 03 March 2025).</a:t>
            </a:r>
          </a:p>
          <a:p>
            <a:pPr>
              <a:spcBef>
                <a:spcPts val="0"/>
              </a:spcBef>
            </a:pPr>
            <a:r>
              <a:rPr lang="en-US" sz="1600" dirty="0">
                <a:latin typeface="Calibri" panose="020F0502020204030204" pitchFamily="34" charset="0"/>
                <a:ea typeface="Calibri" panose="020F0502020204030204" pitchFamily="34" charset="0"/>
                <a:cs typeface="Calibri" panose="020F0502020204030204" pitchFamily="34" charset="0"/>
              </a:rPr>
              <a:t>GOV.UK, (2022). Pace Code G 2012. (online) Available at: </a:t>
            </a:r>
            <a:r>
              <a:rPr lang="en-US" sz="1600" dirty="0">
                <a:latin typeface="Calibri" panose="020F0502020204030204" pitchFamily="34" charset="0"/>
                <a:ea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https://www.gov.uk/government/publications/pace-code-g-2012</a:t>
            </a:r>
            <a:r>
              <a:rPr lang="en-US" sz="1600" dirty="0">
                <a:latin typeface="Calibri" panose="020F0502020204030204" pitchFamily="34" charset="0"/>
                <a:ea typeface="Calibri" panose="020F0502020204030204" pitchFamily="34" charset="0"/>
                <a:cs typeface="Calibri" panose="020F0502020204030204" pitchFamily="34" charset="0"/>
              </a:rPr>
              <a:t> (Accessed on 03 March 2025). </a:t>
            </a:r>
          </a:p>
          <a:p>
            <a:pPr>
              <a:spcBef>
                <a:spcPts val="0"/>
              </a:spcBef>
            </a:pPr>
            <a:r>
              <a:rPr lang="en-US" sz="1600" dirty="0">
                <a:effectLst/>
                <a:latin typeface="Calibri" panose="020F0502020204030204" pitchFamily="34" charset="0"/>
                <a:ea typeface="Calibri" panose="020F0502020204030204" pitchFamily="34" charset="0"/>
                <a:cs typeface="Calibri" panose="020F0502020204030204" pitchFamily="34" charset="0"/>
              </a:rPr>
              <a:t>Jackson B.A., (2023). </a:t>
            </a:r>
            <a:r>
              <a:rPr lang="en-US" sz="1600" i="1" dirty="0">
                <a:effectLst/>
                <a:latin typeface="Calibri" panose="020F0502020204030204" pitchFamily="34" charset="0"/>
                <a:ea typeface="Calibri" panose="020F0502020204030204" pitchFamily="34" charset="0"/>
                <a:cs typeface="Calibri" panose="020F0502020204030204" pitchFamily="34" charset="0"/>
              </a:rPr>
              <a:t>Two people aged 32 and 31 are charged with murder following death of two-year-old girl. </a:t>
            </a:r>
            <a:r>
              <a:rPr lang="en-US" sz="1600" dirty="0">
                <a:effectLst/>
                <a:latin typeface="Calibri" panose="020F0502020204030204" pitchFamily="34" charset="0"/>
                <a:ea typeface="Calibri" panose="020F0502020204030204" pitchFamily="34" charset="0"/>
                <a:cs typeface="Calibri" panose="020F0502020204030204" pitchFamily="34" charset="0"/>
              </a:rPr>
              <a:t>(online) Available at: </a:t>
            </a:r>
            <a:r>
              <a:rPr lang="en-US" sz="1600" dirty="0">
                <a:effectLst/>
                <a:latin typeface="Calibri" panose="020F0502020204030204" pitchFamily="34" charset="0"/>
                <a:ea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https://dailymail.co.uk/news/article</a:t>
            </a:r>
            <a:r>
              <a:rPr lang="en-US" sz="1600" dirty="0">
                <a:effectLst/>
                <a:latin typeface="Calibri" panose="020F0502020204030204" pitchFamily="34" charset="0"/>
                <a:ea typeface="Calibri" panose="020F0502020204030204" pitchFamily="34" charset="0"/>
                <a:cs typeface="Calibri" panose="020F0502020204030204" pitchFamily="34" charset="0"/>
              </a:rPr>
              <a:t> (Accessed on 03 March 2025).</a:t>
            </a:r>
          </a:p>
          <a:p>
            <a:pPr>
              <a:spcBef>
                <a:spcPts val="0"/>
              </a:spcBef>
            </a:pPr>
            <a:r>
              <a:rPr lang="en-US" sz="1600" dirty="0">
                <a:effectLst/>
                <a:latin typeface="Calibri" panose="020F0502020204030204" pitchFamily="34" charset="0"/>
                <a:ea typeface="Calibri" panose="020F0502020204030204" pitchFamily="34" charset="0"/>
                <a:cs typeface="Calibri" panose="020F0502020204030204" pitchFamily="34" charset="0"/>
              </a:rPr>
              <a:t>View., (2023). </a:t>
            </a:r>
            <a:r>
              <a:rPr lang="en-US" sz="1600" i="1" dirty="0">
                <a:effectLst/>
                <a:latin typeface="Calibri" panose="020F0502020204030204" pitchFamily="34" charset="0"/>
                <a:ea typeface="Calibri" panose="020F0502020204030204" pitchFamily="34" charset="0"/>
                <a:cs typeface="Calibri" panose="020F0502020204030204" pitchFamily="34" charset="0"/>
              </a:rPr>
              <a:t>Lack of Necessity to Arrest</a:t>
            </a:r>
            <a:r>
              <a:rPr lang="en-US" sz="1600" dirty="0">
                <a:effectLst/>
                <a:latin typeface="Calibri" panose="020F0502020204030204" pitchFamily="34" charset="0"/>
                <a:ea typeface="Calibri" panose="020F0502020204030204" pitchFamily="34" charset="0"/>
                <a:cs typeface="Calibri" panose="020F0502020204030204" pitchFamily="34" charset="0"/>
              </a:rPr>
              <a:t>, Iain Gould - Actions Against the Police Solicitor. (online) Available at: </a:t>
            </a:r>
            <a:r>
              <a:rPr lang="en-US" sz="1600" dirty="0">
                <a:solidFill>
                  <a:srgbClr val="467886"/>
                </a:solidFill>
                <a:effectLst/>
                <a:latin typeface="Calibri" panose="020F0502020204030204" pitchFamily="34" charset="0"/>
                <a:ea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https://iaingould.co.uk/2023/01/09/lack-of-necessity-to-arrest</a:t>
            </a:r>
            <a:r>
              <a:rPr lang="en-US" sz="1600" dirty="0">
                <a:effectLst/>
                <a:latin typeface="Calibri" panose="020F0502020204030204" pitchFamily="34" charset="0"/>
                <a:ea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a:t>
            </a:r>
            <a:r>
              <a:rPr lang="en-US" sz="1600" dirty="0">
                <a:effectLst/>
                <a:latin typeface="Calibri" panose="020F0502020204030204" pitchFamily="34" charset="0"/>
                <a:ea typeface="Calibri" panose="020F0502020204030204" pitchFamily="34" charset="0"/>
                <a:cs typeface="Calibri" panose="020F0502020204030204" pitchFamily="34" charset="0"/>
              </a:rPr>
              <a:t>. (Accessed on 14 February 2025).</a:t>
            </a:r>
            <a:endParaRPr lang="en-GB" sz="1600" dirty="0">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GB" sz="1600" dirty="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US" sz="1600" dirty="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pPr>
              <a:spcBef>
                <a:spcPts val="0"/>
              </a:spcBef>
            </a:pPr>
            <a:endParaRPr lang="en-US" sz="1600" dirty="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endParaRPr lang="en-GB" sz="16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13541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5" ma:contentTypeDescription="Create a new document." ma:contentTypeScope="" ma:versionID="dba605436969a2ae8dd2ef87f9c2a508">
  <xsd:schema xmlns:xsd="http://www.w3.org/2001/XMLSchema" xmlns:xs="http://www.w3.org/2001/XMLSchema" xmlns:p="http://schemas.microsoft.com/office/2006/metadata/properties" xmlns:ns3="bf244c3e-e0b4-4871-bb4e-fd032a14544d" targetNamespace="http://schemas.microsoft.com/office/2006/metadata/properties" ma:root="true" ma:fieldsID="ddee34ab90ed8d1e714f95e52966236e"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248732F-0E57-469E-9EB9-B7910C13B9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500AA0-5E02-4BF8-8FB5-6F225A313D01}">
  <ds:schemaRefs>
    <ds:schemaRef ds:uri="http://schemas.microsoft.com/sharepoint/v3/contenttype/forms"/>
  </ds:schemaRefs>
</ds:datastoreItem>
</file>

<file path=customXml/itemProps3.xml><?xml version="1.0" encoding="utf-8"?>
<ds:datastoreItem xmlns:ds="http://schemas.openxmlformats.org/officeDocument/2006/customXml" ds:itemID="{4E73322D-CBBA-49D9-BCEE-BFC3DE0AA489}">
  <ds:schemaRefs>
    <ds:schemaRef ds:uri="http://schemas.microsoft.com/office/infopath/2007/PartnerControls"/>
    <ds:schemaRef ds:uri="http://schemas.openxmlformats.org/package/2006/metadata/core-properties"/>
    <ds:schemaRef ds:uri="http://purl.org/dc/terms/"/>
    <ds:schemaRef ds:uri="http://purl.org/dc/dcmitype/"/>
    <ds:schemaRef ds:uri="http://www.w3.org/XML/1998/namespace"/>
    <ds:schemaRef ds:uri="http://schemas.microsoft.com/office/2006/documentManagement/types"/>
    <ds:schemaRef ds:uri="bf244c3e-e0b4-4871-bb4e-fd032a14544d"/>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1849</Words>
  <Application>Microsoft Office PowerPoint</Application>
  <PresentationFormat>Widescreen</PresentationFormat>
  <Paragraphs>95</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Arial</vt:lpstr>
      <vt:lpstr>Calibri</vt:lpstr>
      <vt:lpstr>Times New Roman</vt:lpstr>
      <vt:lpstr>office theme</vt:lpstr>
      <vt:lpstr>Code  G &amp; Fair Treatment of Prisoners</vt:lpstr>
      <vt:lpstr>Introduction</vt:lpstr>
      <vt:lpstr>Key Aspects of Code G</vt:lpstr>
      <vt:lpstr>Impact on Fair Treatment</vt:lpstr>
      <vt:lpstr>Lawful Process Improvements</vt:lpstr>
      <vt:lpstr>Challenges &amp; Criticism</vt:lpstr>
      <vt:lpstr>Conclusion</vt:lpstr>
      <vt:lpstr>References </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Code G &amp; Fair Treatment of Prisoners</dc:title>
  <dc:creator/>
  <cp:lastModifiedBy/>
  <cp:revision>2</cp:revision>
  <dcterms:created xsi:type="dcterms:W3CDTF">2025-02-16T06:37:53Z</dcterms:created>
  <dcterms:modified xsi:type="dcterms:W3CDTF">2025-03-06T11:28:02Z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