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3"/>
  </p:notesMasterIdLst>
  <p:sldIdLst>
    <p:sldId id="256" r:id="rId2"/>
    <p:sldId id="268" r:id="rId3"/>
    <p:sldId id="257" r:id="rId4"/>
    <p:sldId id="25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 id="293" r:id="rId30"/>
    <p:sldId id="264" r:id="rId31"/>
    <p:sldId id="265" r:id="rId32"/>
  </p:sldIdLst>
  <p:sldSz cx="14711363" cy="82994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中度样式 4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252" autoAdjust="0"/>
    <p:restoredTop sz="79304" autoAdjust="0"/>
  </p:normalViewPr>
  <p:slideViewPr>
    <p:cSldViewPr snapToGrid="0">
      <p:cViewPr varScale="1">
        <p:scale>
          <a:sx n="44" d="100"/>
          <a:sy n="44" d="100"/>
        </p:scale>
        <p:origin x="13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BC61D2-5D77-4393-9419-03B5E5DEADEF}" type="datetimeFigureOut">
              <a:rPr lang="en-GB" smtClean="0"/>
              <a:t>02/12/2025</a:t>
            </a:fld>
            <a:endParaRPr lang="en-GB"/>
          </a:p>
        </p:txBody>
      </p:sp>
      <p:sp>
        <p:nvSpPr>
          <p:cNvPr id="4" name="Slide Image Placeholder 3"/>
          <p:cNvSpPr>
            <a:spLocks noGrp="1" noRot="1" noChangeAspect="1"/>
          </p:cNvSpPr>
          <p:nvPr>
            <p:ph type="sldImg" idx="2"/>
          </p:nvPr>
        </p:nvSpPr>
        <p:spPr>
          <a:xfrm>
            <a:off x="693738" y="1143000"/>
            <a:ext cx="54705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4B61A-24B1-446C-96B1-C5C2F784C8E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1069975" rtl="0" eaLnBrk="1" latinLnBrk="0" hangingPunct="1">
      <a:defRPr sz="1405" kern="1200">
        <a:solidFill>
          <a:schemeClr val="tx1"/>
        </a:solidFill>
        <a:latin typeface="+mn-lt"/>
        <a:ea typeface="+mn-ea"/>
        <a:cs typeface="+mn-cs"/>
      </a:defRPr>
    </a:lvl1pPr>
    <a:lvl2pPr marL="534670" algn="l" defTabSz="1069975" rtl="0" eaLnBrk="1" latinLnBrk="0" hangingPunct="1">
      <a:defRPr sz="1405" kern="1200">
        <a:solidFill>
          <a:schemeClr val="tx1"/>
        </a:solidFill>
        <a:latin typeface="+mn-lt"/>
        <a:ea typeface="+mn-ea"/>
        <a:cs typeface="+mn-cs"/>
      </a:defRPr>
    </a:lvl2pPr>
    <a:lvl3pPr marL="1069975" algn="l" defTabSz="1069975" rtl="0" eaLnBrk="1" latinLnBrk="0" hangingPunct="1">
      <a:defRPr sz="1405" kern="1200">
        <a:solidFill>
          <a:schemeClr val="tx1"/>
        </a:solidFill>
        <a:latin typeface="+mn-lt"/>
        <a:ea typeface="+mn-ea"/>
        <a:cs typeface="+mn-cs"/>
      </a:defRPr>
    </a:lvl3pPr>
    <a:lvl4pPr marL="1604645" algn="l" defTabSz="1069975" rtl="0" eaLnBrk="1" latinLnBrk="0" hangingPunct="1">
      <a:defRPr sz="1405" kern="1200">
        <a:solidFill>
          <a:schemeClr val="tx1"/>
        </a:solidFill>
        <a:latin typeface="+mn-lt"/>
        <a:ea typeface="+mn-ea"/>
        <a:cs typeface="+mn-cs"/>
      </a:defRPr>
    </a:lvl4pPr>
    <a:lvl5pPr marL="2139950" algn="l" defTabSz="1069975" rtl="0" eaLnBrk="1" latinLnBrk="0" hangingPunct="1">
      <a:defRPr sz="1405" kern="1200">
        <a:solidFill>
          <a:schemeClr val="tx1"/>
        </a:solidFill>
        <a:latin typeface="+mn-lt"/>
        <a:ea typeface="+mn-ea"/>
        <a:cs typeface="+mn-cs"/>
      </a:defRPr>
    </a:lvl5pPr>
    <a:lvl6pPr marL="2674620" algn="l" defTabSz="1069975" rtl="0" eaLnBrk="1" latinLnBrk="0" hangingPunct="1">
      <a:defRPr sz="1405" kern="1200">
        <a:solidFill>
          <a:schemeClr val="tx1"/>
        </a:solidFill>
        <a:latin typeface="+mn-lt"/>
        <a:ea typeface="+mn-ea"/>
        <a:cs typeface="+mn-cs"/>
      </a:defRPr>
    </a:lvl6pPr>
    <a:lvl7pPr marL="3209290" algn="l" defTabSz="1069975" rtl="0" eaLnBrk="1" latinLnBrk="0" hangingPunct="1">
      <a:defRPr sz="1405" kern="1200">
        <a:solidFill>
          <a:schemeClr val="tx1"/>
        </a:solidFill>
        <a:latin typeface="+mn-lt"/>
        <a:ea typeface="+mn-ea"/>
        <a:cs typeface="+mn-cs"/>
      </a:defRPr>
    </a:lvl7pPr>
    <a:lvl8pPr marL="3744595" algn="l" defTabSz="1069975" rtl="0" eaLnBrk="1" latinLnBrk="0" hangingPunct="1">
      <a:defRPr sz="1405" kern="1200">
        <a:solidFill>
          <a:schemeClr val="tx1"/>
        </a:solidFill>
        <a:latin typeface="+mn-lt"/>
        <a:ea typeface="+mn-ea"/>
        <a:cs typeface="+mn-cs"/>
      </a:defRPr>
    </a:lvl8pPr>
    <a:lvl9pPr marL="4279265" algn="l" defTabSz="1069975" rtl="0" eaLnBrk="1" latinLnBrk="0" hangingPunct="1">
      <a:defRPr sz="140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smtClean="0">
                <a:latin typeface="Times New Roman" panose="02020603050405020304" pitchFamily="18" charset="0"/>
                <a:cs typeface="Times New Roman" panose="02020603050405020304" pitchFamily="18" charset="0"/>
              </a:rPr>
              <a:t>Introduction	</a:t>
            </a:r>
          </a:p>
          <a:p>
            <a:r>
              <a:rPr lang="en-US" sz="1600" dirty="0" smtClean="0">
                <a:latin typeface="Times New Roman" panose="02020603050405020304" pitchFamily="18" charset="0"/>
                <a:cs typeface="Times New Roman" panose="02020603050405020304" pitchFamily="18" charset="0"/>
              </a:rPr>
              <a:t>1. Recruitment and Selection HSBC.	</a:t>
            </a:r>
          </a:p>
          <a:p>
            <a:r>
              <a:rPr lang="en-US" sz="1600" dirty="0" smtClean="0">
                <a:latin typeface="Times New Roman" panose="02020603050405020304" pitchFamily="18" charset="0"/>
                <a:cs typeface="Times New Roman" panose="02020603050405020304" pitchFamily="18" charset="0"/>
              </a:rPr>
              <a:t>2. Unilever training and development.	</a:t>
            </a:r>
          </a:p>
          <a:p>
            <a:r>
              <a:rPr lang="en-US" sz="1600" dirty="0" smtClean="0">
                <a:latin typeface="Times New Roman" panose="02020603050405020304" pitchFamily="18" charset="0"/>
                <a:cs typeface="Times New Roman" panose="02020603050405020304" pitchFamily="18" charset="0"/>
              </a:rPr>
              <a:t>3. Rio Tinto Diversity, Equity and Inclusion.	</a:t>
            </a:r>
          </a:p>
          <a:p>
            <a:r>
              <a:rPr lang="en-US" sz="1600" dirty="0" smtClean="0">
                <a:latin typeface="Times New Roman" panose="02020603050405020304" pitchFamily="18" charset="0"/>
                <a:cs typeface="Times New Roman" panose="02020603050405020304" pitchFamily="18" charset="0"/>
              </a:rPr>
              <a:t>4. Reward and Remuneration at Shell.	</a:t>
            </a:r>
          </a:p>
          <a:p>
            <a:r>
              <a:rPr lang="en-US" sz="1600" dirty="0" smtClean="0">
                <a:latin typeface="Times New Roman" panose="02020603050405020304" pitchFamily="18" charset="0"/>
                <a:cs typeface="Times New Roman" panose="02020603050405020304" pitchFamily="18" charset="0"/>
              </a:rPr>
              <a:t>5. Overarching HR Challenges for Global Organisations	</a:t>
            </a:r>
          </a:p>
          <a:p>
            <a:r>
              <a:rPr lang="en-US" sz="1600" dirty="0" smtClean="0">
                <a:latin typeface="Times New Roman" panose="02020603050405020304" pitchFamily="18" charset="0"/>
                <a:cs typeface="Times New Roman" panose="02020603050405020304" pitchFamily="18" charset="0"/>
              </a:rPr>
              <a:t>6. Practical Recommendations	</a:t>
            </a:r>
          </a:p>
          <a:p>
            <a:r>
              <a:rPr lang="en-US" sz="1600" dirty="0" smtClean="0">
                <a:latin typeface="Times New Roman" panose="02020603050405020304" pitchFamily="18" charset="0"/>
                <a:cs typeface="Times New Roman" panose="02020603050405020304" pitchFamily="18" charset="0"/>
              </a:rPr>
              <a:t>Conclusion	</a:t>
            </a:r>
          </a:p>
          <a:p>
            <a:r>
              <a:rPr lang="en-US" sz="1600" dirty="0" smtClean="0">
                <a:latin typeface="Times New Roman" panose="02020603050405020304" pitchFamily="18" charset="0"/>
                <a:cs typeface="Times New Roman" panose="02020603050405020304" pitchFamily="18" charset="0"/>
              </a:rPr>
              <a:t>References	</a:t>
            </a:r>
            <a:endParaRPr lang="en-GB"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Human Capital Management (HCM) is the organisational strategy of managing its most valuable asset, which is people. Effective HCM practices are important in a globalized world since this is essential to organisations that are innovative and competitive. This report examines some of the issues that Human Resource Management (HRM) encounters by multinational corporations (MNCs) and how it can be remedied by providing effective solutions. Particularly, the report will dwell upon four key HRM elements recruitment and selection, training and development, diversity, equity, and inclusion (DEI), and reward and remuneration exploring the practices in HSBC, Unilever, Rio Tinto, and Shell. This report will discuss the line managers, HR practices, the challenge that organisations experience and the suggestions how these core HR functions can be improved.</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business alignment of HCM of strategic importance is essential in order to realize workforce optimization, boost the performance of employees, and build organisational sustainability. As part of its strategy of recruiting the best employees, HSBC is a top international bank that uses competency based recruitment approach. Recruitment practices in the bank focus on diversity, equity, and inclusion (DEI) in the manner of representing the global operations of the bank. </a:t>
            </a:r>
          </a:p>
          <a:p>
            <a:r>
              <a:rPr lang="en-GB" sz="1405" kern="1200" dirty="0" smtClean="0">
                <a:solidFill>
                  <a:schemeClr val="tx1"/>
                </a:solidFill>
                <a:effectLst/>
                <a:latin typeface="+mn-lt"/>
                <a:ea typeface="+mn-ea"/>
                <a:cs typeface="+mn-cs"/>
              </a:rPr>
              <a:t>The recruitment approaches that HSBC employs are that of persons who share the HSBC core values of integrity, innovation and collaboration. The recruitment strategy is integrated with the use of online services such as LinkedIn and Glassdoor to get a big number of applicants. Moreover, the selection of the candidates is conducted with the help of AI-based screening devices, so it has a neat and efficient procedure that helps to determine the best people to work at certain positions (Sharma and Agarwal, 2018).</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role played by the line managers at HSBC as far as the recruitment process is concerned cannot be ignored. They define the job requirements, interview and make final decisions regarding whether to hire or not. Such managers make sure that employees who are appointed to occupy positions suit the business operations of their departments. The HR and line managers should also work together to make sure the recruitment strategy is consistent with departmental and organisational objectives (Ulrich et al., 2019).</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HSBC recruitment approach conforms to the overall direction that the bank may have: to become a digital-first, global banking leader. This is articulated by their attention to recruitment of candidates who have the knowledge of technology to facilitate the implementation of digital transformation programs. Moreover, the DEI objectives of HSBC are part of its workforce hiring policy to meet the bank strategic objectives that help to create an inclusive work environment and access different talent resources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HSBC is affected by a range of difficulties within its recruitment procedures, such as a high level of rivalry on skills and skills chiefly in technology and finance. Another problem faced by the company is unconscious bias that affects the hiring process even when the company tries at its best to be an inclusive company. Also, when recruiting, it is not easy to navigate across various </a:t>
            </a:r>
            <a:r>
              <a:rPr lang="en-GB" sz="1405" kern="1200" dirty="0" err="1" smtClean="0">
                <a:solidFill>
                  <a:schemeClr val="tx1"/>
                </a:solidFill>
                <a:effectLst/>
                <a:latin typeface="+mn-lt"/>
                <a:ea typeface="+mn-ea"/>
                <a:cs typeface="+mn-cs"/>
              </a:rPr>
              <a:t>labor</a:t>
            </a:r>
            <a:r>
              <a:rPr lang="en-GB" sz="1405" kern="1200" dirty="0" smtClean="0">
                <a:solidFill>
                  <a:schemeClr val="tx1"/>
                </a:solidFill>
                <a:effectLst/>
                <a:latin typeface="+mn-lt"/>
                <a:ea typeface="+mn-ea"/>
                <a:cs typeface="+mn-cs"/>
              </a:rPr>
              <a:t> laws and cultural practices in international markets (Ng and Burke, 2022).</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Bias-Reducing Technology:</a:t>
            </a:r>
            <a:r>
              <a:rPr lang="en-GB" sz="1405" kern="1200" dirty="0" smtClean="0">
                <a:solidFill>
                  <a:schemeClr val="tx1"/>
                </a:solidFill>
                <a:effectLst/>
                <a:latin typeface="+mn-lt"/>
                <a:ea typeface="+mn-ea"/>
                <a:cs typeface="+mn-cs"/>
              </a:rPr>
              <a:t> Spend more on AI recruitment technology and reduce bias in the hiring process.</a:t>
            </a:r>
          </a:p>
          <a:p>
            <a:r>
              <a:rPr lang="en-GB" sz="1405" b="1" kern="1200" dirty="0" smtClean="0">
                <a:solidFill>
                  <a:schemeClr val="tx1"/>
                </a:solidFill>
                <a:effectLst/>
                <a:latin typeface="+mn-lt"/>
                <a:ea typeface="+mn-ea"/>
                <a:cs typeface="+mn-cs"/>
              </a:rPr>
              <a:t>Better Employer Branding:</a:t>
            </a:r>
            <a:r>
              <a:rPr lang="en-GB" sz="1405" kern="1200" dirty="0" smtClean="0">
                <a:solidFill>
                  <a:schemeClr val="tx1"/>
                </a:solidFill>
                <a:effectLst/>
                <a:latin typeface="+mn-lt"/>
                <a:ea typeface="+mn-ea"/>
                <a:cs typeface="+mn-cs"/>
              </a:rPr>
              <a:t> highlight the desire by HSBC to be diverse and innovative so as to appeal to a wider range of talent.</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Global Mobility Programs:</a:t>
            </a:r>
            <a:r>
              <a:rPr lang="en-GB" sz="1405" kern="1200" dirty="0" smtClean="0">
                <a:solidFill>
                  <a:schemeClr val="tx1"/>
                </a:solidFill>
                <a:effectLst/>
                <a:latin typeface="+mn-lt"/>
                <a:ea typeface="+mn-ea"/>
                <a:cs typeface="+mn-cs"/>
              </a:rPr>
              <a:t> Provide additional global mobility in order to build leadership talent on a regional basis.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training and development programs of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are aimed at helping employees to develop their careers in accordance with the strategic goals of the company and align their skills. The company provides a combination of face-to-face and distance learning, which is based on leadership training, technical skills, and competence at the global level. The training is offered on all the levels including entry-level workers to the top-level leaders, all of which are equipped with the resources to develop their professional growth (Kaufman and Johnson, 2021).</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training and development programs of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are aimed at the continuous development of employees and two-way alignment of the skills to the strategic goals of a company. The company provides a combination of both in-person and online education with technical knowledge and focus on sustainability and leadership development.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focuses on lifelong learning so that its employees can help integrate into the changing business requirements and global challenges.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Implementing training programs at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cannot do without line managers. They determine certain training requirements in their teams and make sure that the employees get access to the appropriate learning opportunities. HR is also heavily involved in the development of the training structure, compliance with the organisational aims, and evaluation of the developmental programs efficiency (Guest, 2017).</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training and development of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is related to its sustainability strategy and its love of innovation. Indicatively, the firm has the leadership development program that serves to equip future leaders to proceed with sustainability efforts. Such alignment will make employees skilled to achieve the goals of the company in the long-run, which are its development and environmental impact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One of the challenges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struggles with is that it should provide all employees with equal access to the training opportunities regardless of the resourcefulness in the developing markets that might be insufficient. Besides, the company will need to evaluate the efficiency of its training programs, both regarding employee performance and business results (Sharma and Agarwal, 2018). </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Global Training Network</a:t>
            </a:r>
            <a:r>
              <a:rPr lang="en-GB" sz="1405" kern="1200" dirty="0" smtClean="0">
                <a:solidFill>
                  <a:schemeClr val="tx1"/>
                </a:solidFill>
                <a:effectLst/>
                <a:latin typeface="+mn-lt"/>
                <a:ea typeface="+mn-ea"/>
                <a:cs typeface="+mn-cs"/>
              </a:rPr>
              <a:t>: Develop virtual training to provide equal learning opportunities in global sites.</a:t>
            </a:r>
          </a:p>
          <a:p>
            <a:r>
              <a:rPr lang="en-GB" sz="1405" b="1" kern="1200" dirty="0" smtClean="0">
                <a:solidFill>
                  <a:schemeClr val="tx1"/>
                </a:solidFill>
                <a:effectLst/>
                <a:latin typeface="+mn-lt"/>
                <a:ea typeface="+mn-ea"/>
                <a:cs typeface="+mn-cs"/>
              </a:rPr>
              <a:t>Continuous Learning Culture</a:t>
            </a:r>
            <a:r>
              <a:rPr lang="en-GB" sz="1405" kern="1200" dirty="0" smtClean="0">
                <a:solidFill>
                  <a:schemeClr val="tx1"/>
                </a:solidFill>
                <a:effectLst/>
                <a:latin typeface="+mn-lt"/>
                <a:ea typeface="+mn-ea"/>
                <a:cs typeface="+mn-cs"/>
              </a:rPr>
              <a:t>: Consistently challenge the employees to learn continuously and reward them in the event of skills upgrades.</a:t>
            </a:r>
          </a:p>
          <a:p>
            <a:r>
              <a:rPr lang="en-GB" sz="1405" b="1" kern="1200" dirty="0" smtClean="0">
                <a:solidFill>
                  <a:schemeClr val="tx1"/>
                </a:solidFill>
                <a:effectLst/>
                <a:latin typeface="+mn-lt"/>
                <a:ea typeface="+mn-ea"/>
                <a:cs typeface="+mn-cs"/>
              </a:rPr>
              <a:t>Impact Evaluation:</a:t>
            </a:r>
            <a:r>
              <a:rPr lang="en-GB" sz="1405" kern="1200" dirty="0" smtClean="0">
                <a:solidFill>
                  <a:schemeClr val="tx1"/>
                </a:solidFill>
                <a:effectLst/>
                <a:latin typeface="+mn-lt"/>
                <a:ea typeface="+mn-ea"/>
                <a:cs typeface="+mn-cs"/>
              </a:rPr>
              <a:t> Introduce a mechanism to determine the ROI of training programs based on employee performance and success of the organisation.</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a multinational mining corporation, has gone to great lengths to institute the DEI policies. The company has established high targets to enhance gender diversity and reach out to the underrepresented groups in leadership positions. </a:t>
            </a:r>
            <a:r>
              <a:rPr lang="en-US" sz="1600" dirty="0" smtClean="0">
                <a:latin typeface="Times New Roman" panose="02020603050405020304" pitchFamily="18" charset="0"/>
                <a:cs typeface="Times New Roman" panose="02020603050405020304" pitchFamily="18" charset="0"/>
              </a:rPr>
              <a:t>HSBC </a:t>
            </a:r>
            <a:r>
              <a:rPr lang="en-GB" sz="1405" kern="1200" dirty="0" smtClean="0">
                <a:solidFill>
                  <a:schemeClr val="tx1"/>
                </a:solidFill>
                <a:effectLst/>
                <a:latin typeface="+mn-lt"/>
                <a:ea typeface="+mn-ea"/>
                <a:cs typeface="+mn-cs"/>
              </a:rPr>
              <a:t>also emphasizes the issue of inclusive hiring and trains about unconscious bias and cultural competency. Another practice of the company is mentorship programs that help to create the next generation of diverse leaders (Cox &amp; Blake, 2017).</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Rio Tinto has resolved to enhance diversity, equity, and inclusion amongst its employees, especially in the management positions. The DEI activities of the firm are based on gender equality, underrepresented group, and inclusion culture. Rio Tinto focuses on providing an environment where diversity will lead to innovation and organisational prosperity.</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US" sz="1600" dirty="0" smtClean="0">
                <a:latin typeface="Times New Roman" panose="02020603050405020304" pitchFamily="18" charset="0"/>
                <a:cs typeface="Times New Roman" panose="02020603050405020304" pitchFamily="18" charset="0"/>
              </a:rPr>
              <a:t>HSBC </a:t>
            </a:r>
            <a:r>
              <a:rPr lang="en-GB" sz="1405" kern="1200" dirty="0" smtClean="0">
                <a:solidFill>
                  <a:schemeClr val="tx1"/>
                </a:solidFill>
                <a:effectLst/>
                <a:latin typeface="+mn-lt"/>
                <a:ea typeface="+mn-ea"/>
                <a:cs typeface="+mn-cs"/>
              </a:rPr>
              <a:t>line managers play a critical role in creating a workplace which is inclusive. They must handle this role and ensure that diversity and inclusion are part of their team dynamic whenever recruiting a member to the company, as well as during day-to-day interactions. HR does make sure that the policies regarding diversity equity are aligned with organisational strategies and training on managing diversity-related issues is offered to managers (Williams et al., 2021).</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DEI strategy of </a:t>
            </a:r>
            <a:r>
              <a:rPr lang="en-US" sz="1600" dirty="0" smtClean="0">
                <a:latin typeface="Times New Roman" panose="02020603050405020304" pitchFamily="18" charset="0"/>
                <a:cs typeface="Times New Roman" panose="02020603050405020304" pitchFamily="18" charset="0"/>
              </a:rPr>
              <a:t>HSBC </a:t>
            </a:r>
            <a:r>
              <a:rPr lang="en-GB" sz="1405" kern="1200" dirty="0" smtClean="0">
                <a:solidFill>
                  <a:schemeClr val="tx1"/>
                </a:solidFill>
                <a:effectLst/>
                <a:latin typeface="+mn-lt"/>
                <a:ea typeface="+mn-ea"/>
                <a:cs typeface="+mn-cs"/>
              </a:rPr>
              <a:t>is closely connected to its mission to enhance the performance of the organisation through exploiting a variety of brains. The company is of the view that an inclusive and diverse workforce leads to innovation, better decision making and good performance of business in general. The connection that is made between DEI and organisational objectives promotes the competitiveness of </a:t>
            </a:r>
            <a:r>
              <a:rPr lang="en-US" sz="1600" dirty="0" smtClean="0">
                <a:latin typeface="Times New Roman" panose="02020603050405020304" pitchFamily="18" charset="0"/>
                <a:cs typeface="Times New Roman" panose="02020603050405020304" pitchFamily="18" charset="0"/>
              </a:rPr>
              <a:t>HSBC </a:t>
            </a:r>
            <a:r>
              <a:rPr lang="en-GB" sz="1405" kern="1200" dirty="0" smtClean="0">
                <a:solidFill>
                  <a:schemeClr val="tx1"/>
                </a:solidFill>
                <a:effectLst/>
                <a:latin typeface="+mn-lt"/>
                <a:ea typeface="+mn-ea"/>
                <a:cs typeface="+mn-cs"/>
              </a:rPr>
              <a:t>in the international market (Cox &amp; Blake, 2017).</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is experiencing issues that are associated with unconscious bias especially in leadership. It is also not easy to implement DEI in some areas of the organisation especially in the more male dominated sectors. Also, it is hard to document the actual difference that DEI policies have had on the performance of the business (Iles ., 2017). </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Inclusive Leadership Development:</a:t>
            </a:r>
            <a:r>
              <a:rPr lang="en-GB" sz="1405" kern="1200" dirty="0" smtClean="0">
                <a:solidFill>
                  <a:schemeClr val="tx1"/>
                </a:solidFill>
                <a:effectLst/>
                <a:latin typeface="+mn-lt"/>
                <a:ea typeface="+mn-ea"/>
                <a:cs typeface="+mn-cs"/>
              </a:rPr>
              <a:t> Intensify leadership development to adopt a more inclusive leadership-focused approach.</a:t>
            </a:r>
          </a:p>
          <a:p>
            <a:r>
              <a:rPr lang="en-GB" sz="1405" b="1" kern="1200" dirty="0" smtClean="0">
                <a:solidFill>
                  <a:schemeClr val="tx1"/>
                </a:solidFill>
                <a:effectLst/>
                <a:latin typeface="+mn-lt"/>
                <a:ea typeface="+mn-ea"/>
                <a:cs typeface="+mn-cs"/>
              </a:rPr>
              <a:t>Unconscious Bias Training:</a:t>
            </a:r>
            <a:r>
              <a:rPr lang="en-GB" sz="1405" kern="1200" dirty="0" smtClean="0">
                <a:solidFill>
                  <a:schemeClr val="tx1"/>
                </a:solidFill>
                <a:effectLst/>
                <a:latin typeface="+mn-lt"/>
                <a:ea typeface="+mn-ea"/>
                <a:cs typeface="+mn-cs"/>
              </a:rPr>
              <a:t> Upgrade training programs on unconscious bias, especially on senior management.</a:t>
            </a:r>
          </a:p>
          <a:p>
            <a:r>
              <a:rPr lang="en-GB" sz="1405" b="1" kern="1200" dirty="0" smtClean="0">
                <a:solidFill>
                  <a:schemeClr val="tx1"/>
                </a:solidFill>
                <a:effectLst/>
                <a:latin typeface="+mn-lt"/>
                <a:ea typeface="+mn-ea"/>
                <a:cs typeface="+mn-cs"/>
              </a:rPr>
              <a:t>Diversity Metrics:</a:t>
            </a:r>
            <a:r>
              <a:rPr lang="en-GB" sz="1405" kern="1200" dirty="0" smtClean="0">
                <a:solidFill>
                  <a:schemeClr val="tx1"/>
                </a:solidFill>
                <a:effectLst/>
                <a:latin typeface="+mn-lt"/>
                <a:ea typeface="+mn-ea"/>
                <a:cs typeface="+mn-cs"/>
              </a:rPr>
              <a:t> Consistently measure the DEI progress by having a sound tracking of essential variables such as the representation and employee engagement.</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reward and remuneration policies at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are aimed at attracting, motivating, and retaining the best employees in its worldwide operations. The company has competitive compensation packages which include the base salary, performance bonuses, and the stock options. At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benefits, including employee wellness programs, retirement plans, and healthcare, are also available (Ulrich ., 2019).</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company has a comprehensive compensation package which consists of base pay, bonuses, stock option and comprehensive benefits.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insists on the pay-based performance principle and bases the compensation on the strategic objectives of development and sustainability of the company.</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HR develops and maintains the compensation system but also with the ensuring that the compensation structures are competitive and are in accordance with the organisational objectives. The role of line managers is important in the performance appraisals and proposing bonuses and promotions to employees depending on the individual and team performance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reward and remuneration policies equally support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sustainable, growth and innovation objectives in its long-term business. The performance-based reward system at the company ensures that employees are motivated to deliver towards the overall company goals such as expansion of renewable energy programmes and increase of operational efficiency (Ng &amp; Burke, 2022).</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Equity and fairness in compensation systems of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in varied geographical locations is one of the main challenges facing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The company has to compensate competitively with local labour and the cost of living as well as with the local labour laws and still have a similar global pay structure (Kaufman and Johnson, 2021). The </a:t>
            </a:r>
            <a:r>
              <a:rPr lang="en-US" sz="1600" dirty="0" smtClean="0">
                <a:latin typeface="Times New Roman" panose="02020603050405020304" pitchFamily="18" charset="0"/>
                <a:cs typeface="Times New Roman" panose="02020603050405020304" pitchFamily="18" charset="0"/>
              </a:rPr>
              <a:t>HSBC</a:t>
            </a:r>
            <a:r>
              <a:rPr lang="en-GB" sz="1405" kern="1200" dirty="0" smtClean="0">
                <a:solidFill>
                  <a:schemeClr val="tx1"/>
                </a:solidFill>
                <a:effectLst/>
                <a:latin typeface="+mn-lt"/>
                <a:ea typeface="+mn-ea"/>
                <a:cs typeface="+mn-cs"/>
              </a:rPr>
              <a:t> reward and remuneration policies are aimed at attraction, motivation and retention of the best talents in a competitive global market.</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Performance-Based Incentives:</a:t>
            </a:r>
            <a:r>
              <a:rPr lang="en-GB" sz="1405" kern="1200" dirty="0" smtClean="0">
                <a:solidFill>
                  <a:schemeClr val="tx1"/>
                </a:solidFill>
                <a:effectLst/>
                <a:latin typeface="+mn-lt"/>
                <a:ea typeface="+mn-ea"/>
                <a:cs typeface="+mn-cs"/>
              </a:rPr>
              <a:t> Enhance the performance-based compensation to align the Employee goals with the objectives of the organisation.</a:t>
            </a:r>
          </a:p>
          <a:p>
            <a:r>
              <a:rPr lang="en-GB" sz="1405" b="1" kern="1200" dirty="0" smtClean="0">
                <a:solidFill>
                  <a:schemeClr val="tx1"/>
                </a:solidFill>
                <a:effectLst/>
                <a:latin typeface="+mn-lt"/>
                <a:ea typeface="+mn-ea"/>
                <a:cs typeface="+mn-cs"/>
              </a:rPr>
              <a:t>Pay Transparency:</a:t>
            </a:r>
            <a:r>
              <a:rPr lang="en-GB" sz="1405" kern="1200" dirty="0" smtClean="0">
                <a:solidFill>
                  <a:schemeClr val="tx1"/>
                </a:solidFill>
                <a:effectLst/>
                <a:latin typeface="+mn-lt"/>
                <a:ea typeface="+mn-ea"/>
                <a:cs typeface="+mn-cs"/>
              </a:rPr>
              <a:t> Deploy clear pay systems to build trust and minimize pay disparities at the regional level.</a:t>
            </a:r>
          </a:p>
          <a:p>
            <a:r>
              <a:rPr lang="en-GB" sz="1405" b="1" kern="1200" dirty="0" smtClean="0">
                <a:solidFill>
                  <a:schemeClr val="tx1"/>
                </a:solidFill>
                <a:effectLst/>
                <a:latin typeface="+mn-lt"/>
                <a:ea typeface="+mn-ea"/>
                <a:cs typeface="+mn-cs"/>
              </a:rPr>
              <a:t>Global Compensation Strategy:</a:t>
            </a:r>
            <a:r>
              <a:rPr lang="en-GB" sz="1405" kern="1200" dirty="0" smtClean="0">
                <a:solidFill>
                  <a:schemeClr val="tx1"/>
                </a:solidFill>
                <a:effectLst/>
                <a:latin typeface="+mn-lt"/>
                <a:ea typeface="+mn-ea"/>
                <a:cs typeface="+mn-cs"/>
              </a:rPr>
              <a:t> The company is to create a flexible compensation strategy that meets the local market conditions, but ensures the global consistency.</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issues of Human Resource Management (HRM) present global organisations with a great variety of challenges, especially, considering the complications that are inherent in handling talent management in various countries and cultures. To recruit and retain professionals in these key areas, firms are continuously competing to guarantee that the compensation expectations are high and the drive to deliver a desirable career opportunity is highly competent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p>
          <a:p>
            <a:r>
              <a:rPr lang="en-GB" sz="1405" b="1" kern="1200" dirty="0" smtClean="0">
                <a:solidFill>
                  <a:schemeClr val="tx1"/>
                </a:solidFill>
                <a:effectLst/>
                <a:latin typeface="+mn-lt"/>
                <a:ea typeface="+mn-ea"/>
                <a:cs typeface="+mn-cs"/>
              </a:rPr>
              <a:t>Higher competition</a:t>
            </a:r>
            <a:r>
              <a:rPr lang="en-GB" sz="1405" kern="1200" dirty="0" smtClean="0">
                <a:solidFill>
                  <a:schemeClr val="tx1"/>
                </a:solidFill>
                <a:effectLst/>
                <a:latin typeface="+mn-lt"/>
                <a:ea typeface="+mn-ea"/>
                <a:cs typeface="+mn-cs"/>
              </a:rPr>
              <a:t> over high skill talent in various fields such as technology, finance, and healthcare that have led to an increment in recruitment expenses.</a:t>
            </a:r>
          </a:p>
          <a:p>
            <a:r>
              <a:rPr lang="en-GB" sz="1405" b="1" kern="1200" dirty="0" smtClean="0">
                <a:solidFill>
                  <a:schemeClr val="tx1"/>
                </a:solidFill>
                <a:effectLst/>
                <a:latin typeface="+mn-lt"/>
                <a:ea typeface="+mn-ea"/>
                <a:cs typeface="+mn-cs"/>
              </a:rPr>
              <a:t>International skills</a:t>
            </a:r>
            <a:r>
              <a:rPr lang="en-GB" sz="1405" kern="1200" dirty="0" smtClean="0">
                <a:solidFill>
                  <a:schemeClr val="tx1"/>
                </a:solidFill>
                <a:effectLst/>
                <a:latin typeface="+mn-lt"/>
                <a:ea typeface="+mn-ea"/>
                <a:cs typeface="+mn-cs"/>
              </a:rPr>
              <a:t> issues in the emerging area such as artificial intelligence, data science, and green technologies (Becker, 2020).</a:t>
            </a:r>
          </a:p>
          <a:p>
            <a:r>
              <a:rPr lang="en-GB" sz="1405" b="1" kern="1200" dirty="0" smtClean="0">
                <a:solidFill>
                  <a:schemeClr val="tx1"/>
                </a:solidFill>
                <a:effectLst/>
                <a:latin typeface="+mn-lt"/>
                <a:ea typeface="+mn-ea"/>
                <a:cs typeface="+mn-cs"/>
              </a:rPr>
              <a:t>The issue of how to retain</a:t>
            </a:r>
            <a:r>
              <a:rPr lang="en-GB" sz="1405" kern="1200" dirty="0" smtClean="0">
                <a:solidFill>
                  <a:schemeClr val="tx1"/>
                </a:solidFill>
                <a:effectLst/>
                <a:latin typeface="+mn-lt"/>
                <a:ea typeface="+mn-ea"/>
                <a:cs typeface="+mn-cs"/>
              </a:rPr>
              <a:t> the best employees in an environment that is highly competitive given the increasing number of organisations that present enticing offers to the employees.</a:t>
            </a:r>
          </a:p>
          <a:p>
            <a:r>
              <a:rPr lang="en-GB" sz="1405" b="1" kern="1200" dirty="0" smtClean="0">
                <a:solidFill>
                  <a:schemeClr val="tx1"/>
                </a:solidFill>
                <a:effectLst/>
                <a:latin typeface="+mn-lt"/>
                <a:ea typeface="+mn-ea"/>
                <a:cs typeface="+mn-cs"/>
              </a:rPr>
              <a:t>Movement of talents</a:t>
            </a:r>
            <a:r>
              <a:rPr lang="en-GB" sz="1405" kern="1200" dirty="0" smtClean="0">
                <a:solidFill>
                  <a:schemeClr val="tx1"/>
                </a:solidFill>
                <a:effectLst/>
                <a:latin typeface="+mn-lt"/>
                <a:ea typeface="+mn-ea"/>
                <a:cs typeface="+mn-cs"/>
              </a:rPr>
              <a:t> across the borders is complicated by immigration laws, </a:t>
            </a:r>
            <a:r>
              <a:rPr lang="en-GB" sz="1405" kern="1200" dirty="0" err="1" smtClean="0">
                <a:solidFill>
                  <a:schemeClr val="tx1"/>
                </a:solidFill>
                <a:effectLst/>
                <a:latin typeface="+mn-lt"/>
                <a:ea typeface="+mn-ea"/>
                <a:cs typeface="+mn-cs"/>
              </a:rPr>
              <a:t>labor</a:t>
            </a:r>
            <a:r>
              <a:rPr lang="en-GB" sz="1405" kern="1200" dirty="0" smtClean="0">
                <a:solidFill>
                  <a:schemeClr val="tx1"/>
                </a:solidFill>
                <a:effectLst/>
                <a:latin typeface="+mn-lt"/>
                <a:ea typeface="+mn-ea"/>
                <a:cs typeface="+mn-cs"/>
              </a:rPr>
              <a:t> work permits, and regional </a:t>
            </a:r>
            <a:r>
              <a:rPr lang="en-GB" sz="1405" kern="1200" dirty="0" err="1" smtClean="0">
                <a:solidFill>
                  <a:schemeClr val="tx1"/>
                </a:solidFill>
                <a:effectLst/>
                <a:latin typeface="+mn-lt"/>
                <a:ea typeface="+mn-ea"/>
                <a:cs typeface="+mn-cs"/>
              </a:rPr>
              <a:t>labor</a:t>
            </a:r>
            <a:r>
              <a:rPr lang="en-GB" sz="1405" kern="1200" dirty="0" smtClean="0">
                <a:solidFill>
                  <a:schemeClr val="tx1"/>
                </a:solidFill>
                <a:effectLst/>
                <a:latin typeface="+mn-lt"/>
                <a:ea typeface="+mn-ea"/>
                <a:cs typeface="+mn-cs"/>
              </a:rPr>
              <a:t> market circumstances (</a:t>
            </a:r>
            <a:r>
              <a:rPr lang="en-GB" sz="1405" kern="1200" dirty="0" err="1" smtClean="0">
                <a:solidFill>
                  <a:schemeClr val="tx1"/>
                </a:solidFill>
                <a:effectLst/>
                <a:latin typeface="+mn-lt"/>
                <a:ea typeface="+mn-ea"/>
                <a:cs typeface="+mn-cs"/>
              </a:rPr>
              <a:t>Dickmann</a:t>
            </a:r>
            <a:r>
              <a:rPr lang="en-GB" sz="1405" kern="1200" dirty="0" smtClean="0">
                <a:solidFill>
                  <a:schemeClr val="tx1"/>
                </a:solidFill>
                <a:effectLst/>
                <a:latin typeface="+mn-lt"/>
                <a:ea typeface="+mn-ea"/>
                <a:cs typeface="+mn-cs"/>
              </a:rPr>
              <a:t>, 2018).</a:t>
            </a:r>
          </a:p>
          <a:p>
            <a:r>
              <a:rPr lang="en-GB" sz="1405" kern="1200" dirty="0" smtClean="0">
                <a:solidFill>
                  <a:schemeClr val="tx1"/>
                </a:solidFill>
                <a:effectLst/>
                <a:latin typeface="+mn-lt"/>
                <a:ea typeface="+mn-ea"/>
                <a:cs typeface="+mn-cs"/>
              </a:rPr>
              <a:t>Figure: Overarching HR Challenges (Ulrich et al., 2019).</a:t>
            </a:r>
          </a:p>
          <a:p>
            <a:r>
              <a:rPr lang="en-GB" sz="1405" kern="1200" dirty="0" smtClean="0">
                <a:solidFill>
                  <a:schemeClr val="tx1"/>
                </a:solidFill>
                <a:effectLst/>
                <a:latin typeface="+mn-lt"/>
                <a:ea typeface="+mn-ea"/>
                <a:cs typeface="+mn-cs"/>
              </a:rPr>
              <a:t>Another big challenge is integrating Diversity, Equity, and Inclusion (DEI) in HR practices. This is made more challenging by the fact that it is difficult to monitor the development of these initiatives and evaluate their effects on business performance (Cox &amp; Blake, 2017). Recruitment and promotion practices that involve unconscious bias that restrains the promotion of diversity and inclusion.</a:t>
            </a:r>
          </a:p>
          <a:p>
            <a:r>
              <a:rPr lang="en-GB" sz="1405" b="1" kern="1200" dirty="0" smtClean="0">
                <a:solidFill>
                  <a:schemeClr val="tx1"/>
                </a:solidFill>
                <a:effectLst/>
                <a:latin typeface="+mn-lt"/>
                <a:ea typeface="+mn-ea"/>
                <a:cs typeface="+mn-cs"/>
              </a:rPr>
              <a:t>The absence of measurable DEI measures</a:t>
            </a:r>
            <a:r>
              <a:rPr lang="en-GB" sz="1405" kern="1200" dirty="0" smtClean="0">
                <a:solidFill>
                  <a:schemeClr val="tx1"/>
                </a:solidFill>
                <a:effectLst/>
                <a:latin typeface="+mn-lt"/>
                <a:ea typeface="+mn-ea"/>
                <a:cs typeface="+mn-cs"/>
              </a:rPr>
              <a:t>: There is poor ability to collect success metrics beyond the simple diversity ratios (gender, ethnicity) to describe the inclusion based on culture and opportunity.</a:t>
            </a:r>
          </a:p>
          <a:p>
            <a:r>
              <a:rPr lang="en-GB" sz="1405" b="1" kern="1200" dirty="0" smtClean="0">
                <a:solidFill>
                  <a:schemeClr val="tx1"/>
                </a:solidFill>
                <a:effectLst/>
                <a:latin typeface="+mn-lt"/>
                <a:ea typeface="+mn-ea"/>
                <a:cs typeface="+mn-cs"/>
              </a:rPr>
              <a:t>DEI implementation opposition:</a:t>
            </a:r>
            <a:r>
              <a:rPr lang="en-GB" sz="1405" kern="1200" dirty="0" smtClean="0">
                <a:solidFill>
                  <a:schemeClr val="tx1"/>
                </a:solidFill>
                <a:effectLst/>
                <a:latin typeface="+mn-lt"/>
                <a:ea typeface="+mn-ea"/>
                <a:cs typeface="+mn-cs"/>
              </a:rPr>
              <a:t> Not all employees or managers will welcome the provisions of DEI initiatives as a threat to the status quo (Becker, 2020).</a:t>
            </a:r>
          </a:p>
          <a:p>
            <a:r>
              <a:rPr lang="en-GB" sz="1405" b="1" kern="1200" dirty="0" smtClean="0">
                <a:solidFill>
                  <a:schemeClr val="tx1"/>
                </a:solidFill>
                <a:effectLst/>
                <a:latin typeface="+mn-lt"/>
                <a:ea typeface="+mn-ea"/>
                <a:cs typeface="+mn-cs"/>
              </a:rPr>
              <a:t>Lack of equity</a:t>
            </a:r>
            <a:r>
              <a:rPr lang="en-GB" sz="1405" kern="1200" dirty="0" smtClean="0">
                <a:solidFill>
                  <a:schemeClr val="tx1"/>
                </a:solidFill>
                <a:effectLst/>
                <a:latin typeface="+mn-lt"/>
                <a:ea typeface="+mn-ea"/>
                <a:cs typeface="+mn-cs"/>
              </a:rPr>
              <a:t> in leadership using underrepresented groups that, despite the diversity initiatives, do not have enough representation on high-level positions.</a:t>
            </a:r>
          </a:p>
          <a:p>
            <a:r>
              <a:rPr lang="en-GB" sz="1405" b="1" kern="1200" dirty="0" smtClean="0">
                <a:solidFill>
                  <a:schemeClr val="tx1"/>
                </a:solidFill>
                <a:effectLst/>
                <a:latin typeface="+mn-lt"/>
                <a:ea typeface="+mn-ea"/>
                <a:cs typeface="+mn-cs"/>
              </a:rPr>
              <a:t>Technological changes:</a:t>
            </a:r>
            <a:r>
              <a:rPr lang="en-GB" sz="1405" kern="1200" dirty="0" smtClean="0">
                <a:solidFill>
                  <a:schemeClr val="tx1"/>
                </a:solidFill>
                <a:effectLst/>
                <a:latin typeface="+mn-lt"/>
                <a:ea typeface="+mn-ea"/>
                <a:cs typeface="+mn-cs"/>
              </a:rPr>
              <a:t> Automation, AI, and digital transformation demand that HR teams adopt new practices to embrace new technologies in recruitment, calculating performance, and training.</a:t>
            </a:r>
          </a:p>
          <a:p>
            <a:r>
              <a:rPr lang="en-GB" sz="1405" b="1" kern="1200" dirty="0" smtClean="0">
                <a:solidFill>
                  <a:schemeClr val="tx1"/>
                </a:solidFill>
                <a:effectLst/>
                <a:latin typeface="+mn-lt"/>
                <a:ea typeface="+mn-ea"/>
                <a:cs typeface="+mn-cs"/>
              </a:rPr>
              <a:t>Remote work and virtual teams:</a:t>
            </a:r>
            <a:r>
              <a:rPr lang="en-GB" sz="1405" kern="1200" dirty="0" smtClean="0">
                <a:solidFill>
                  <a:schemeClr val="tx1"/>
                </a:solidFill>
                <a:effectLst/>
                <a:latin typeface="+mn-lt"/>
                <a:ea typeface="+mn-ea"/>
                <a:cs typeface="+mn-cs"/>
              </a:rPr>
              <a:t> Remote work has turned into a new reality, brought about by the COVID-19 pandemic, and it will transform how companies recruit, on-board, and manage performance, with new HR strategies required (Ulrich et al., 2019).</a:t>
            </a:r>
          </a:p>
          <a:p>
            <a:r>
              <a:rPr lang="en-GB" sz="1405" b="1" kern="1200" dirty="0" smtClean="0">
                <a:solidFill>
                  <a:schemeClr val="tx1"/>
                </a:solidFill>
                <a:effectLst/>
                <a:latin typeface="+mn-lt"/>
                <a:ea typeface="+mn-ea"/>
                <a:cs typeface="+mn-cs"/>
              </a:rPr>
              <a:t>Skills gap and upskilling</a:t>
            </a:r>
            <a:r>
              <a:rPr lang="en-GB" sz="1405" kern="1200" dirty="0" smtClean="0">
                <a:solidFill>
                  <a:schemeClr val="tx1"/>
                </a:solidFill>
                <a:effectLst/>
                <a:latin typeface="+mn-lt"/>
                <a:ea typeface="+mn-ea"/>
                <a:cs typeface="+mn-cs"/>
              </a:rPr>
              <a:t>: Technological changes are rapid, and programs of continuous learning and reskilling must be implemented to make employees relevant to the industry changes.</a:t>
            </a:r>
          </a:p>
          <a:p>
            <a:r>
              <a:rPr lang="en-GB" sz="1405" b="1" kern="1200" dirty="0" smtClean="0">
                <a:solidFill>
                  <a:schemeClr val="tx1"/>
                </a:solidFill>
                <a:effectLst/>
                <a:latin typeface="+mn-lt"/>
                <a:ea typeface="+mn-ea"/>
                <a:cs typeface="+mn-cs"/>
              </a:rPr>
              <a:t>Cultural sensitivity:</a:t>
            </a:r>
            <a:r>
              <a:rPr lang="en-GB" sz="1405" kern="1200" dirty="0" smtClean="0">
                <a:solidFill>
                  <a:schemeClr val="tx1"/>
                </a:solidFill>
                <a:effectLst/>
                <a:latin typeface="+mn-lt"/>
                <a:ea typeface="+mn-ea"/>
                <a:cs typeface="+mn-cs"/>
              </a:rPr>
              <a:t> The HR practices should care about cultural work practice, styles of communication, and expectations, particularly in inter-national environments.</a:t>
            </a:r>
          </a:p>
          <a:p>
            <a:r>
              <a:rPr lang="en-GB" sz="1405" b="1" kern="1200" dirty="0" smtClean="0">
                <a:solidFill>
                  <a:schemeClr val="tx1"/>
                </a:solidFill>
                <a:effectLst/>
                <a:latin typeface="+mn-lt"/>
                <a:ea typeface="+mn-ea"/>
                <a:cs typeface="+mn-cs"/>
              </a:rPr>
              <a:t>Labour law and tax regulations:</a:t>
            </a:r>
            <a:r>
              <a:rPr lang="en-GB" sz="1405" kern="1200" dirty="0" smtClean="0">
                <a:solidFill>
                  <a:schemeClr val="tx1"/>
                </a:solidFill>
                <a:effectLst/>
                <a:latin typeface="+mn-lt"/>
                <a:ea typeface="+mn-ea"/>
                <a:cs typeface="+mn-cs"/>
              </a:rPr>
              <a:t> It is critical that the HR navigate between the varying labour laws, taxation laws and employee rights across countries without disconnecting with international policies (Barber, 2018).</a:t>
            </a:r>
          </a:p>
          <a:p>
            <a:r>
              <a:rPr lang="en-GB" sz="1405" b="1" kern="1200" dirty="0" smtClean="0">
                <a:solidFill>
                  <a:schemeClr val="tx1"/>
                </a:solidFill>
                <a:effectLst/>
                <a:latin typeface="+mn-lt"/>
                <a:ea typeface="+mn-ea"/>
                <a:cs typeface="+mn-cs"/>
              </a:rPr>
              <a:t>Conditions of the labour market:</a:t>
            </a:r>
            <a:r>
              <a:rPr lang="en-GB" sz="1405" kern="1200" dirty="0" smtClean="0">
                <a:solidFill>
                  <a:schemeClr val="tx1"/>
                </a:solidFill>
                <a:effectLst/>
                <a:latin typeface="+mn-lt"/>
                <a:ea typeface="+mn-ea"/>
                <a:cs typeface="+mn-cs"/>
              </a:rPr>
              <a:t> The conditions of labour supply, labour cost, and demand on particular skills are also different in different countries, so the Hr strategies must also be flexible to satisfy local needs.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These challenges need to be met by global organisations which should:</a:t>
            </a:r>
          </a:p>
          <a:p>
            <a:r>
              <a:rPr lang="en-GB" sz="1405" b="1" kern="1200" dirty="0" smtClean="0">
                <a:solidFill>
                  <a:schemeClr val="tx1"/>
                </a:solidFill>
                <a:effectLst/>
                <a:latin typeface="+mn-lt"/>
                <a:ea typeface="+mn-ea"/>
                <a:cs typeface="+mn-cs"/>
              </a:rPr>
              <a:t>Embrace Strategic HCM Framework:</a:t>
            </a:r>
            <a:r>
              <a:rPr lang="en-GB" sz="1405" kern="1200" dirty="0" smtClean="0">
                <a:solidFill>
                  <a:schemeClr val="tx1"/>
                </a:solidFill>
                <a:effectLst/>
                <a:latin typeface="+mn-lt"/>
                <a:ea typeface="+mn-ea"/>
                <a:cs typeface="+mn-cs"/>
              </a:rPr>
              <a:t> This is also to do with ensuring that the HR practices align with long term strategy and organisational objectives (Barber, 2018).</a:t>
            </a:r>
          </a:p>
          <a:p>
            <a:r>
              <a:rPr lang="en-GB" sz="1405" b="1" kern="1200" dirty="0" smtClean="0">
                <a:solidFill>
                  <a:schemeClr val="tx1"/>
                </a:solidFill>
                <a:effectLst/>
                <a:latin typeface="+mn-lt"/>
                <a:ea typeface="+mn-ea"/>
                <a:cs typeface="+mn-cs"/>
              </a:rPr>
              <a:t>Aim at Inclusion:</a:t>
            </a:r>
            <a:r>
              <a:rPr lang="en-GB" sz="1405" kern="1200" dirty="0" smtClean="0">
                <a:solidFill>
                  <a:schemeClr val="tx1"/>
                </a:solidFill>
                <a:effectLst/>
                <a:latin typeface="+mn-lt"/>
                <a:ea typeface="+mn-ea"/>
                <a:cs typeface="+mn-cs"/>
              </a:rPr>
              <a:t> Work out strong DEI policies, which are implemented across all HR activities, including recruitment and performance management.</a:t>
            </a:r>
          </a:p>
          <a:p>
            <a:r>
              <a:rPr lang="en-GB" sz="1405" b="1" kern="1200" dirty="0" smtClean="0">
                <a:solidFill>
                  <a:schemeClr val="tx1"/>
                </a:solidFill>
                <a:effectLst/>
                <a:latin typeface="+mn-lt"/>
                <a:ea typeface="+mn-ea"/>
                <a:cs typeface="+mn-cs"/>
              </a:rPr>
              <a:t>Adopt the Continuous Learning</a:t>
            </a:r>
            <a:r>
              <a:rPr lang="en-GB" sz="1405" kern="1200" dirty="0" smtClean="0">
                <a:solidFill>
                  <a:schemeClr val="tx1"/>
                </a:solidFill>
                <a:effectLst/>
                <a:latin typeface="+mn-lt"/>
                <a:ea typeface="+mn-ea"/>
                <a:cs typeface="+mn-cs"/>
              </a:rPr>
              <a:t>: It should be a culture of continuous learning where employees are always up-to-date with the latest skills enabling them serve the changing needs of the organisation.</a:t>
            </a:r>
          </a:p>
          <a:p>
            <a:r>
              <a:rPr lang="en-GB" sz="1405" b="1" kern="1200" dirty="0" smtClean="0">
                <a:solidFill>
                  <a:schemeClr val="tx1"/>
                </a:solidFill>
                <a:effectLst/>
                <a:latin typeface="+mn-lt"/>
                <a:ea typeface="+mn-ea"/>
                <a:cs typeface="+mn-cs"/>
              </a:rPr>
              <a:t>Increase Global Mobility:</a:t>
            </a:r>
            <a:r>
              <a:rPr lang="en-GB" sz="1405" kern="1200" dirty="0" smtClean="0">
                <a:solidFill>
                  <a:schemeClr val="tx1"/>
                </a:solidFill>
                <a:effectLst/>
                <a:latin typeface="+mn-lt"/>
                <a:ea typeface="+mn-ea"/>
                <a:cs typeface="+mn-cs"/>
              </a:rPr>
              <a:t> Provide employees the chance to operate in new locations in order to produce a more adaptable and globally able workforce (</a:t>
            </a:r>
            <a:r>
              <a:rPr lang="en-GB" sz="1405" kern="1200" dirty="0" err="1" smtClean="0">
                <a:solidFill>
                  <a:schemeClr val="tx1"/>
                </a:solidFill>
                <a:effectLst/>
                <a:latin typeface="+mn-lt"/>
                <a:ea typeface="+mn-ea"/>
                <a:cs typeface="+mn-cs"/>
              </a:rPr>
              <a:t>Dickmann</a:t>
            </a:r>
            <a:r>
              <a:rPr lang="en-GB" sz="1405" kern="1200" dirty="0" smtClean="0">
                <a:solidFill>
                  <a:schemeClr val="tx1"/>
                </a:solidFill>
                <a:effectLst/>
                <a:latin typeface="+mn-lt"/>
                <a:ea typeface="+mn-ea"/>
                <a:cs typeface="+mn-cs"/>
              </a:rPr>
              <a:t>, 2018).</a:t>
            </a:r>
          </a:p>
          <a:p>
            <a:r>
              <a:rPr lang="en-GB" sz="1405" b="1" kern="1200" dirty="0" smtClean="0">
                <a:solidFill>
                  <a:schemeClr val="tx1"/>
                </a:solidFill>
                <a:effectLst/>
                <a:latin typeface="+mn-lt"/>
                <a:ea typeface="+mn-ea"/>
                <a:cs typeface="+mn-cs"/>
              </a:rPr>
              <a:t>Alternate Compensation and Strategy:</a:t>
            </a:r>
            <a:r>
              <a:rPr lang="en-GB" sz="1405" kern="1200" dirty="0" smtClean="0">
                <a:solidFill>
                  <a:schemeClr val="tx1"/>
                </a:solidFill>
                <a:effectLst/>
                <a:latin typeface="+mn-lt"/>
                <a:ea typeface="+mn-ea"/>
                <a:cs typeface="+mn-cs"/>
              </a:rPr>
              <a:t> raise the reward systems tied to the work of the organisation, as well as ensure fairness and consistency in various territories (Barber, 2018).</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3738" y="1143000"/>
            <a:ext cx="5470525" cy="3086100"/>
          </a:xfrm>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To sum up, Human Capital Management in global organisations is an essential factor towards success. Empowering a diverse workforce, that is skilled, motivated, and diverse can be attained by targeting recruiting and selecting, training and development, DEI, and reward and remuneration. The difficulties experienced by corporations such as HSBC, demonstrates how complicated it is to run human capital in the world of globalization. Nevertheless, these difficulties can be surmounted by the best practices, the adoption of novelty, and the high level of concentration on inclusion and equity, which will lead to success in the long term of these organisations.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004B61A-24B1-446C-96B1-C5C2F784C8EB}" type="slidenum">
              <a:rPr lang="en-GB" smtClean="0"/>
              <a:t>30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Barber, A. E. (2018). Recruitment and selection: A critical review. Human Resource Management Journal, 28(2), 214-229. </a:t>
            </a:r>
          </a:p>
          <a:p>
            <a:r>
              <a:rPr lang="en-GB" sz="1405" kern="1200" dirty="0" smtClean="0">
                <a:solidFill>
                  <a:schemeClr val="tx1"/>
                </a:solidFill>
                <a:effectLst/>
                <a:latin typeface="+mn-lt"/>
                <a:ea typeface="+mn-ea"/>
                <a:cs typeface="+mn-cs"/>
              </a:rPr>
              <a:t>Becker, B. E., &amp;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M. A. (2020). Strategic human resource management: A global perspective. Routledge.</a:t>
            </a:r>
          </a:p>
          <a:p>
            <a:r>
              <a:rPr lang="en-GB" sz="1405" kern="1200" dirty="0" smtClean="0">
                <a:solidFill>
                  <a:schemeClr val="tx1"/>
                </a:solidFill>
                <a:effectLst/>
                <a:latin typeface="+mn-lt"/>
                <a:ea typeface="+mn-ea"/>
                <a:cs typeface="+mn-cs"/>
              </a:rPr>
              <a:t>Cox, T. H., &amp; Blake, S. (2017). Managing cultural diversity: Implications for organisational competitiveness. Academy of Management Perspectives, 4(3), 45-56. MU</a:t>
            </a:r>
          </a:p>
          <a:p>
            <a:r>
              <a:rPr lang="en-GB" sz="1405" kern="1200" dirty="0" err="1" smtClean="0">
                <a:solidFill>
                  <a:schemeClr val="tx1"/>
                </a:solidFill>
                <a:effectLst/>
                <a:latin typeface="+mn-lt"/>
                <a:ea typeface="+mn-ea"/>
                <a:cs typeface="+mn-cs"/>
              </a:rPr>
              <a:t>Dickmann</a:t>
            </a:r>
            <a:r>
              <a:rPr lang="en-GB" sz="1405" kern="1200" dirty="0" smtClean="0">
                <a:solidFill>
                  <a:schemeClr val="tx1"/>
                </a:solidFill>
                <a:effectLst/>
                <a:latin typeface="+mn-lt"/>
                <a:ea typeface="+mn-ea"/>
                <a:cs typeface="+mn-cs"/>
              </a:rPr>
              <a:t>, M., &amp; Harris, H. (2018). International human resource management: A global perspective. Routledge. </a:t>
            </a:r>
          </a:p>
          <a:p>
            <a:r>
              <a:rPr lang="en-GB" sz="1405" kern="1200" dirty="0" smtClean="0">
                <a:solidFill>
                  <a:schemeClr val="tx1"/>
                </a:solidFill>
                <a:effectLst/>
                <a:latin typeface="+mn-lt"/>
                <a:ea typeface="+mn-ea"/>
                <a:cs typeface="+mn-cs"/>
              </a:rPr>
              <a:t>Guest, D. E. (2017). Human resource management and performance: A review and research agenda. International Journal of Human Resource Management, 28(3), 336-358.</a:t>
            </a:r>
          </a:p>
          <a:p>
            <a:r>
              <a:rPr lang="en-GB" sz="1405" kern="1200" dirty="0" smtClean="0">
                <a:solidFill>
                  <a:schemeClr val="tx1"/>
                </a:solidFill>
                <a:effectLst/>
                <a:latin typeface="+mn-lt"/>
                <a:ea typeface="+mn-ea"/>
                <a:cs typeface="+mn-cs"/>
              </a:rPr>
              <a:t>Iles, P., </a:t>
            </a:r>
            <a:r>
              <a:rPr lang="en-GB" sz="1405" kern="1200" dirty="0" err="1" smtClean="0">
                <a:solidFill>
                  <a:schemeClr val="tx1"/>
                </a:solidFill>
                <a:effectLst/>
                <a:latin typeface="+mn-lt"/>
                <a:ea typeface="+mn-ea"/>
                <a:cs typeface="+mn-cs"/>
              </a:rPr>
              <a:t>Preece</a:t>
            </a:r>
            <a:r>
              <a:rPr lang="en-GB" sz="1405" kern="1200" dirty="0" smtClean="0">
                <a:solidFill>
                  <a:schemeClr val="tx1"/>
                </a:solidFill>
                <a:effectLst/>
                <a:latin typeface="+mn-lt"/>
                <a:ea typeface="+mn-ea"/>
                <a:cs typeface="+mn-cs"/>
              </a:rPr>
              <a:t>, D., &amp; </a:t>
            </a:r>
            <a:r>
              <a:rPr lang="en-GB" sz="1405" kern="1200" dirty="0" err="1" smtClean="0">
                <a:solidFill>
                  <a:schemeClr val="tx1"/>
                </a:solidFill>
                <a:effectLst/>
                <a:latin typeface="+mn-lt"/>
                <a:ea typeface="+mn-ea"/>
                <a:cs typeface="+mn-cs"/>
              </a:rPr>
              <a:t>Louch</a:t>
            </a:r>
            <a:r>
              <a:rPr lang="en-GB" sz="1405" kern="1200" dirty="0" smtClean="0">
                <a:solidFill>
                  <a:schemeClr val="tx1"/>
                </a:solidFill>
                <a:effectLst/>
                <a:latin typeface="+mn-lt"/>
                <a:ea typeface="+mn-ea"/>
                <a:cs typeface="+mn-cs"/>
              </a:rPr>
              <a:t>, C. (2017). Recruitment and selection in practice. Human Resource Management, 56(4), 899-916.</a:t>
            </a:r>
          </a:p>
          <a:p>
            <a:r>
              <a:rPr lang="en-GB" sz="1405" kern="1200" dirty="0" smtClean="0">
                <a:solidFill>
                  <a:schemeClr val="tx1"/>
                </a:solidFill>
                <a:effectLst/>
                <a:latin typeface="+mn-lt"/>
                <a:ea typeface="+mn-ea"/>
                <a:cs typeface="+mn-cs"/>
              </a:rPr>
              <a:t>Kaufman, B. E., &amp; Johnson, S. (2021). The future of work: Human resources in the global economy. Springer.</a:t>
            </a:r>
          </a:p>
          <a:p>
            <a:r>
              <a:rPr lang="en-GB" sz="1405" kern="1200" dirty="0" smtClean="0">
                <a:solidFill>
                  <a:schemeClr val="tx1"/>
                </a:solidFill>
                <a:effectLst/>
                <a:latin typeface="+mn-lt"/>
                <a:ea typeface="+mn-ea"/>
                <a:cs typeface="+mn-cs"/>
              </a:rPr>
              <a:t>Michaels, E. (2020). Talent management: The key to organisational success. Harvard Business Review, 98(2), 72-85. </a:t>
            </a:r>
          </a:p>
          <a:p>
            <a:r>
              <a:rPr lang="en-GB" sz="1405" kern="1200" dirty="0" smtClean="0">
                <a:solidFill>
                  <a:schemeClr val="tx1"/>
                </a:solidFill>
                <a:effectLst/>
                <a:latin typeface="+mn-lt"/>
                <a:ea typeface="+mn-ea"/>
                <a:cs typeface="+mn-cs"/>
              </a:rPr>
              <a:t>Ng, E. S., &amp; Burke, R. J. (2022). Global talent management: Challenges and opportunities. International Journal of Human Resource Management, 33(1), 49-67. </a:t>
            </a:r>
          </a:p>
          <a:p>
            <a:r>
              <a:rPr lang="en-GB" sz="1405" kern="1200" dirty="0" smtClean="0">
                <a:solidFill>
                  <a:schemeClr val="tx1"/>
                </a:solidFill>
                <a:effectLst/>
                <a:latin typeface="+mn-lt"/>
                <a:ea typeface="+mn-ea"/>
                <a:cs typeface="+mn-cs"/>
              </a:rPr>
              <a:t>Sharma, S., &amp; Agarwal, M. (2018). AI in recruitment: Transforming the hiring process. Journal of Human Resource Technology, 15(2), 33-47.</a:t>
            </a:r>
          </a:p>
          <a:p>
            <a:r>
              <a:rPr lang="en-GB" sz="1405" kern="1200" dirty="0" smtClean="0">
                <a:solidFill>
                  <a:schemeClr val="tx1"/>
                </a:solidFill>
                <a:effectLst/>
                <a:latin typeface="+mn-lt"/>
                <a:ea typeface="+mn-ea"/>
                <a:cs typeface="+mn-cs"/>
              </a:rPr>
              <a:t>Taylor, P. (2020). The challenges of international HRM in global organisations. International Business Review, 29(3), 453-468. </a:t>
            </a:r>
          </a:p>
          <a:p>
            <a:r>
              <a:rPr lang="en-GB" sz="1405" kern="1200" dirty="0" smtClean="0">
                <a:solidFill>
                  <a:schemeClr val="tx1"/>
                </a:solidFill>
                <a:effectLst/>
                <a:latin typeface="+mn-lt"/>
                <a:ea typeface="+mn-ea"/>
                <a:cs typeface="+mn-cs"/>
              </a:rPr>
              <a:t>Ulrich, D., </a:t>
            </a:r>
            <a:r>
              <a:rPr lang="en-GB" sz="1405" kern="1200" dirty="0" err="1" smtClean="0">
                <a:solidFill>
                  <a:schemeClr val="tx1"/>
                </a:solidFill>
                <a:effectLst/>
                <a:latin typeface="+mn-lt"/>
                <a:ea typeface="+mn-ea"/>
                <a:cs typeface="+mn-cs"/>
              </a:rPr>
              <a:t>Dulebohn</a:t>
            </a:r>
            <a:r>
              <a:rPr lang="en-GB" sz="1405" kern="1200" dirty="0" smtClean="0">
                <a:solidFill>
                  <a:schemeClr val="tx1"/>
                </a:solidFill>
                <a:effectLst/>
                <a:latin typeface="+mn-lt"/>
                <a:ea typeface="+mn-ea"/>
                <a:cs typeface="+mn-cs"/>
              </a:rPr>
              <a:t>, J. H., &amp; Johnson, D. (2019). The role of line managers in HRM: Key insights. Human Resource Management Review, 29(4), 535-548.</a:t>
            </a:r>
          </a:p>
          <a:p>
            <a:r>
              <a:rPr lang="en-GB" sz="1405" kern="1200" dirty="0" smtClean="0">
                <a:solidFill>
                  <a:schemeClr val="tx1"/>
                </a:solidFill>
                <a:effectLst/>
                <a:latin typeface="+mn-lt"/>
                <a:ea typeface="+mn-ea"/>
                <a:cs typeface="+mn-cs"/>
              </a:rPr>
              <a:t>Williams, C., </a:t>
            </a:r>
            <a:r>
              <a:rPr lang="en-GB" sz="1405" kern="1200" dirty="0" err="1" smtClean="0">
                <a:solidFill>
                  <a:schemeClr val="tx1"/>
                </a:solidFill>
                <a:effectLst/>
                <a:latin typeface="+mn-lt"/>
                <a:ea typeface="+mn-ea"/>
                <a:cs typeface="+mn-cs"/>
              </a:rPr>
              <a:t>Tannock</a:t>
            </a:r>
            <a:r>
              <a:rPr lang="en-GB" sz="1405" kern="1200" dirty="0" smtClean="0">
                <a:solidFill>
                  <a:schemeClr val="tx1"/>
                </a:solidFill>
                <a:effectLst/>
                <a:latin typeface="+mn-lt"/>
                <a:ea typeface="+mn-ea"/>
                <a:cs typeface="+mn-cs"/>
              </a:rPr>
              <a:t>, J., &amp; Allen, K. (2021). AI-powered recruitment tools and their effectiveness in diverse hiring. Journal of Organisational </a:t>
            </a:r>
            <a:r>
              <a:rPr lang="en-GB" sz="1405" kern="1200" dirty="0" err="1" smtClean="0">
                <a:solidFill>
                  <a:schemeClr val="tx1"/>
                </a:solidFill>
                <a:effectLst/>
                <a:latin typeface="+mn-lt"/>
                <a:ea typeface="+mn-ea"/>
                <a:cs typeface="+mn-cs"/>
              </a:rPr>
              <a:t>Behavior</a:t>
            </a:r>
            <a:r>
              <a:rPr lang="en-GB" sz="1405" kern="1200" dirty="0" smtClean="0">
                <a:solidFill>
                  <a:schemeClr val="tx1"/>
                </a:solidFill>
                <a:effectLst/>
                <a:latin typeface="+mn-lt"/>
                <a:ea typeface="+mn-ea"/>
                <a:cs typeface="+mn-cs"/>
              </a:rPr>
              <a:t>, 42(5), 567-586.</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31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658946" y="-5763"/>
            <a:ext cx="6051197" cy="8305214"/>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3533528" y="1670139"/>
            <a:ext cx="10346488" cy="3166085"/>
          </a:xfrm>
        </p:spPr>
        <p:txBody>
          <a:bodyPr anchor="b">
            <a:normAutofit/>
          </a:bodyPr>
          <a:lstStyle>
            <a:lvl1pPr algn="r">
              <a:defRPr sz="724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448438" y="4836223"/>
            <a:ext cx="8431577" cy="1680383"/>
          </a:xfrm>
        </p:spPr>
        <p:txBody>
          <a:bodyPr anchor="t">
            <a:normAutofit/>
          </a:bodyPr>
          <a:lstStyle>
            <a:lvl1pPr marL="0" indent="0" algn="r">
              <a:buNone/>
              <a:defRPr sz="2535">
                <a:solidFill>
                  <a:schemeClr val="tx1"/>
                </a:solidFill>
              </a:defRPr>
            </a:lvl1pPr>
            <a:lvl2pPr marL="551815" indent="0" algn="ctr">
              <a:buNone/>
              <a:defRPr>
                <a:solidFill>
                  <a:schemeClr val="tx1">
                    <a:tint val="75000"/>
                  </a:schemeClr>
                </a:solidFill>
              </a:defRPr>
            </a:lvl2pPr>
            <a:lvl3pPr marL="1103630" indent="0" algn="ctr">
              <a:buNone/>
              <a:defRPr>
                <a:solidFill>
                  <a:schemeClr val="tx1">
                    <a:tint val="75000"/>
                  </a:schemeClr>
                </a:solidFill>
              </a:defRPr>
            </a:lvl3pPr>
            <a:lvl4pPr marL="1654810" indent="0" algn="ctr">
              <a:buNone/>
              <a:defRPr>
                <a:solidFill>
                  <a:schemeClr val="tx1">
                    <a:tint val="75000"/>
                  </a:schemeClr>
                </a:solidFill>
              </a:defRPr>
            </a:lvl4pPr>
            <a:lvl5pPr marL="2206625" indent="0" algn="ctr">
              <a:buNone/>
              <a:defRPr>
                <a:solidFill>
                  <a:schemeClr val="tx1">
                    <a:tint val="75000"/>
                  </a:schemeClr>
                </a:solidFill>
              </a:defRPr>
            </a:lvl5pPr>
            <a:lvl6pPr marL="2758440" indent="0" algn="ctr">
              <a:buNone/>
              <a:defRPr>
                <a:solidFill>
                  <a:schemeClr val="tx1">
                    <a:tint val="75000"/>
                  </a:schemeClr>
                </a:solidFill>
              </a:defRPr>
            </a:lvl6pPr>
            <a:lvl7pPr marL="3310255" indent="0" algn="ctr">
              <a:buNone/>
              <a:defRPr>
                <a:solidFill>
                  <a:schemeClr val="tx1">
                    <a:tint val="75000"/>
                  </a:schemeClr>
                </a:solidFill>
              </a:defRPr>
            </a:lvl7pPr>
            <a:lvl8pPr marL="3861435" indent="0" algn="ctr">
              <a:buNone/>
              <a:defRPr>
                <a:solidFill>
                  <a:schemeClr val="tx1">
                    <a:tint val="75000"/>
                  </a:schemeClr>
                </a:solidFill>
              </a:defRPr>
            </a:lvl8pPr>
            <a:lvl9pPr marL="441325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a:xfrm>
            <a:off x="6434305" y="7119853"/>
            <a:ext cx="5217567" cy="441869"/>
          </a:xfrm>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3214955" y="7100316"/>
            <a:ext cx="665061" cy="441869"/>
          </a:xfrm>
        </p:spPr>
        <p:txBody>
          <a:bodyPr/>
          <a:lstStyle/>
          <a:p>
            <a:fld id="{AE88FBD8-FE78-4D7E-B56A-C5B5EAC6741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103817" y="3227563"/>
            <a:ext cx="10776203" cy="2553953"/>
          </a:xfrm>
        </p:spPr>
        <p:txBody>
          <a:bodyPr anchor="b"/>
          <a:lstStyle>
            <a:lvl1pPr algn="r">
              <a:defRPr sz="4825"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3103815" y="5781516"/>
            <a:ext cx="10776204" cy="1041243"/>
          </a:xfrm>
        </p:spPr>
        <p:txBody>
          <a:bodyPr anchor="t">
            <a:normAutofit/>
          </a:bodyPr>
          <a:lstStyle>
            <a:lvl1pPr marL="0" indent="0" algn="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791030" y="829946"/>
            <a:ext cx="12088987" cy="212096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791032" y="3227563"/>
            <a:ext cx="5906572" cy="3780862"/>
          </a:xfrm>
        </p:spPr>
        <p:txBody>
          <a:bodyPr>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973442" y="3227564"/>
            <a:ext cx="5906574" cy="3780861"/>
          </a:xfrm>
        </p:spPr>
        <p:txBody>
          <a:bodyPr>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2D639AF-C173-45AE-8C49-36A233A8FE70}"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2138383" y="3217317"/>
            <a:ext cx="5559220" cy="697384"/>
          </a:xfrm>
        </p:spPr>
        <p:txBody>
          <a:bodyPr anchor="b">
            <a:noAutofit/>
          </a:bodyPr>
          <a:lstStyle>
            <a:lvl1pPr marL="0" indent="0">
              <a:buNone/>
              <a:defRPr sz="3380" b="0">
                <a:solidFill>
                  <a:schemeClr val="accent1">
                    <a:lumMod val="75000"/>
                  </a:schemeClr>
                </a:solidFill>
              </a:defRPr>
            </a:lvl1pPr>
            <a:lvl2pPr marL="551815" indent="0">
              <a:buNone/>
              <a:defRPr sz="2415" b="1"/>
            </a:lvl2pPr>
            <a:lvl3pPr marL="1103630" indent="0">
              <a:buNone/>
              <a:defRPr sz="2170" b="1"/>
            </a:lvl3pPr>
            <a:lvl4pPr marL="1654810" indent="0">
              <a:buNone/>
              <a:defRPr sz="1930" b="1"/>
            </a:lvl4pPr>
            <a:lvl5pPr marL="2206625" indent="0">
              <a:buNone/>
              <a:defRPr sz="1930" b="1"/>
            </a:lvl5pPr>
            <a:lvl6pPr marL="2758440" indent="0">
              <a:buNone/>
              <a:defRPr sz="1930" b="1"/>
            </a:lvl6pPr>
            <a:lvl7pPr marL="3310255" indent="0">
              <a:buNone/>
              <a:defRPr sz="1930" b="1"/>
            </a:lvl7pPr>
            <a:lvl8pPr marL="3861435" indent="0">
              <a:buNone/>
              <a:defRPr sz="1930" b="1"/>
            </a:lvl8pPr>
            <a:lvl9pPr marL="4413250" indent="0">
              <a:buNone/>
              <a:defRPr sz="1930" b="1"/>
            </a:lvl9pPr>
          </a:lstStyle>
          <a:p>
            <a:pPr lvl="0"/>
            <a:r>
              <a:rPr lang="en-US" smtClean="0"/>
              <a:t>Edit Master text styles</a:t>
            </a:r>
          </a:p>
        </p:txBody>
      </p:sp>
      <p:sp>
        <p:nvSpPr>
          <p:cNvPr id="4" name="Content Placeholder 3"/>
          <p:cNvSpPr>
            <a:spLocks noGrp="1"/>
          </p:cNvSpPr>
          <p:nvPr>
            <p:ph sz="half" idx="2"/>
          </p:nvPr>
        </p:nvSpPr>
        <p:spPr>
          <a:xfrm>
            <a:off x="1791030" y="4036375"/>
            <a:ext cx="5906574" cy="2972048"/>
          </a:xfrm>
        </p:spPr>
        <p:txBody>
          <a:bodyPr anchor="t">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8302276" y="3227564"/>
            <a:ext cx="5577741" cy="697384"/>
          </a:xfrm>
        </p:spPr>
        <p:txBody>
          <a:bodyPr anchor="b">
            <a:noAutofit/>
          </a:bodyPr>
          <a:lstStyle>
            <a:lvl1pPr marL="0" indent="0">
              <a:buNone/>
              <a:defRPr sz="3380" b="0">
                <a:solidFill>
                  <a:schemeClr val="accent1">
                    <a:lumMod val="75000"/>
                  </a:schemeClr>
                </a:solidFill>
              </a:defRPr>
            </a:lvl1pPr>
            <a:lvl2pPr marL="551815" indent="0">
              <a:buNone/>
              <a:defRPr sz="2415" b="1"/>
            </a:lvl2pPr>
            <a:lvl3pPr marL="1103630" indent="0">
              <a:buNone/>
              <a:defRPr sz="2170" b="1"/>
            </a:lvl3pPr>
            <a:lvl4pPr marL="1654810" indent="0">
              <a:buNone/>
              <a:defRPr sz="1930" b="1"/>
            </a:lvl4pPr>
            <a:lvl5pPr marL="2206625" indent="0">
              <a:buNone/>
              <a:defRPr sz="1930" b="1"/>
            </a:lvl5pPr>
            <a:lvl6pPr marL="2758440" indent="0">
              <a:buNone/>
              <a:defRPr sz="1930" b="1"/>
            </a:lvl6pPr>
            <a:lvl7pPr marL="3310255" indent="0">
              <a:buNone/>
              <a:defRPr sz="1930" b="1"/>
            </a:lvl7pPr>
            <a:lvl8pPr marL="3861435" indent="0">
              <a:buNone/>
              <a:defRPr sz="1930" b="1"/>
            </a:lvl8pPr>
            <a:lvl9pPr marL="4413250" indent="0">
              <a:buNone/>
              <a:defRPr sz="1930" b="1"/>
            </a:lvl9pPr>
          </a:lstStyle>
          <a:p>
            <a:pPr lvl="0"/>
            <a:r>
              <a:rPr lang="en-US" smtClean="0"/>
              <a:t>Edit Master text styles</a:t>
            </a:r>
          </a:p>
        </p:txBody>
      </p:sp>
      <p:sp>
        <p:nvSpPr>
          <p:cNvPr id="6" name="Content Placeholder 5"/>
          <p:cNvSpPr>
            <a:spLocks noGrp="1"/>
          </p:cNvSpPr>
          <p:nvPr>
            <p:ph sz="quarter" idx="4"/>
          </p:nvPr>
        </p:nvSpPr>
        <p:spPr>
          <a:xfrm>
            <a:off x="7973442" y="4036375"/>
            <a:ext cx="5906574" cy="2972048"/>
          </a:xfrm>
        </p:spPr>
        <p:txBody>
          <a:bodyPr anchor="t">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2D639AF-C173-45AE-8C49-36A233A8FE70}"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2D639AF-C173-45AE-8C49-36A233A8FE70}"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D639AF-C173-45AE-8C49-36A233A8FE70}"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2" y="1936538"/>
            <a:ext cx="4282514" cy="1659890"/>
          </a:xfrm>
        </p:spPr>
        <p:txBody>
          <a:bodyPr anchor="b">
            <a:normAutofit/>
          </a:bodyPr>
          <a:lstStyle>
            <a:lvl1pPr algn="ctr">
              <a:defRPr sz="2895" b="0"/>
            </a:lvl1pPr>
          </a:lstStyle>
          <a:p>
            <a:r>
              <a:rPr lang="en-US" smtClean="0"/>
              <a:t>Click to edit Master title style</a:t>
            </a:r>
            <a:endParaRPr lang="en-US" dirty="0"/>
          </a:p>
        </p:txBody>
      </p:sp>
      <p:sp>
        <p:nvSpPr>
          <p:cNvPr id="3" name="Content Placeholder 2"/>
          <p:cNvSpPr>
            <a:spLocks noGrp="1"/>
          </p:cNvSpPr>
          <p:nvPr>
            <p:ph idx="1"/>
          </p:nvPr>
        </p:nvSpPr>
        <p:spPr>
          <a:xfrm>
            <a:off x="6349383" y="829944"/>
            <a:ext cx="7530632" cy="6178481"/>
          </a:xfrm>
        </p:spPr>
        <p:txBody>
          <a:bodyPr anchor="ctr">
            <a:normAutofit/>
          </a:bodyPr>
          <a:lstStyle>
            <a:lvl1pPr>
              <a:defRPr sz="2415"/>
            </a:lvl1pPr>
            <a:lvl2pPr>
              <a:defRPr sz="2170"/>
            </a:lvl2pPr>
            <a:lvl3pPr>
              <a:defRPr sz="1930"/>
            </a:lvl3pPr>
            <a:lvl4pPr>
              <a:defRPr sz="1690"/>
            </a:lvl4pPr>
            <a:lvl5pPr>
              <a:defRPr sz="1690"/>
            </a:lvl5pPr>
            <a:lvl6pPr>
              <a:defRPr sz="1690"/>
            </a:lvl6pPr>
            <a:lvl7pPr>
              <a:defRPr sz="1690"/>
            </a:lvl7pPr>
            <a:lvl8pPr>
              <a:defRPr sz="1690"/>
            </a:lvl8pPr>
            <a:lvl9pPr>
              <a:defRPr sz="169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791032" y="3596428"/>
            <a:ext cx="4282514" cy="2213187"/>
          </a:xfrm>
        </p:spPr>
        <p:txBody>
          <a:bodyPr>
            <a:normAutofit/>
          </a:bodyPr>
          <a:lstStyle>
            <a:lvl1pPr marL="0" indent="0" algn="ctr">
              <a:buNone/>
              <a:defRPr sz="1930"/>
            </a:lvl1pPr>
            <a:lvl2pPr marL="551815" indent="0">
              <a:buNone/>
              <a:defRPr sz="1450"/>
            </a:lvl2pPr>
            <a:lvl3pPr marL="1103630" indent="0">
              <a:buNone/>
              <a:defRPr sz="1205"/>
            </a:lvl3pPr>
            <a:lvl4pPr marL="1654810" indent="0">
              <a:buNone/>
              <a:defRPr sz="1085"/>
            </a:lvl4pPr>
            <a:lvl5pPr marL="2206625" indent="0">
              <a:buNone/>
              <a:defRPr sz="1085"/>
            </a:lvl5pPr>
            <a:lvl6pPr marL="2758440" indent="0">
              <a:buNone/>
              <a:defRPr sz="1085"/>
            </a:lvl6pPr>
            <a:lvl7pPr marL="3310255" indent="0">
              <a:buNone/>
              <a:defRPr sz="1085"/>
            </a:lvl7pPr>
            <a:lvl8pPr marL="3861435" indent="0">
              <a:buNone/>
              <a:defRPr sz="1085"/>
            </a:lvl8pPr>
            <a:lvl9pPr marL="4413250" indent="0">
              <a:buNone/>
              <a:defRPr sz="1085"/>
            </a:lvl9pPr>
          </a:lstStyle>
          <a:p>
            <a:pPr lvl="0"/>
            <a:r>
              <a:rPr lang="en-US" smtClean="0"/>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89115" y="2120969"/>
            <a:ext cx="6547423" cy="1659890"/>
          </a:xfrm>
        </p:spPr>
        <p:txBody>
          <a:bodyPr anchor="b">
            <a:normAutofit/>
          </a:bodyPr>
          <a:lstStyle>
            <a:lvl1pPr algn="ctr">
              <a:defRPr sz="338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164052" y="1106593"/>
            <a:ext cx="3958957" cy="5532967"/>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930"/>
            </a:lvl1pPr>
            <a:lvl2pPr marL="551815" indent="0">
              <a:buNone/>
              <a:defRPr sz="1930"/>
            </a:lvl2pPr>
            <a:lvl3pPr marL="1103630" indent="0">
              <a:buNone/>
              <a:defRPr sz="1930"/>
            </a:lvl3pPr>
            <a:lvl4pPr marL="1654810" indent="0">
              <a:buNone/>
              <a:defRPr sz="1930"/>
            </a:lvl4pPr>
            <a:lvl5pPr marL="2206625" indent="0">
              <a:buNone/>
              <a:defRPr sz="1930"/>
            </a:lvl5pPr>
            <a:lvl6pPr marL="2758440" indent="0">
              <a:buNone/>
              <a:defRPr sz="1930"/>
            </a:lvl6pPr>
            <a:lvl7pPr marL="3310255" indent="0">
              <a:buNone/>
              <a:defRPr sz="1930"/>
            </a:lvl7pPr>
            <a:lvl8pPr marL="3861435" indent="0">
              <a:buNone/>
              <a:defRPr sz="1930"/>
            </a:lvl8pPr>
            <a:lvl9pPr marL="4413250" indent="0">
              <a:buNone/>
              <a:defRPr sz="1930"/>
            </a:lvl9pPr>
          </a:lstStyle>
          <a:p>
            <a:r>
              <a:rPr lang="en-US" smtClean="0"/>
              <a:t>Click icon to add picture</a:t>
            </a:r>
            <a:endParaRPr lang="en-US" dirty="0"/>
          </a:p>
        </p:txBody>
      </p:sp>
      <p:sp>
        <p:nvSpPr>
          <p:cNvPr id="4" name="Text Placeholder 3"/>
          <p:cNvSpPr>
            <a:spLocks noGrp="1"/>
          </p:cNvSpPr>
          <p:nvPr>
            <p:ph type="body" sz="half" idx="2"/>
          </p:nvPr>
        </p:nvSpPr>
        <p:spPr>
          <a:xfrm>
            <a:off x="1789115" y="3780859"/>
            <a:ext cx="6547423" cy="2213187"/>
          </a:xfrm>
        </p:spPr>
        <p:txBody>
          <a:bodyPr>
            <a:normAutofit/>
          </a:bodyPr>
          <a:lstStyle>
            <a:lvl1pPr marL="0" indent="0" algn="ctr">
              <a:buNone/>
              <a:defRPr sz="2170"/>
            </a:lvl1pPr>
            <a:lvl2pPr marL="551815" indent="0">
              <a:buNone/>
              <a:defRPr sz="1450"/>
            </a:lvl2pPr>
            <a:lvl3pPr marL="1103630" indent="0">
              <a:buNone/>
              <a:defRPr sz="1205"/>
            </a:lvl3pPr>
            <a:lvl4pPr marL="1654810" indent="0">
              <a:buNone/>
              <a:defRPr sz="1085"/>
            </a:lvl4pPr>
            <a:lvl5pPr marL="2206625" indent="0">
              <a:buNone/>
              <a:defRPr sz="1085"/>
            </a:lvl5pPr>
            <a:lvl6pPr marL="2758440" indent="0">
              <a:buNone/>
              <a:defRPr sz="1085"/>
            </a:lvl6pPr>
            <a:lvl7pPr marL="3310255" indent="0">
              <a:buNone/>
              <a:defRPr sz="1085"/>
            </a:lvl7pPr>
            <a:lvl8pPr marL="3861435" indent="0">
              <a:buNone/>
              <a:defRPr sz="1085"/>
            </a:lvl8pPr>
            <a:lvl9pPr marL="4413250" indent="0">
              <a:buNone/>
              <a:defRPr sz="1085"/>
            </a:lvl9pPr>
          </a:lstStyle>
          <a:p>
            <a:pPr lvl="0"/>
            <a:r>
              <a:rPr lang="en-US" smtClean="0"/>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1" y="5727643"/>
            <a:ext cx="12088984" cy="685858"/>
          </a:xfrm>
        </p:spPr>
        <p:txBody>
          <a:bodyPr anchor="b">
            <a:normAutofit/>
          </a:bodyPr>
          <a:lstStyle>
            <a:lvl1pPr algn="ctr">
              <a:defRPr sz="2895"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879059" y="1128028"/>
            <a:ext cx="9925759" cy="383020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930"/>
            </a:lvl1pPr>
            <a:lvl2pPr marL="551815" indent="0">
              <a:buNone/>
              <a:defRPr sz="1930"/>
            </a:lvl2pPr>
            <a:lvl3pPr marL="1103630" indent="0">
              <a:buNone/>
              <a:defRPr sz="1930"/>
            </a:lvl3pPr>
            <a:lvl4pPr marL="1654810" indent="0">
              <a:buNone/>
              <a:defRPr sz="1930"/>
            </a:lvl4pPr>
            <a:lvl5pPr marL="2206625" indent="0">
              <a:buNone/>
              <a:defRPr sz="1930"/>
            </a:lvl5pPr>
            <a:lvl6pPr marL="2758440" indent="0">
              <a:buNone/>
              <a:defRPr sz="1930"/>
            </a:lvl6pPr>
            <a:lvl7pPr marL="3310255" indent="0">
              <a:buNone/>
              <a:defRPr sz="1930"/>
            </a:lvl7pPr>
            <a:lvl8pPr marL="3861435" indent="0">
              <a:buNone/>
              <a:defRPr sz="1930"/>
            </a:lvl8pPr>
            <a:lvl9pPr marL="4413250" indent="0">
              <a:buNone/>
              <a:defRPr sz="1930"/>
            </a:lvl9pPr>
          </a:lstStyle>
          <a:p>
            <a:r>
              <a:rPr lang="en-US" smtClean="0"/>
              <a:t>Click icon to add picture</a:t>
            </a:r>
            <a:endParaRPr lang="en-US" dirty="0"/>
          </a:p>
        </p:txBody>
      </p:sp>
      <p:sp>
        <p:nvSpPr>
          <p:cNvPr id="4" name="Text Placeholder 3"/>
          <p:cNvSpPr>
            <a:spLocks noGrp="1"/>
          </p:cNvSpPr>
          <p:nvPr>
            <p:ph type="body" sz="half" idx="2"/>
          </p:nvPr>
        </p:nvSpPr>
        <p:spPr>
          <a:xfrm>
            <a:off x="1791031" y="6413501"/>
            <a:ext cx="12088984" cy="597483"/>
          </a:xfrm>
        </p:spPr>
        <p:txBody>
          <a:bodyPr>
            <a:normAutofit/>
          </a:bodyPr>
          <a:lstStyle>
            <a:lvl1pPr marL="0" indent="0" algn="ctr">
              <a:buNone/>
              <a:defRPr sz="1690"/>
            </a:lvl1pPr>
            <a:lvl2pPr marL="551815" indent="0">
              <a:buNone/>
              <a:defRPr sz="1450"/>
            </a:lvl2pPr>
            <a:lvl3pPr marL="1103630" indent="0">
              <a:buNone/>
              <a:defRPr sz="1205"/>
            </a:lvl3pPr>
            <a:lvl4pPr marL="1654810" indent="0">
              <a:buNone/>
              <a:defRPr sz="1085"/>
            </a:lvl4pPr>
            <a:lvl5pPr marL="2206625" indent="0">
              <a:buNone/>
              <a:defRPr sz="1085"/>
            </a:lvl5pPr>
            <a:lvl6pPr marL="2758440" indent="0">
              <a:buNone/>
              <a:defRPr sz="1085"/>
            </a:lvl6pPr>
            <a:lvl7pPr marL="3310255" indent="0">
              <a:buNone/>
              <a:defRPr sz="1085"/>
            </a:lvl7pPr>
            <a:lvl8pPr marL="3861435" indent="0">
              <a:buNone/>
              <a:defRPr sz="1085"/>
            </a:lvl8pPr>
            <a:lvl9pPr marL="4413250" indent="0">
              <a:buNone/>
              <a:defRPr sz="1085"/>
            </a:lvl9pPr>
          </a:lstStyle>
          <a:p>
            <a:pPr lvl="0"/>
            <a:r>
              <a:rPr lang="en-US" smtClean="0"/>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2" y="829945"/>
            <a:ext cx="12088984" cy="3688644"/>
          </a:xfrm>
        </p:spPr>
        <p:txBody>
          <a:bodyPr anchor="ctr">
            <a:normAutofit/>
          </a:bodyPr>
          <a:lstStyle>
            <a:lvl1pPr algn="ctr">
              <a:defRPr sz="386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791032" y="5256318"/>
            <a:ext cx="12088987" cy="1752106"/>
          </a:xfrm>
        </p:spPr>
        <p:txBody>
          <a:bodyPr anchor="ctr">
            <a:normAutofit/>
          </a:bodyPr>
          <a:lstStyle>
            <a:lvl1pPr marL="0" indent="0" algn="ct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928950" y="1044418"/>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55" dirty="0">
                <a:solidFill>
                  <a:schemeClr val="tx1"/>
                </a:solidFill>
                <a:effectLst/>
              </a:rPr>
              <a:t>“</a:t>
            </a:r>
          </a:p>
        </p:txBody>
      </p:sp>
      <p:sp>
        <p:nvSpPr>
          <p:cNvPr id="15" name="TextBox 14"/>
          <p:cNvSpPr txBox="1"/>
          <p:nvPr/>
        </p:nvSpPr>
        <p:spPr>
          <a:xfrm>
            <a:off x="13144450" y="3411995"/>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55" dirty="0">
                <a:solidFill>
                  <a:schemeClr val="tx1"/>
                </a:solidFill>
                <a:effectLst/>
              </a:rPr>
              <a:t>”</a:t>
            </a:r>
          </a:p>
        </p:txBody>
      </p:sp>
      <p:sp>
        <p:nvSpPr>
          <p:cNvPr id="2" name="Title 1"/>
          <p:cNvSpPr>
            <a:spLocks noGrp="1"/>
          </p:cNvSpPr>
          <p:nvPr>
            <p:ph type="title"/>
          </p:nvPr>
        </p:nvSpPr>
        <p:spPr>
          <a:xfrm>
            <a:off x="2664518" y="829946"/>
            <a:ext cx="10847714" cy="3319779"/>
          </a:xfrm>
        </p:spPr>
        <p:txBody>
          <a:bodyPr anchor="ctr">
            <a:normAutofit/>
          </a:bodyPr>
          <a:lstStyle>
            <a:lvl1pPr algn="ctr">
              <a:defRPr sz="386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940356" y="4149724"/>
            <a:ext cx="10296042" cy="461081"/>
          </a:xfrm>
        </p:spPr>
        <p:txBody>
          <a:bodyPr anchor="ctr">
            <a:normAutofit/>
          </a:bodyPr>
          <a:lstStyle>
            <a:lvl1pPr marL="0" indent="0">
              <a:buFontTx/>
              <a:buNone/>
              <a:defRPr sz="2170"/>
            </a:lvl1pPr>
            <a:lvl2pPr marL="551815" indent="0">
              <a:buFontTx/>
              <a:buNone/>
              <a:defRPr/>
            </a:lvl2pPr>
            <a:lvl3pPr marL="1103630" indent="0">
              <a:buFontTx/>
              <a:buNone/>
              <a:defRPr/>
            </a:lvl3pPr>
            <a:lvl4pPr marL="1654810" indent="0">
              <a:buFontTx/>
              <a:buNone/>
              <a:defRPr/>
            </a:lvl4pPr>
            <a:lvl5pPr marL="2206625" indent="0">
              <a:buFontTx/>
              <a:buNone/>
              <a:defRPr/>
            </a:lvl5pPr>
          </a:lstStyle>
          <a:p>
            <a:pPr lvl="0"/>
            <a:r>
              <a:rPr lang="en-US" smtClean="0"/>
              <a:t>Edit Master text styles</a:t>
            </a:r>
          </a:p>
        </p:txBody>
      </p:sp>
      <p:sp>
        <p:nvSpPr>
          <p:cNvPr id="3" name="Text Placeholder 2"/>
          <p:cNvSpPr>
            <a:spLocks noGrp="1"/>
          </p:cNvSpPr>
          <p:nvPr>
            <p:ph type="body" idx="1"/>
          </p:nvPr>
        </p:nvSpPr>
        <p:spPr>
          <a:xfrm>
            <a:off x="1791031" y="5256318"/>
            <a:ext cx="12088984" cy="1752106"/>
          </a:xfrm>
        </p:spPr>
        <p:txBody>
          <a:bodyPr anchor="ctr">
            <a:normAutofit/>
          </a:bodyPr>
          <a:lstStyle>
            <a:lvl1pPr marL="0" indent="0" algn="ct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91033" y="4003996"/>
            <a:ext cx="12088982" cy="1777520"/>
          </a:xfrm>
        </p:spPr>
        <p:txBody>
          <a:bodyPr anchor="b">
            <a:normAutofit/>
          </a:bodyPr>
          <a:lstStyle>
            <a:lvl1pPr algn="r">
              <a:defRPr sz="386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791031" y="5781516"/>
            <a:ext cx="12088983" cy="1041243"/>
          </a:xfrm>
        </p:spPr>
        <p:txBody>
          <a:bodyPr anchor="t">
            <a:normAutofit/>
          </a:bodyPr>
          <a:lstStyle>
            <a:lvl1pPr marL="0" indent="0" algn="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928950" y="1044418"/>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55" dirty="0">
                <a:solidFill>
                  <a:schemeClr val="tx1"/>
                </a:solidFill>
                <a:effectLst/>
              </a:rPr>
              <a:t>“</a:t>
            </a:r>
          </a:p>
        </p:txBody>
      </p:sp>
      <p:sp>
        <p:nvSpPr>
          <p:cNvPr id="15" name="TextBox 14"/>
          <p:cNvSpPr txBox="1"/>
          <p:nvPr/>
        </p:nvSpPr>
        <p:spPr>
          <a:xfrm>
            <a:off x="13144450" y="3411995"/>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55" dirty="0">
                <a:solidFill>
                  <a:schemeClr val="tx1"/>
                </a:solidFill>
                <a:effectLst/>
              </a:rPr>
              <a:t>”</a:t>
            </a:r>
          </a:p>
        </p:txBody>
      </p:sp>
      <p:sp>
        <p:nvSpPr>
          <p:cNvPr id="2" name="Title 1"/>
          <p:cNvSpPr>
            <a:spLocks noGrp="1"/>
          </p:cNvSpPr>
          <p:nvPr>
            <p:ph type="title"/>
          </p:nvPr>
        </p:nvSpPr>
        <p:spPr>
          <a:xfrm>
            <a:off x="2664518" y="829946"/>
            <a:ext cx="10847714" cy="3319779"/>
          </a:xfrm>
        </p:spPr>
        <p:txBody>
          <a:bodyPr anchor="ctr">
            <a:normAutofit/>
          </a:bodyPr>
          <a:lstStyle>
            <a:lvl1pPr algn="ctr">
              <a:defRPr sz="386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791032" y="4703021"/>
            <a:ext cx="12088983" cy="1075855"/>
          </a:xfrm>
        </p:spPr>
        <p:txBody>
          <a:bodyPr vert="horz" lIns="91440" tIns="45720" rIns="91440" bIns="45720" rtlCol="0" anchor="b">
            <a:normAutofit/>
          </a:bodyPr>
          <a:lstStyle>
            <a:lvl1pPr algn="r">
              <a:buNone/>
              <a:defRPr lang="en-US" sz="2895"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791031" y="5778876"/>
            <a:ext cx="12088983" cy="1229548"/>
          </a:xfrm>
        </p:spPr>
        <p:txBody>
          <a:bodyPr anchor="t">
            <a:normAutofit/>
          </a:bodyPr>
          <a:lstStyle>
            <a:lvl1pPr marL="0" indent="0" algn="r">
              <a:buNone/>
              <a:defRPr sz="2170">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791033" y="829946"/>
            <a:ext cx="12088985" cy="33005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791032" y="4241941"/>
            <a:ext cx="12088987" cy="1014377"/>
          </a:xfrm>
        </p:spPr>
        <p:txBody>
          <a:bodyPr vert="horz" lIns="91440" tIns="45720" rIns="91440" bIns="45720" rtlCol="0" anchor="b">
            <a:normAutofit/>
          </a:bodyPr>
          <a:lstStyle>
            <a:lvl1pPr>
              <a:buNone/>
              <a:defRPr lang="en-US" sz="338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791030" y="5256318"/>
            <a:ext cx="12088987" cy="1752106"/>
          </a:xfrm>
        </p:spPr>
        <p:txBody>
          <a:bodyPr anchor="t">
            <a:normAutofit/>
          </a:bodyPr>
          <a:lstStyle>
            <a:lvl1pPr marL="0" indent="0" algn="l">
              <a:buNone/>
              <a:defRPr sz="2170">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43818" y="829945"/>
            <a:ext cx="2136199" cy="617847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791031" y="829945"/>
            <a:ext cx="9676947" cy="6178479"/>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81976" y="1"/>
            <a:ext cx="2940358" cy="829945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791030" y="829946"/>
            <a:ext cx="12088987" cy="212096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791029" y="3227563"/>
            <a:ext cx="12088987" cy="3780862"/>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743819" y="7119853"/>
            <a:ext cx="1379190" cy="441869"/>
          </a:xfrm>
          <a:prstGeom prst="rect">
            <a:avLst/>
          </a:prstGeom>
        </p:spPr>
        <p:txBody>
          <a:bodyPr vert="horz" lIns="91440" tIns="45720" rIns="91440" bIns="45720" rtlCol="0" anchor="ctr"/>
          <a:lstStyle>
            <a:lvl1pPr algn="r">
              <a:defRPr sz="1205" b="0" i="0">
                <a:solidFill>
                  <a:schemeClr val="tx1"/>
                </a:solidFill>
                <a:effectLst/>
                <a:latin typeface="+mn-lt"/>
              </a:defRPr>
            </a:lvl1pPr>
          </a:lstStyle>
          <a:p>
            <a:fld id="{22D639AF-C173-45AE-8C49-36A233A8FE70}" type="datetimeFigureOut">
              <a:rPr lang="en-GB" smtClean="0"/>
              <a:t>02/12/2025</a:t>
            </a:fld>
            <a:endParaRPr lang="en-GB"/>
          </a:p>
        </p:txBody>
      </p:sp>
      <p:sp>
        <p:nvSpPr>
          <p:cNvPr id="5" name="Footer Placeholder 4"/>
          <p:cNvSpPr>
            <a:spLocks noGrp="1"/>
          </p:cNvSpPr>
          <p:nvPr>
            <p:ph type="ftr" sz="quarter" idx="3"/>
          </p:nvPr>
        </p:nvSpPr>
        <p:spPr>
          <a:xfrm>
            <a:off x="3103817" y="7119853"/>
            <a:ext cx="8548056" cy="441869"/>
          </a:xfrm>
          <a:prstGeom prst="rect">
            <a:avLst/>
          </a:prstGeom>
        </p:spPr>
        <p:txBody>
          <a:bodyPr vert="horz" lIns="91440" tIns="45720" rIns="91440" bIns="45720" rtlCol="0" anchor="ctr"/>
          <a:lstStyle>
            <a:lvl1pPr algn="l">
              <a:defRPr sz="1205"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3214955" y="7119853"/>
            <a:ext cx="665061" cy="441869"/>
          </a:xfrm>
          <a:prstGeom prst="rect">
            <a:avLst/>
          </a:prstGeom>
        </p:spPr>
        <p:txBody>
          <a:bodyPr vert="horz" lIns="91440" tIns="45720" rIns="91440" bIns="45720" rtlCol="0" anchor="ctr"/>
          <a:lstStyle>
            <a:lvl1pPr algn="r">
              <a:defRPr sz="1205" b="0" i="0">
                <a:solidFill>
                  <a:schemeClr val="tx1"/>
                </a:solidFill>
                <a:effectLst/>
                <a:latin typeface="+mn-lt"/>
              </a:defRPr>
            </a:lvl1pPr>
          </a:lstStyle>
          <a:p>
            <a:fld id="{AE88FBD8-FE78-4D7E-B56A-C5B5EAC6741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551815" rtl="0" eaLnBrk="1" latinLnBrk="0" hangingPunct="1">
        <a:spcBef>
          <a:spcPct val="0"/>
        </a:spcBef>
        <a:buNone/>
        <a:defRPr sz="4825"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4805" indent="-344805"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2895" kern="1200" cap="none">
          <a:solidFill>
            <a:schemeClr val="tx1"/>
          </a:solidFill>
          <a:effectLst/>
          <a:latin typeface="+mn-lt"/>
          <a:ea typeface="+mn-ea"/>
          <a:cs typeface="+mn-cs"/>
        </a:defRPr>
      </a:lvl1pPr>
      <a:lvl2pPr marL="896620" indent="-344805"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2415" kern="1200" cap="none">
          <a:solidFill>
            <a:schemeClr val="tx1"/>
          </a:solidFill>
          <a:effectLst/>
          <a:latin typeface="+mn-lt"/>
          <a:ea typeface="+mn-ea"/>
          <a:cs typeface="+mn-cs"/>
        </a:defRPr>
      </a:lvl2pPr>
      <a:lvl3pPr marL="1447800" indent="-344805"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2170" kern="1200" cap="none">
          <a:solidFill>
            <a:schemeClr val="tx1"/>
          </a:solidFill>
          <a:effectLst/>
          <a:latin typeface="+mn-lt"/>
          <a:ea typeface="+mn-ea"/>
          <a:cs typeface="+mn-cs"/>
        </a:defRPr>
      </a:lvl3pPr>
      <a:lvl4pPr marL="1861820" indent="-20701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930" kern="1200" cap="none">
          <a:solidFill>
            <a:schemeClr val="tx1"/>
          </a:solidFill>
          <a:effectLst/>
          <a:latin typeface="+mn-lt"/>
          <a:ea typeface="+mn-ea"/>
          <a:cs typeface="+mn-cs"/>
        </a:defRPr>
      </a:lvl4pPr>
      <a:lvl5pPr marL="2413635" indent="-20701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5pPr>
      <a:lvl6pPr marL="3034030"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6pPr>
      <a:lvl7pPr marL="3585845"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7pPr>
      <a:lvl8pPr marL="4137660"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8pPr>
      <a:lvl9pPr marL="4688840"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9pPr>
    </p:bodyStyle>
    <p:otherStyle>
      <a:defPPr>
        <a:defRPr lang="en-US"/>
      </a:defPPr>
      <a:lvl1pPr marL="0" algn="l" defTabSz="551815" rtl="0" eaLnBrk="1" latinLnBrk="0" hangingPunct="1">
        <a:defRPr sz="2170" kern="1200">
          <a:solidFill>
            <a:schemeClr val="tx1"/>
          </a:solidFill>
          <a:latin typeface="+mn-lt"/>
          <a:ea typeface="+mn-ea"/>
          <a:cs typeface="+mn-cs"/>
        </a:defRPr>
      </a:lvl1pPr>
      <a:lvl2pPr marL="551815" algn="l" defTabSz="551815" rtl="0" eaLnBrk="1" latinLnBrk="0" hangingPunct="1">
        <a:defRPr sz="2170" kern="1200">
          <a:solidFill>
            <a:schemeClr val="tx1"/>
          </a:solidFill>
          <a:latin typeface="+mn-lt"/>
          <a:ea typeface="+mn-ea"/>
          <a:cs typeface="+mn-cs"/>
        </a:defRPr>
      </a:lvl2pPr>
      <a:lvl3pPr marL="1103630" algn="l" defTabSz="551815" rtl="0" eaLnBrk="1" latinLnBrk="0" hangingPunct="1">
        <a:defRPr sz="2170" kern="1200">
          <a:solidFill>
            <a:schemeClr val="tx1"/>
          </a:solidFill>
          <a:latin typeface="+mn-lt"/>
          <a:ea typeface="+mn-ea"/>
          <a:cs typeface="+mn-cs"/>
        </a:defRPr>
      </a:lvl3pPr>
      <a:lvl4pPr marL="1654810" algn="l" defTabSz="551815" rtl="0" eaLnBrk="1" latinLnBrk="0" hangingPunct="1">
        <a:defRPr sz="2170" kern="1200">
          <a:solidFill>
            <a:schemeClr val="tx1"/>
          </a:solidFill>
          <a:latin typeface="+mn-lt"/>
          <a:ea typeface="+mn-ea"/>
          <a:cs typeface="+mn-cs"/>
        </a:defRPr>
      </a:lvl4pPr>
      <a:lvl5pPr marL="2206625" algn="l" defTabSz="551815" rtl="0" eaLnBrk="1" latinLnBrk="0" hangingPunct="1">
        <a:defRPr sz="2170" kern="1200">
          <a:solidFill>
            <a:schemeClr val="tx1"/>
          </a:solidFill>
          <a:latin typeface="+mn-lt"/>
          <a:ea typeface="+mn-ea"/>
          <a:cs typeface="+mn-cs"/>
        </a:defRPr>
      </a:lvl5pPr>
      <a:lvl6pPr marL="2758440" algn="l" defTabSz="551815" rtl="0" eaLnBrk="1" latinLnBrk="0" hangingPunct="1">
        <a:defRPr sz="2170" kern="1200">
          <a:solidFill>
            <a:schemeClr val="tx1"/>
          </a:solidFill>
          <a:latin typeface="+mn-lt"/>
          <a:ea typeface="+mn-ea"/>
          <a:cs typeface="+mn-cs"/>
        </a:defRPr>
      </a:lvl6pPr>
      <a:lvl7pPr marL="3310255" algn="l" defTabSz="551815" rtl="0" eaLnBrk="1" latinLnBrk="0" hangingPunct="1">
        <a:defRPr sz="2170" kern="1200">
          <a:solidFill>
            <a:schemeClr val="tx1"/>
          </a:solidFill>
          <a:latin typeface="+mn-lt"/>
          <a:ea typeface="+mn-ea"/>
          <a:cs typeface="+mn-cs"/>
        </a:defRPr>
      </a:lvl7pPr>
      <a:lvl8pPr marL="3861435" algn="l" defTabSz="551815" rtl="0" eaLnBrk="1" latinLnBrk="0" hangingPunct="1">
        <a:defRPr sz="2170" kern="1200">
          <a:solidFill>
            <a:schemeClr val="tx1"/>
          </a:solidFill>
          <a:latin typeface="+mn-lt"/>
          <a:ea typeface="+mn-ea"/>
          <a:cs typeface="+mn-cs"/>
        </a:defRPr>
      </a:lvl8pPr>
      <a:lvl9pPr marL="4413250" algn="l" defTabSz="551815" rtl="0" eaLnBrk="1" latinLnBrk="0" hangingPunct="1">
        <a:defRPr sz="21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p:nvPr/>
        </p:nvSpPr>
        <p:spPr>
          <a:xfrm>
            <a:off x="0" y="2701925"/>
            <a:ext cx="7159625" cy="1251585"/>
          </a:xfrm>
          <a:prstGeom prst="rect">
            <a:avLst/>
          </a:prstGeom>
        </p:spPr>
        <p:txBody>
          <a:bodyPr vert="horz" lIns="100136" tIns="50068" rIns="100136" bIns="50068" rtlCol="0" anchor="ctr">
            <a:noAutofit/>
          </a:bodyPr>
          <a:lstStyle>
            <a:lvl1pPr algn="ctr" defTabSz="1010285" rtl="0" eaLnBrk="1" latinLnBrk="0" hangingPunct="1">
              <a:lnSpc>
                <a:spcPct val="90000"/>
              </a:lnSpc>
              <a:spcBef>
                <a:spcPct val="0"/>
              </a:spcBef>
              <a:buNone/>
              <a:defRPr sz="663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LCMB7023</a:t>
            </a:r>
          </a:p>
          <a:p>
            <a:r>
              <a:rPr lang="en-GB" sz="3200" dirty="0">
                <a:latin typeface="Times New Roman" panose="02020603050405020304" pitchFamily="18" charset="0"/>
                <a:cs typeface="Times New Roman" panose="02020603050405020304" pitchFamily="18" charset="0"/>
              </a:rPr>
              <a:t>Human Capital Management </a:t>
            </a:r>
          </a:p>
          <a:p>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Assessment</a:t>
            </a:r>
            <a:r>
              <a:rPr lang="en-US" altLang="en-GB" sz="3200" dirty="0">
                <a:latin typeface="Times New Roman" panose="02020603050405020304" pitchFamily="18" charset="0"/>
                <a:cs typeface="Times New Roman" panose="02020603050405020304" pitchFamily="18" charset="0"/>
              </a:rPr>
              <a:t> 2</a:t>
            </a:r>
          </a:p>
        </p:txBody>
      </p:sp>
      <p:graphicFrame>
        <p:nvGraphicFramePr>
          <p:cNvPr id="3" name="Table 2"/>
          <p:cNvGraphicFramePr/>
          <p:nvPr>
            <p:custDataLst>
              <p:tags r:id="rId1"/>
            </p:custDataLst>
            <p:extLst>
              <p:ext uri="{D42A27DB-BD31-4B8C-83A1-F6EECF244321}">
                <p14:modId xmlns:p14="http://schemas.microsoft.com/office/powerpoint/2010/main" val="1878207614"/>
              </p:ext>
            </p:extLst>
          </p:nvPr>
        </p:nvGraphicFramePr>
        <p:xfrm>
          <a:off x="-635" y="5259705"/>
          <a:ext cx="6357620" cy="2886585"/>
        </p:xfrm>
        <a:graphic>
          <a:graphicData uri="http://schemas.openxmlformats.org/drawingml/2006/table">
            <a:tbl>
              <a:tblPr>
                <a:tableStyleId>{69CF1AB2-1976-4502-BF36-3FF5EA218861}</a:tableStyleId>
              </a:tblPr>
              <a:tblGrid>
                <a:gridCol w="2119630">
                  <a:extLst>
                    <a:ext uri="{9D8B030D-6E8A-4147-A177-3AD203B41FA5}">
                      <a16:colId xmlns:a16="http://schemas.microsoft.com/office/drawing/2014/main" val="20000"/>
                    </a:ext>
                  </a:extLst>
                </a:gridCol>
                <a:gridCol w="1437640">
                  <a:extLst>
                    <a:ext uri="{9D8B030D-6E8A-4147-A177-3AD203B41FA5}">
                      <a16:colId xmlns:a16="http://schemas.microsoft.com/office/drawing/2014/main" val="20001"/>
                    </a:ext>
                  </a:extLst>
                </a:gridCol>
                <a:gridCol w="2800350">
                  <a:extLst>
                    <a:ext uri="{9D8B030D-6E8A-4147-A177-3AD203B41FA5}">
                      <a16:colId xmlns:a16="http://schemas.microsoft.com/office/drawing/2014/main" val="20002"/>
                    </a:ext>
                  </a:extLst>
                </a:gridCol>
              </a:tblGrid>
              <a:tr h="479425">
                <a:tc>
                  <a:txBody>
                    <a:bodyPr/>
                    <a:lstStyle/>
                    <a:p>
                      <a:pPr algn="ctr">
                        <a:lnSpc>
                          <a:spcPct val="150000"/>
                        </a:lnSpc>
                        <a:spcBef>
                          <a:spcPct val="0"/>
                        </a:spcBef>
                        <a:spcAft>
                          <a:spcPts val="800"/>
                        </a:spcAft>
                      </a:pPr>
                      <a:r>
                        <a:rPr sz="2000">
                          <a:latin typeface="Times New Roman" panose="02020603050405020304" pitchFamily="18" charset="0"/>
                          <a:cs typeface="Times New Roman" panose="02020603050405020304" pitchFamily="18" charset="0"/>
                        </a:rPr>
                        <a:t>Group Members</a:t>
                      </a:r>
                    </a:p>
                  </a:txBody>
                  <a:tcPr marL="68580" marR="68580" marT="0" marB="0"/>
                </a:tc>
                <a:tc>
                  <a:txBody>
                    <a:bodyPr/>
                    <a:lstStyle/>
                    <a:p>
                      <a:pPr algn="ctr">
                        <a:lnSpc>
                          <a:spcPct val="150000"/>
                        </a:lnSpc>
                        <a:spcBef>
                          <a:spcPct val="0"/>
                        </a:spcBef>
                        <a:spcAft>
                          <a:spcPts val="800"/>
                        </a:spcAft>
                      </a:pPr>
                      <a:r>
                        <a:rPr sz="2000">
                          <a:latin typeface="Times New Roman" panose="02020603050405020304" pitchFamily="18" charset="0"/>
                          <a:cs typeface="Times New Roman" panose="02020603050405020304" pitchFamily="18" charset="0"/>
                        </a:rPr>
                        <a:t>ID</a:t>
                      </a:r>
                    </a:p>
                  </a:txBody>
                  <a:tcPr marL="68580" marR="68580" marT="0" marB="0"/>
                </a:tc>
                <a:tc>
                  <a:txBody>
                    <a:bodyPr/>
                    <a:lstStyle/>
                    <a:p>
                      <a:pPr algn="ctr">
                        <a:lnSpc>
                          <a:spcPct val="150000"/>
                        </a:lnSpc>
                        <a:spcBef>
                          <a:spcPct val="0"/>
                        </a:spcBef>
                        <a:spcAft>
                          <a:spcPts val="800"/>
                        </a:spcAft>
                      </a:pPr>
                      <a:r>
                        <a:rPr sz="2000">
                          <a:latin typeface="Times New Roman" panose="02020603050405020304" pitchFamily="18" charset="0"/>
                          <a:cs typeface="Times New Roman" panose="02020603050405020304" pitchFamily="18" charset="0"/>
                        </a:rPr>
                        <a:t>Topic</a:t>
                      </a:r>
                    </a:p>
                  </a:txBody>
                  <a:tcPr marL="68580" marR="68580" marT="0" marB="0"/>
                </a:tc>
                <a:extLst>
                  <a:ext uri="{0D108BD9-81ED-4DB2-BD59-A6C34878D82A}">
                    <a16:rowId xmlns:a16="http://schemas.microsoft.com/office/drawing/2014/main" val="10000"/>
                  </a:ext>
                </a:extLst>
              </a:tr>
              <a:tr h="0">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 Member 1- </a:t>
                      </a:r>
                      <a:r>
                        <a:rPr sz="1400" dirty="0" err="1" smtClean="0">
                          <a:latin typeface="Times New Roman" panose="02020603050405020304" pitchFamily="18" charset="0"/>
                          <a:cs typeface="Times New Roman" panose="02020603050405020304" pitchFamily="18" charset="0"/>
                        </a:rPr>
                        <a:t>Nazmus</a:t>
                      </a:r>
                      <a:r>
                        <a:rPr lang="en-US" sz="1400" dirty="0" smtClean="0">
                          <a:latin typeface="Times New Roman" panose="02020603050405020304" pitchFamily="18" charset="0"/>
                          <a:cs typeface="Times New Roman" panose="02020603050405020304" pitchFamily="18" charset="0"/>
                        </a:rPr>
                        <a:t> Sahar </a:t>
                      </a:r>
                      <a:r>
                        <a:rPr lang="en-US" sz="1400" dirty="0" err="1" smtClean="0">
                          <a:latin typeface="Times New Roman" panose="02020603050405020304" pitchFamily="18" charset="0"/>
                          <a:cs typeface="Times New Roman" panose="02020603050405020304" pitchFamily="18" charset="0"/>
                        </a:rPr>
                        <a:t>Sikdare</a:t>
                      </a:r>
                      <a:endParaRPr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ct val="0"/>
                        </a:spcBef>
                        <a:spcAft>
                          <a:spcPts val="800"/>
                        </a:spcAft>
                      </a:pPr>
                      <a:r>
                        <a:rPr lang="en-US" sz="1400" dirty="0" smtClean="0">
                          <a:latin typeface="Times New Roman" panose="02020603050405020304" pitchFamily="18" charset="0"/>
                          <a:cs typeface="Times New Roman" panose="02020603050405020304" pitchFamily="18" charset="0"/>
                        </a:rPr>
                        <a:t>2437443</a:t>
                      </a:r>
                      <a:r>
                        <a:rPr sz="1400" dirty="0">
                          <a:latin typeface="Times New Roman" panose="02020603050405020304" pitchFamily="18" charset="0"/>
                          <a:cs typeface="Times New Roman" panose="02020603050405020304" pitchFamily="18" charset="0"/>
                        </a:rPr>
                        <a:t> </a:t>
                      </a:r>
                    </a:p>
                  </a:txBody>
                  <a:tcPr marL="68580" marR="68580" marT="0" marB="0"/>
                </a:tc>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 Recruitment and selection. Company- HSBC</a:t>
                      </a:r>
                    </a:p>
                  </a:txBody>
                  <a:tcPr marL="68580" marR="68580" marT="0" marB="0"/>
                </a:tc>
                <a:extLst>
                  <a:ext uri="{0D108BD9-81ED-4DB2-BD59-A6C34878D82A}">
                    <a16:rowId xmlns:a16="http://schemas.microsoft.com/office/drawing/2014/main" val="10001"/>
                  </a:ext>
                </a:extLst>
              </a:tr>
              <a:tr h="0">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Member 2- </a:t>
                      </a:r>
                      <a:r>
                        <a:rPr sz="1400" dirty="0" err="1" smtClean="0">
                          <a:latin typeface="Times New Roman" panose="02020603050405020304" pitchFamily="18" charset="0"/>
                          <a:cs typeface="Times New Roman" panose="02020603050405020304" pitchFamily="18" charset="0"/>
                        </a:rPr>
                        <a:t>Hasib</a:t>
                      </a:r>
                      <a:r>
                        <a:rPr lang="en-US" sz="1400" dirty="0" err="1" smtClean="0">
                          <a:latin typeface="Times New Roman" panose="02020603050405020304" pitchFamily="18" charset="0"/>
                          <a:cs typeface="Times New Roman" panose="02020603050405020304" pitchFamily="18" charset="0"/>
                        </a:rPr>
                        <a:t>ur</a:t>
                      </a:r>
                      <a:r>
                        <a:rPr lang="en-US" sz="1400" dirty="0" smtClean="0">
                          <a:latin typeface="Times New Roman" panose="02020603050405020304" pitchFamily="18" charset="0"/>
                          <a:cs typeface="Times New Roman" panose="02020603050405020304" pitchFamily="18" charset="0"/>
                        </a:rPr>
                        <a:t> </a:t>
                      </a:r>
                      <a:r>
                        <a:rPr lang="en-US" sz="1400" dirty="0" err="1" smtClean="0">
                          <a:latin typeface="Times New Roman" panose="02020603050405020304" pitchFamily="18" charset="0"/>
                          <a:cs typeface="Times New Roman" panose="02020603050405020304" pitchFamily="18" charset="0"/>
                        </a:rPr>
                        <a:t>Rahaman</a:t>
                      </a:r>
                      <a:endParaRPr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ct val="0"/>
                        </a:spcBef>
                        <a:spcAft>
                          <a:spcPts val="800"/>
                        </a:spcAft>
                      </a:pPr>
                      <a:r>
                        <a:rPr lang="en-US" sz="1400" dirty="0" smtClean="0">
                          <a:latin typeface="Times New Roman" panose="02020603050405020304" pitchFamily="18" charset="0"/>
                          <a:cs typeface="Times New Roman" panose="02020603050405020304" pitchFamily="18" charset="0"/>
                        </a:rPr>
                        <a:t>2436834</a:t>
                      </a:r>
                      <a:r>
                        <a:rPr sz="1400" dirty="0">
                          <a:latin typeface="Times New Roman" panose="02020603050405020304" pitchFamily="18" charset="0"/>
                          <a:cs typeface="Times New Roman" panose="02020603050405020304" pitchFamily="18" charset="0"/>
                        </a:rPr>
                        <a:t> </a:t>
                      </a:r>
                    </a:p>
                  </a:txBody>
                  <a:tcPr marL="68580" marR="68580" marT="0" marB="0"/>
                </a:tc>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Training and development- </a:t>
                      </a:r>
                      <a:r>
                        <a:rPr sz="1400" dirty="0" smtClean="0">
                          <a:latin typeface="Times New Roman" panose="02020603050405020304" pitchFamily="18" charset="0"/>
                          <a:cs typeface="Times New Roman" panose="02020603050405020304" pitchFamily="18" charset="0"/>
                        </a:rPr>
                        <a:t>Company-</a:t>
                      </a:r>
                      <a:r>
                        <a:rPr lang="en-US" sz="1400" dirty="0" smtClean="0">
                          <a:latin typeface="Times New Roman" panose="02020603050405020304" pitchFamily="18" charset="0"/>
                          <a:cs typeface="Times New Roman" panose="02020603050405020304" pitchFamily="18" charset="0"/>
                        </a:rPr>
                        <a:t>HSBC</a:t>
                      </a:r>
                      <a:endParaRPr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Member </a:t>
                      </a:r>
                      <a:r>
                        <a:rPr sz="1400" dirty="0" smtClean="0">
                          <a:latin typeface="Times New Roman" panose="02020603050405020304" pitchFamily="18" charset="0"/>
                          <a:cs typeface="Times New Roman" panose="02020603050405020304" pitchFamily="18" charset="0"/>
                        </a:rPr>
                        <a:t>3-</a:t>
                      </a:r>
                      <a:r>
                        <a:rPr lang="en-US" sz="1400" dirty="0" smtClean="0">
                          <a:latin typeface="Times New Roman" panose="02020603050405020304" pitchFamily="18" charset="0"/>
                          <a:cs typeface="Times New Roman" panose="02020603050405020304" pitchFamily="18" charset="0"/>
                        </a:rPr>
                        <a:t>MD</a:t>
                      </a:r>
                      <a:r>
                        <a:rPr sz="1400" dirty="0" smtClean="0">
                          <a:latin typeface="Times New Roman" panose="02020603050405020304" pitchFamily="18" charset="0"/>
                          <a:cs typeface="Times New Roman" panose="02020603050405020304" pitchFamily="18" charset="0"/>
                        </a:rPr>
                        <a:t> </a:t>
                      </a:r>
                      <a:r>
                        <a:rPr sz="1400" dirty="0" err="1" smtClean="0">
                          <a:latin typeface="Times New Roman" panose="02020603050405020304" pitchFamily="18" charset="0"/>
                          <a:cs typeface="Times New Roman" panose="02020603050405020304" pitchFamily="18" charset="0"/>
                        </a:rPr>
                        <a:t>Natik</a:t>
                      </a:r>
                      <a:r>
                        <a:rPr lang="en-US" sz="1400" dirty="0" err="1" smtClean="0">
                          <a:latin typeface="Times New Roman" panose="02020603050405020304" pitchFamily="18" charset="0"/>
                          <a:cs typeface="Times New Roman" panose="02020603050405020304" pitchFamily="18" charset="0"/>
                        </a:rPr>
                        <a:t>ul</a:t>
                      </a:r>
                      <a:r>
                        <a:rPr lang="en-US" sz="1400" baseline="0" dirty="0" smtClean="0">
                          <a:latin typeface="Times New Roman" panose="02020603050405020304" pitchFamily="18" charset="0"/>
                          <a:cs typeface="Times New Roman" panose="02020603050405020304" pitchFamily="18" charset="0"/>
                        </a:rPr>
                        <a:t> Islam</a:t>
                      </a:r>
                      <a:endParaRPr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 </a:t>
                      </a:r>
                      <a:r>
                        <a:rPr lang="en-US" sz="1400" smtClean="0">
                          <a:latin typeface="Times New Roman" panose="02020603050405020304" pitchFamily="18" charset="0"/>
                          <a:cs typeface="Times New Roman" panose="02020603050405020304" pitchFamily="18" charset="0"/>
                        </a:rPr>
                        <a:t>2437633</a:t>
                      </a:r>
                      <a:endParaRPr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Diversity, equity, and inclusion (DEI) - Company- </a:t>
                      </a:r>
                      <a:r>
                        <a:rPr lang="en-US" sz="1400" dirty="0" smtClean="0">
                          <a:latin typeface="Times New Roman" panose="02020603050405020304" pitchFamily="18" charset="0"/>
                          <a:cs typeface="Times New Roman" panose="02020603050405020304" pitchFamily="18" charset="0"/>
                        </a:rPr>
                        <a:t>HSBC</a:t>
                      </a:r>
                      <a:endParaRPr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Member 4- </a:t>
                      </a:r>
                      <a:r>
                        <a:rPr sz="1400" dirty="0" err="1" smtClean="0">
                          <a:latin typeface="Times New Roman" panose="02020603050405020304" pitchFamily="18" charset="0"/>
                          <a:cs typeface="Times New Roman" panose="02020603050405020304" pitchFamily="18" charset="0"/>
                        </a:rPr>
                        <a:t>Nishat</a:t>
                      </a:r>
                      <a:r>
                        <a:rPr lang="en-US" sz="1400" dirty="0" smtClean="0">
                          <a:latin typeface="Times New Roman" panose="02020603050405020304" pitchFamily="18" charset="0"/>
                          <a:cs typeface="Times New Roman" panose="02020603050405020304" pitchFamily="18" charset="0"/>
                        </a:rPr>
                        <a:t> Hossain</a:t>
                      </a:r>
                      <a:endParaRPr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ct val="0"/>
                        </a:spcBef>
                        <a:spcAft>
                          <a:spcPts val="800"/>
                        </a:spcAft>
                      </a:pPr>
                      <a:r>
                        <a:rPr lang="en-US" sz="1400" dirty="0" smtClean="0">
                          <a:latin typeface="Times New Roman" panose="02020603050405020304" pitchFamily="18" charset="0"/>
                          <a:cs typeface="Times New Roman" panose="02020603050405020304" pitchFamily="18" charset="0"/>
                        </a:rPr>
                        <a:t>2437429</a:t>
                      </a:r>
                      <a:r>
                        <a:rPr sz="1400" dirty="0">
                          <a:latin typeface="Times New Roman" panose="02020603050405020304" pitchFamily="18" charset="0"/>
                          <a:cs typeface="Times New Roman" panose="02020603050405020304" pitchFamily="18" charset="0"/>
                        </a:rPr>
                        <a:t> </a:t>
                      </a:r>
                    </a:p>
                  </a:txBody>
                  <a:tcPr marL="68580" marR="68580" marT="0" marB="0"/>
                </a:tc>
                <a:tc>
                  <a:txBody>
                    <a:bodyPr/>
                    <a:lstStyle/>
                    <a:p>
                      <a:pPr algn="ctr">
                        <a:lnSpc>
                          <a:spcPct val="150000"/>
                        </a:lnSpc>
                        <a:spcBef>
                          <a:spcPct val="0"/>
                        </a:spcBef>
                        <a:spcAft>
                          <a:spcPts val="800"/>
                        </a:spcAft>
                      </a:pPr>
                      <a:r>
                        <a:rPr sz="1400" dirty="0">
                          <a:latin typeface="Times New Roman" panose="02020603050405020304" pitchFamily="18" charset="0"/>
                          <a:cs typeface="Times New Roman" panose="02020603050405020304" pitchFamily="18" charset="0"/>
                        </a:rPr>
                        <a:t>Reward and remuneration- </a:t>
                      </a:r>
                      <a:r>
                        <a:rPr sz="1400" dirty="0" smtClean="0">
                          <a:latin typeface="Times New Roman" panose="02020603050405020304" pitchFamily="18" charset="0"/>
                          <a:cs typeface="Times New Roman" panose="02020603050405020304" pitchFamily="18" charset="0"/>
                        </a:rPr>
                        <a:t>Company-</a:t>
                      </a:r>
                      <a:r>
                        <a:rPr lang="en-US" sz="1400" baseline="0" dirty="0" smtClean="0">
                          <a:latin typeface="Times New Roman" panose="02020603050405020304" pitchFamily="18" charset="0"/>
                          <a:cs typeface="Times New Roman" panose="02020603050405020304" pitchFamily="18" charset="0"/>
                        </a:rPr>
                        <a:t> </a:t>
                      </a:r>
                      <a:r>
                        <a:rPr lang="en-US" sz="1400" dirty="0" smtClean="0">
                          <a:latin typeface="Times New Roman" panose="02020603050405020304" pitchFamily="18" charset="0"/>
                          <a:cs typeface="Times New Roman" panose="02020603050405020304" pitchFamily="18" charset="0"/>
                        </a:rPr>
                        <a:t>HSBC</a:t>
                      </a:r>
                      <a:endParaRPr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pic>
        <p:nvPicPr>
          <p:cNvPr id="2" name="Picture 1" descr="What-is-HRM-Thumbnail"/>
          <p:cNvPicPr>
            <a:picLocks noChangeAspect="1"/>
          </p:cNvPicPr>
          <p:nvPr/>
        </p:nvPicPr>
        <p:blipFill>
          <a:blip r:embed="rId3"/>
          <a:stretch>
            <a:fillRect/>
          </a:stretch>
        </p:blipFill>
        <p:spPr>
          <a:xfrm>
            <a:off x="6356985" y="1512570"/>
            <a:ext cx="8354060" cy="5273675"/>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1028" y="371670"/>
            <a:ext cx="12088987" cy="766916"/>
          </a:xfrm>
        </p:spPr>
        <p:txBody>
          <a:bodyPr>
            <a:normAutofit/>
          </a:bodyPr>
          <a:lstStyle/>
          <a:p>
            <a:pPr algn="ctr"/>
            <a:r>
              <a:rPr lang="en-GB" sz="3200" dirty="0" smtClean="0">
                <a:latin typeface="Times New Roman" panose="02020603050405020304" pitchFamily="18" charset="0"/>
                <a:cs typeface="Times New Roman" panose="02020603050405020304" pitchFamily="18" charset="0"/>
              </a:rPr>
              <a:t>Contents</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91028" y="1044801"/>
            <a:ext cx="12088987" cy="6388385"/>
          </a:xfrm>
        </p:spPr>
        <p:txBody>
          <a:bodyPr>
            <a:normAutofit/>
          </a:bodyPr>
          <a:lstStyle/>
          <a:p>
            <a:r>
              <a:rPr lang="en-US" sz="2400" dirty="0">
                <a:latin typeface="Times New Roman" panose="02020603050405020304" pitchFamily="18" charset="0"/>
                <a:cs typeface="Times New Roman" panose="02020603050405020304" pitchFamily="18" charset="0"/>
              </a:rPr>
              <a:t>Introduction	</a:t>
            </a:r>
          </a:p>
          <a:p>
            <a:r>
              <a:rPr lang="en-US" sz="2400" dirty="0">
                <a:latin typeface="Times New Roman" panose="02020603050405020304" pitchFamily="18" charset="0"/>
                <a:cs typeface="Times New Roman" panose="02020603050405020304" pitchFamily="18" charset="0"/>
              </a:rPr>
              <a:t>1. Recruitment and Selection HSBC.	</a:t>
            </a:r>
          </a:p>
          <a:p>
            <a:r>
              <a:rPr lang="en-US" sz="2400" dirty="0">
                <a:latin typeface="Times New Roman" panose="02020603050405020304" pitchFamily="18" charset="0"/>
                <a:cs typeface="Times New Roman" panose="02020603050405020304" pitchFamily="18" charset="0"/>
              </a:rPr>
              <a:t>2. T</a:t>
            </a:r>
            <a:r>
              <a:rPr lang="en-US" sz="2400" dirty="0" smtClean="0">
                <a:latin typeface="Times New Roman" panose="02020603050405020304" pitchFamily="18" charset="0"/>
                <a:cs typeface="Times New Roman" panose="02020603050405020304" pitchFamily="18" charset="0"/>
              </a:rPr>
              <a:t>raining </a:t>
            </a:r>
            <a:r>
              <a:rPr lang="en-US" sz="2400" dirty="0">
                <a:latin typeface="Times New Roman" panose="02020603050405020304" pitchFamily="18" charset="0"/>
                <a:cs typeface="Times New Roman" panose="02020603050405020304" pitchFamily="18" charset="0"/>
              </a:rPr>
              <a:t>and development.	</a:t>
            </a:r>
          </a:p>
          <a:p>
            <a:r>
              <a:rPr lang="en-US" sz="2400" dirty="0">
                <a:latin typeface="Times New Roman" panose="02020603050405020304" pitchFamily="18" charset="0"/>
                <a:cs typeface="Times New Roman" panose="02020603050405020304" pitchFamily="18" charset="0"/>
              </a:rPr>
              <a:t>3. </a:t>
            </a:r>
            <a:r>
              <a:rPr lang="en-US" sz="2400" dirty="0" smtClean="0">
                <a:latin typeface="Times New Roman" panose="02020603050405020304" pitchFamily="18" charset="0"/>
                <a:cs typeface="Times New Roman" panose="02020603050405020304" pitchFamily="18" charset="0"/>
              </a:rPr>
              <a:t>Diversity</a:t>
            </a:r>
            <a:r>
              <a:rPr lang="en-US" sz="2400" dirty="0">
                <a:latin typeface="Times New Roman" panose="02020603050405020304" pitchFamily="18" charset="0"/>
                <a:cs typeface="Times New Roman" panose="02020603050405020304" pitchFamily="18" charset="0"/>
              </a:rPr>
              <a:t>, Equity and Inclusion.	</a:t>
            </a:r>
          </a:p>
          <a:p>
            <a:r>
              <a:rPr lang="en-US" sz="2400" dirty="0">
                <a:latin typeface="Times New Roman" panose="02020603050405020304" pitchFamily="18" charset="0"/>
                <a:cs typeface="Times New Roman" panose="02020603050405020304" pitchFamily="18" charset="0"/>
              </a:rPr>
              <a:t>4. Reward and </a:t>
            </a:r>
            <a:r>
              <a:rPr lang="en-US" sz="2400" dirty="0" smtClean="0">
                <a:latin typeface="Times New Roman" panose="02020603050405020304" pitchFamily="18" charset="0"/>
                <a:cs typeface="Times New Roman" panose="02020603050405020304" pitchFamily="18" charset="0"/>
              </a:rPr>
              <a:t>Remuneration</a:t>
            </a:r>
            <a:r>
              <a:rPr lang="en-US"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5. Overarching HR Challenges for Global Organisations	</a:t>
            </a:r>
          </a:p>
          <a:p>
            <a:r>
              <a:rPr lang="en-US" sz="2400" dirty="0">
                <a:latin typeface="Times New Roman" panose="02020603050405020304" pitchFamily="18" charset="0"/>
                <a:cs typeface="Times New Roman" panose="02020603050405020304" pitchFamily="18" charset="0"/>
              </a:rPr>
              <a:t>6. Practical Recommendations	</a:t>
            </a:r>
          </a:p>
          <a:p>
            <a:r>
              <a:rPr lang="en-US" sz="2400" dirty="0">
                <a:latin typeface="Times New Roman" panose="02020603050405020304" pitchFamily="18" charset="0"/>
                <a:cs typeface="Times New Roman" panose="02020603050405020304" pitchFamily="18" charset="0"/>
              </a:rPr>
              <a:t>Conclusion	</a:t>
            </a:r>
          </a:p>
          <a:p>
            <a:r>
              <a:rPr lang="en-US" sz="2400" dirty="0">
                <a:latin typeface="Times New Roman" panose="02020603050405020304" pitchFamily="18" charset="0"/>
                <a:cs typeface="Times New Roman" panose="02020603050405020304" pitchFamily="18" charset="0"/>
              </a:rPr>
              <a:t>References	</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828" y="444596"/>
            <a:ext cx="12088987" cy="884903"/>
          </a:xfrm>
        </p:spPr>
        <p:txBody>
          <a:bodyPr>
            <a:normAutofit/>
          </a:bodyPr>
          <a:lstStyle/>
          <a:p>
            <a:r>
              <a:rPr lang="en-GB" sz="3600" dirty="0">
                <a:latin typeface="Times New Roman" panose="02020603050405020304" pitchFamily="18" charset="0"/>
                <a:cs typeface="Times New Roman" panose="02020603050405020304" pitchFamily="18" charset="0"/>
              </a:rPr>
              <a:t>Introduction</a:t>
            </a:r>
          </a:p>
        </p:txBody>
      </p:sp>
      <p:sp>
        <p:nvSpPr>
          <p:cNvPr id="6" name="Rectangle 5"/>
          <p:cNvSpPr/>
          <p:nvPr/>
        </p:nvSpPr>
        <p:spPr>
          <a:xfrm>
            <a:off x="1791028" y="2093685"/>
            <a:ext cx="7353300" cy="3323987"/>
          </a:xfrm>
          <a:prstGeom prst="rect">
            <a:avLst/>
          </a:prstGeom>
        </p:spPr>
        <p:txBody>
          <a:bodyPr>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Human Capital Management (HCM) is the organisational strategy of managing its most valuable asset, which is people.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Effective </a:t>
            </a:r>
            <a:r>
              <a:rPr lang="en-GB" sz="2000" dirty="0">
                <a:latin typeface="Times New Roman" panose="02020603050405020304" pitchFamily="18" charset="0"/>
                <a:cs typeface="Times New Roman" panose="02020603050405020304" pitchFamily="18" charset="0"/>
              </a:rPr>
              <a:t>HCM practices are important in a globalized world since this is essential to organisations that are innovative and competitive.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This </a:t>
            </a:r>
            <a:r>
              <a:rPr lang="en-GB" sz="2000" dirty="0">
                <a:latin typeface="Times New Roman" panose="02020603050405020304" pitchFamily="18" charset="0"/>
                <a:cs typeface="Times New Roman" panose="02020603050405020304" pitchFamily="18" charset="0"/>
              </a:rPr>
              <a:t>report examines some of the issues that Human Resource Management (HRM) encounters by multinational corporations (MNCs) and how it can be remedied by providing effective solutions. </a:t>
            </a:r>
            <a:endParaRPr lang="en-GB" sz="2800" dirty="0">
              <a:latin typeface="Times New Roman" panose="02020603050405020304" pitchFamily="18" charset="0"/>
              <a:cs typeface="Times New Roman" panose="02020603050405020304" pitchFamily="18" charset="0"/>
            </a:endParaRPr>
          </a:p>
        </p:txBody>
      </p:sp>
      <p:pic>
        <p:nvPicPr>
          <p:cNvPr id="7" name="Picture 6" descr="C:\Users\MURAD\Desktop\HCM_176.jpg"/>
          <p:cNvPicPr/>
          <p:nvPr/>
        </p:nvPicPr>
        <p:blipFill>
          <a:blip r:embed="rId3">
            <a:extLst>
              <a:ext uri="{28A0092B-C50C-407E-A947-70E740481C1C}">
                <a14:useLocalDpi xmlns:a14="http://schemas.microsoft.com/office/drawing/2010/main" val="0"/>
              </a:ext>
            </a:extLst>
          </a:blip>
          <a:srcRect/>
          <a:stretch>
            <a:fillRect/>
          </a:stretch>
        </p:blipFill>
        <p:spPr bwMode="auto">
          <a:xfrm>
            <a:off x="9653588" y="2093686"/>
            <a:ext cx="5057775" cy="3443248"/>
          </a:xfrm>
          <a:prstGeom prst="rect">
            <a:avLst/>
          </a:prstGeom>
          <a:noFill/>
          <a:ln>
            <a:noFill/>
          </a:ln>
        </p:spPr>
      </p:pic>
      <p:sp>
        <p:nvSpPr>
          <p:cNvPr id="3" name="Rectangle 2"/>
          <p:cNvSpPr/>
          <p:nvPr/>
        </p:nvSpPr>
        <p:spPr>
          <a:xfrm>
            <a:off x="9547779" y="5998218"/>
            <a:ext cx="5269391" cy="458074"/>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Human Capital Management (Michaels, 2020).</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p>
        </p:txBody>
      </p:sp>
      <p:sp>
        <p:nvSpPr>
          <p:cNvPr id="6" name="Rectangle 5"/>
          <p:cNvSpPr/>
          <p:nvPr/>
        </p:nvSpPr>
        <p:spPr>
          <a:xfrm>
            <a:off x="1978598" y="2362889"/>
            <a:ext cx="6655139" cy="3939540"/>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business alignment of HCM of strategic importance is essential in order to realize workforce optimization, boost the performance of employees, and build organisational sustainability.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recruitment approaches that HSBC employs are that of persons who share the HSBC core values of integrity, innovation and collaboration.</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selection of the candidates is conducted with the help of AI-based screening devices, so it has a neat and efficient procedure that helps to determine the best people to work at certain positions (Sharma and Agarwal, 2018).</a:t>
            </a:r>
          </a:p>
        </p:txBody>
      </p:sp>
      <p:pic>
        <p:nvPicPr>
          <p:cNvPr id="7" name="Picture 6"/>
          <p:cNvPicPr/>
          <p:nvPr/>
        </p:nvPicPr>
        <p:blipFill>
          <a:blip r:embed="rId3"/>
          <a:stretch>
            <a:fillRect/>
          </a:stretch>
        </p:blipFill>
        <p:spPr>
          <a:xfrm>
            <a:off x="8921578" y="2362889"/>
            <a:ext cx="5789785" cy="4136765"/>
          </a:xfrm>
          <a:prstGeom prst="rect">
            <a:avLst/>
          </a:prstGeom>
        </p:spPr>
      </p:pic>
      <p:sp>
        <p:nvSpPr>
          <p:cNvPr id="3" name="Rectangle 2"/>
          <p:cNvSpPr/>
          <p:nvPr/>
        </p:nvSpPr>
        <p:spPr>
          <a:xfrm>
            <a:off x="9189821" y="6799245"/>
            <a:ext cx="5253298" cy="458074"/>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Recruitment and Selection (Taylor et al, 2020).</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78598" y="2362889"/>
            <a:ext cx="6655139" cy="355481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role played by the line managers at HSBC as far as the recruitment process is concerned cannot be ignored.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They define the job requirements, interview and make final decisions regarding whether to hire or not.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HR and line managers should also work together to make sure the recruitment strategy is consistent with departmental and organisational objectives (Ulrich et al., 2019).</a:t>
            </a:r>
          </a:p>
        </p:txBody>
      </p:sp>
      <p:pic>
        <p:nvPicPr>
          <p:cNvPr id="4" name="Picture 3"/>
          <p:cNvPicPr>
            <a:picLocks noChangeAspect="1"/>
          </p:cNvPicPr>
          <p:nvPr/>
        </p:nvPicPr>
        <p:blipFill>
          <a:blip r:embed="rId3"/>
          <a:stretch>
            <a:fillRect/>
          </a:stretch>
        </p:blipFill>
        <p:spPr>
          <a:xfrm>
            <a:off x="9786938" y="1555467"/>
            <a:ext cx="4924425" cy="5753100"/>
          </a:xfrm>
          <a:prstGeom prst="rect">
            <a:avLst/>
          </a:prstGeom>
        </p:spPr>
      </p:pic>
      <p:sp>
        <p:nvSpPr>
          <p:cNvPr id="5" name="Rectangle 4"/>
          <p:cNvSpPr/>
          <p:nvPr/>
        </p:nvSpPr>
        <p:spPr>
          <a:xfrm>
            <a:off x="9400923" y="7574532"/>
            <a:ext cx="4666662"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recruitment process (Ulrich </a:t>
            </a:r>
            <a:r>
              <a:rPr lang="en-GB" dirty="0">
                <a:latin typeface="Times New Roman" panose="02020603050405020304" pitchFamily="18" charset="0"/>
                <a:cs typeface="Times New Roman" panose="02020603050405020304" pitchFamily="18" charset="0"/>
              </a:rPr>
              <a:t>et al., 2019).</a:t>
            </a:r>
          </a:p>
        </p:txBody>
      </p:sp>
      <p:sp>
        <p:nvSpPr>
          <p:cNvPr id="7" name="Title 6"/>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78598" y="2362889"/>
            <a:ext cx="6655139" cy="3016210"/>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HSBC recruitment approach conforms to the overall direction that the bank may have: to become a digital-first, global banking leader.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DEI objectives of HSBC are part of its workforce hiring policy to meet the bank strategic objectives that help to create an inclusive work environment and access different talent resources (Becker and </a:t>
            </a:r>
            <a:r>
              <a:rPr lang="en-GB" sz="2000" dirty="0" err="1">
                <a:latin typeface="Times New Roman" panose="02020603050405020304" pitchFamily="18" charset="0"/>
                <a:cs typeface="Times New Roman" panose="02020603050405020304" pitchFamily="18" charset="0"/>
              </a:rPr>
              <a:t>Huselid</a:t>
            </a:r>
            <a:r>
              <a:rPr lang="en-GB" sz="2000" dirty="0">
                <a:latin typeface="Times New Roman" panose="02020603050405020304" pitchFamily="18" charset="0"/>
                <a:cs typeface="Times New Roman" panose="02020603050405020304" pitchFamily="18" charset="0"/>
              </a:rPr>
              <a:t>, 2020).</a:t>
            </a:r>
          </a:p>
        </p:txBody>
      </p:sp>
      <p:pic>
        <p:nvPicPr>
          <p:cNvPr id="3" name="Picture 2"/>
          <p:cNvPicPr>
            <a:picLocks noChangeAspect="1"/>
          </p:cNvPicPr>
          <p:nvPr/>
        </p:nvPicPr>
        <p:blipFill>
          <a:blip r:embed="rId3"/>
          <a:stretch>
            <a:fillRect/>
          </a:stretch>
        </p:blipFill>
        <p:spPr>
          <a:xfrm>
            <a:off x="9408696" y="1763963"/>
            <a:ext cx="5302668" cy="5672622"/>
          </a:xfrm>
          <a:prstGeom prst="rect">
            <a:avLst/>
          </a:prstGeom>
        </p:spPr>
      </p:pic>
      <p:sp>
        <p:nvSpPr>
          <p:cNvPr id="4" name="Rectangle 3"/>
          <p:cNvSpPr/>
          <p:nvPr/>
        </p:nvSpPr>
        <p:spPr>
          <a:xfrm>
            <a:off x="9408696" y="7734330"/>
            <a:ext cx="5243743"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HSBC recruitment(Becker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p>
        </p:txBody>
      </p:sp>
      <p:sp>
        <p:nvSpPr>
          <p:cNvPr id="8" name="Title 7"/>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78598" y="2362889"/>
            <a:ext cx="6655139" cy="3862596"/>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HSBC is affected by a range of difficulties within its recruitment procedures, such as a high level of rivalry on skills and skills chiefly in technology and finance.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Another </a:t>
            </a:r>
            <a:r>
              <a:rPr lang="en-GB" sz="2000" dirty="0">
                <a:latin typeface="Times New Roman" panose="02020603050405020304" pitchFamily="18" charset="0"/>
                <a:cs typeface="Times New Roman" panose="02020603050405020304" pitchFamily="18" charset="0"/>
              </a:rPr>
              <a:t>problem faced by the company is unconscious bias that affects the hiring process even when the company tries at its best to be an inclusive company.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Also</a:t>
            </a:r>
            <a:r>
              <a:rPr lang="en-GB" sz="2000" dirty="0">
                <a:latin typeface="Times New Roman" panose="02020603050405020304" pitchFamily="18" charset="0"/>
                <a:cs typeface="Times New Roman" panose="02020603050405020304" pitchFamily="18" charset="0"/>
              </a:rPr>
              <a:t>, when recruiting, it is not easy to navigate across various </a:t>
            </a:r>
            <a:r>
              <a:rPr lang="en-GB" sz="2000" dirty="0" smtClean="0">
                <a:latin typeface="Times New Roman" panose="02020603050405020304" pitchFamily="18" charset="0"/>
                <a:cs typeface="Times New Roman" panose="02020603050405020304" pitchFamily="18" charset="0"/>
              </a:rPr>
              <a:t>labour </a:t>
            </a:r>
            <a:r>
              <a:rPr lang="en-GB" sz="2000" dirty="0">
                <a:latin typeface="Times New Roman" panose="02020603050405020304" pitchFamily="18" charset="0"/>
                <a:cs typeface="Times New Roman" panose="02020603050405020304" pitchFamily="18" charset="0"/>
              </a:rPr>
              <a:t>laws and cultural practices in international markets </a:t>
            </a:r>
          </a:p>
        </p:txBody>
      </p:sp>
      <p:pic>
        <p:nvPicPr>
          <p:cNvPr id="3" name="Picture 2"/>
          <p:cNvPicPr>
            <a:picLocks noChangeAspect="1"/>
          </p:cNvPicPr>
          <p:nvPr/>
        </p:nvPicPr>
        <p:blipFill>
          <a:blip r:embed="rId3"/>
          <a:stretch>
            <a:fillRect/>
          </a:stretch>
        </p:blipFill>
        <p:spPr>
          <a:xfrm>
            <a:off x="9291638" y="2836862"/>
            <a:ext cx="5419725" cy="2914650"/>
          </a:xfrm>
          <a:prstGeom prst="rect">
            <a:avLst/>
          </a:prstGeom>
        </p:spPr>
      </p:pic>
      <p:sp>
        <p:nvSpPr>
          <p:cNvPr id="4" name="Rectangle 3"/>
          <p:cNvSpPr/>
          <p:nvPr/>
        </p:nvSpPr>
        <p:spPr>
          <a:xfrm>
            <a:off x="8572473" y="6216134"/>
            <a:ext cx="407675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Challenges (Ng </a:t>
            </a:r>
            <a:r>
              <a:rPr lang="en-GB" dirty="0">
                <a:latin typeface="Times New Roman" panose="02020603050405020304" pitchFamily="18" charset="0"/>
                <a:cs typeface="Times New Roman" panose="02020603050405020304" pitchFamily="18" charset="0"/>
              </a:rPr>
              <a:t>and Burke, 2022).</a:t>
            </a:r>
          </a:p>
        </p:txBody>
      </p:sp>
      <p:sp>
        <p:nvSpPr>
          <p:cNvPr id="7" name="Title 6"/>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1</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1. Recruitment </a:t>
            </a:r>
            <a:r>
              <a:rPr lang="en-GB" sz="3600" dirty="0">
                <a:latin typeface="Times New Roman" panose="02020603050405020304" pitchFamily="18" charset="0"/>
                <a:cs typeface="Times New Roman" panose="02020603050405020304" pitchFamily="18" charset="0"/>
              </a:rPr>
              <a:t>and Selection HSBC</a:t>
            </a:r>
            <a:r>
              <a:rPr lang="en-GB" sz="3600" dirty="0" smtClean="0">
                <a:latin typeface="Times New Roman" panose="02020603050405020304" pitchFamily="18" charset="0"/>
                <a:cs typeface="Times New Roman" panose="02020603050405020304" pitchFamily="18" charset="0"/>
              </a:rPr>
              <a:t>. (continued)</a:t>
            </a:r>
            <a:endParaRPr lang="en-GB" sz="24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733592"/>
            <a:ext cx="6655139" cy="3139321"/>
          </a:xfrm>
          <a:prstGeom prst="rect">
            <a:avLst/>
          </a:prstGeom>
        </p:spPr>
        <p:txBody>
          <a:bodyPr wrap="square">
            <a:spAutoFit/>
          </a:bodyPr>
          <a:lstStyle/>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Recommendations</a:t>
            </a:r>
            <a:endParaRPr lang="en-GB" sz="2400" dirty="0">
              <a:latin typeface="Times New Roman" panose="02020603050405020304" pitchFamily="18" charset="0"/>
              <a:cs typeface="Times New Roman" panose="02020603050405020304" pitchFamily="18" charset="0"/>
            </a:endParaRPr>
          </a:p>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Bias-Reducing Technology:</a:t>
            </a:r>
            <a:r>
              <a:rPr lang="en-GB" sz="2400" dirty="0">
                <a:latin typeface="Times New Roman" panose="02020603050405020304" pitchFamily="18" charset="0"/>
                <a:cs typeface="Times New Roman" panose="02020603050405020304" pitchFamily="18" charset="0"/>
              </a:rPr>
              <a:t> Spend more on AI recruitment technology and reduce bias in the hiring process.</a:t>
            </a:r>
          </a:p>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Better Employer Branding:</a:t>
            </a:r>
            <a:r>
              <a:rPr lang="en-GB" sz="2400" dirty="0">
                <a:latin typeface="Times New Roman" panose="02020603050405020304" pitchFamily="18" charset="0"/>
                <a:cs typeface="Times New Roman" panose="02020603050405020304" pitchFamily="18" charset="0"/>
              </a:rPr>
              <a:t> highlight the desire by HSBC to be diverse and innovative so as to appeal to a wider range of talent.</a:t>
            </a:r>
          </a:p>
        </p:txBody>
      </p:sp>
      <p:pic>
        <p:nvPicPr>
          <p:cNvPr id="3" name="Picture 2"/>
          <p:cNvPicPr>
            <a:picLocks noChangeAspect="1"/>
          </p:cNvPicPr>
          <p:nvPr/>
        </p:nvPicPr>
        <p:blipFill>
          <a:blip r:embed="rId3"/>
          <a:stretch>
            <a:fillRect/>
          </a:stretch>
        </p:blipFill>
        <p:spPr>
          <a:xfrm>
            <a:off x="10539663" y="2457533"/>
            <a:ext cx="4171700" cy="4345521"/>
          </a:xfrm>
          <a:prstGeom prst="rect">
            <a:avLst/>
          </a:prstGeom>
        </p:spPr>
      </p:pic>
      <p:sp>
        <p:nvSpPr>
          <p:cNvPr id="4" name="Rectangle 3"/>
          <p:cNvSpPr/>
          <p:nvPr/>
        </p:nvSpPr>
        <p:spPr>
          <a:xfrm>
            <a:off x="8701855" y="7335788"/>
            <a:ext cx="5295039"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Recommendations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1</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1. Recruitment </a:t>
            </a:r>
            <a:r>
              <a:rPr lang="en-GB" sz="3600" dirty="0">
                <a:latin typeface="Times New Roman" panose="02020603050405020304" pitchFamily="18" charset="0"/>
                <a:cs typeface="Times New Roman" panose="02020603050405020304" pitchFamily="18" charset="0"/>
              </a:rPr>
              <a:t>and Selection HSBC</a:t>
            </a:r>
            <a:r>
              <a:rPr lang="en-GB" sz="3600" dirty="0" smtClean="0">
                <a:latin typeface="Times New Roman" panose="02020603050405020304" pitchFamily="18" charset="0"/>
                <a:cs typeface="Times New Roman" panose="02020603050405020304" pitchFamily="18" charset="0"/>
              </a:rPr>
              <a:t>. (continued)</a:t>
            </a:r>
            <a:endParaRPr lang="en-GB" sz="24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857160"/>
            <a:ext cx="6078007" cy="1723549"/>
          </a:xfrm>
          <a:prstGeom prst="rect">
            <a:avLst/>
          </a:prstGeom>
        </p:spPr>
        <p:txBody>
          <a:bodyPr wrap="square">
            <a:spAutoFit/>
          </a:bodyPr>
          <a:lstStyle/>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Recommendations</a:t>
            </a:r>
            <a:endParaRPr lang="en-GB" sz="2400" dirty="0">
              <a:latin typeface="Times New Roman" panose="02020603050405020304" pitchFamily="18" charset="0"/>
              <a:cs typeface="Times New Roman" panose="02020603050405020304" pitchFamily="18" charset="0"/>
            </a:endParaRPr>
          </a:p>
          <a:p>
            <a:pPr algn="just"/>
            <a:r>
              <a:rPr lang="en-GB" sz="2400" b="1" dirty="0">
                <a:latin typeface="Times New Roman" panose="02020603050405020304" pitchFamily="18" charset="0"/>
                <a:cs typeface="Times New Roman" panose="02020603050405020304" pitchFamily="18" charset="0"/>
              </a:rPr>
              <a:t>Global Mobility Programs:</a:t>
            </a:r>
            <a:r>
              <a:rPr lang="en-GB" sz="2400" dirty="0">
                <a:latin typeface="Times New Roman" panose="02020603050405020304" pitchFamily="18" charset="0"/>
                <a:cs typeface="Times New Roman" panose="02020603050405020304" pitchFamily="18" charset="0"/>
              </a:rPr>
              <a:t> Provide additional global mobility in order to build leadership talent on a regional basis.</a:t>
            </a:r>
          </a:p>
        </p:txBody>
      </p:sp>
      <p:pic>
        <p:nvPicPr>
          <p:cNvPr id="3" name="Picture 2"/>
          <p:cNvPicPr>
            <a:picLocks noChangeAspect="1"/>
          </p:cNvPicPr>
          <p:nvPr/>
        </p:nvPicPr>
        <p:blipFill>
          <a:blip r:embed="rId3"/>
          <a:stretch>
            <a:fillRect/>
          </a:stretch>
        </p:blipFill>
        <p:spPr>
          <a:xfrm>
            <a:off x="8467640" y="2461795"/>
            <a:ext cx="6243724" cy="3409616"/>
          </a:xfrm>
          <a:prstGeom prst="rect">
            <a:avLst/>
          </a:prstGeom>
        </p:spPr>
      </p:pic>
      <p:sp>
        <p:nvSpPr>
          <p:cNvPr id="4" name="Rectangle 3"/>
          <p:cNvSpPr/>
          <p:nvPr/>
        </p:nvSpPr>
        <p:spPr>
          <a:xfrm>
            <a:off x="7602367" y="6593073"/>
            <a:ext cx="528862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Global mobility (Kaufman </a:t>
            </a:r>
            <a:r>
              <a:rPr lang="en-GB" dirty="0">
                <a:latin typeface="Times New Roman" panose="02020603050405020304" pitchFamily="18" charset="0"/>
                <a:cs typeface="Times New Roman" panose="02020603050405020304" pitchFamily="18" charset="0"/>
              </a:rPr>
              <a:t>and Johnson, 2021).</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3600" dirty="0">
                <a:latin typeface="Times New Roman" panose="02020603050405020304" pitchFamily="18" charset="0"/>
                <a:cs typeface="Times New Roman" panose="02020603050405020304" pitchFamily="18" charset="0"/>
              </a:rPr>
              <a:t>Member 2- Hasib- Training and development</a:t>
            </a:r>
            <a:br>
              <a:rPr lang="en-US" altLang="en-US" sz="3600" dirty="0">
                <a:latin typeface="Times New Roman" panose="02020603050405020304" pitchFamily="18" charset="0"/>
                <a:cs typeface="Times New Roman" panose="02020603050405020304" pitchFamily="18" charset="0"/>
              </a:rPr>
            </a:br>
            <a:r>
              <a:rPr lang="en-US" sz="3600" dirty="0">
                <a:latin typeface="Times New Roman" panose="02020603050405020304" pitchFamily="18" charset="0"/>
                <a:cs typeface="Times New Roman" panose="02020603050405020304" pitchFamily="18" charset="0"/>
              </a:rPr>
              <a:t>HSBC</a:t>
            </a:r>
            <a:endParaRPr lang="en-US" altLang="en-US"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85378"/>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and development programs of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are aimed at helping employees to develop their careers in accordance with the strategic goals of the company and align their skills.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is offered on all the levels including entry-level workers to the top-level leaders, all of which are equipped with the resources to develop their professional growth (Kaufman and Johnson, 2021).</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1200" y="1841953"/>
            <a:ext cx="6049396" cy="548640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85378"/>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and development programs of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are aimed at the continuous development of employees and two-way alignment of the skills to the strategic goals of a company.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provides a combination of both in-person and online education with technical knowledge and focus on sustainability and leadership development. </a:t>
            </a:r>
            <a:endParaRPr lang="en-GB" sz="2400" dirty="0">
              <a:latin typeface="Times New Roman" panose="02020603050405020304" pitchFamily="18" charset="0"/>
              <a:cs typeface="Times New Roman" panose="02020603050405020304" pitchFamily="18" charset="0"/>
            </a:endParaRPr>
          </a:p>
        </p:txBody>
      </p:sp>
      <p:pic>
        <p:nvPicPr>
          <p:cNvPr id="4" name="Picture 3" descr="C:\Users\MURAD\Desktop\maxresdefault.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54314" y="2175895"/>
            <a:ext cx="6457049" cy="4570894"/>
          </a:xfrm>
          <a:prstGeom prst="rect">
            <a:avLst/>
          </a:prstGeom>
          <a:noFill/>
          <a:ln>
            <a:noFill/>
          </a:ln>
        </p:spPr>
      </p:pic>
      <p:sp>
        <p:nvSpPr>
          <p:cNvPr id="3" name="Rectangle 2"/>
          <p:cNvSpPr/>
          <p:nvPr/>
        </p:nvSpPr>
        <p:spPr>
          <a:xfrm>
            <a:off x="9081470" y="6859386"/>
            <a:ext cx="5163528" cy="507831"/>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training and development (Taylor et al, 2020).</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08434"/>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Implementing training programs at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cannot do without line managers.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HR is also heavily involved in the development of the training structure, compliance with the organisational aims, and evaluation of the developmental programs efficiency (Guest, 2017).</a:t>
            </a:r>
          </a:p>
        </p:txBody>
      </p:sp>
      <p:pic>
        <p:nvPicPr>
          <p:cNvPr id="7" name="Picture 6"/>
          <p:cNvPicPr>
            <a:picLocks noChangeAspect="1"/>
          </p:cNvPicPr>
          <p:nvPr/>
        </p:nvPicPr>
        <p:blipFill>
          <a:blip r:embed="rId3"/>
          <a:stretch>
            <a:fillRect/>
          </a:stretch>
        </p:blipFill>
        <p:spPr>
          <a:xfrm>
            <a:off x="9771810" y="2203366"/>
            <a:ext cx="4295775" cy="4181475"/>
          </a:xfrm>
          <a:prstGeom prst="rect">
            <a:avLst/>
          </a:prstGeom>
        </p:spPr>
      </p:pic>
      <p:sp>
        <p:nvSpPr>
          <p:cNvPr id="8" name="Rectangle 7"/>
          <p:cNvSpPr/>
          <p:nvPr/>
        </p:nvSpPr>
        <p:spPr>
          <a:xfrm>
            <a:off x="10407745" y="6663408"/>
            <a:ext cx="3031599" cy="369332"/>
          </a:xfrm>
          <a:prstGeom prst="rect">
            <a:avLst/>
          </a:prstGeom>
        </p:spPr>
        <p:txBody>
          <a:bodyPr wrap="none">
            <a:spAutoFit/>
          </a:bodyPr>
          <a:lstStyle/>
          <a:p>
            <a:r>
              <a:rPr lang="en-GB" dirty="0" smtClean="0">
                <a:latin typeface="Times New Roman" panose="02020603050405020304" pitchFamily="18" charset="0"/>
                <a:cs typeface="Times New Roman" panose="02020603050405020304" pitchFamily="18" charset="0"/>
              </a:rPr>
              <a:t>Figure; HR role (Guest</a:t>
            </a:r>
            <a:r>
              <a:rPr lang="en-GB" dirty="0">
                <a:latin typeface="Times New Roman" panose="02020603050405020304" pitchFamily="18" charset="0"/>
                <a:cs typeface="Times New Roman" panose="02020603050405020304" pitchFamily="18" charset="0"/>
              </a:rPr>
              <a:t>, 2017).</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08434"/>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and development of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is related to its sustainability strategy and its love of innovation.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Such alignment will make employees skilled to achieve the goals of the company in the long-run, which are its development and environmental impact (Becker and </a:t>
            </a:r>
            <a:r>
              <a:rPr lang="en-GB" sz="2000" dirty="0" err="1">
                <a:latin typeface="Times New Roman" panose="02020603050405020304" pitchFamily="18" charset="0"/>
                <a:cs typeface="Times New Roman" panose="02020603050405020304" pitchFamily="18" charset="0"/>
              </a:rPr>
              <a:t>Huselid</a:t>
            </a:r>
            <a:r>
              <a:rPr lang="en-GB" sz="2000" dirty="0">
                <a:latin typeface="Times New Roman" panose="02020603050405020304" pitchFamily="18" charset="0"/>
                <a:cs typeface="Times New Roman" panose="02020603050405020304" pitchFamily="18" charset="0"/>
              </a:rPr>
              <a:t>, 2020).</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5714" y="1818800"/>
            <a:ext cx="6034880" cy="5320868"/>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3323987"/>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of the challenges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struggles with is that it should provide all employees with equal access to the training opportunities regardless of the resourcefulness in the developing markets that might be insufficient.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Besides</a:t>
            </a:r>
            <a:r>
              <a:rPr lang="en-GB" sz="2000" dirty="0">
                <a:latin typeface="Times New Roman" panose="02020603050405020304" pitchFamily="18" charset="0"/>
                <a:cs typeface="Times New Roman" panose="02020603050405020304" pitchFamily="18" charset="0"/>
              </a:rPr>
              <a:t>, the company will need to evaluate the efficiency of its training programs, both regarding employee performance and business results (Sharma and Agarwal, 2018). </a:t>
            </a:r>
          </a:p>
        </p:txBody>
      </p:sp>
      <p:pic>
        <p:nvPicPr>
          <p:cNvPr id="3" name="Picture 2"/>
          <p:cNvPicPr>
            <a:picLocks noChangeAspect="1"/>
          </p:cNvPicPr>
          <p:nvPr/>
        </p:nvPicPr>
        <p:blipFill>
          <a:blip r:embed="rId3"/>
          <a:stretch>
            <a:fillRect/>
          </a:stretch>
        </p:blipFill>
        <p:spPr>
          <a:xfrm>
            <a:off x="9192502" y="1919872"/>
            <a:ext cx="5181600" cy="5181600"/>
          </a:xfrm>
          <a:prstGeom prst="rect">
            <a:avLst/>
          </a:prstGeom>
        </p:spPr>
      </p:pic>
      <p:sp>
        <p:nvSpPr>
          <p:cNvPr id="4" name="Rectangle 3"/>
          <p:cNvSpPr/>
          <p:nvPr/>
        </p:nvSpPr>
        <p:spPr>
          <a:xfrm>
            <a:off x="7950856" y="7281211"/>
            <a:ext cx="4775731"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Challenges (Sharma </a:t>
            </a:r>
            <a:r>
              <a:rPr lang="en-GB" dirty="0">
                <a:latin typeface="Times New Roman" panose="02020603050405020304" pitchFamily="18" charset="0"/>
                <a:cs typeface="Times New Roman" panose="02020603050405020304" pitchFamily="18" charset="0"/>
              </a:rPr>
              <a:t>and Agarwal, 2018).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355481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Recommendations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Global Training Network</a:t>
            </a:r>
            <a:r>
              <a:rPr lang="en-GB" sz="2000" dirty="0">
                <a:latin typeface="Times New Roman" panose="02020603050405020304" pitchFamily="18" charset="0"/>
                <a:cs typeface="Times New Roman" panose="02020603050405020304" pitchFamily="18" charset="0"/>
              </a:rPr>
              <a:t>: Develop virtual training to provide equal learning opportunities in global sites.</a:t>
            </a: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Continuous Learning Culture</a:t>
            </a:r>
            <a:r>
              <a:rPr lang="en-GB" sz="2000" dirty="0">
                <a:latin typeface="Times New Roman" panose="02020603050405020304" pitchFamily="18" charset="0"/>
                <a:cs typeface="Times New Roman" panose="02020603050405020304" pitchFamily="18" charset="0"/>
              </a:rPr>
              <a:t>: Consistently challenge the employees to learn continuously and reward them in the event of skills upgrades.</a:t>
            </a: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Impact Evaluation:</a:t>
            </a:r>
            <a:r>
              <a:rPr lang="en-GB" sz="2000" dirty="0">
                <a:latin typeface="Times New Roman" panose="02020603050405020304" pitchFamily="18" charset="0"/>
                <a:cs typeface="Times New Roman" panose="02020603050405020304" pitchFamily="18" charset="0"/>
              </a:rPr>
              <a:t> Introduce a mechanism to determine the ROI of training programs based on employee performance and success of the organisation.</a:t>
            </a:r>
          </a:p>
        </p:txBody>
      </p:sp>
      <p:pic>
        <p:nvPicPr>
          <p:cNvPr id="3" name="Picture 2"/>
          <p:cNvPicPr>
            <a:picLocks noChangeAspect="1"/>
          </p:cNvPicPr>
          <p:nvPr/>
        </p:nvPicPr>
        <p:blipFill>
          <a:blip r:embed="rId3"/>
          <a:stretch>
            <a:fillRect/>
          </a:stretch>
        </p:blipFill>
        <p:spPr>
          <a:xfrm>
            <a:off x="8867398" y="2486457"/>
            <a:ext cx="5591175" cy="4010596"/>
          </a:xfrm>
          <a:prstGeom prst="rect">
            <a:avLst/>
          </a:prstGeom>
        </p:spPr>
      </p:pic>
      <p:sp>
        <p:nvSpPr>
          <p:cNvPr id="4" name="Rectangle 3"/>
          <p:cNvSpPr/>
          <p:nvPr/>
        </p:nvSpPr>
        <p:spPr>
          <a:xfrm>
            <a:off x="7706826" y="7058711"/>
            <a:ext cx="5404043"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continuous learning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3600" dirty="0">
                <a:latin typeface="Times New Roman" panose="02020603050405020304" pitchFamily="18" charset="0"/>
                <a:cs typeface="Times New Roman" panose="02020603050405020304" pitchFamily="18" charset="0"/>
              </a:rPr>
              <a:t>Member 3- Natik- Diversity, equity, and inclusion (DEI) - Company- </a:t>
            </a:r>
            <a:r>
              <a:rPr lang="en-US" sz="3600" dirty="0">
                <a:latin typeface="Times New Roman" panose="02020603050405020304" pitchFamily="18" charset="0"/>
                <a:cs typeface="Times New Roman" panose="02020603050405020304" pitchFamily="18" charset="0"/>
              </a:rPr>
              <a:t>HSBC</a:t>
            </a:r>
            <a:endParaRPr lang="en-US" altLang="en-US"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3016210"/>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 multinational mining corporation, has gone to great lengths to institute the DEI policies.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company has established high targets to enhance gender diversity and reach out to the underrepresented groups in leadership positions. </a:t>
            </a: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Another practice of the company is mentorship programs that help to create the next generation of diverse leaders (Cox &amp; Blake, 2017).</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8785" y="1972583"/>
            <a:ext cx="5728800" cy="5139418"/>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a:t>
            </a:r>
            <a:r>
              <a:rPr lang="en-US" sz="3600" dirty="0" smtClean="0">
                <a:latin typeface="Times New Roman" panose="02020603050405020304" pitchFamily="18" charset="0"/>
                <a:cs typeface="Times New Roman" panose="02020603050405020304" pitchFamily="18" charset="0"/>
              </a:rPr>
              <a:t>HSBC </a:t>
            </a:r>
            <a:r>
              <a:rPr lang="en-GB" sz="3600" dirty="0" smtClean="0">
                <a:latin typeface="Times New Roman" panose="02020603050405020304" pitchFamily="18" charset="0"/>
                <a:cs typeface="Times New Roman" panose="02020603050405020304" pitchFamily="18" charset="0"/>
              </a:rPr>
              <a:t>Diversity</a:t>
            </a:r>
            <a:r>
              <a:rPr lang="en-GB" sz="3600" dirty="0">
                <a:latin typeface="Times New Roman" panose="02020603050405020304" pitchFamily="18" charset="0"/>
                <a:cs typeface="Times New Roman" panose="02020603050405020304" pitchFamily="18" charset="0"/>
              </a:rPr>
              <a:t>,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169825"/>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HSBC </a:t>
            </a:r>
            <a:r>
              <a:rPr lang="en-GB" sz="2000" dirty="0" smtClean="0">
                <a:latin typeface="Times New Roman" panose="02020603050405020304" pitchFamily="18" charset="0"/>
                <a:cs typeface="Times New Roman" panose="02020603050405020304" pitchFamily="18" charset="0"/>
              </a:rPr>
              <a:t>has </a:t>
            </a:r>
            <a:r>
              <a:rPr lang="en-GB" sz="2000" dirty="0">
                <a:latin typeface="Times New Roman" panose="02020603050405020304" pitchFamily="18" charset="0"/>
                <a:cs typeface="Times New Roman" panose="02020603050405020304" pitchFamily="18" charset="0"/>
              </a:rPr>
              <a:t>resolved to enhance diversity, equity, and inclusion amongst its employees, especially in the management positions.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DEI activities of the firm are based on gender equality, underrepresented group, and inclusion culture. </a:t>
            </a:r>
            <a:endParaRPr lang="en-GB" sz="2400" dirty="0">
              <a:latin typeface="Times New Roman" panose="02020603050405020304" pitchFamily="18" charset="0"/>
              <a:cs typeface="Times New Roman" panose="02020603050405020304" pitchFamily="18" charset="0"/>
            </a:endParaRPr>
          </a:p>
        </p:txBody>
      </p:sp>
      <p:pic>
        <p:nvPicPr>
          <p:cNvPr id="4" name="Picture 3" descr="C:\Users\MURAD\Desktop\diversity_equity_inclusion.png"/>
          <p:cNvPicPr/>
          <p:nvPr/>
        </p:nvPicPr>
        <p:blipFill>
          <a:blip r:embed="rId3">
            <a:extLst>
              <a:ext uri="{28A0092B-C50C-407E-A947-70E740481C1C}">
                <a14:useLocalDpi xmlns:a14="http://schemas.microsoft.com/office/drawing/2010/main" val="0"/>
              </a:ext>
            </a:extLst>
          </a:blip>
          <a:srcRect/>
          <a:stretch>
            <a:fillRect/>
          </a:stretch>
        </p:blipFill>
        <p:spPr bwMode="auto">
          <a:xfrm>
            <a:off x="8686800" y="2194688"/>
            <a:ext cx="6024563" cy="3698111"/>
          </a:xfrm>
          <a:prstGeom prst="rect">
            <a:avLst/>
          </a:prstGeom>
          <a:noFill/>
          <a:ln>
            <a:noFill/>
          </a:ln>
        </p:spPr>
      </p:pic>
      <p:sp>
        <p:nvSpPr>
          <p:cNvPr id="3" name="Rectangle 2"/>
          <p:cNvSpPr/>
          <p:nvPr/>
        </p:nvSpPr>
        <p:spPr>
          <a:xfrm>
            <a:off x="9014179" y="6024189"/>
            <a:ext cx="5369803" cy="507831"/>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Diversity, Equity and Inclusion (Ng et al, 2022).</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a:t>
            </a:r>
            <a:r>
              <a:rPr lang="en-US" sz="3600" dirty="0" smtClean="0">
                <a:latin typeface="Times New Roman" panose="02020603050405020304" pitchFamily="18" charset="0"/>
                <a:cs typeface="Times New Roman" panose="02020603050405020304" pitchFamily="18" charset="0"/>
              </a:rPr>
              <a:t>HSBC </a:t>
            </a:r>
            <a:r>
              <a:rPr lang="en-GB" sz="3600" dirty="0" smtClean="0">
                <a:latin typeface="Times New Roman" panose="02020603050405020304" pitchFamily="18" charset="0"/>
                <a:cs typeface="Times New Roman" panose="02020603050405020304" pitchFamily="18" charset="0"/>
              </a:rPr>
              <a:t>Diversity</a:t>
            </a:r>
            <a:r>
              <a:rPr lang="en-GB" sz="3600" dirty="0">
                <a:latin typeface="Times New Roman" panose="02020603050405020304" pitchFamily="18" charset="0"/>
                <a:cs typeface="Times New Roman" panose="02020603050405020304" pitchFamily="18" charset="0"/>
              </a:rPr>
              <a:t>,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4170372"/>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HSBC </a:t>
            </a:r>
            <a:r>
              <a:rPr lang="en-GB" sz="2000" dirty="0" smtClean="0">
                <a:latin typeface="Times New Roman" panose="02020603050405020304" pitchFamily="18" charset="0"/>
                <a:cs typeface="Times New Roman" panose="02020603050405020304" pitchFamily="18" charset="0"/>
              </a:rPr>
              <a:t>line </a:t>
            </a:r>
            <a:r>
              <a:rPr lang="en-GB" sz="2000" dirty="0">
                <a:latin typeface="Times New Roman" panose="02020603050405020304" pitchFamily="18" charset="0"/>
                <a:cs typeface="Times New Roman" panose="02020603050405020304" pitchFamily="18" charset="0"/>
              </a:rPr>
              <a:t>managers play a critical role in creating a workplace which is inclusive.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They </a:t>
            </a:r>
            <a:r>
              <a:rPr lang="en-GB" sz="2000" dirty="0">
                <a:latin typeface="Times New Roman" panose="02020603050405020304" pitchFamily="18" charset="0"/>
                <a:cs typeface="Times New Roman" panose="02020603050405020304" pitchFamily="18" charset="0"/>
              </a:rPr>
              <a:t>must handle this role and ensure that diversity and inclusion are part of their team dynamic whenever recruiting a member to the company, as well as during day-to-day interactions.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HR </a:t>
            </a:r>
            <a:r>
              <a:rPr lang="en-GB" sz="2000" dirty="0">
                <a:latin typeface="Times New Roman" panose="02020603050405020304" pitchFamily="18" charset="0"/>
                <a:cs typeface="Times New Roman" panose="02020603050405020304" pitchFamily="18" charset="0"/>
              </a:rPr>
              <a:t>does make sure that the policies regarding diversity equity are aligned with organisational strategies and training on managing diversity-related issues is offered to managers (Williams et al., 2021).</a:t>
            </a:r>
          </a:p>
        </p:txBody>
      </p:sp>
      <p:pic>
        <p:nvPicPr>
          <p:cNvPr id="5" name="Picture 4"/>
          <p:cNvPicPr>
            <a:picLocks noChangeAspect="1"/>
          </p:cNvPicPr>
          <p:nvPr/>
        </p:nvPicPr>
        <p:blipFill>
          <a:blip r:embed="rId3"/>
          <a:stretch>
            <a:fillRect/>
          </a:stretch>
        </p:blipFill>
        <p:spPr>
          <a:xfrm>
            <a:off x="8324117" y="2941804"/>
            <a:ext cx="5997848" cy="4012449"/>
          </a:xfrm>
          <a:prstGeom prst="rect">
            <a:avLst/>
          </a:prstGeom>
        </p:spPr>
      </p:pic>
      <p:sp>
        <p:nvSpPr>
          <p:cNvPr id="7" name="Rectangle 6"/>
          <p:cNvSpPr/>
          <p:nvPr/>
        </p:nvSpPr>
        <p:spPr>
          <a:xfrm>
            <a:off x="8168815" y="7218487"/>
            <a:ext cx="4978029"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Role of a line manager (Williams l</a:t>
            </a:r>
            <a:r>
              <a:rPr lang="en-GB" dirty="0">
                <a:latin typeface="Times New Roman" panose="02020603050405020304" pitchFamily="18" charset="0"/>
                <a:cs typeface="Times New Roman" panose="02020603050405020304" pitchFamily="18" charset="0"/>
              </a:rPr>
              <a:t>., 2021).</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a:t>
            </a:r>
            <a:r>
              <a:rPr lang="en-US" sz="3600" dirty="0" smtClean="0">
                <a:latin typeface="Times New Roman" panose="02020603050405020304" pitchFamily="18" charset="0"/>
                <a:cs typeface="Times New Roman" panose="02020603050405020304" pitchFamily="18" charset="0"/>
              </a:rPr>
              <a:t>HSBC </a:t>
            </a:r>
            <a:r>
              <a:rPr lang="en-GB" sz="3600" dirty="0" smtClean="0">
                <a:latin typeface="Times New Roman" panose="02020603050405020304" pitchFamily="18" charset="0"/>
                <a:cs typeface="Times New Roman" panose="02020603050405020304" pitchFamily="18" charset="0"/>
              </a:rPr>
              <a:t>Diversity</a:t>
            </a:r>
            <a:r>
              <a:rPr lang="en-GB" sz="3600" dirty="0">
                <a:latin typeface="Times New Roman" panose="02020603050405020304" pitchFamily="18" charset="0"/>
                <a:cs typeface="Times New Roman" panose="02020603050405020304" pitchFamily="18" charset="0"/>
              </a:rPr>
              <a:t>,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45084" y="2544396"/>
            <a:ext cx="6078007" cy="4170372"/>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DEI strategy of </a:t>
            </a:r>
            <a:r>
              <a:rPr lang="en-GB" sz="2000" dirty="0" smtClean="0">
                <a:latin typeface="Times New Roman" panose="02020603050405020304" pitchFamily="18" charset="0"/>
                <a:cs typeface="Times New Roman" panose="02020603050405020304" pitchFamily="18" charset="0"/>
              </a:rPr>
              <a:t>HSBC is </a:t>
            </a:r>
            <a:r>
              <a:rPr lang="en-GB" sz="2000" dirty="0">
                <a:latin typeface="Times New Roman" panose="02020603050405020304" pitchFamily="18" charset="0"/>
                <a:cs typeface="Times New Roman" panose="02020603050405020304" pitchFamily="18" charset="0"/>
              </a:rPr>
              <a:t>closely connected to its mission to enhance the performance of the organisation through exploiting a variety of brains.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is of the view that an inclusive and diverse workforce leads to innovation, better decision making and good performance of business in general.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connection that is made between DEI and organisational objectives promotes the competitiveness of </a:t>
            </a:r>
            <a:r>
              <a:rPr lang="en-GB" sz="2000" dirty="0" smtClean="0">
                <a:latin typeface="Times New Roman" panose="02020603050405020304" pitchFamily="18" charset="0"/>
                <a:cs typeface="Times New Roman" panose="02020603050405020304" pitchFamily="18" charset="0"/>
              </a:rPr>
              <a:t>HSBC in </a:t>
            </a:r>
            <a:r>
              <a:rPr lang="en-GB" sz="2000" dirty="0">
                <a:latin typeface="Times New Roman" panose="02020603050405020304" pitchFamily="18" charset="0"/>
                <a:cs typeface="Times New Roman" panose="02020603050405020304" pitchFamily="18" charset="0"/>
              </a:rPr>
              <a:t>the international market (Cox &amp; Blake, 2017).</a:t>
            </a:r>
          </a:p>
        </p:txBody>
      </p:sp>
      <p:pic>
        <p:nvPicPr>
          <p:cNvPr id="5" name="Picture 4"/>
          <p:cNvPicPr>
            <a:picLocks noChangeAspect="1"/>
          </p:cNvPicPr>
          <p:nvPr/>
        </p:nvPicPr>
        <p:blipFill>
          <a:blip r:embed="rId3"/>
          <a:stretch>
            <a:fillRect/>
          </a:stretch>
        </p:blipFill>
        <p:spPr>
          <a:xfrm>
            <a:off x="8720138" y="2410257"/>
            <a:ext cx="5991225" cy="4438650"/>
          </a:xfrm>
          <a:prstGeom prst="rect">
            <a:avLst/>
          </a:prstGeom>
        </p:spPr>
      </p:pic>
      <p:sp>
        <p:nvSpPr>
          <p:cNvPr id="7" name="Rectangle 6"/>
          <p:cNvSpPr/>
          <p:nvPr/>
        </p:nvSpPr>
        <p:spPr>
          <a:xfrm>
            <a:off x="8267704" y="7093270"/>
            <a:ext cx="4147289"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DEI strategy (Cox </a:t>
            </a:r>
            <a:r>
              <a:rPr lang="en-GB" dirty="0">
                <a:latin typeface="Times New Roman" panose="02020603050405020304" pitchFamily="18" charset="0"/>
                <a:cs typeface="Times New Roman" panose="02020603050405020304" pitchFamily="18" charset="0"/>
              </a:rPr>
              <a:t>&amp; Blake, 2017).</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a:t>
            </a:r>
            <a:r>
              <a:rPr lang="en-US" sz="3600" dirty="0" smtClean="0">
                <a:latin typeface="Times New Roman" panose="02020603050405020304" pitchFamily="18" charset="0"/>
                <a:cs typeface="Times New Roman" panose="02020603050405020304" pitchFamily="18" charset="0"/>
              </a:rPr>
              <a:t>HSBC </a:t>
            </a:r>
            <a:r>
              <a:rPr lang="en-GB" sz="3600" dirty="0" smtClean="0">
                <a:latin typeface="Times New Roman" panose="02020603050405020304" pitchFamily="18" charset="0"/>
                <a:cs typeface="Times New Roman" panose="02020603050405020304" pitchFamily="18" charset="0"/>
              </a:rPr>
              <a:t>Diversity</a:t>
            </a:r>
            <a:r>
              <a:rPr lang="en-GB" sz="3600" dirty="0">
                <a:latin typeface="Times New Roman" panose="02020603050405020304" pitchFamily="18" charset="0"/>
                <a:cs typeface="Times New Roman" panose="02020603050405020304" pitchFamily="18" charset="0"/>
              </a:rPr>
              <a:t>,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55481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HSBC </a:t>
            </a:r>
            <a:r>
              <a:rPr lang="en-GB" sz="2000" dirty="0" smtClean="0">
                <a:latin typeface="Times New Roman" panose="02020603050405020304" pitchFamily="18" charset="0"/>
                <a:cs typeface="Times New Roman" panose="02020603050405020304" pitchFamily="18" charset="0"/>
              </a:rPr>
              <a:t>is </a:t>
            </a:r>
            <a:r>
              <a:rPr lang="en-GB" sz="2000" dirty="0">
                <a:latin typeface="Times New Roman" panose="02020603050405020304" pitchFamily="18" charset="0"/>
                <a:cs typeface="Times New Roman" panose="02020603050405020304" pitchFamily="18" charset="0"/>
              </a:rPr>
              <a:t>experiencing issues that are associated with unconscious bias especially in leadership.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is also not easy to implement DEI in some areas of the organisation especially in the more male dominated sectors such as mining.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Also</a:t>
            </a:r>
            <a:r>
              <a:rPr lang="en-GB" sz="2000" dirty="0">
                <a:latin typeface="Times New Roman" panose="02020603050405020304" pitchFamily="18" charset="0"/>
                <a:cs typeface="Times New Roman" panose="02020603050405020304" pitchFamily="18" charset="0"/>
              </a:rPr>
              <a:t>, it is hard to document the actual difference that DEI policies have had on the performance of the business (Iles et al., 2017). </a:t>
            </a:r>
          </a:p>
        </p:txBody>
      </p:sp>
      <p:pic>
        <p:nvPicPr>
          <p:cNvPr id="3" name="Picture 2"/>
          <p:cNvPicPr>
            <a:picLocks noChangeAspect="1"/>
          </p:cNvPicPr>
          <p:nvPr/>
        </p:nvPicPr>
        <p:blipFill>
          <a:blip r:embed="rId3"/>
          <a:stretch>
            <a:fillRect/>
          </a:stretch>
        </p:blipFill>
        <p:spPr>
          <a:xfrm>
            <a:off x="9226592" y="2910973"/>
            <a:ext cx="5257800" cy="3295650"/>
          </a:xfrm>
          <a:prstGeom prst="rect">
            <a:avLst/>
          </a:prstGeom>
        </p:spPr>
      </p:pic>
      <p:sp>
        <p:nvSpPr>
          <p:cNvPr id="4" name="Rectangle 3"/>
          <p:cNvSpPr/>
          <p:nvPr/>
        </p:nvSpPr>
        <p:spPr>
          <a:xfrm>
            <a:off x="9188868" y="6400798"/>
            <a:ext cx="3807358" cy="369332"/>
          </a:xfrm>
          <a:prstGeom prst="rect">
            <a:avLst/>
          </a:prstGeom>
        </p:spPr>
        <p:txBody>
          <a:bodyPr wrap="squar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Challenges (Iles </a:t>
            </a:r>
            <a:r>
              <a:rPr lang="en-GB" dirty="0">
                <a:latin typeface="Times New Roman" panose="02020603050405020304" pitchFamily="18" charset="0"/>
                <a:cs typeface="Times New Roman" panose="02020603050405020304" pitchFamily="18" charset="0"/>
              </a:rPr>
              <a:t>et al., 2017).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a:t>
            </a:r>
            <a:r>
              <a:rPr lang="en-US" sz="3600" dirty="0" smtClean="0">
                <a:latin typeface="Times New Roman" panose="02020603050405020304" pitchFamily="18" charset="0"/>
                <a:cs typeface="Times New Roman" panose="02020603050405020304" pitchFamily="18" charset="0"/>
              </a:rPr>
              <a:t>HSBC </a:t>
            </a:r>
            <a:r>
              <a:rPr lang="en-GB" sz="3600" dirty="0" smtClean="0">
                <a:latin typeface="Times New Roman" panose="02020603050405020304" pitchFamily="18" charset="0"/>
                <a:cs typeface="Times New Roman" panose="02020603050405020304" pitchFamily="18" charset="0"/>
              </a:rPr>
              <a:t>Diversity</a:t>
            </a:r>
            <a:r>
              <a:rPr lang="en-GB" sz="3600" dirty="0">
                <a:latin typeface="Times New Roman" panose="02020603050405020304" pitchFamily="18" charset="0"/>
                <a:cs typeface="Times New Roman" panose="02020603050405020304" pitchFamily="18" charset="0"/>
              </a:rPr>
              <a:t>,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4170372"/>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Recommendations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Inclusive Leadership Development:</a:t>
            </a:r>
            <a:r>
              <a:rPr lang="en-GB" sz="2000" dirty="0">
                <a:latin typeface="Times New Roman" panose="02020603050405020304" pitchFamily="18" charset="0"/>
                <a:cs typeface="Times New Roman" panose="02020603050405020304" pitchFamily="18" charset="0"/>
              </a:rPr>
              <a:t> Intensify leadership development to adopt a more inclusive leadership-focused approach.</a:t>
            </a: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Unconscious Bias Training:</a:t>
            </a:r>
            <a:r>
              <a:rPr lang="en-GB" sz="2000" dirty="0">
                <a:latin typeface="Times New Roman" panose="02020603050405020304" pitchFamily="18" charset="0"/>
                <a:cs typeface="Times New Roman" panose="02020603050405020304" pitchFamily="18" charset="0"/>
              </a:rPr>
              <a:t> Upgrade training programs on unconscious bias, especially on senior management.</a:t>
            </a: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Diversity Metrics:</a:t>
            </a:r>
            <a:r>
              <a:rPr lang="en-GB" sz="2000" dirty="0">
                <a:latin typeface="Times New Roman" panose="02020603050405020304" pitchFamily="18" charset="0"/>
                <a:cs typeface="Times New Roman" panose="02020603050405020304" pitchFamily="18" charset="0"/>
              </a:rPr>
              <a:t> Consistently measure the DEI progress by having a sound tracking of essential variables such as the representation and employee engagement.</a:t>
            </a:r>
          </a:p>
        </p:txBody>
      </p:sp>
      <p:pic>
        <p:nvPicPr>
          <p:cNvPr id="3" name="Picture 2"/>
          <p:cNvPicPr>
            <a:picLocks noChangeAspect="1"/>
          </p:cNvPicPr>
          <p:nvPr/>
        </p:nvPicPr>
        <p:blipFill>
          <a:blip r:embed="rId3"/>
          <a:stretch>
            <a:fillRect/>
          </a:stretch>
        </p:blipFill>
        <p:spPr>
          <a:xfrm>
            <a:off x="8872538" y="2866668"/>
            <a:ext cx="5838825" cy="3257550"/>
          </a:xfrm>
          <a:prstGeom prst="rect">
            <a:avLst/>
          </a:prstGeom>
        </p:spPr>
      </p:pic>
      <p:sp>
        <p:nvSpPr>
          <p:cNvPr id="4" name="Rectangle 3"/>
          <p:cNvSpPr/>
          <p:nvPr/>
        </p:nvSpPr>
        <p:spPr>
          <a:xfrm>
            <a:off x="9078288" y="7066087"/>
            <a:ext cx="382027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 (</a:t>
            </a:r>
            <a:r>
              <a:rPr lang="en-GB" dirty="0" err="1" smtClean="0">
                <a:latin typeface="Times New Roman" panose="02020603050405020304" pitchFamily="18" charset="0"/>
                <a:cs typeface="Times New Roman" panose="02020603050405020304" pitchFamily="18" charset="0"/>
              </a:rPr>
              <a:t>Ilesl</a:t>
            </a:r>
            <a:r>
              <a:rPr lang="en-GB" dirty="0">
                <a:latin typeface="Times New Roman" panose="02020603050405020304" pitchFamily="18" charset="0"/>
                <a:cs typeface="Times New Roman" panose="02020603050405020304" pitchFamily="18" charset="0"/>
              </a:rPr>
              <a:t>., 2017).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3600" dirty="0">
                <a:latin typeface="Times New Roman" panose="02020603050405020304" pitchFamily="18" charset="0"/>
                <a:cs typeface="Times New Roman" panose="02020603050405020304" pitchFamily="18" charset="0"/>
              </a:rPr>
              <a:t>4. Member 4- Nishat- Reward and remuneration</a:t>
            </a:r>
            <a:br>
              <a:rPr lang="en-US" altLang="en-US" sz="3600" dirty="0">
                <a:latin typeface="Times New Roman" panose="02020603050405020304" pitchFamily="18" charset="0"/>
                <a:cs typeface="Times New Roman" panose="02020603050405020304" pitchFamily="18" charset="0"/>
              </a:rPr>
            </a:br>
            <a:r>
              <a:rPr lang="en-US" altLang="en-US" sz="3600" dirty="0">
                <a:latin typeface="Times New Roman" panose="02020603050405020304" pitchFamily="18" charset="0"/>
                <a:cs typeface="Times New Roman" panose="02020603050405020304" pitchFamily="18" charset="0"/>
              </a:rPr>
              <a:t>Company- </a:t>
            </a:r>
            <a:r>
              <a:rPr lang="en-US" sz="3600" dirty="0">
                <a:latin typeface="Times New Roman" panose="02020603050405020304" pitchFamily="18" charset="0"/>
                <a:cs typeface="Times New Roman" panose="02020603050405020304" pitchFamily="18" charset="0"/>
              </a:rPr>
              <a:t>HSBC</a:t>
            </a:r>
            <a:endParaRPr lang="en-US" altLang="en-US"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323987"/>
          </a:xfrm>
          <a:prstGeom prst="rect">
            <a:avLst/>
          </a:prstGeom>
        </p:spPr>
        <p:txBody>
          <a:bodyPr wrap="square">
            <a:spAutoFit/>
          </a:bodyPr>
          <a:lstStyle/>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reward and remuneration policies at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are aimed at attracting, motivating, and retaining the best employees in its worldwide operations</a:t>
            </a:r>
            <a:r>
              <a:rPr lang="en-GB" sz="2000" dirty="0" smtClean="0">
                <a:latin typeface="Times New Roman" panose="02020603050405020304" pitchFamily="18" charset="0"/>
                <a:cs typeface="Times New Roman" panose="02020603050405020304" pitchFamily="18" charset="0"/>
              </a:rPr>
              <a:t>.</a:t>
            </a: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has competitive compensation packages which include the base salary, performance bonuses, and the stock options.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At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benefits, including employee wellness programs, retirement plans, and healthcare, are also available (Ulrich </a:t>
            </a:r>
            <a:r>
              <a:rPr lang="en-GB" sz="2000" dirty="0" smtClean="0">
                <a:latin typeface="Times New Roman" panose="02020603050405020304" pitchFamily="18" charset="0"/>
                <a:cs typeface="Times New Roman" panose="02020603050405020304" pitchFamily="18" charset="0"/>
              </a:rPr>
              <a:t>l</a:t>
            </a:r>
            <a:r>
              <a:rPr lang="en-GB" sz="2000" dirty="0">
                <a:latin typeface="Times New Roman" panose="02020603050405020304" pitchFamily="18" charset="0"/>
                <a:cs typeface="Times New Roman" panose="02020603050405020304" pitchFamily="18" charset="0"/>
              </a:rPr>
              <a:t>., 2019).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7314" y="1814286"/>
            <a:ext cx="5303270" cy="5303270"/>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2169825"/>
          </a:xfrm>
          <a:prstGeom prst="rect">
            <a:avLst/>
          </a:prstGeom>
        </p:spPr>
        <p:txBody>
          <a:bodyPr wrap="square">
            <a:spAutoFit/>
          </a:bodyPr>
          <a:lstStyle/>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company has a comprehensive compensation package which consists of base pay, bonuses, stock option and comprehensive benefits.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insists on the pay-based performance principle and bases the compensation on the strategic objectives of development and sustainability of the company.</a:t>
            </a:r>
          </a:p>
        </p:txBody>
      </p:sp>
      <p:pic>
        <p:nvPicPr>
          <p:cNvPr id="4" name="Picture 3"/>
          <p:cNvPicPr/>
          <p:nvPr/>
        </p:nvPicPr>
        <p:blipFill>
          <a:blip r:embed="rId3"/>
          <a:stretch>
            <a:fillRect/>
          </a:stretch>
        </p:blipFill>
        <p:spPr>
          <a:xfrm>
            <a:off x="8783054" y="2058799"/>
            <a:ext cx="5899694" cy="4366064"/>
          </a:xfrm>
          <a:prstGeom prst="rect">
            <a:avLst/>
          </a:prstGeom>
        </p:spPr>
      </p:pic>
      <p:sp>
        <p:nvSpPr>
          <p:cNvPr id="3" name="Rectangle 2"/>
          <p:cNvSpPr/>
          <p:nvPr/>
        </p:nvSpPr>
        <p:spPr>
          <a:xfrm>
            <a:off x="8783054" y="6674279"/>
            <a:ext cx="5077031" cy="507831"/>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Reward and Remuneration (Michaels, 2020).</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323987"/>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HR develops and maintains the compensation system but also with the ensuring that the compensation structures are competitive and are in accordance with the organisational objectives.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role of line managers is important in the performance appraisals and proposing bonuses and promotions to employees depending on the individual and team performance (Becker and </a:t>
            </a:r>
            <a:r>
              <a:rPr lang="en-GB" sz="2000" dirty="0" err="1">
                <a:latin typeface="Times New Roman" panose="02020603050405020304" pitchFamily="18" charset="0"/>
                <a:cs typeface="Times New Roman" panose="02020603050405020304" pitchFamily="18" charset="0"/>
              </a:rPr>
              <a:t>Huselid</a:t>
            </a:r>
            <a:r>
              <a:rPr lang="en-GB" sz="2000" dirty="0">
                <a:latin typeface="Times New Roman" panose="02020603050405020304" pitchFamily="18" charset="0"/>
                <a:cs typeface="Times New Roman" panose="02020603050405020304" pitchFamily="18" charset="0"/>
              </a:rPr>
              <a:t>, 2020).</a:t>
            </a:r>
          </a:p>
        </p:txBody>
      </p:sp>
      <p:pic>
        <p:nvPicPr>
          <p:cNvPr id="5" name="Picture 4"/>
          <p:cNvPicPr>
            <a:picLocks noChangeAspect="1"/>
          </p:cNvPicPr>
          <p:nvPr/>
        </p:nvPicPr>
        <p:blipFill>
          <a:blip r:embed="rId3"/>
          <a:stretch>
            <a:fillRect/>
          </a:stretch>
        </p:blipFill>
        <p:spPr>
          <a:xfrm>
            <a:off x="8929688" y="2819594"/>
            <a:ext cx="5781675" cy="2914650"/>
          </a:xfrm>
          <a:prstGeom prst="rect">
            <a:avLst/>
          </a:prstGeom>
        </p:spPr>
      </p:pic>
      <p:sp>
        <p:nvSpPr>
          <p:cNvPr id="7" name="Rectangle 6"/>
          <p:cNvSpPr/>
          <p:nvPr/>
        </p:nvSpPr>
        <p:spPr>
          <a:xfrm>
            <a:off x="7176308" y="6178869"/>
            <a:ext cx="614783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Compensation management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323987"/>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reward and remuneration policies equally support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sustainable, growth and innovation objectives in its long-term business.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performance-based reward system at the company ensures that employees are motivated to deliver towards the overall company goals such as expansion of renewable energy programmes and increase of operational efficiency </a:t>
            </a:r>
          </a:p>
        </p:txBody>
      </p:sp>
      <p:pic>
        <p:nvPicPr>
          <p:cNvPr id="3074" name="Picture 2" descr="https://reports.snam.it/2015/remuneration-report/pics/img/18a_e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1065" y="1832742"/>
            <a:ext cx="5506520" cy="577125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958921" y="7696609"/>
            <a:ext cx="4249881"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Reward policy (Ng </a:t>
            </a:r>
            <a:r>
              <a:rPr lang="en-GB" dirty="0">
                <a:latin typeface="Times New Roman" panose="02020603050405020304" pitchFamily="18" charset="0"/>
                <a:cs typeface="Times New Roman" panose="02020603050405020304" pitchFamily="18" charset="0"/>
              </a:rPr>
              <a:t>&amp; Burke, 2022).</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4016484"/>
          </a:xfrm>
          <a:prstGeom prst="rect">
            <a:avLst/>
          </a:prstGeom>
        </p:spPr>
        <p:txBody>
          <a:bodyPr wrap="square">
            <a:spAutoFit/>
          </a:bodyPr>
          <a:lstStyle/>
          <a:p>
            <a:pPr algn="just"/>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Equity and fairness in compensation systems of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in varied geographical locations is one of the main challenges facing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has to compensate competitively with local labour and the cost of living as well as with the local labour laws and still have a similar global pay structure (Kaufman and Johnson, 2021).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HSBC</a:t>
            </a: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reward and remuneration policies are aimed at attraction, motivation and retention of the best talents in a competitive global market.</a:t>
            </a:r>
          </a:p>
        </p:txBody>
      </p:sp>
      <p:pic>
        <p:nvPicPr>
          <p:cNvPr id="3" name="Picture 2"/>
          <p:cNvPicPr>
            <a:picLocks noChangeAspect="1"/>
          </p:cNvPicPr>
          <p:nvPr/>
        </p:nvPicPr>
        <p:blipFill>
          <a:blip r:embed="rId3"/>
          <a:stretch>
            <a:fillRect/>
          </a:stretch>
        </p:blipFill>
        <p:spPr>
          <a:xfrm>
            <a:off x="8933610" y="2480161"/>
            <a:ext cx="5133975" cy="3876675"/>
          </a:xfrm>
          <a:prstGeom prst="rect">
            <a:avLst/>
          </a:prstGeom>
        </p:spPr>
      </p:pic>
      <p:sp>
        <p:nvSpPr>
          <p:cNvPr id="4" name="Rectangle 3"/>
          <p:cNvSpPr/>
          <p:nvPr/>
        </p:nvSpPr>
        <p:spPr>
          <a:xfrm>
            <a:off x="7968466" y="6912198"/>
            <a:ext cx="459613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Problem (Kaufman </a:t>
            </a:r>
            <a:r>
              <a:rPr lang="en-GB" dirty="0">
                <a:latin typeface="Times New Roman" panose="02020603050405020304" pitchFamily="18" charset="0"/>
                <a:cs typeface="Times New Roman" panose="02020603050405020304" pitchFamily="18" charset="0"/>
              </a:rPr>
              <a:t>and Johnson, 2021).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a:t>
            </a:r>
            <a:r>
              <a:rPr lang="en-US" sz="3600" dirty="0">
                <a:latin typeface="Times New Roman" panose="02020603050405020304" pitchFamily="18" charset="0"/>
                <a:cs typeface="Times New Roman" panose="02020603050405020304" pitchFamily="18" charset="0"/>
              </a:rPr>
              <a:t>HSBC</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447814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Recommendations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Performance-Based Incentives:</a:t>
            </a:r>
            <a:r>
              <a:rPr lang="en-GB" sz="2000" dirty="0">
                <a:latin typeface="Times New Roman" panose="02020603050405020304" pitchFamily="18" charset="0"/>
                <a:cs typeface="Times New Roman" panose="02020603050405020304" pitchFamily="18" charset="0"/>
              </a:rPr>
              <a:t> Enhance the performance-based compensation to align the Employee goals with the objectives of the organisation.</a:t>
            </a: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Pay Transparency:</a:t>
            </a:r>
            <a:r>
              <a:rPr lang="en-GB" sz="2000" dirty="0">
                <a:latin typeface="Times New Roman" panose="02020603050405020304" pitchFamily="18" charset="0"/>
                <a:cs typeface="Times New Roman" panose="02020603050405020304" pitchFamily="18" charset="0"/>
              </a:rPr>
              <a:t> Deploy clear pay systems to build trust and minimize pay disparities at the regional level.</a:t>
            </a: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Global Compensation Strategy:</a:t>
            </a:r>
            <a:r>
              <a:rPr lang="en-GB" sz="2000" dirty="0">
                <a:latin typeface="Times New Roman" panose="02020603050405020304" pitchFamily="18" charset="0"/>
                <a:cs typeface="Times New Roman" panose="02020603050405020304" pitchFamily="18" charset="0"/>
              </a:rPr>
              <a:t> The company is to create a flexible compensation strategy that meets the local market conditions, but ensures the global consistency.</a:t>
            </a:r>
          </a:p>
        </p:txBody>
      </p:sp>
      <p:sp>
        <p:nvSpPr>
          <p:cNvPr id="4" name="Rectangle 3"/>
          <p:cNvSpPr/>
          <p:nvPr/>
        </p:nvSpPr>
        <p:spPr>
          <a:xfrm>
            <a:off x="8228660" y="6888406"/>
            <a:ext cx="542328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 (Kaufman </a:t>
            </a:r>
            <a:r>
              <a:rPr lang="en-GB" dirty="0">
                <a:latin typeface="Times New Roman" panose="02020603050405020304" pitchFamily="18" charset="0"/>
                <a:cs typeface="Times New Roman" panose="02020603050405020304" pitchFamily="18" charset="0"/>
              </a:rPr>
              <a:t>and Johnson, 2021). </a:t>
            </a:r>
          </a:p>
        </p:txBody>
      </p:sp>
      <p:pic>
        <p:nvPicPr>
          <p:cNvPr id="3" name="Picture 2"/>
          <p:cNvPicPr>
            <a:picLocks noChangeAspect="1"/>
          </p:cNvPicPr>
          <p:nvPr/>
        </p:nvPicPr>
        <p:blipFill>
          <a:blip r:embed="rId3"/>
          <a:stretch>
            <a:fillRect/>
          </a:stretch>
        </p:blipFill>
        <p:spPr>
          <a:xfrm>
            <a:off x="8759075" y="3391735"/>
            <a:ext cx="4362450" cy="3200400"/>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a:latin typeface="Times New Roman" panose="02020603050405020304" pitchFamily="18" charset="0"/>
                <a:cs typeface="Times New Roman" panose="02020603050405020304" pitchFamily="18" charset="0"/>
              </a:rPr>
              <a:t>Overarching HR Challenges for Global Organisations</a:t>
            </a:r>
          </a:p>
        </p:txBody>
      </p:sp>
      <p:sp>
        <p:nvSpPr>
          <p:cNvPr id="6" name="Rectangle 5"/>
          <p:cNvSpPr/>
          <p:nvPr/>
        </p:nvSpPr>
        <p:spPr>
          <a:xfrm>
            <a:off x="1569526" y="2241815"/>
            <a:ext cx="4061254" cy="4708981"/>
          </a:xfrm>
          <a:prstGeom prst="rect">
            <a:avLst/>
          </a:prstGeom>
        </p:spPr>
        <p:txBody>
          <a:bodyPr wrap="square">
            <a:spAutoFit/>
          </a:bodyPr>
          <a:lstStyle/>
          <a:p>
            <a:pPr algn="just">
              <a:spcBef>
                <a:spcPts val="600"/>
              </a:spcBef>
              <a:spcAft>
                <a:spcPts val="1200"/>
              </a:spcAft>
            </a:pPr>
            <a:r>
              <a:rPr lang="en-GB" sz="2000" dirty="0">
                <a:latin typeface="Times New Roman" panose="02020603050405020304" pitchFamily="18" charset="0"/>
                <a:cs typeface="Times New Roman" panose="02020603050405020304" pitchFamily="18" charset="0"/>
              </a:rPr>
              <a:t>The issues of Human Resource Management (HRM) present global organisations with a great variety of challenges, especially, considering the complications that are inherent in handling talent management in various countries and cultures. </a:t>
            </a: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Higher competition </a:t>
            </a: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International skills </a:t>
            </a: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The issue of how to retain the best employees </a:t>
            </a: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Movement of talents </a:t>
            </a:r>
          </a:p>
        </p:txBody>
      </p:sp>
      <p:pic>
        <p:nvPicPr>
          <p:cNvPr id="4" name="Picture 3"/>
          <p:cNvPicPr/>
          <p:nvPr/>
        </p:nvPicPr>
        <p:blipFill>
          <a:blip r:embed="rId3"/>
          <a:stretch>
            <a:fillRect/>
          </a:stretch>
        </p:blipFill>
        <p:spPr>
          <a:xfrm>
            <a:off x="5847348" y="2241815"/>
            <a:ext cx="3465094" cy="3161665"/>
          </a:xfrm>
          <a:prstGeom prst="rect">
            <a:avLst/>
          </a:prstGeom>
        </p:spPr>
      </p:pic>
      <p:sp>
        <p:nvSpPr>
          <p:cNvPr id="3" name="Rectangle 2"/>
          <p:cNvSpPr/>
          <p:nvPr/>
        </p:nvSpPr>
        <p:spPr>
          <a:xfrm>
            <a:off x="5847348" y="5628163"/>
            <a:ext cx="3465094" cy="923330"/>
          </a:xfrm>
          <a:prstGeom prst="rect">
            <a:avLst/>
          </a:prstGeom>
        </p:spPr>
        <p:txBody>
          <a:bodyPr wrap="squar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Overarching HR Challenges (Ulrich et al., 2019).</a:t>
            </a:r>
          </a:p>
        </p:txBody>
      </p:sp>
      <p:sp>
        <p:nvSpPr>
          <p:cNvPr id="7" name="Rectangle 6"/>
          <p:cNvSpPr/>
          <p:nvPr/>
        </p:nvSpPr>
        <p:spPr>
          <a:xfrm>
            <a:off x="9312442" y="2102576"/>
            <a:ext cx="5398921" cy="6047809"/>
          </a:xfrm>
          <a:prstGeom prst="rect">
            <a:avLst/>
          </a:prstGeom>
        </p:spPr>
        <p:txBody>
          <a:bodyPr wrap="square">
            <a:spAutoFit/>
          </a:bodyPr>
          <a:lstStyle/>
          <a:p>
            <a:pPr algn="just">
              <a:spcBef>
                <a:spcPts val="600"/>
              </a:spcBef>
              <a:spcAft>
                <a:spcPts val="1200"/>
              </a:spcAft>
            </a:pPr>
            <a:r>
              <a:rPr lang="en-GB" dirty="0">
                <a:latin typeface="Times New Roman" panose="02020603050405020304" pitchFamily="18" charset="0"/>
                <a:cs typeface="Times New Roman" panose="02020603050405020304" pitchFamily="18" charset="0"/>
              </a:rPr>
              <a:t>Another big challenge is integrating Diversity, Equity, and Inclusion (DEI) in HR practices. This is made more challenging by the fact that it is difficult to monitor the development of these initiatives and evaluate their effects on business performance (Cox &amp; Blake, 2017). </a:t>
            </a: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The absence of measurable DEI measures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DEI implementation opposition</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Lack of equity</a:t>
            </a:r>
            <a:r>
              <a:rPr lang="en-GB" dirty="0">
                <a:latin typeface="Times New Roman" panose="02020603050405020304" pitchFamily="18" charset="0"/>
                <a:cs typeface="Times New Roman" panose="02020603050405020304" pitchFamily="18" charset="0"/>
              </a:rPr>
              <a:t> </a:t>
            </a: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Technological changes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Remote work and virtual teams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Skills gap and upskilling</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Cultural sensitivity</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Labour law and tax regulations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Conditions of the labour market</a:t>
            </a:r>
            <a:endParaRPr lang="en-GB"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a:latin typeface="Times New Roman" panose="02020603050405020304" pitchFamily="18" charset="0"/>
                <a:cs typeface="Times New Roman" panose="02020603050405020304" pitchFamily="18" charset="0"/>
              </a:rPr>
              <a:t>Practical Recommendations</a:t>
            </a:r>
          </a:p>
        </p:txBody>
      </p:sp>
      <p:sp>
        <p:nvSpPr>
          <p:cNvPr id="6" name="Rectangle 5"/>
          <p:cNvSpPr/>
          <p:nvPr/>
        </p:nvSpPr>
        <p:spPr>
          <a:xfrm>
            <a:off x="2219230" y="1856805"/>
            <a:ext cx="5553169" cy="3708708"/>
          </a:xfrm>
          <a:prstGeom prst="rect">
            <a:avLst/>
          </a:prstGeom>
        </p:spPr>
        <p:txBody>
          <a:bodyPr wrap="square">
            <a:spAutoFit/>
          </a:bodyPr>
          <a:lstStyle/>
          <a:p>
            <a:pPr algn="just">
              <a:spcBef>
                <a:spcPts val="600"/>
              </a:spcBef>
              <a:spcAft>
                <a:spcPts val="1200"/>
              </a:spcAft>
            </a:pPr>
            <a:r>
              <a:rPr lang="en-GB" sz="2000" dirty="0">
                <a:latin typeface="Times New Roman" panose="02020603050405020304" pitchFamily="18" charset="0"/>
                <a:cs typeface="Times New Roman" panose="02020603050405020304" pitchFamily="18" charset="0"/>
              </a:rPr>
              <a:t>Provide employees the chance to operate in new locations in order to produce a more adaptable and globally able workforce (</a:t>
            </a:r>
            <a:r>
              <a:rPr lang="en-GB" sz="2000" dirty="0" err="1">
                <a:latin typeface="Times New Roman" panose="02020603050405020304" pitchFamily="18" charset="0"/>
                <a:cs typeface="Times New Roman" panose="02020603050405020304" pitchFamily="18" charset="0"/>
              </a:rPr>
              <a:t>Dickmann</a:t>
            </a:r>
            <a:r>
              <a:rPr lang="en-GB" sz="2000" dirty="0">
                <a:latin typeface="Times New Roman" panose="02020603050405020304" pitchFamily="18" charset="0"/>
                <a:cs typeface="Times New Roman" panose="02020603050405020304" pitchFamily="18" charset="0"/>
              </a:rPr>
              <a:t>, 2018</a:t>
            </a:r>
            <a:r>
              <a:rPr lang="en-GB" sz="2000" dirty="0" smtClean="0">
                <a:latin typeface="Times New Roman" panose="02020603050405020304" pitchFamily="18" charset="0"/>
                <a:cs typeface="Times New Roman" panose="02020603050405020304" pitchFamily="18" charset="0"/>
              </a:rPr>
              <a:t>).</a:t>
            </a: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Embrace Strategic HCM Framework</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Aim at Inclusion</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Adopt the Continuous Learning</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Increase Global Mobility</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Alternate Compensation and </a:t>
            </a:r>
            <a:r>
              <a:rPr lang="en-GB" sz="2000" b="1" dirty="0" smtClean="0">
                <a:latin typeface="Times New Roman" panose="02020603050405020304" pitchFamily="18" charset="0"/>
                <a:cs typeface="Times New Roman" panose="02020603050405020304" pitchFamily="18" charset="0"/>
              </a:rPr>
              <a:t>Strategy</a:t>
            </a:r>
            <a:endParaRPr lang="en-GB"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666910" y="2913981"/>
            <a:ext cx="5400675" cy="2952750"/>
          </a:xfrm>
          <a:prstGeom prst="rect">
            <a:avLst/>
          </a:prstGeom>
        </p:spPr>
      </p:pic>
      <p:sp>
        <p:nvSpPr>
          <p:cNvPr id="8" name="Rectangle 7"/>
          <p:cNvSpPr/>
          <p:nvPr/>
        </p:nvSpPr>
        <p:spPr>
          <a:xfrm>
            <a:off x="7900996" y="6154806"/>
            <a:ext cx="4346062"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 (</a:t>
            </a:r>
            <a:r>
              <a:rPr lang="en-GB" dirty="0" err="1" smtClean="0">
                <a:latin typeface="Times New Roman" panose="02020603050405020304" pitchFamily="18" charset="0"/>
                <a:cs typeface="Times New Roman" panose="02020603050405020304" pitchFamily="18" charset="0"/>
              </a:rPr>
              <a:t>Dickmann</a:t>
            </a:r>
            <a:r>
              <a:rPr lang="en-GB" dirty="0">
                <a:latin typeface="Times New Roman" panose="02020603050405020304" pitchFamily="18" charset="0"/>
                <a:cs typeface="Times New Roman" panose="02020603050405020304" pitchFamily="18" charset="0"/>
              </a:rPr>
              <a:t>, 2018).</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1028" y="492369"/>
            <a:ext cx="12088987" cy="601579"/>
          </a:xfrm>
        </p:spPr>
        <p:txBody>
          <a:bodyPr>
            <a:noAutofit/>
          </a:bodyPr>
          <a:lstStyle/>
          <a:p>
            <a:r>
              <a:rPr lang="en-GB" sz="3600" dirty="0">
                <a:latin typeface="Times New Roman" panose="02020603050405020304" pitchFamily="18" charset="0"/>
                <a:cs typeface="Times New Roman" panose="02020603050405020304" pitchFamily="18" charset="0"/>
              </a:rPr>
              <a:t>Conclusion </a:t>
            </a:r>
          </a:p>
        </p:txBody>
      </p:sp>
      <p:sp>
        <p:nvSpPr>
          <p:cNvPr id="5" name="Rectangle 4"/>
          <p:cNvSpPr/>
          <p:nvPr/>
        </p:nvSpPr>
        <p:spPr>
          <a:xfrm>
            <a:off x="1791028" y="1998144"/>
            <a:ext cx="6607014" cy="3323987"/>
          </a:xfrm>
          <a:prstGeom prst="rect">
            <a:avLst/>
          </a:prstGeom>
        </p:spPr>
        <p:txBody>
          <a:bodyPr wrap="square">
            <a:spAutoFit/>
          </a:bodyPr>
          <a:lstStyle/>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To sum up, Human Capital Management in global organisations is an essential factor towards success.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Empowering </a:t>
            </a:r>
            <a:r>
              <a:rPr lang="en-GB" sz="2000" dirty="0">
                <a:latin typeface="Times New Roman" panose="02020603050405020304" pitchFamily="18" charset="0"/>
                <a:cs typeface="Times New Roman" panose="02020603050405020304" pitchFamily="18" charset="0"/>
              </a:rPr>
              <a:t>a diverse workforce, that is skilled, motivated, and diverse can be attained by targeting recruiting and selecting, training and development, DEI, and reward and remuneration.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difficulties experienced by corporations such as </a:t>
            </a:r>
            <a:r>
              <a:rPr lang="en-GB" sz="2000" dirty="0" smtClean="0">
                <a:latin typeface="Times New Roman" panose="02020603050405020304" pitchFamily="18" charset="0"/>
                <a:cs typeface="Times New Roman" panose="02020603050405020304" pitchFamily="18" charset="0"/>
              </a:rPr>
              <a:t>HSBC how </a:t>
            </a:r>
            <a:r>
              <a:rPr lang="en-GB" sz="2000" dirty="0">
                <a:latin typeface="Times New Roman" panose="02020603050405020304" pitchFamily="18" charset="0"/>
                <a:cs typeface="Times New Roman" panose="02020603050405020304" pitchFamily="18" charset="0"/>
              </a:rPr>
              <a:t>complicated it is to run human capital in the world of globalization.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p:cNvPicPr/>
          <p:nvPr/>
        </p:nvPicPr>
        <p:blipFill>
          <a:blip r:embed="rId3"/>
          <a:stretch>
            <a:fillRect/>
          </a:stretch>
        </p:blipFill>
        <p:spPr>
          <a:xfrm>
            <a:off x="9053513" y="2325186"/>
            <a:ext cx="5657850" cy="3552825"/>
          </a:xfrm>
          <a:prstGeom prst="rect">
            <a:avLst/>
          </a:prstGeom>
        </p:spPr>
      </p:pic>
      <p:sp>
        <p:nvSpPr>
          <p:cNvPr id="3" name="Rectangle 2"/>
          <p:cNvSpPr/>
          <p:nvPr/>
        </p:nvSpPr>
        <p:spPr>
          <a:xfrm>
            <a:off x="9030377" y="6739917"/>
            <a:ext cx="376898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Conclusion (</a:t>
            </a:r>
            <a:r>
              <a:rPr lang="en-GB" dirty="0" err="1" smtClean="0">
                <a:latin typeface="Times New Roman" panose="02020603050405020304" pitchFamily="18" charset="0"/>
                <a:cs typeface="Times New Roman" panose="02020603050405020304" pitchFamily="18" charset="0"/>
              </a:rPr>
              <a:t>Dickmann</a:t>
            </a:r>
            <a:r>
              <a:rPr lang="en-GB" dirty="0">
                <a:latin typeface="Times New Roman" panose="02020603050405020304" pitchFamily="18" charset="0"/>
                <a:cs typeface="Times New Roman" panose="02020603050405020304" pitchFamily="18" charset="0"/>
              </a:rPr>
              <a:t>, 2018).</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9157" y="0"/>
            <a:ext cx="12088987" cy="721895"/>
          </a:xfrm>
        </p:spPr>
        <p:txBody>
          <a:bodyPr>
            <a:normAutofit/>
          </a:bodyPr>
          <a:lstStyle/>
          <a:p>
            <a:r>
              <a:rPr lang="en-GB" sz="3200" dirty="0" smtClean="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sp>
        <p:nvSpPr>
          <p:cNvPr id="5" name="Rectangle 4"/>
          <p:cNvSpPr/>
          <p:nvPr/>
        </p:nvSpPr>
        <p:spPr>
          <a:xfrm>
            <a:off x="1588168" y="721895"/>
            <a:ext cx="13123195" cy="7201972"/>
          </a:xfrm>
          <a:prstGeom prst="rect">
            <a:avLst/>
          </a:prstGeom>
        </p:spPr>
        <p:txBody>
          <a:bodyPr wrap="square">
            <a:spAutoFit/>
          </a:bodyPr>
          <a:lstStyle/>
          <a:p>
            <a:pPr algn="just"/>
            <a:r>
              <a:rPr lang="en-GB" sz="2100" dirty="0">
                <a:latin typeface="Times New Roman" panose="02020603050405020304" pitchFamily="18" charset="0"/>
                <a:cs typeface="Times New Roman" panose="02020603050405020304" pitchFamily="18" charset="0"/>
              </a:rPr>
              <a:t>Barber, A. E. (2018). Recruitment and selection: A critical review. Human Resource Management Journal, 28(2), 214-229. </a:t>
            </a:r>
          </a:p>
          <a:p>
            <a:pPr algn="just"/>
            <a:r>
              <a:rPr lang="en-GB" sz="2100" dirty="0">
                <a:latin typeface="Times New Roman" panose="02020603050405020304" pitchFamily="18" charset="0"/>
                <a:cs typeface="Times New Roman" panose="02020603050405020304" pitchFamily="18" charset="0"/>
              </a:rPr>
              <a:t>Becker, B. E., &amp; </a:t>
            </a:r>
            <a:r>
              <a:rPr lang="en-GB" sz="2100" dirty="0" err="1">
                <a:latin typeface="Times New Roman" panose="02020603050405020304" pitchFamily="18" charset="0"/>
                <a:cs typeface="Times New Roman" panose="02020603050405020304" pitchFamily="18" charset="0"/>
              </a:rPr>
              <a:t>Huselid</a:t>
            </a:r>
            <a:r>
              <a:rPr lang="en-GB" sz="2100" dirty="0">
                <a:latin typeface="Times New Roman" panose="02020603050405020304" pitchFamily="18" charset="0"/>
                <a:cs typeface="Times New Roman" panose="02020603050405020304" pitchFamily="18" charset="0"/>
              </a:rPr>
              <a:t>, M. A. (2020). Strategic human resource management: A global perspective. Routledge.</a:t>
            </a:r>
          </a:p>
          <a:p>
            <a:pPr algn="just"/>
            <a:r>
              <a:rPr lang="en-GB" sz="2100" dirty="0">
                <a:latin typeface="Times New Roman" panose="02020603050405020304" pitchFamily="18" charset="0"/>
                <a:cs typeface="Times New Roman" panose="02020603050405020304" pitchFamily="18" charset="0"/>
              </a:rPr>
              <a:t>Cox, T. H., &amp; Blake, S. (2017). Managing cultural diversity: Implications for organisational competitiveness. Academy of Management Perspectives, 4(3), 45-56. MU</a:t>
            </a:r>
          </a:p>
          <a:p>
            <a:pPr algn="just"/>
            <a:r>
              <a:rPr lang="en-GB" sz="2100" dirty="0" err="1">
                <a:latin typeface="Times New Roman" panose="02020603050405020304" pitchFamily="18" charset="0"/>
                <a:cs typeface="Times New Roman" panose="02020603050405020304" pitchFamily="18" charset="0"/>
              </a:rPr>
              <a:t>Dickmann</a:t>
            </a:r>
            <a:r>
              <a:rPr lang="en-GB" sz="2100" dirty="0">
                <a:latin typeface="Times New Roman" panose="02020603050405020304" pitchFamily="18" charset="0"/>
                <a:cs typeface="Times New Roman" panose="02020603050405020304" pitchFamily="18" charset="0"/>
              </a:rPr>
              <a:t>, M., &amp; Harris, H. (2018). International human resource management: A global perspective. Routledge. </a:t>
            </a:r>
          </a:p>
          <a:p>
            <a:pPr algn="just"/>
            <a:r>
              <a:rPr lang="en-GB" sz="2100" dirty="0">
                <a:latin typeface="Times New Roman" panose="02020603050405020304" pitchFamily="18" charset="0"/>
                <a:cs typeface="Times New Roman" panose="02020603050405020304" pitchFamily="18" charset="0"/>
              </a:rPr>
              <a:t>Guest, D. E. (2017). Human resource management and performance: A review and research agenda. International Journal of Human Resource Management, 28(3), 336-358.</a:t>
            </a:r>
          </a:p>
          <a:p>
            <a:pPr algn="just"/>
            <a:r>
              <a:rPr lang="en-GB" sz="2100" dirty="0">
                <a:latin typeface="Times New Roman" panose="02020603050405020304" pitchFamily="18" charset="0"/>
                <a:cs typeface="Times New Roman" panose="02020603050405020304" pitchFamily="18" charset="0"/>
              </a:rPr>
              <a:t>Iles, P., </a:t>
            </a:r>
            <a:r>
              <a:rPr lang="en-GB" sz="2100" dirty="0" err="1">
                <a:latin typeface="Times New Roman" panose="02020603050405020304" pitchFamily="18" charset="0"/>
                <a:cs typeface="Times New Roman" panose="02020603050405020304" pitchFamily="18" charset="0"/>
              </a:rPr>
              <a:t>Preece</a:t>
            </a:r>
            <a:r>
              <a:rPr lang="en-GB" sz="2100" dirty="0">
                <a:latin typeface="Times New Roman" panose="02020603050405020304" pitchFamily="18" charset="0"/>
                <a:cs typeface="Times New Roman" panose="02020603050405020304" pitchFamily="18" charset="0"/>
              </a:rPr>
              <a:t>, D., &amp; </a:t>
            </a:r>
            <a:r>
              <a:rPr lang="en-GB" sz="2100" dirty="0" err="1">
                <a:latin typeface="Times New Roman" panose="02020603050405020304" pitchFamily="18" charset="0"/>
                <a:cs typeface="Times New Roman" panose="02020603050405020304" pitchFamily="18" charset="0"/>
              </a:rPr>
              <a:t>Louch</a:t>
            </a:r>
            <a:r>
              <a:rPr lang="en-GB" sz="2100" dirty="0">
                <a:latin typeface="Times New Roman" panose="02020603050405020304" pitchFamily="18" charset="0"/>
                <a:cs typeface="Times New Roman" panose="02020603050405020304" pitchFamily="18" charset="0"/>
              </a:rPr>
              <a:t>, C. (2017). Recruitment and selection in practice. Human Resource Management, 56(4), 899-916.</a:t>
            </a:r>
          </a:p>
          <a:p>
            <a:pPr algn="just"/>
            <a:r>
              <a:rPr lang="en-GB" sz="2100" dirty="0">
                <a:latin typeface="Times New Roman" panose="02020603050405020304" pitchFamily="18" charset="0"/>
                <a:cs typeface="Times New Roman" panose="02020603050405020304" pitchFamily="18" charset="0"/>
              </a:rPr>
              <a:t>Kaufman, B. E., &amp; Johnson, S. (2021). The future of work: Human resources in the global economy. Springer.</a:t>
            </a:r>
          </a:p>
          <a:p>
            <a:pPr algn="just"/>
            <a:r>
              <a:rPr lang="en-GB" sz="2100" dirty="0">
                <a:latin typeface="Times New Roman" panose="02020603050405020304" pitchFamily="18" charset="0"/>
                <a:cs typeface="Times New Roman" panose="02020603050405020304" pitchFamily="18" charset="0"/>
              </a:rPr>
              <a:t>Michaels, E. (2020). Talent management: The key to organisational success. Harvard Business Review, 98(2), 72-85. </a:t>
            </a:r>
          </a:p>
          <a:p>
            <a:pPr algn="just"/>
            <a:r>
              <a:rPr lang="en-GB" sz="2100" dirty="0">
                <a:latin typeface="Times New Roman" panose="02020603050405020304" pitchFamily="18" charset="0"/>
                <a:cs typeface="Times New Roman" panose="02020603050405020304" pitchFamily="18" charset="0"/>
              </a:rPr>
              <a:t>Ng, E. S., &amp; Burke, R. J. (2022). Global talent management: Challenges and opportunities. International Journal of Human Resource Management, 33(1), 49-67. </a:t>
            </a:r>
          </a:p>
          <a:p>
            <a:pPr algn="just"/>
            <a:r>
              <a:rPr lang="en-GB" sz="2100" dirty="0">
                <a:latin typeface="Times New Roman" panose="02020603050405020304" pitchFamily="18" charset="0"/>
                <a:cs typeface="Times New Roman" panose="02020603050405020304" pitchFamily="18" charset="0"/>
              </a:rPr>
              <a:t>Sharma, S., &amp; Agarwal, M. (2018). AI in recruitment: Transforming the hiring process. Journal of Human Resource Technology, 15(2), 33-47.</a:t>
            </a:r>
          </a:p>
          <a:p>
            <a:pPr algn="just"/>
            <a:r>
              <a:rPr lang="en-GB" sz="2100" dirty="0">
                <a:latin typeface="Times New Roman" panose="02020603050405020304" pitchFamily="18" charset="0"/>
                <a:cs typeface="Times New Roman" panose="02020603050405020304" pitchFamily="18" charset="0"/>
              </a:rPr>
              <a:t>Taylor, P. (2020). The challenges of international HRM in global organisations. International Business Review, 29(3), 453-468. </a:t>
            </a:r>
          </a:p>
          <a:p>
            <a:pPr algn="just"/>
            <a:r>
              <a:rPr lang="en-GB" sz="2100" dirty="0">
                <a:latin typeface="Times New Roman" panose="02020603050405020304" pitchFamily="18" charset="0"/>
                <a:cs typeface="Times New Roman" panose="02020603050405020304" pitchFamily="18" charset="0"/>
              </a:rPr>
              <a:t>Ulrich, D., </a:t>
            </a:r>
            <a:r>
              <a:rPr lang="en-GB" sz="2100" dirty="0" err="1">
                <a:latin typeface="Times New Roman" panose="02020603050405020304" pitchFamily="18" charset="0"/>
                <a:cs typeface="Times New Roman" panose="02020603050405020304" pitchFamily="18" charset="0"/>
              </a:rPr>
              <a:t>Dulebohn</a:t>
            </a:r>
            <a:r>
              <a:rPr lang="en-GB" sz="2100" dirty="0">
                <a:latin typeface="Times New Roman" panose="02020603050405020304" pitchFamily="18" charset="0"/>
                <a:cs typeface="Times New Roman" panose="02020603050405020304" pitchFamily="18" charset="0"/>
              </a:rPr>
              <a:t>, J. H., &amp; Johnson, D. (2019). The role of line managers in HRM: Key insights. Human Resource Management Review, 29(4), 535-548.</a:t>
            </a:r>
          </a:p>
          <a:p>
            <a:pPr algn="just"/>
            <a:r>
              <a:rPr lang="en-GB" sz="2100" dirty="0">
                <a:latin typeface="Times New Roman" panose="02020603050405020304" pitchFamily="18" charset="0"/>
                <a:cs typeface="Times New Roman" panose="02020603050405020304" pitchFamily="18" charset="0"/>
              </a:rPr>
              <a:t>Williams, C., </a:t>
            </a:r>
            <a:r>
              <a:rPr lang="en-GB" sz="2100" dirty="0" err="1">
                <a:latin typeface="Times New Roman" panose="02020603050405020304" pitchFamily="18" charset="0"/>
                <a:cs typeface="Times New Roman" panose="02020603050405020304" pitchFamily="18" charset="0"/>
              </a:rPr>
              <a:t>Tannock</a:t>
            </a:r>
            <a:r>
              <a:rPr lang="en-GB" sz="2100" dirty="0">
                <a:latin typeface="Times New Roman" panose="02020603050405020304" pitchFamily="18" charset="0"/>
                <a:cs typeface="Times New Roman" panose="02020603050405020304" pitchFamily="18" charset="0"/>
              </a:rPr>
              <a:t>, J., &amp; Allen, K. (2021). AI-powered recruitment tools and their effectiveness in diverse hiring. Journal of Organisational </a:t>
            </a:r>
            <a:r>
              <a:rPr lang="en-GB" sz="2100" dirty="0" err="1">
                <a:latin typeface="Times New Roman" panose="02020603050405020304" pitchFamily="18" charset="0"/>
                <a:cs typeface="Times New Roman" panose="02020603050405020304" pitchFamily="18" charset="0"/>
              </a:rPr>
              <a:t>Behavior</a:t>
            </a:r>
            <a:r>
              <a:rPr lang="en-GB" sz="2100" dirty="0">
                <a:latin typeface="Times New Roman" panose="02020603050405020304" pitchFamily="18" charset="0"/>
                <a:cs typeface="Times New Roman" panose="02020603050405020304" pitchFamily="18" charset="0"/>
              </a:rPr>
              <a:t>, 42(5), 567-586.</a:t>
            </a: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ABLE_ENDDRAG_ORIGIN_RECT" val="500*214"/>
  <p:tag name="TABLE_ENDDRAG_RECT" val="0*443*500*214"/>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53</TotalTime>
  <Words>5796</Words>
  <Application>Microsoft Office PowerPoint</Application>
  <PresentationFormat>Custom</PresentationFormat>
  <Paragraphs>322</Paragraphs>
  <Slides>31</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Corbel</vt:lpstr>
      <vt:lpstr>Times New Roman</vt:lpstr>
      <vt:lpstr>Parallax</vt:lpstr>
      <vt:lpstr>PowerPoint Presentation</vt:lpstr>
      <vt:lpstr>Contents</vt:lpstr>
      <vt:lpstr>Introduction</vt:lpstr>
      <vt:lpstr>Member 1- Nazmus- Recruitment and selection. Company- HSBC</vt:lpstr>
      <vt:lpstr>Member 1- Nazmus- Recruitment and selection. Company- HSBC</vt:lpstr>
      <vt:lpstr>Member 1- Nazmus- Recruitment and selection. Company- HSBC</vt:lpstr>
      <vt:lpstr>Member 1- Nazmus- Recruitment and selection. Company- HSBC</vt:lpstr>
      <vt:lpstr>Member 1 1. Recruitment and Selection HSBC. (continued)</vt:lpstr>
      <vt:lpstr>Member 1 1. Recruitment and Selection HSBC. (continued)</vt:lpstr>
      <vt:lpstr>Member 2- Hasib- Training and development HSBC</vt:lpstr>
      <vt:lpstr>Member 2 2. HSBC training and development (Continued).</vt:lpstr>
      <vt:lpstr>Member 2 2. HSBC training and development (Continued).</vt:lpstr>
      <vt:lpstr>Member 2 2. HSBC training and development (Continued).</vt:lpstr>
      <vt:lpstr>Member 2 2. HSBC training and development (Continued).</vt:lpstr>
      <vt:lpstr>Member 2 2. HSBC training and development (Continued).</vt:lpstr>
      <vt:lpstr>Member 3- Natik- Diversity, equity, and inclusion (DEI) - Company- HSBC</vt:lpstr>
      <vt:lpstr>Member 3 3. HSBC Diversity, Equity and Inclusion. (Continued)</vt:lpstr>
      <vt:lpstr>Member 3 3. HSBC Diversity, Equity and Inclusion. (Continued)</vt:lpstr>
      <vt:lpstr>Member 3 3. HSBC Diversity, Equity and Inclusion. (Continued)</vt:lpstr>
      <vt:lpstr>Member 3 3. HSBC Diversity, Equity and Inclusion. (Continued)</vt:lpstr>
      <vt:lpstr>Member 3 3. HSBC Diversity, Equity and Inclusion. (Continued)</vt:lpstr>
      <vt:lpstr>4. Member 4- Nishat- Reward and remuneration Company- HSBC</vt:lpstr>
      <vt:lpstr>Member 4 4. Reward and Remuneration at HSBC. (Continued)</vt:lpstr>
      <vt:lpstr>Member 4 4. Reward and Remuneration at HSBC. (Continued)</vt:lpstr>
      <vt:lpstr>Member 4 4. Reward and Remuneration at HSBC. (Continued)</vt:lpstr>
      <vt:lpstr>Member 4 4. Reward and Remuneration at HSBC. (Continued)</vt:lpstr>
      <vt:lpstr>Member 4 4. Reward and Remuneration at HSBC. (Continued)</vt:lpstr>
      <vt:lpstr>Overarching HR Challenges for Global Organisations</vt:lpstr>
      <vt:lpstr>Practical Recommendations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Assessment (Group Presentation)</dc:title>
  <dc:creator>y</dc:creator>
  <cp:lastModifiedBy>USER</cp:lastModifiedBy>
  <cp:revision>50</cp:revision>
  <dcterms:created xsi:type="dcterms:W3CDTF">2025-03-23T10:00:00Z</dcterms:created>
  <dcterms:modified xsi:type="dcterms:W3CDTF">2025-12-02T14:19:47Z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806560</vt:lpwstr>
  </property>
  <property fmtid="{D5CDD505-2E9C-101B-9397-08002B2CF9AE}" pid="3" name="NXPowerLiteSettings">
    <vt:lpwstr>F70005D002A000</vt:lpwstr>
  </property>
  <property fmtid="{D5CDD505-2E9C-101B-9397-08002B2CF9AE}" pid="4" name="NXPowerLiteVersion">
    <vt:lpwstr>D10.2.0</vt:lpwstr>
  </property>
  <property fmtid="{D5CDD505-2E9C-101B-9397-08002B2CF9AE}" pid="5" name="ICV">
    <vt:lpwstr>8B07F455770F4B1A8F71DE8812320482_12</vt:lpwstr>
  </property>
  <property fmtid="{D5CDD505-2E9C-101B-9397-08002B2CF9AE}" pid="6" name="KSOProductBuildVer">
    <vt:lpwstr>1033-12.2.0.23155</vt:lpwstr>
  </property>
</Properties>
</file>