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256" r:id="rId5"/>
    <p:sldId id="337" r:id="rId6"/>
    <p:sldId id="451" r:id="rId7"/>
    <p:sldId id="452" r:id="rId8"/>
    <p:sldId id="454" r:id="rId9"/>
    <p:sldId id="455" r:id="rId10"/>
    <p:sldId id="456" r:id="rId11"/>
    <p:sldId id="457" r:id="rId12"/>
    <p:sldId id="411" r:id="rId13"/>
    <p:sldId id="427" r:id="rId14"/>
    <p:sldId id="413" r:id="rId15"/>
    <p:sldId id="430" r:id="rId16"/>
    <p:sldId id="429" r:id="rId17"/>
    <p:sldId id="431" r:id="rId18"/>
    <p:sldId id="432" r:id="rId19"/>
    <p:sldId id="433" r:id="rId20"/>
    <p:sldId id="368" r:id="rId21"/>
    <p:sldId id="437" r:id="rId22"/>
    <p:sldId id="441" r:id="rId23"/>
    <p:sldId id="442" r:id="rId24"/>
    <p:sldId id="443" r:id="rId25"/>
    <p:sldId id="450" r:id="rId26"/>
    <p:sldId id="445" r:id="rId27"/>
    <p:sldId id="444" r:id="rId28"/>
    <p:sldId id="414" r:id="rId29"/>
    <p:sldId id="415" r:id="rId30"/>
    <p:sldId id="438" r:id="rId31"/>
    <p:sldId id="439" r:id="rId32"/>
    <p:sldId id="440" r:id="rId33"/>
    <p:sldId id="459" r:id="rId34"/>
    <p:sldId id="460" r:id="rId35"/>
    <p:sldId id="461" r:id="rId36"/>
    <p:sldId id="462" r:id="rId37"/>
    <p:sldId id="458" r:id="rId38"/>
    <p:sldId id="416" r:id="rId39"/>
    <p:sldId id="417" r:id="rId40"/>
    <p:sldId id="446" r:id="rId41"/>
    <p:sldId id="447" r:id="rId42"/>
    <p:sldId id="448" r:id="rId43"/>
    <p:sldId id="449" r:id="rId44"/>
    <p:sldId id="428" r:id="rId45"/>
    <p:sldId id="362" r:id="rId46"/>
    <p:sldId id="380" r:id="rId47"/>
    <p:sldId id="372" r:id="rId48"/>
    <p:sldId id="357" r:id="rId49"/>
    <p:sldId id="375"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91" autoAdjust="0"/>
    <p:restoredTop sz="94249" autoAdjust="0"/>
  </p:normalViewPr>
  <p:slideViewPr>
    <p:cSldViewPr>
      <p:cViewPr varScale="1">
        <p:scale>
          <a:sx n="63" d="100"/>
          <a:sy n="63" d="100"/>
        </p:scale>
        <p:origin x="1364" y="6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04/07/2022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7/4/2022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04/07/2022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04/07/2022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04/07/2022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04/07/2022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04/07/2022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04/07/2022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600" b="1" dirty="0">
                <a:solidFill>
                  <a:schemeClr val="accent2">
                    <a:lumMod val="20000"/>
                    <a:lumOff val="80000"/>
                  </a:schemeClr>
                </a:solidFill>
              </a:rPr>
              <a:t>The Global Business Environment (LCBB4005_BIRM)</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Week 7 – THE GLOBAL STRATEGIES OF MNCs</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95536" y="14988"/>
            <a:ext cx="8229600" cy="605700"/>
          </a:xfrm>
        </p:spPr>
        <p:txBody>
          <a:bodyPr>
            <a:normAutofit fontScale="90000"/>
          </a:bodyPr>
          <a:lstStyle/>
          <a:p>
            <a:r>
              <a:rPr lang="en-GB" sz="3600" b="1" dirty="0">
                <a:latin typeface="Arial" panose="020B0604020202020204" pitchFamily="34" charset="0"/>
                <a:cs typeface="Arial" panose="020B0604020202020204" pitchFamily="34" charset="0"/>
              </a:rPr>
              <a:t>Learning outcome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395536" y="647984"/>
            <a:ext cx="8352928" cy="4149168"/>
          </a:xfrm>
        </p:spPr>
        <p:txBody>
          <a:bodyPr>
            <a:noAutofit/>
          </a:bodyPr>
          <a:lstStyle/>
          <a:p>
            <a:pPr marL="0" indent="0" algn="just">
              <a:buNone/>
            </a:pPr>
            <a:r>
              <a:rPr lang="en-GB" altLang="en-US" sz="2800" b="1" dirty="0">
                <a:latin typeface="Arial" panose="020B0604020202020204" pitchFamily="34" charset="0"/>
                <a:ea typeface="ＭＳ Ｐゴシック" panose="020B0600070205080204" pitchFamily="34" charset="-128"/>
                <a:cs typeface="Arial" panose="020B0604020202020204" pitchFamily="34" charset="0"/>
              </a:rPr>
              <a:t>By the end of the session you should be able to:</a:t>
            </a:r>
          </a:p>
          <a:p>
            <a:pPr marL="0" indent="0" algn="just">
              <a:buNone/>
            </a:pP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mj-lt"/>
              <a:buAutoNum type="arabicPeriod"/>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Discuss International Trade </a:t>
            </a:r>
          </a:p>
          <a:p>
            <a:pPr algn="just">
              <a:buFont typeface="+mj-lt"/>
              <a:buAutoNum type="arabicPeriod"/>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Explain why organisations engage in international trade</a:t>
            </a:r>
          </a:p>
          <a:p>
            <a:pPr algn="just">
              <a:buFont typeface="+mj-lt"/>
              <a:buAutoNum type="arabicPeriod"/>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Discuss various GLOBAL Strategies </a:t>
            </a:r>
          </a:p>
          <a:p>
            <a:pPr marL="0" indent="0" algn="just">
              <a:buNone/>
            </a:pP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03048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International Trade</a:t>
            </a:r>
          </a:p>
        </p:txBody>
      </p:sp>
      <p:sp>
        <p:nvSpPr>
          <p:cNvPr id="3" name="Content Placeholder 2"/>
          <p:cNvSpPr>
            <a:spLocks noGrp="1"/>
          </p:cNvSpPr>
          <p:nvPr>
            <p:ph idx="1"/>
          </p:nvPr>
        </p:nvSpPr>
        <p:spPr/>
        <p:txBody>
          <a:bodyPr/>
          <a:lstStyle/>
          <a:p>
            <a:r>
              <a:rPr lang="en-GB" dirty="0"/>
              <a:t>The exchange of goods and services between countries. </a:t>
            </a:r>
          </a:p>
        </p:txBody>
      </p:sp>
    </p:spTree>
    <p:extLst>
      <p:ext uri="{BB962C8B-B14F-4D97-AF65-F5344CB8AC3E}">
        <p14:creationId xmlns:p14="http://schemas.microsoft.com/office/powerpoint/2010/main" val="2277908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55576" y="1434267"/>
            <a:ext cx="3495388" cy="3240360"/>
          </a:xfrm>
          <a:prstGeom prst="rect">
            <a:avLst/>
          </a:prstGeom>
        </p:spPr>
      </p:pic>
      <p:sp>
        <p:nvSpPr>
          <p:cNvPr id="2" name="TextBox 1"/>
          <p:cNvSpPr txBox="1"/>
          <p:nvPr/>
        </p:nvSpPr>
        <p:spPr>
          <a:xfrm>
            <a:off x="3707904" y="1873860"/>
            <a:ext cx="5112568" cy="2800767"/>
          </a:xfrm>
          <a:prstGeom prst="rect">
            <a:avLst/>
          </a:prstGeom>
          <a:noFill/>
        </p:spPr>
        <p:txBody>
          <a:bodyPr wrap="square" rtlCol="0">
            <a:spAutoFit/>
          </a:bodyPr>
          <a:lstStyle/>
          <a:p>
            <a:pPr algn="ctr"/>
            <a:r>
              <a:rPr lang="en-GB" sz="4400" dirty="0"/>
              <a:t>Why should organisations engage in </a:t>
            </a:r>
            <a:r>
              <a:rPr lang="en-GB" sz="4400" b="1" i="1" dirty="0"/>
              <a:t>International Trade</a:t>
            </a:r>
            <a:r>
              <a:rPr lang="en-GB" sz="4400" dirty="0"/>
              <a:t>?</a:t>
            </a:r>
          </a:p>
        </p:txBody>
      </p:sp>
    </p:spTree>
    <p:extLst>
      <p:ext uri="{BB962C8B-B14F-4D97-AF65-F5344CB8AC3E}">
        <p14:creationId xmlns:p14="http://schemas.microsoft.com/office/powerpoint/2010/main" val="485835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COMPETITIVENESS (NATIONS)</a:t>
            </a:r>
          </a:p>
        </p:txBody>
      </p:sp>
      <p:sp>
        <p:nvSpPr>
          <p:cNvPr id="3" name="Rectangle 2"/>
          <p:cNvSpPr/>
          <p:nvPr/>
        </p:nvSpPr>
        <p:spPr>
          <a:xfrm>
            <a:off x="323528" y="685532"/>
            <a:ext cx="8496944" cy="5509200"/>
          </a:xfrm>
          <a:prstGeom prst="rect">
            <a:avLst/>
          </a:prstGeom>
        </p:spPr>
        <p:txBody>
          <a:bodyPr wrap="square">
            <a:spAutoFit/>
          </a:bodyPr>
          <a:lstStyle/>
          <a:p>
            <a:pPr lvl="0" algn="just"/>
            <a:r>
              <a:rPr lang="en-GB" sz="2000" b="1" i="1" dirty="0">
                <a:solidFill>
                  <a:srgbClr val="FF0000"/>
                </a:solidFill>
              </a:rPr>
              <a:t>Institutions</a:t>
            </a:r>
            <a:r>
              <a:rPr lang="en-GB" sz="2000" dirty="0"/>
              <a:t> - The institutional environment (which should be sound and fair) is determined by the </a:t>
            </a:r>
            <a:r>
              <a:rPr lang="en-GB" sz="2000" b="1" u="sng" dirty="0"/>
              <a:t>legal and administrative framework within which individuals, firms, and governments interact to generate wealth</a:t>
            </a:r>
            <a:r>
              <a:rPr lang="en-GB" sz="2000" dirty="0"/>
              <a:t>. Government attitudes toward markets and freedoms and the efficiency of its operations are also very important: </a:t>
            </a:r>
            <a:r>
              <a:rPr lang="en-GB" sz="2000" b="1" u="sng" dirty="0"/>
              <a:t>excessive bureaucracy and red tape, overregulation, corruption, dishonesty in dealing with public contracts, lack of transparency and trustworthiness, and political dependence </a:t>
            </a:r>
            <a:r>
              <a:rPr lang="en-GB" sz="2000" dirty="0"/>
              <a:t>of the judicial system impose significant economic costs to businesses and slow the process of economic development.</a:t>
            </a:r>
          </a:p>
          <a:p>
            <a:pPr lvl="0" algn="just"/>
            <a:endParaRPr lang="en-GB" sz="2000" dirty="0"/>
          </a:p>
          <a:p>
            <a:pPr lvl="0" algn="just"/>
            <a:r>
              <a:rPr lang="en-GB" sz="2000" b="1" i="1" dirty="0">
                <a:solidFill>
                  <a:srgbClr val="FF0000"/>
                </a:solidFill>
              </a:rPr>
              <a:t>Infrastructure</a:t>
            </a:r>
            <a:r>
              <a:rPr lang="en-GB" sz="2000" dirty="0"/>
              <a:t> - Extensive and efficient infrastructure is critical for ensuring the effective functioning of the economy – developed infrastructure reduces the effect of distance between regions, integrating the national market and connecting it at low cost to markets in other countries. For example, </a:t>
            </a:r>
            <a:r>
              <a:rPr lang="en-GB" sz="2000" b="1" u="sng" dirty="0"/>
              <a:t>road network, telecommunication, electricity supplies, internet penetration, etc. </a:t>
            </a:r>
          </a:p>
          <a:p>
            <a:pPr marL="342900" indent="-342900" algn="just">
              <a:buFont typeface="Arial" panose="020B0604020202020204" pitchFamily="34" charset="0"/>
              <a:buChar char="•"/>
            </a:pPr>
            <a:endParaRPr lang="en-GB" sz="3200" dirty="0"/>
          </a:p>
        </p:txBody>
      </p:sp>
    </p:spTree>
    <p:extLst>
      <p:ext uri="{BB962C8B-B14F-4D97-AF65-F5344CB8AC3E}">
        <p14:creationId xmlns:p14="http://schemas.microsoft.com/office/powerpoint/2010/main" val="64725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519886"/>
          </a:xfrm>
          <a:prstGeom prst="rect">
            <a:avLst/>
          </a:prstGeom>
          <a:solidFill>
            <a:schemeClr val="accent2">
              <a:lumMod val="20000"/>
              <a:lumOff val="80000"/>
            </a:schemeClr>
          </a:solidFill>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COMPETITIVENESS (NATIONS)</a:t>
            </a:r>
          </a:p>
        </p:txBody>
      </p:sp>
      <p:sp>
        <p:nvSpPr>
          <p:cNvPr id="3" name="Rectangle 2"/>
          <p:cNvSpPr/>
          <p:nvPr/>
        </p:nvSpPr>
        <p:spPr>
          <a:xfrm>
            <a:off x="323528" y="699076"/>
            <a:ext cx="8712968" cy="5509200"/>
          </a:xfrm>
          <a:prstGeom prst="rect">
            <a:avLst/>
          </a:prstGeom>
        </p:spPr>
        <p:txBody>
          <a:bodyPr wrap="square">
            <a:spAutoFit/>
          </a:bodyPr>
          <a:lstStyle/>
          <a:p>
            <a:pPr lvl="0"/>
            <a:r>
              <a:rPr lang="en-GB" sz="2200" b="1" dirty="0"/>
              <a:t>Macroeconomic environment </a:t>
            </a:r>
            <a:r>
              <a:rPr lang="en-GB" sz="2200" dirty="0"/>
              <a:t>– Stable macroeconomic environment, e.g. firms cannot function in an environment of high inflation. </a:t>
            </a:r>
          </a:p>
          <a:p>
            <a:pPr lvl="0"/>
            <a:endParaRPr lang="en-GB" sz="2200" dirty="0"/>
          </a:p>
          <a:p>
            <a:pPr lvl="0"/>
            <a:r>
              <a:rPr lang="en-GB" sz="2200" b="1" dirty="0"/>
              <a:t>Health &amp; primary education </a:t>
            </a:r>
            <a:r>
              <a:rPr lang="en-GB" sz="2200" dirty="0"/>
              <a:t>- A healthy workforce is vital to a country’s competitiveness and productivity. </a:t>
            </a:r>
          </a:p>
          <a:p>
            <a:pPr lvl="0"/>
            <a:endParaRPr lang="en-GB" sz="2200" dirty="0"/>
          </a:p>
          <a:p>
            <a:pPr lvl="0"/>
            <a:r>
              <a:rPr lang="en-GB" sz="2200" b="1" dirty="0"/>
              <a:t>Higher Education / training </a:t>
            </a:r>
            <a:r>
              <a:rPr lang="en-GB" sz="2200" dirty="0"/>
              <a:t>- This pillar measures secondary and tertiary enrolment rates as well as the quality of education as evaluated by the business community.</a:t>
            </a:r>
          </a:p>
          <a:p>
            <a:pPr lvl="0"/>
            <a:endParaRPr lang="en-GB" sz="2200" dirty="0"/>
          </a:p>
          <a:p>
            <a:pPr lvl="0"/>
            <a:r>
              <a:rPr lang="en-GB" sz="2200" b="1" dirty="0"/>
              <a:t>Goods market efficiency </a:t>
            </a:r>
            <a:r>
              <a:rPr lang="en-GB" sz="2200" dirty="0"/>
              <a:t>- Healthy market competition, both domestic and foreign, is important in driving market efficiency and thus business productivity by ensuring that the most efficient firms, producing foods requires a minimum of impediments to business activity through government intervention.</a:t>
            </a:r>
          </a:p>
          <a:p>
            <a:pPr marL="342900" indent="-342900">
              <a:buFont typeface="Arial" panose="020B0604020202020204" pitchFamily="34" charset="0"/>
              <a:buChar char="•"/>
            </a:pPr>
            <a:endParaRPr lang="en-GB" sz="2200" dirty="0"/>
          </a:p>
        </p:txBody>
      </p:sp>
    </p:spTree>
    <p:extLst>
      <p:ext uri="{BB962C8B-B14F-4D97-AF65-F5344CB8AC3E}">
        <p14:creationId xmlns:p14="http://schemas.microsoft.com/office/powerpoint/2010/main" val="1235482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519886"/>
          </a:xfrm>
          <a:prstGeom prst="rect">
            <a:avLst/>
          </a:prstGeom>
          <a:solidFill>
            <a:schemeClr val="accent2">
              <a:lumMod val="20000"/>
              <a:lumOff val="80000"/>
            </a:schemeClr>
          </a:solidFill>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COMPETITIVENESS (NATIONS)</a:t>
            </a:r>
          </a:p>
        </p:txBody>
      </p:sp>
      <p:sp>
        <p:nvSpPr>
          <p:cNvPr id="3" name="Rectangle 2"/>
          <p:cNvSpPr/>
          <p:nvPr/>
        </p:nvSpPr>
        <p:spPr>
          <a:xfrm>
            <a:off x="179512" y="620688"/>
            <a:ext cx="8712968" cy="5693866"/>
          </a:xfrm>
          <a:prstGeom prst="rect">
            <a:avLst/>
          </a:prstGeom>
        </p:spPr>
        <p:txBody>
          <a:bodyPr wrap="square">
            <a:spAutoFit/>
          </a:bodyPr>
          <a:lstStyle/>
          <a:p>
            <a:pPr marL="342900" indent="-342900" algn="just">
              <a:buFont typeface="Arial" panose="020B0604020202020204" pitchFamily="34" charset="0"/>
              <a:buChar char="•"/>
            </a:pPr>
            <a:r>
              <a:rPr lang="en-GB" sz="2800" b="1" dirty="0"/>
              <a:t>Labour market efficiency </a:t>
            </a:r>
            <a:r>
              <a:rPr lang="en-GB" sz="2800" dirty="0"/>
              <a:t>- Efficient labour markets must ensure a clear relationship between worker incentives and their efforts to promote meritocracy at the workplace, and they must provide equity in the business environment between women and men. </a:t>
            </a:r>
          </a:p>
          <a:p>
            <a:pPr marL="342900" indent="-342900" algn="just">
              <a:buFont typeface="Arial" panose="020B0604020202020204" pitchFamily="34" charset="0"/>
              <a:buChar char="•"/>
            </a:pPr>
            <a:endParaRPr lang="en-GB" sz="2800" dirty="0"/>
          </a:p>
          <a:p>
            <a:pPr marL="342900" indent="-342900" algn="just">
              <a:buFont typeface="Arial" panose="020B0604020202020204" pitchFamily="34" charset="0"/>
              <a:buChar char="•"/>
            </a:pPr>
            <a:r>
              <a:rPr lang="en-GB" sz="2800" b="1" dirty="0"/>
              <a:t>Financial market development </a:t>
            </a:r>
            <a:r>
              <a:rPr lang="en-GB" sz="2800" dirty="0"/>
              <a:t>- Economies require sophisticated financial markets that can make capital available for private-sector investment from such sources as loans from a sound banking sector, well-regulated securities exchanges, venture capital, and other financial products. </a:t>
            </a:r>
          </a:p>
          <a:p>
            <a:pPr marL="342900" indent="-342900" algn="just">
              <a:buFont typeface="Arial" panose="020B0604020202020204" pitchFamily="34" charset="0"/>
              <a:buChar char="•"/>
            </a:pPr>
            <a:endParaRPr lang="en-GB" sz="2800" dirty="0"/>
          </a:p>
        </p:txBody>
      </p:sp>
    </p:spTree>
    <p:extLst>
      <p:ext uri="{BB962C8B-B14F-4D97-AF65-F5344CB8AC3E}">
        <p14:creationId xmlns:p14="http://schemas.microsoft.com/office/powerpoint/2010/main" val="50124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519886"/>
          </a:xfrm>
          <a:prstGeom prst="rect">
            <a:avLst/>
          </a:prstGeom>
          <a:solidFill>
            <a:schemeClr val="accent2">
              <a:lumMod val="20000"/>
              <a:lumOff val="80000"/>
            </a:schemeClr>
          </a:solidFill>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COMPETITIVENESS (NATIONS)</a:t>
            </a:r>
          </a:p>
        </p:txBody>
      </p:sp>
      <p:sp>
        <p:nvSpPr>
          <p:cNvPr id="3" name="Rectangle 2"/>
          <p:cNvSpPr/>
          <p:nvPr/>
        </p:nvSpPr>
        <p:spPr>
          <a:xfrm>
            <a:off x="215516" y="692696"/>
            <a:ext cx="8712968" cy="5170646"/>
          </a:xfrm>
          <a:prstGeom prst="rect">
            <a:avLst/>
          </a:prstGeom>
        </p:spPr>
        <p:txBody>
          <a:bodyPr wrap="square">
            <a:spAutoFit/>
          </a:bodyPr>
          <a:lstStyle/>
          <a:p>
            <a:pPr lvl="0" algn="just"/>
            <a:r>
              <a:rPr lang="en-GB" sz="2200" b="1" dirty="0">
                <a:solidFill>
                  <a:srgbClr val="FF0000"/>
                </a:solidFill>
              </a:rPr>
              <a:t>Technological readiness </a:t>
            </a:r>
            <a:r>
              <a:rPr lang="en-GB" sz="2200" dirty="0"/>
              <a:t>- This pillar measures the agility with which an economy adopts existing technologies to enhance the productivity of its industries, with specific emphasis on its capacity to fully leverage information and communication technologies (ICT) in daily activities and production processes for increased efficiency and competitiveness.</a:t>
            </a:r>
          </a:p>
          <a:p>
            <a:pPr lvl="0" algn="just"/>
            <a:r>
              <a:rPr lang="en-GB" sz="2200" b="1" dirty="0">
                <a:solidFill>
                  <a:srgbClr val="FF0000"/>
                </a:solidFill>
              </a:rPr>
              <a:t>Market size </a:t>
            </a:r>
            <a:r>
              <a:rPr lang="en-GB" sz="2200" dirty="0"/>
              <a:t>- Market size affects productivity – large markets allow firms to exploit economies of scale.</a:t>
            </a:r>
          </a:p>
          <a:p>
            <a:pPr lvl="0" algn="just"/>
            <a:r>
              <a:rPr lang="en-GB" sz="2200" b="1" dirty="0">
                <a:solidFill>
                  <a:srgbClr val="FF0000"/>
                </a:solidFill>
              </a:rPr>
              <a:t>Business sophistication </a:t>
            </a:r>
            <a:r>
              <a:rPr lang="en-GB" sz="2200" dirty="0"/>
              <a:t>- concerns two elements that are intricately linked: the quality of a country’s overall business networks and supporting industries, as measured by the quantity and quality of local suppliers and the extent of their interaction, is important for a variety of reasons.</a:t>
            </a:r>
          </a:p>
          <a:p>
            <a:pPr lvl="0" algn="just"/>
            <a:r>
              <a:rPr lang="en-GB" sz="2200" b="1" dirty="0">
                <a:solidFill>
                  <a:srgbClr val="FF0000"/>
                </a:solidFill>
              </a:rPr>
              <a:t>Innovation</a:t>
            </a:r>
            <a:r>
              <a:rPr lang="en-GB" sz="2200" dirty="0"/>
              <a:t> - Progression requires an environment that is conducive to innovative activity, supported by both the public and the private sectors.</a:t>
            </a:r>
          </a:p>
          <a:p>
            <a:pPr marL="342900" indent="-342900" algn="just">
              <a:buFont typeface="Arial" panose="020B0604020202020204" pitchFamily="34" charset="0"/>
              <a:buChar char="•"/>
            </a:pPr>
            <a:endParaRPr lang="en-GB" sz="2200" dirty="0"/>
          </a:p>
        </p:txBody>
      </p:sp>
    </p:spTree>
    <p:extLst>
      <p:ext uri="{BB962C8B-B14F-4D97-AF65-F5344CB8AC3E}">
        <p14:creationId xmlns:p14="http://schemas.microsoft.com/office/powerpoint/2010/main" val="2570767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7450"/>
            <a:ext cx="7560840" cy="1077218"/>
          </a:xfrm>
          <a:prstGeom prst="rect">
            <a:avLst/>
          </a:prstGeom>
        </p:spPr>
        <p:txBody>
          <a:bodyPr wrap="square">
            <a:spAutoFit/>
          </a:bodyPr>
          <a:lstStyle/>
          <a:p>
            <a:pPr algn="ctr"/>
            <a:r>
              <a:rPr lang="en-GB" sz="3200" b="1" dirty="0"/>
              <a:t>THE BEHAVIOUR OF FIRMS/GLOBAL STRATEGY OF FIRMS</a:t>
            </a:r>
          </a:p>
        </p:txBody>
      </p:sp>
      <p:sp>
        <p:nvSpPr>
          <p:cNvPr id="3" name="Rectangle 2"/>
          <p:cNvSpPr/>
          <p:nvPr/>
        </p:nvSpPr>
        <p:spPr>
          <a:xfrm>
            <a:off x="323528" y="1484784"/>
            <a:ext cx="8352928" cy="1384995"/>
          </a:xfrm>
          <a:prstGeom prst="rect">
            <a:avLst/>
          </a:prstGeom>
        </p:spPr>
        <p:txBody>
          <a:bodyPr wrap="square">
            <a:spAutoFit/>
          </a:bodyPr>
          <a:lstStyle/>
          <a:p>
            <a:pPr algn="ctr"/>
            <a:r>
              <a:rPr lang="en-GB" sz="2800" b="1" dirty="0">
                <a:solidFill>
                  <a:srgbClr val="FF0000"/>
                </a:solidFill>
              </a:rPr>
              <a:t>COMPETITIVE ADVANTAGE </a:t>
            </a:r>
          </a:p>
          <a:p>
            <a:pPr algn="just"/>
            <a:r>
              <a:rPr lang="en-GB" sz="2800" dirty="0"/>
              <a:t>Technically, competitive advantage occurs when the edge the firm has over its rivals fulfils two criteria: </a:t>
            </a:r>
          </a:p>
        </p:txBody>
      </p:sp>
      <p:sp>
        <p:nvSpPr>
          <p:cNvPr id="5" name="Rounded Rectangle 4"/>
          <p:cNvSpPr/>
          <p:nvPr/>
        </p:nvSpPr>
        <p:spPr>
          <a:xfrm>
            <a:off x="1043608" y="3061138"/>
            <a:ext cx="3096344" cy="2408750"/>
          </a:xfrm>
          <a:prstGeom prst="roundRect">
            <a:avLst>
              <a:gd name="adj" fmla="val 20335"/>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C00000"/>
                </a:solidFill>
              </a:rPr>
              <a:t>Defensibility</a:t>
            </a:r>
          </a:p>
          <a:p>
            <a:pPr algn="ctr"/>
            <a:r>
              <a:rPr lang="en-GB" sz="2400" dirty="0">
                <a:solidFill>
                  <a:schemeClr val="accent5">
                    <a:lumMod val="75000"/>
                  </a:schemeClr>
                </a:solidFill>
              </a:rPr>
              <a:t>It is not easy for rivals to simply copy the advantage) </a:t>
            </a:r>
          </a:p>
          <a:p>
            <a:pPr marL="457200" indent="-457200" algn="ctr">
              <a:buFont typeface="Arial" panose="020B0604020202020204" pitchFamily="34" charset="0"/>
              <a:buChar char="•"/>
            </a:pPr>
            <a:endParaRPr lang="en-GB" sz="2400" dirty="0">
              <a:solidFill>
                <a:schemeClr val="accent5">
                  <a:lumMod val="75000"/>
                </a:schemeClr>
              </a:solidFill>
            </a:endParaRPr>
          </a:p>
        </p:txBody>
      </p:sp>
      <p:sp>
        <p:nvSpPr>
          <p:cNvPr id="6" name="Rounded Rectangle 5"/>
          <p:cNvSpPr/>
          <p:nvPr/>
        </p:nvSpPr>
        <p:spPr>
          <a:xfrm>
            <a:off x="5004048" y="3061138"/>
            <a:ext cx="3150936" cy="2408750"/>
          </a:xfrm>
          <a:prstGeom prst="roundRect">
            <a:avLst>
              <a:gd name="adj" fmla="val 13821"/>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C00000"/>
                </a:solidFill>
              </a:rPr>
              <a:t>Distinctive</a:t>
            </a:r>
            <a:r>
              <a:rPr lang="en-GB" sz="2400" b="1" dirty="0">
                <a:solidFill>
                  <a:schemeClr val="accent5">
                    <a:lumMod val="75000"/>
                  </a:schemeClr>
                </a:solidFill>
              </a:rPr>
              <a:t> </a:t>
            </a:r>
          </a:p>
          <a:p>
            <a:pPr algn="ctr"/>
            <a:r>
              <a:rPr lang="en-GB" sz="2400" dirty="0">
                <a:solidFill>
                  <a:schemeClr val="accent5">
                    <a:lumMod val="75000"/>
                  </a:schemeClr>
                </a:solidFill>
              </a:rPr>
              <a:t>It has to be something that clearly sets it apart from the competition in market</a:t>
            </a:r>
          </a:p>
        </p:txBody>
      </p:sp>
    </p:spTree>
    <p:extLst>
      <p:ext uri="{BB962C8B-B14F-4D97-AF65-F5344CB8AC3E}">
        <p14:creationId xmlns:p14="http://schemas.microsoft.com/office/powerpoint/2010/main" val="2619173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7504" y="77547"/>
            <a:ext cx="9036496" cy="646331"/>
          </a:xfrm>
          <a:prstGeom prst="rect">
            <a:avLst/>
          </a:prstGeom>
        </p:spPr>
        <p:txBody>
          <a:bodyPr wrap="square">
            <a:spAutoFit/>
          </a:bodyPr>
          <a:lstStyle/>
          <a:p>
            <a:pPr algn="ctr"/>
            <a:r>
              <a:rPr lang="en-GB" sz="3600" b="1" dirty="0"/>
              <a:t>Types of generic core competencies </a:t>
            </a:r>
          </a:p>
        </p:txBody>
      </p:sp>
      <p:sp>
        <p:nvSpPr>
          <p:cNvPr id="2" name="Rectangle 1"/>
          <p:cNvSpPr/>
          <p:nvPr/>
        </p:nvSpPr>
        <p:spPr>
          <a:xfrm>
            <a:off x="323528" y="1201468"/>
            <a:ext cx="3960440" cy="4373505"/>
          </a:xfrm>
          <a:prstGeom prst="rect">
            <a:avLst/>
          </a:prstGeom>
          <a:ln>
            <a:solidFill>
              <a:schemeClr val="accent1"/>
            </a:solidFill>
          </a:ln>
        </p:spPr>
        <p:txBody>
          <a:bodyPr wrap="square">
            <a:spAutoFit/>
          </a:bodyPr>
          <a:lstStyle/>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Communication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Teamwork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Problem solving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Personal spirit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Innovation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Design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Customer acquisition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Customer service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New product development</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Project management</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Empowerment of employees</a:t>
            </a:r>
          </a:p>
          <a:p>
            <a:pPr marL="342900" lvl="0" indent="-342900">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Leadership throughout the business</a:t>
            </a:r>
          </a:p>
        </p:txBody>
      </p:sp>
      <p:sp>
        <p:nvSpPr>
          <p:cNvPr id="3" name="Rectangle 2"/>
          <p:cNvSpPr/>
          <p:nvPr/>
        </p:nvSpPr>
        <p:spPr>
          <a:xfrm>
            <a:off x="5220072" y="1284182"/>
            <a:ext cx="3456384" cy="4208075"/>
          </a:xfrm>
          <a:prstGeom prst="rect">
            <a:avLst/>
          </a:prstGeom>
          <a:ln>
            <a:solidFill>
              <a:schemeClr val="accent1"/>
            </a:solidFill>
          </a:ln>
        </p:spPr>
        <p:txBody>
          <a:bodyPr wrap="square">
            <a:spAutoFit/>
          </a:bodyPr>
          <a:lstStyle/>
          <a:p>
            <a:pPr marL="342900" lvl="0" indent="-342900" algn="just">
              <a:lnSpc>
                <a:spcPct val="107000"/>
              </a:lnSpc>
              <a:spcAft>
                <a:spcPts val="0"/>
              </a:spcAft>
              <a:buFont typeface="Symbol" panose="05050102010706020507" pitchFamily="18" charset="2"/>
              <a:buChar char=""/>
            </a:pPr>
            <a:r>
              <a:rPr lang="en-GB" sz="2800" b="1" dirty="0">
                <a:solidFill>
                  <a:srgbClr val="FF0000"/>
                </a:solidFill>
                <a:latin typeface="Arial" panose="020B0604020202020204" pitchFamily="34" charset="0"/>
                <a:ea typeface="Calibri" panose="020F0502020204030204" pitchFamily="34" charset="0"/>
                <a:cs typeface="Arial" panose="020B0604020202020204" pitchFamily="34" charset="0"/>
              </a:rPr>
              <a:t>Adaptability</a:t>
            </a:r>
          </a:p>
          <a:p>
            <a:pPr lvl="0" algn="just">
              <a:lnSpc>
                <a:spcPct val="107000"/>
              </a:lnSpc>
              <a:spcAft>
                <a:spcPts val="0"/>
              </a:spcAft>
            </a:pPr>
            <a:r>
              <a:rPr lang="en-GB" sz="2800" dirty="0">
                <a:latin typeface="Arial" panose="020B0604020202020204" pitchFamily="34" charset="0"/>
                <a:ea typeface="Calibri" panose="020F0502020204030204" pitchFamily="34" charset="0"/>
                <a:cs typeface="Arial" panose="020B0604020202020204" pitchFamily="34" charset="0"/>
              </a:rPr>
              <a:t>The ability to learn and, crucially to ‘unlearn’ (to shake off the shackles of tradition, routine and entrenched views, opinions or perspectives)</a:t>
            </a:r>
          </a:p>
        </p:txBody>
      </p:sp>
      <p:sp>
        <p:nvSpPr>
          <p:cNvPr id="6" name="Right Arrow 5"/>
          <p:cNvSpPr/>
          <p:nvPr/>
        </p:nvSpPr>
        <p:spPr>
          <a:xfrm>
            <a:off x="4517740" y="2780928"/>
            <a:ext cx="414300" cy="1008112"/>
          </a:xfrm>
          <a:prstGeom prst="rightArrow">
            <a:avLst>
              <a:gd name="adj1" fmla="val 50000"/>
              <a:gd name="adj2" fmla="val 100000"/>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p:nvPr/>
        </p:nvCxnSpPr>
        <p:spPr>
          <a:xfrm>
            <a:off x="7812360" y="2204864"/>
            <a:ext cx="720080"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5364088" y="3068960"/>
            <a:ext cx="1224136"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3239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520" y="77547"/>
            <a:ext cx="9252520" cy="707886"/>
          </a:xfrm>
          <a:prstGeom prst="rect">
            <a:avLst/>
          </a:prstGeom>
        </p:spPr>
        <p:txBody>
          <a:bodyPr wrap="square">
            <a:spAutoFit/>
          </a:bodyPr>
          <a:lstStyle/>
          <a:p>
            <a:pPr algn="ctr"/>
            <a:r>
              <a:rPr lang="en-GB" sz="4000" b="1" dirty="0"/>
              <a:t>STRATEGY</a:t>
            </a:r>
          </a:p>
        </p:txBody>
      </p:sp>
      <p:sp>
        <p:nvSpPr>
          <p:cNvPr id="3" name="Rectangle 2"/>
          <p:cNvSpPr/>
          <p:nvPr/>
        </p:nvSpPr>
        <p:spPr>
          <a:xfrm>
            <a:off x="323528" y="1916832"/>
            <a:ext cx="8640960" cy="1754326"/>
          </a:xfrm>
          <a:prstGeom prst="rect">
            <a:avLst/>
          </a:prstGeom>
        </p:spPr>
        <p:txBody>
          <a:bodyPr wrap="square">
            <a:spAutoFit/>
          </a:bodyPr>
          <a:lstStyle/>
          <a:p>
            <a:pPr lvl="0" algn="just"/>
            <a:r>
              <a:rPr lang="en-GB" sz="3600" dirty="0"/>
              <a:t>Strategy refers to the way a business looks into the future and determines ways in which it can turn goals into reality. </a:t>
            </a:r>
          </a:p>
        </p:txBody>
      </p:sp>
    </p:spTree>
    <p:extLst>
      <p:ext uri="{BB962C8B-B14F-4D97-AF65-F5344CB8AC3E}">
        <p14:creationId xmlns:p14="http://schemas.microsoft.com/office/powerpoint/2010/main" val="117946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520" y="77547"/>
            <a:ext cx="9252520" cy="707886"/>
          </a:xfrm>
          <a:prstGeom prst="rect">
            <a:avLst/>
          </a:prstGeom>
        </p:spPr>
        <p:txBody>
          <a:bodyPr wrap="square">
            <a:spAutoFit/>
          </a:bodyPr>
          <a:lstStyle/>
          <a:p>
            <a:pPr algn="ctr"/>
            <a:r>
              <a:rPr lang="en-GB" sz="4000" b="1" dirty="0"/>
              <a:t>STRATEGY</a:t>
            </a:r>
          </a:p>
        </p:txBody>
      </p:sp>
      <p:sp>
        <p:nvSpPr>
          <p:cNvPr id="4" name="Rectangle 3"/>
          <p:cNvSpPr/>
          <p:nvPr/>
        </p:nvSpPr>
        <p:spPr>
          <a:xfrm>
            <a:off x="20150" y="833250"/>
            <a:ext cx="9144000" cy="954107"/>
          </a:xfrm>
          <a:prstGeom prst="rect">
            <a:avLst/>
          </a:prstGeom>
          <a:solidFill>
            <a:schemeClr val="tx2">
              <a:lumMod val="20000"/>
              <a:lumOff val="80000"/>
            </a:schemeClr>
          </a:solidFill>
        </p:spPr>
        <p:txBody>
          <a:bodyPr wrap="square">
            <a:spAutoFit/>
          </a:bodyPr>
          <a:lstStyle/>
          <a:p>
            <a:pPr marL="177800"/>
            <a:r>
              <a:rPr lang="en-GB" sz="2800" b="1" dirty="0"/>
              <a:t>Strategy requires that the business considers three main questions: </a:t>
            </a:r>
          </a:p>
        </p:txBody>
      </p:sp>
      <p:sp>
        <p:nvSpPr>
          <p:cNvPr id="5" name="Rectangle 4"/>
          <p:cNvSpPr/>
          <p:nvPr/>
        </p:nvSpPr>
        <p:spPr>
          <a:xfrm>
            <a:off x="0" y="1916561"/>
            <a:ext cx="9036496" cy="3554819"/>
          </a:xfrm>
          <a:prstGeom prst="rect">
            <a:avLst/>
          </a:prstGeom>
        </p:spPr>
        <p:txBody>
          <a:bodyPr wrap="square">
            <a:spAutoFit/>
          </a:bodyPr>
          <a:lstStyle/>
          <a:p>
            <a:pPr marL="342900" indent="-342900" algn="just">
              <a:buFont typeface="+mj-lt"/>
              <a:buAutoNum type="arabicPeriod"/>
            </a:pPr>
            <a:r>
              <a:rPr lang="en-GB" sz="2500" b="1" i="1" dirty="0"/>
              <a:t>Where do we want to be at X point in the future? </a:t>
            </a:r>
            <a:r>
              <a:rPr lang="en-GB" sz="2500" dirty="0"/>
              <a:t>For long-term vision. </a:t>
            </a:r>
          </a:p>
          <a:p>
            <a:pPr marL="342900" indent="-342900" algn="just">
              <a:buFont typeface="+mj-lt"/>
              <a:buAutoNum type="arabicPeriod"/>
            </a:pPr>
            <a:r>
              <a:rPr lang="en-GB" sz="2500" b="1" i="1" dirty="0"/>
              <a:t>Where are we now? </a:t>
            </a:r>
            <a:r>
              <a:rPr lang="en-GB" sz="2500" dirty="0"/>
              <a:t>Strategy requires that some analysis is made of the current position of the business so that it can identify its strengths, weaknesses, opportunities and threats and how far away it is from its long-term aim/s. </a:t>
            </a:r>
          </a:p>
          <a:p>
            <a:pPr marL="342900" indent="-342900" algn="just">
              <a:buFont typeface="+mj-lt"/>
              <a:buAutoNum type="arabicPeriod"/>
            </a:pPr>
            <a:r>
              <a:rPr lang="en-GB" sz="2500" b="1" i="1" dirty="0"/>
              <a:t>How are we going to achieve our aims? </a:t>
            </a:r>
            <a:r>
              <a:rPr lang="en-GB" sz="2500" dirty="0"/>
              <a:t>The business may well formulate a plan or set of broad objectives that will help it to be able to pursue its aims and to monitor and evaluate progress. </a:t>
            </a:r>
          </a:p>
        </p:txBody>
      </p:sp>
    </p:spTree>
    <p:extLst>
      <p:ext uri="{BB962C8B-B14F-4D97-AF65-F5344CB8AC3E}">
        <p14:creationId xmlns:p14="http://schemas.microsoft.com/office/powerpoint/2010/main" val="16065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520" y="77547"/>
            <a:ext cx="9252520" cy="584775"/>
          </a:xfrm>
          <a:prstGeom prst="rect">
            <a:avLst/>
          </a:prstGeom>
        </p:spPr>
        <p:txBody>
          <a:bodyPr wrap="square">
            <a:spAutoFit/>
          </a:bodyPr>
          <a:lstStyle/>
          <a:p>
            <a:pPr algn="ctr"/>
            <a:r>
              <a:rPr lang="en-GB" sz="3200" b="1" dirty="0"/>
              <a:t>BUSINESS GROWTH STRATEGIES</a:t>
            </a:r>
          </a:p>
        </p:txBody>
      </p:sp>
      <p:grpSp>
        <p:nvGrpSpPr>
          <p:cNvPr id="8" name="Group 7"/>
          <p:cNvGrpSpPr/>
          <p:nvPr/>
        </p:nvGrpSpPr>
        <p:grpSpPr>
          <a:xfrm>
            <a:off x="3321057" y="1623087"/>
            <a:ext cx="2449826" cy="3376831"/>
            <a:chOff x="827584" y="1628800"/>
            <a:chExt cx="2449826" cy="3376831"/>
          </a:xfrm>
        </p:grpSpPr>
        <p:sp>
          <p:nvSpPr>
            <p:cNvPr id="4" name="Rectangle 3"/>
            <p:cNvSpPr/>
            <p:nvPr/>
          </p:nvSpPr>
          <p:spPr>
            <a:xfrm>
              <a:off x="827584" y="1628800"/>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99592" y="1628800"/>
              <a:ext cx="2376264" cy="400110"/>
            </a:xfrm>
            <a:prstGeom prst="rect">
              <a:avLst/>
            </a:prstGeom>
            <a:noFill/>
          </p:spPr>
          <p:txBody>
            <a:bodyPr wrap="square" rtlCol="0">
              <a:spAutoFit/>
            </a:bodyPr>
            <a:lstStyle/>
            <a:p>
              <a:pPr algn="ctr"/>
              <a:r>
                <a:rPr lang="en-GB" sz="2000" b="1" dirty="0">
                  <a:solidFill>
                    <a:srgbClr val="C00000"/>
                  </a:solidFill>
                </a:rPr>
                <a:t>Joint Ventures </a:t>
              </a:r>
            </a:p>
          </p:txBody>
        </p:sp>
        <p:sp>
          <p:nvSpPr>
            <p:cNvPr id="7" name="Rectangle 6"/>
            <p:cNvSpPr/>
            <p:nvPr/>
          </p:nvSpPr>
          <p:spPr>
            <a:xfrm>
              <a:off x="857738" y="2141893"/>
              <a:ext cx="2419672" cy="2723823"/>
            </a:xfrm>
            <a:prstGeom prst="rect">
              <a:avLst/>
            </a:prstGeom>
          </p:spPr>
          <p:txBody>
            <a:bodyPr wrap="square">
              <a:spAutoFit/>
            </a:bodyPr>
            <a:lstStyle/>
            <a:p>
              <a:pPr algn="ctr"/>
              <a:r>
                <a:rPr lang="en-GB" sz="1900" dirty="0">
                  <a:latin typeface="Arial" panose="020B0604020202020204" pitchFamily="34" charset="0"/>
                  <a:ea typeface="Calibri" panose="020F0502020204030204" pitchFamily="34" charset="0"/>
                  <a:cs typeface="Arial" panose="020B0604020202020204" pitchFamily="34" charset="0"/>
                </a:rPr>
                <a:t>Partnership with another firm who may have different opportunities, markets or skills, and which allow the business to develop new products or exploit new markets.</a:t>
              </a:r>
            </a:p>
          </p:txBody>
        </p:sp>
      </p:grpSp>
      <p:grpSp>
        <p:nvGrpSpPr>
          <p:cNvPr id="14" name="Group 13"/>
          <p:cNvGrpSpPr/>
          <p:nvPr/>
        </p:nvGrpSpPr>
        <p:grpSpPr>
          <a:xfrm>
            <a:off x="363042" y="1623087"/>
            <a:ext cx="2448272" cy="3376831"/>
            <a:chOff x="827584" y="1628800"/>
            <a:chExt cx="2448272" cy="3376831"/>
          </a:xfrm>
        </p:grpSpPr>
        <p:sp>
          <p:nvSpPr>
            <p:cNvPr id="15" name="Rectangle 14"/>
            <p:cNvSpPr/>
            <p:nvPr/>
          </p:nvSpPr>
          <p:spPr>
            <a:xfrm>
              <a:off x="827584" y="1628800"/>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899592" y="1628800"/>
              <a:ext cx="2376264" cy="400110"/>
            </a:xfrm>
            <a:prstGeom prst="rect">
              <a:avLst/>
            </a:prstGeom>
            <a:noFill/>
          </p:spPr>
          <p:txBody>
            <a:bodyPr wrap="square" rtlCol="0">
              <a:spAutoFit/>
            </a:bodyPr>
            <a:lstStyle/>
            <a:p>
              <a:pPr algn="ctr"/>
              <a:r>
                <a:rPr lang="en-GB" sz="2000" b="1" dirty="0">
                  <a:solidFill>
                    <a:srgbClr val="C00000"/>
                  </a:solidFill>
                </a:rPr>
                <a:t>Diversification</a:t>
              </a:r>
            </a:p>
          </p:txBody>
        </p:sp>
        <p:sp>
          <p:nvSpPr>
            <p:cNvPr id="18" name="Rectangle 17"/>
            <p:cNvSpPr/>
            <p:nvPr/>
          </p:nvSpPr>
          <p:spPr>
            <a:xfrm>
              <a:off x="899592" y="2204864"/>
              <a:ext cx="2337268" cy="2462213"/>
            </a:xfrm>
            <a:prstGeom prst="rect">
              <a:avLst/>
            </a:prstGeom>
          </p:spPr>
          <p:txBody>
            <a:bodyPr wrap="square">
              <a:spAutoFit/>
            </a:bodyPr>
            <a:lstStyle/>
            <a:p>
              <a:pPr algn="ctr"/>
              <a:r>
                <a:rPr lang="en-GB" sz="2200" dirty="0">
                  <a:latin typeface="Arial" panose="020B0604020202020204" pitchFamily="34" charset="0"/>
                  <a:ea typeface="Calibri" panose="020F0502020204030204" pitchFamily="34" charset="0"/>
                  <a:cs typeface="Arial" panose="020B0604020202020204" pitchFamily="34" charset="0"/>
                </a:rPr>
                <a:t>Finding new products and markets not necessarily related to its core markets which it can exploit</a:t>
              </a:r>
              <a:endParaRPr lang="en-GB" sz="2200" dirty="0">
                <a:latin typeface="Arial" panose="020B0604020202020204" pitchFamily="34" charset="0"/>
                <a:cs typeface="Arial" panose="020B0604020202020204" pitchFamily="34" charset="0"/>
              </a:endParaRPr>
            </a:p>
          </p:txBody>
        </p:sp>
      </p:grpSp>
      <p:grpSp>
        <p:nvGrpSpPr>
          <p:cNvPr id="19" name="Group 18"/>
          <p:cNvGrpSpPr/>
          <p:nvPr/>
        </p:nvGrpSpPr>
        <p:grpSpPr>
          <a:xfrm>
            <a:off x="6299472" y="1623087"/>
            <a:ext cx="2448272" cy="3376831"/>
            <a:chOff x="827584" y="1628800"/>
            <a:chExt cx="2448272" cy="3376831"/>
          </a:xfrm>
        </p:grpSpPr>
        <p:sp>
          <p:nvSpPr>
            <p:cNvPr id="20" name="Rectangle 19"/>
            <p:cNvSpPr/>
            <p:nvPr/>
          </p:nvSpPr>
          <p:spPr>
            <a:xfrm>
              <a:off x="827584" y="1628800"/>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899592" y="1628800"/>
              <a:ext cx="2376264" cy="400110"/>
            </a:xfrm>
            <a:prstGeom prst="rect">
              <a:avLst/>
            </a:prstGeom>
            <a:noFill/>
          </p:spPr>
          <p:txBody>
            <a:bodyPr wrap="square" rtlCol="0">
              <a:spAutoFit/>
            </a:bodyPr>
            <a:lstStyle/>
            <a:p>
              <a:pPr algn="ctr"/>
              <a:r>
                <a:rPr lang="en-GB" sz="2000" b="1" dirty="0">
                  <a:solidFill>
                    <a:srgbClr val="C00000"/>
                  </a:solidFill>
                </a:rPr>
                <a:t>Franchising</a:t>
              </a:r>
            </a:p>
          </p:txBody>
        </p:sp>
        <p:sp>
          <p:nvSpPr>
            <p:cNvPr id="23" name="Rectangle 22"/>
            <p:cNvSpPr/>
            <p:nvPr/>
          </p:nvSpPr>
          <p:spPr>
            <a:xfrm>
              <a:off x="908530" y="2141383"/>
              <a:ext cx="2286380" cy="2554545"/>
            </a:xfrm>
            <a:prstGeom prst="rect">
              <a:avLst/>
            </a:prstGeom>
          </p:spPr>
          <p:txBody>
            <a:bodyPr wrap="square">
              <a:spAutoFit/>
            </a:bodyPr>
            <a:lstStyle/>
            <a:p>
              <a:pPr algn="ctr"/>
              <a:r>
                <a:rPr lang="en-GB" sz="2000" dirty="0">
                  <a:latin typeface="Arial" panose="020B0604020202020204" pitchFamily="34" charset="0"/>
                  <a:ea typeface="Calibri" panose="020F0502020204030204" pitchFamily="34" charset="0"/>
                  <a:cs typeface="Arial" panose="020B0604020202020204" pitchFamily="34" charset="0"/>
                </a:rPr>
                <a:t>Franchising allows entrepreneurs to set up in business independently but with the right to use the franchiser’s brand and support. </a:t>
              </a:r>
              <a:endParaRPr lang="en-GB" sz="20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35762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520" y="77547"/>
            <a:ext cx="9252520" cy="584775"/>
          </a:xfrm>
          <a:prstGeom prst="rect">
            <a:avLst/>
          </a:prstGeom>
        </p:spPr>
        <p:txBody>
          <a:bodyPr wrap="square">
            <a:spAutoFit/>
          </a:bodyPr>
          <a:lstStyle/>
          <a:p>
            <a:pPr algn="ctr"/>
            <a:r>
              <a:rPr lang="en-GB" sz="3200" b="1" dirty="0"/>
              <a:t>BUSINESS GROWTH STRATEGIES</a:t>
            </a:r>
          </a:p>
        </p:txBody>
      </p:sp>
      <p:grpSp>
        <p:nvGrpSpPr>
          <p:cNvPr id="8" name="Group 7"/>
          <p:cNvGrpSpPr/>
          <p:nvPr/>
        </p:nvGrpSpPr>
        <p:grpSpPr>
          <a:xfrm>
            <a:off x="3923928" y="1508919"/>
            <a:ext cx="4211715" cy="3490999"/>
            <a:chOff x="739612" y="1514632"/>
            <a:chExt cx="2662790" cy="3490999"/>
          </a:xfrm>
        </p:grpSpPr>
        <p:sp>
          <p:nvSpPr>
            <p:cNvPr id="4" name="Rectangle 3"/>
            <p:cNvSpPr/>
            <p:nvPr/>
          </p:nvSpPr>
          <p:spPr>
            <a:xfrm>
              <a:off x="827584" y="1514632"/>
              <a:ext cx="2448272" cy="54621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39612" y="1621119"/>
              <a:ext cx="2662790" cy="369332"/>
            </a:xfrm>
            <a:prstGeom prst="rect">
              <a:avLst/>
            </a:prstGeom>
            <a:noFill/>
          </p:spPr>
          <p:txBody>
            <a:bodyPr wrap="square" rtlCol="0">
              <a:spAutoFit/>
            </a:bodyPr>
            <a:lstStyle/>
            <a:p>
              <a:pPr algn="ctr"/>
              <a:r>
                <a:rPr lang="en-GB" b="1" dirty="0">
                  <a:solidFill>
                    <a:srgbClr val="C00000"/>
                  </a:solidFill>
                </a:rPr>
                <a:t>Mergers &amp; Acquisitions </a:t>
              </a:r>
            </a:p>
          </p:txBody>
        </p:sp>
        <p:sp>
          <p:nvSpPr>
            <p:cNvPr id="7" name="Rectangle 6"/>
            <p:cNvSpPr/>
            <p:nvPr/>
          </p:nvSpPr>
          <p:spPr>
            <a:xfrm>
              <a:off x="857738" y="2141893"/>
              <a:ext cx="2419672" cy="2431435"/>
            </a:xfrm>
            <a:prstGeom prst="rect">
              <a:avLst/>
            </a:prstGeom>
          </p:spPr>
          <p:txBody>
            <a:bodyPr wrap="square">
              <a:spAutoFit/>
            </a:bodyPr>
            <a:lstStyle/>
            <a:p>
              <a:pPr algn="ctr"/>
              <a:r>
                <a:rPr lang="en-GB" sz="1900" dirty="0">
                  <a:latin typeface="Arial" panose="020B0604020202020204" pitchFamily="34" charset="0"/>
                  <a:ea typeface="Calibri" panose="020F0502020204030204" pitchFamily="34" charset="0"/>
                  <a:cs typeface="Arial" panose="020B0604020202020204" pitchFamily="34" charset="0"/>
                </a:rPr>
                <a:t>External methods of growth and involve joining together with another firm on an agreed voluntary basis (merger) or acquiring another firm by taking it over. </a:t>
              </a:r>
            </a:p>
          </p:txBody>
        </p:sp>
      </p:grpSp>
      <p:grpSp>
        <p:nvGrpSpPr>
          <p:cNvPr id="14" name="Group 13"/>
          <p:cNvGrpSpPr/>
          <p:nvPr/>
        </p:nvGrpSpPr>
        <p:grpSpPr>
          <a:xfrm>
            <a:off x="334025" y="1508919"/>
            <a:ext cx="3157855" cy="3490999"/>
            <a:chOff x="798567" y="1514632"/>
            <a:chExt cx="2477289" cy="3490999"/>
          </a:xfrm>
        </p:grpSpPr>
        <p:sp>
          <p:nvSpPr>
            <p:cNvPr id="15" name="Rectangle 14"/>
            <p:cNvSpPr/>
            <p:nvPr/>
          </p:nvSpPr>
          <p:spPr>
            <a:xfrm>
              <a:off x="827584" y="1514632"/>
              <a:ext cx="2448272" cy="54621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798567" y="1578413"/>
              <a:ext cx="2376264" cy="400110"/>
            </a:xfrm>
            <a:prstGeom prst="rect">
              <a:avLst/>
            </a:prstGeom>
            <a:noFill/>
          </p:spPr>
          <p:txBody>
            <a:bodyPr wrap="square" rtlCol="0">
              <a:spAutoFit/>
            </a:bodyPr>
            <a:lstStyle/>
            <a:p>
              <a:pPr algn="ctr"/>
              <a:r>
                <a:rPr lang="en-GB" sz="2000" b="1" dirty="0">
                  <a:solidFill>
                    <a:srgbClr val="C00000"/>
                  </a:solidFill>
                </a:rPr>
                <a:t>Exporting</a:t>
              </a:r>
            </a:p>
          </p:txBody>
        </p:sp>
        <p:sp>
          <p:nvSpPr>
            <p:cNvPr id="18" name="Rectangle 17"/>
            <p:cNvSpPr/>
            <p:nvPr/>
          </p:nvSpPr>
          <p:spPr>
            <a:xfrm>
              <a:off x="928609" y="2264493"/>
              <a:ext cx="2246222" cy="2308324"/>
            </a:xfrm>
            <a:prstGeom prst="rect">
              <a:avLst/>
            </a:prstGeom>
          </p:spPr>
          <p:txBody>
            <a:bodyPr wrap="square">
              <a:spAutoFit/>
            </a:bodyPr>
            <a:lstStyle/>
            <a:p>
              <a:pPr algn="ctr"/>
              <a:r>
                <a:rPr lang="en-GB" sz="2400" dirty="0">
                  <a:latin typeface="Arial" panose="020B0604020202020204" pitchFamily="34" charset="0"/>
                  <a:ea typeface="Calibri" panose="020F0502020204030204" pitchFamily="34" charset="0"/>
                  <a:cs typeface="Arial" panose="020B0604020202020204" pitchFamily="34" charset="0"/>
                </a:rPr>
                <a:t>Breaking into new markets may also mean selling products abroad. </a:t>
              </a:r>
              <a:endParaRPr lang="en-GB" sz="24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717285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539551" y="260648"/>
            <a:ext cx="8208911" cy="5484656"/>
            <a:chOff x="1044726" y="1220435"/>
            <a:chExt cx="8208911" cy="5484656"/>
          </a:xfrm>
        </p:grpSpPr>
        <p:sp>
          <p:nvSpPr>
            <p:cNvPr id="17" name="TextBox 16"/>
            <p:cNvSpPr txBox="1"/>
            <p:nvPr/>
          </p:nvSpPr>
          <p:spPr>
            <a:xfrm>
              <a:off x="1138228" y="1220435"/>
              <a:ext cx="8115409" cy="584775"/>
            </a:xfrm>
            <a:prstGeom prst="rect">
              <a:avLst/>
            </a:prstGeom>
            <a:solidFill>
              <a:schemeClr val="bg2">
                <a:lumMod val="90000"/>
              </a:schemeClr>
            </a:solidFill>
          </p:spPr>
          <p:txBody>
            <a:bodyPr wrap="square" rtlCol="0">
              <a:spAutoFit/>
            </a:bodyPr>
            <a:lstStyle/>
            <a:p>
              <a:pPr algn="ctr"/>
              <a:r>
                <a:rPr lang="en-GB" sz="3200" b="1" dirty="0">
                  <a:solidFill>
                    <a:srgbClr val="C00000"/>
                  </a:solidFill>
                </a:rPr>
                <a:t>Outsourcing </a:t>
              </a:r>
            </a:p>
          </p:txBody>
        </p:sp>
        <p:sp>
          <p:nvSpPr>
            <p:cNvPr id="18" name="Rectangle 17"/>
            <p:cNvSpPr/>
            <p:nvPr/>
          </p:nvSpPr>
          <p:spPr>
            <a:xfrm>
              <a:off x="1044726" y="1872999"/>
              <a:ext cx="8208911" cy="4832092"/>
            </a:xfrm>
            <a:prstGeom prst="rect">
              <a:avLst/>
            </a:prstGeom>
          </p:spPr>
          <p:txBody>
            <a:bodyPr wrap="square">
              <a:spAutoFit/>
            </a:bodyPr>
            <a:lstStyle/>
            <a:p>
              <a:pPr marL="28575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This is the way in which firms contract out some of their operations in order to reduce costs and gain competitive advantage. </a:t>
              </a:r>
            </a:p>
            <a:p>
              <a:pPr marL="285750" indent="-28575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The organization who is contracted to carry out the operation takes on the responsibility of carrying out the operation to specified and agreed standards often based on a pre-determined service level agreement. </a:t>
              </a:r>
            </a:p>
            <a:p>
              <a:pPr algn="just"/>
              <a:endParaRPr lang="en-GB" dirty="0"/>
            </a:p>
            <a:p>
              <a:pPr marL="184150" lvl="1" indent="-6350" algn="just"/>
              <a:r>
                <a:rPr lang="en-GB" sz="2000" i="1" dirty="0"/>
                <a:t>Examples of outsourced operations include </a:t>
              </a:r>
              <a:r>
                <a:rPr lang="en-GB" sz="2000" i="1" u="sng" dirty="0"/>
                <a:t>customer service functions, market research, information technology, accounting and other financial operations such as payroll and marketing functions such as product design and advertising</a:t>
              </a:r>
              <a:r>
                <a:rPr lang="en-GB" sz="2000" u="sng" dirty="0"/>
                <a:t>.</a:t>
              </a:r>
            </a:p>
            <a:p>
              <a:pPr lvl="0" algn="just"/>
              <a:r>
                <a:rPr lang="en-GB" dirty="0"/>
                <a:t> </a:t>
              </a:r>
            </a:p>
          </p:txBody>
        </p:sp>
      </p:grpSp>
    </p:spTree>
    <p:extLst>
      <p:ext uri="{BB962C8B-B14F-4D97-AF65-F5344CB8AC3E}">
        <p14:creationId xmlns:p14="http://schemas.microsoft.com/office/powerpoint/2010/main" val="233166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633053" y="260648"/>
            <a:ext cx="8115409" cy="584775"/>
          </a:xfrm>
          <a:prstGeom prst="rect">
            <a:avLst/>
          </a:prstGeom>
          <a:solidFill>
            <a:schemeClr val="bg2">
              <a:lumMod val="90000"/>
            </a:schemeClr>
          </a:solidFill>
        </p:spPr>
        <p:txBody>
          <a:bodyPr wrap="square" rtlCol="0">
            <a:spAutoFit/>
          </a:bodyPr>
          <a:lstStyle/>
          <a:p>
            <a:pPr algn="ctr"/>
            <a:r>
              <a:rPr lang="en-GB" sz="3200" b="1" dirty="0">
                <a:solidFill>
                  <a:srgbClr val="C00000"/>
                </a:solidFill>
              </a:rPr>
              <a:t>TOOLS FOR ANALYSING STRATEGY </a:t>
            </a:r>
          </a:p>
        </p:txBody>
      </p:sp>
    </p:spTree>
    <p:extLst>
      <p:ext uri="{BB962C8B-B14F-4D97-AF65-F5344CB8AC3E}">
        <p14:creationId xmlns:p14="http://schemas.microsoft.com/office/powerpoint/2010/main" val="1687607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044" y="188640"/>
            <a:ext cx="9144000" cy="642035"/>
          </a:xfrm>
          <a:prstGeom prst="rect">
            <a:avLst/>
          </a:prstGeom>
        </p:spPr>
        <p:txBody>
          <a:bodyPr wrap="square">
            <a:spAutoFit/>
          </a:bodyPr>
          <a:lstStyle/>
          <a:p>
            <a:pPr algn="ctr">
              <a:lnSpc>
                <a:spcPct val="107000"/>
              </a:lnSpc>
              <a:spcAft>
                <a:spcPts val="800"/>
              </a:spcAft>
            </a:pPr>
            <a:r>
              <a:rPr lang="en-GB" sz="36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3" name="Rectangle 2"/>
          <p:cNvSpPr/>
          <p:nvPr/>
        </p:nvSpPr>
        <p:spPr>
          <a:xfrm>
            <a:off x="347572" y="1340768"/>
            <a:ext cx="8496944" cy="4401205"/>
          </a:xfrm>
          <a:prstGeom prst="rect">
            <a:avLst/>
          </a:prstGeom>
        </p:spPr>
        <p:txBody>
          <a:bodyPr wrap="square">
            <a:spAutoFit/>
          </a:bodyPr>
          <a:lstStyle/>
          <a:p>
            <a:pPr marL="342900" indent="-342900" algn="just">
              <a:buFont typeface="Arial" panose="020B0604020202020204" pitchFamily="34" charset="0"/>
              <a:buChar char="•"/>
            </a:pPr>
            <a:r>
              <a:rPr lang="en-GB" sz="2800" dirty="0"/>
              <a:t>Explain why certain industries within a particular nation are competitive internationally</a:t>
            </a:r>
          </a:p>
          <a:p>
            <a:pPr marL="342900" indent="-342900" algn="just">
              <a:buFont typeface="Arial" panose="020B0604020202020204" pitchFamily="34" charset="0"/>
              <a:buChar char="•"/>
            </a:pPr>
            <a:endParaRPr lang="en-GB" sz="2800" dirty="0"/>
          </a:p>
          <a:p>
            <a:pPr marL="342900" indent="-342900" algn="just">
              <a:buFont typeface="Arial" panose="020B0604020202020204" pitchFamily="34" charset="0"/>
              <a:buChar char="•"/>
            </a:pPr>
            <a:r>
              <a:rPr lang="en-GB" sz="2800" dirty="0"/>
              <a:t>Porter contended that the greater number of trade-related theories have been only focused on cost and a new theory was essential that “</a:t>
            </a:r>
            <a:r>
              <a:rPr lang="en-GB" sz="2800" b="1" i="1" dirty="0"/>
              <a:t>should attract a comprehensive understanding of competition that contains segmented markets, differentiated products, the technological differences and economies of scale</a:t>
            </a:r>
            <a:r>
              <a:rPr lang="en-GB" sz="2800" dirty="0"/>
              <a:t>”. </a:t>
            </a:r>
          </a:p>
        </p:txBody>
      </p:sp>
    </p:spTree>
    <p:extLst>
      <p:ext uri="{BB962C8B-B14F-4D97-AF65-F5344CB8AC3E}">
        <p14:creationId xmlns:p14="http://schemas.microsoft.com/office/powerpoint/2010/main" val="191922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044" y="188640"/>
            <a:ext cx="9144000" cy="642035"/>
          </a:xfrm>
          <a:prstGeom prst="rect">
            <a:avLst/>
          </a:prstGeom>
        </p:spPr>
        <p:txBody>
          <a:bodyPr wrap="square">
            <a:spAutoFit/>
          </a:bodyPr>
          <a:lstStyle/>
          <a:p>
            <a:pPr algn="ctr">
              <a:lnSpc>
                <a:spcPct val="107000"/>
              </a:lnSpc>
              <a:spcAft>
                <a:spcPts val="800"/>
              </a:spcAft>
            </a:pPr>
            <a:r>
              <a:rPr lang="en-GB" sz="36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3" name="Rectangle 2"/>
          <p:cNvSpPr/>
          <p:nvPr/>
        </p:nvSpPr>
        <p:spPr>
          <a:xfrm>
            <a:off x="347572" y="1556792"/>
            <a:ext cx="8496944" cy="4401205"/>
          </a:xfrm>
          <a:prstGeom prst="rect">
            <a:avLst/>
          </a:prstGeom>
        </p:spPr>
        <p:txBody>
          <a:bodyPr wrap="square">
            <a:spAutoFit/>
          </a:bodyPr>
          <a:lstStyle/>
          <a:p>
            <a:pPr marL="342900" indent="-342900" algn="just">
              <a:buFont typeface="Arial" panose="020B0604020202020204" pitchFamily="34" charset="0"/>
              <a:buChar char="•"/>
            </a:pPr>
            <a:r>
              <a:rPr lang="en-GB" sz="2800" dirty="0"/>
              <a:t>He suggested that this new theory should be able to define why firms from certain nations implement better strategies than others competing in certain sectors.</a:t>
            </a:r>
          </a:p>
          <a:p>
            <a:pPr marL="342900" indent="-342900" algn="just">
              <a:buFont typeface="Arial" panose="020B0604020202020204" pitchFamily="34" charset="0"/>
              <a:buChar char="•"/>
            </a:pPr>
            <a:endParaRPr lang="en-GB" sz="2800" dirty="0"/>
          </a:p>
          <a:p>
            <a:pPr marL="342900" indent="-342900" algn="just">
              <a:buFont typeface="Arial" panose="020B0604020202020204" pitchFamily="34" charset="0"/>
              <a:buChar char="•"/>
            </a:pPr>
            <a:r>
              <a:rPr lang="en-GB" sz="2800" dirty="0"/>
              <a:t>The model creates a structure that determines the rules of competition in a sector and makes it important to have a role to play based on the opinion of achieving a long-term competitiveness.</a:t>
            </a:r>
          </a:p>
          <a:p>
            <a:pPr marL="342900" indent="-342900" algn="just">
              <a:buFont typeface="Arial" panose="020B0604020202020204" pitchFamily="34" charset="0"/>
              <a:buChar char="•"/>
            </a:pPr>
            <a:endParaRPr lang="en-GB" sz="2800" dirty="0"/>
          </a:p>
        </p:txBody>
      </p:sp>
    </p:spTree>
    <p:extLst>
      <p:ext uri="{BB962C8B-B14F-4D97-AF65-F5344CB8AC3E}">
        <p14:creationId xmlns:p14="http://schemas.microsoft.com/office/powerpoint/2010/main" val="4129620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2"/>
          <a:stretch>
            <a:fillRect/>
          </a:stretch>
        </p:blipFill>
        <p:spPr>
          <a:xfrm>
            <a:off x="1036" y="980728"/>
            <a:ext cx="9142964" cy="5877272"/>
          </a:xfrm>
          <a:prstGeom prst="rect">
            <a:avLst/>
          </a:prstGeom>
        </p:spPr>
      </p:pic>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Tree>
    <p:extLst>
      <p:ext uri="{BB962C8B-B14F-4D97-AF65-F5344CB8AC3E}">
        <p14:creationId xmlns:p14="http://schemas.microsoft.com/office/powerpoint/2010/main" val="3824305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2" name="Rectangle 1"/>
          <p:cNvSpPr/>
          <p:nvPr/>
        </p:nvSpPr>
        <p:spPr>
          <a:xfrm>
            <a:off x="432576" y="1196752"/>
            <a:ext cx="8280920" cy="4439229"/>
          </a:xfrm>
          <a:prstGeom prst="rect">
            <a:avLst/>
          </a:prstGeom>
        </p:spPr>
        <p:txBody>
          <a:bodyPr wrap="square">
            <a:spAutoFit/>
          </a:bodyPr>
          <a:lstStyle/>
          <a:p>
            <a:pPr algn="just">
              <a:lnSpc>
                <a:spcPct val="107000"/>
              </a:lnSpc>
              <a:spcAft>
                <a:spcPts val="0"/>
              </a:spcAft>
            </a:pPr>
            <a:r>
              <a:rPr lang="en-GB" sz="2400" b="1" dirty="0">
                <a:latin typeface="Arial" panose="020B0604020202020204" pitchFamily="34" charset="0"/>
                <a:ea typeface="Calibri" panose="020F0502020204030204" pitchFamily="34" charset="0"/>
                <a:cs typeface="Arial" panose="020B0604020202020204" pitchFamily="34" charset="0"/>
              </a:rPr>
              <a:t>Factor conditions</a:t>
            </a:r>
            <a:r>
              <a:rPr lang="en-GB" sz="2400" dirty="0">
                <a:latin typeface="Arial" panose="020B0604020202020204" pitchFamily="34" charset="0"/>
                <a:ea typeface="Calibri" panose="020F0502020204030204" pitchFamily="34" charset="0"/>
                <a:cs typeface="Arial" panose="020B0604020202020204" pitchFamily="34" charset="0"/>
              </a:rPr>
              <a:t> - Factor conditions are values of the firm’s skill to supply those factors of research production that allow a unit to compete. They are the factors of production and infrastructure necessary to compete in a particular industry.</a:t>
            </a:r>
          </a:p>
          <a:p>
            <a:pPr algn="just">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 </a:t>
            </a:r>
          </a:p>
          <a:p>
            <a:pPr algn="just">
              <a:lnSpc>
                <a:spcPct val="107000"/>
              </a:lnSpc>
              <a:spcAft>
                <a:spcPts val="0"/>
              </a:spcAft>
            </a:pPr>
            <a:r>
              <a:rPr lang="en-GB" sz="2400" b="1" dirty="0">
                <a:latin typeface="Arial" panose="020B0604020202020204" pitchFamily="34" charset="0"/>
                <a:ea typeface="Calibri" panose="020F0502020204030204" pitchFamily="34" charset="0"/>
                <a:cs typeface="Arial" panose="020B0604020202020204" pitchFamily="34" charset="0"/>
              </a:rPr>
              <a:t>Demand conditions:</a:t>
            </a:r>
            <a:r>
              <a:rPr lang="en-GB" sz="2400" dirty="0">
                <a:latin typeface="Arial" panose="020B0604020202020204" pitchFamily="34" charset="0"/>
                <a:ea typeface="Calibri" panose="020F0502020204030204" pitchFamily="34" charset="0"/>
                <a:cs typeface="Arial" panose="020B0604020202020204" pitchFamily="34" charset="0"/>
              </a:rPr>
              <a:t> This is one of the most interesting dimensions as it relates to the nature of consumers in the home market. Demand conditions are the pressures based on buyers‟ requirements about quality, price, and services in a particular industry. </a:t>
            </a:r>
          </a:p>
        </p:txBody>
      </p:sp>
    </p:spTree>
    <p:extLst>
      <p:ext uri="{BB962C8B-B14F-4D97-AF65-F5344CB8AC3E}">
        <p14:creationId xmlns:p14="http://schemas.microsoft.com/office/powerpoint/2010/main" val="244925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3" name="Rectangle 2"/>
          <p:cNvSpPr/>
          <p:nvPr/>
        </p:nvSpPr>
        <p:spPr>
          <a:xfrm>
            <a:off x="755576" y="2132856"/>
            <a:ext cx="7920880" cy="1475404"/>
          </a:xfrm>
          <a:prstGeom prst="rect">
            <a:avLst/>
          </a:prstGeom>
        </p:spPr>
        <p:txBody>
          <a:bodyPr wrap="square">
            <a:spAutoFit/>
          </a:bodyPr>
          <a:lstStyle/>
          <a:p>
            <a:pPr algn="just">
              <a:lnSpc>
                <a:spcPct val="107000"/>
              </a:lnSpc>
              <a:spcAft>
                <a:spcPts val="0"/>
              </a:spcAft>
            </a:pPr>
            <a:r>
              <a:rPr lang="en-GB" sz="2800" dirty="0">
                <a:latin typeface="Arial" panose="020B0604020202020204" pitchFamily="34" charset="0"/>
                <a:ea typeface="Calibri" panose="020F0502020204030204" pitchFamily="34" charset="0"/>
                <a:cs typeface="Arial" panose="020B0604020202020204" pitchFamily="34" charset="0"/>
              </a:rPr>
              <a:t>1.Home Demand Conditions:</a:t>
            </a:r>
          </a:p>
          <a:p>
            <a:pPr algn="just">
              <a:lnSpc>
                <a:spcPct val="107000"/>
              </a:lnSpc>
              <a:spcAft>
                <a:spcPts val="0"/>
              </a:spcAft>
            </a:pPr>
            <a:r>
              <a:rPr lang="en-GB" sz="2800" dirty="0">
                <a:latin typeface="Arial" panose="020B0604020202020204" pitchFamily="34" charset="0"/>
                <a:ea typeface="Calibri" panose="020F0502020204030204" pitchFamily="34" charset="0"/>
                <a:cs typeface="Arial" panose="020B0604020202020204" pitchFamily="34" charset="0"/>
              </a:rPr>
              <a:t>2.Demand Size and Pattern of Growth:</a:t>
            </a:r>
          </a:p>
          <a:p>
            <a:pPr algn="just">
              <a:lnSpc>
                <a:spcPct val="107000"/>
              </a:lnSpc>
              <a:spcAft>
                <a:spcPts val="0"/>
              </a:spcAft>
            </a:pPr>
            <a:r>
              <a:rPr lang="en-GB" sz="2800" dirty="0">
                <a:latin typeface="Arial" panose="020B0604020202020204" pitchFamily="34" charset="0"/>
                <a:ea typeface="Calibri" panose="020F0502020204030204" pitchFamily="34" charset="0"/>
                <a:cs typeface="Arial" panose="020B0604020202020204" pitchFamily="34" charset="0"/>
              </a:rPr>
              <a:t>3.Internationalization of Domestic Demand:</a:t>
            </a:r>
          </a:p>
        </p:txBody>
      </p:sp>
    </p:spTree>
    <p:extLst>
      <p:ext uri="{BB962C8B-B14F-4D97-AF65-F5344CB8AC3E}">
        <p14:creationId xmlns:p14="http://schemas.microsoft.com/office/powerpoint/2010/main" val="3119209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2" name="Rectangle 1"/>
          <p:cNvSpPr/>
          <p:nvPr/>
        </p:nvSpPr>
        <p:spPr>
          <a:xfrm>
            <a:off x="239636" y="980728"/>
            <a:ext cx="4692404" cy="5229573"/>
          </a:xfrm>
          <a:prstGeom prst="rect">
            <a:avLst/>
          </a:prstGeom>
        </p:spPr>
        <p:txBody>
          <a:bodyPr wrap="square">
            <a:spAutoFit/>
          </a:bodyPr>
          <a:lstStyle/>
          <a:p>
            <a:pPr algn="just">
              <a:lnSpc>
                <a:spcPct val="107000"/>
              </a:lnSpc>
              <a:spcAft>
                <a:spcPts val="0"/>
              </a:spcAft>
            </a:pPr>
            <a:r>
              <a:rPr lang="en-GB" sz="2400" b="1" dirty="0">
                <a:latin typeface="Arial" panose="020B0604020202020204" pitchFamily="34" charset="0"/>
                <a:ea typeface="Calibri" panose="020F0502020204030204" pitchFamily="34" charset="0"/>
                <a:cs typeface="Arial" panose="020B0604020202020204" pitchFamily="34" charset="0"/>
              </a:rPr>
              <a:t>The related and supplier industries:</a:t>
            </a:r>
            <a:r>
              <a:rPr lang="en-GB" sz="2400" dirty="0">
                <a:latin typeface="Arial" panose="020B0604020202020204" pitchFamily="34" charset="0"/>
                <a:ea typeface="Calibri" panose="020F0502020204030204" pitchFamily="34" charset="0"/>
                <a:cs typeface="Arial" panose="020B0604020202020204" pitchFamily="34" charset="0"/>
              </a:rPr>
              <a:t> Suppliers are crucial to enhancing innovation through more efficient and higher-quality inputs, timely feedback and short lines of communication. Related industries are those in which organizations can organize or allocate activities in the value chain when competing, or those, that produce complement goods</a:t>
            </a:r>
          </a:p>
          <a:p>
            <a:pPr algn="just">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 </a:t>
            </a:r>
          </a:p>
          <a:p>
            <a:pPr algn="just">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 </a:t>
            </a:r>
          </a:p>
        </p:txBody>
      </p:sp>
      <p:pic>
        <p:nvPicPr>
          <p:cNvPr id="1026" name="Picture 2" descr="How to Find Suppliers for a New Busines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1124744"/>
            <a:ext cx="4067944"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29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2" name="Rectangle 1"/>
          <p:cNvSpPr/>
          <p:nvPr/>
        </p:nvSpPr>
        <p:spPr>
          <a:xfrm>
            <a:off x="155575" y="1052736"/>
            <a:ext cx="5368189" cy="5163593"/>
          </a:xfrm>
          <a:prstGeom prst="rect">
            <a:avLst/>
          </a:prstGeom>
        </p:spPr>
        <p:txBody>
          <a:bodyPr wrap="square">
            <a:spAutoFit/>
          </a:bodyPr>
          <a:lstStyle/>
          <a:p>
            <a:pPr>
              <a:lnSpc>
                <a:spcPct val="107000"/>
              </a:lnSpc>
              <a:spcAft>
                <a:spcPts val="0"/>
              </a:spcAft>
            </a:pPr>
            <a:r>
              <a:rPr lang="en-GB" sz="2800" b="1" dirty="0">
                <a:latin typeface="Arial" panose="020B0604020202020204" pitchFamily="34" charset="0"/>
                <a:ea typeface="Calibri" panose="020F0502020204030204" pitchFamily="34" charset="0"/>
                <a:cs typeface="Arial" panose="020B0604020202020204" pitchFamily="34" charset="0"/>
              </a:rPr>
              <a:t>Firms’ strategy, structure and rivalry:</a:t>
            </a:r>
            <a:r>
              <a:rPr lang="en-GB" sz="2800" dirty="0">
                <a:latin typeface="Arial" panose="020B0604020202020204" pitchFamily="34" charset="0"/>
                <a:ea typeface="Calibri" panose="020F0502020204030204" pitchFamily="34" charset="0"/>
                <a:cs typeface="Arial" panose="020B0604020202020204" pitchFamily="34" charset="0"/>
              </a:rPr>
              <a:t> Firms’ strategy, structure and rivalry are measures of situations that explain how a sector is originated, systemized and managed and the nature of domestic competition that could support a nation achieve a sustained competitive advantage. </a:t>
            </a:r>
          </a:p>
          <a:p>
            <a:pPr algn="just">
              <a:lnSpc>
                <a:spcPct val="107000"/>
              </a:lnSpc>
              <a:spcAft>
                <a:spcPts val="0"/>
              </a:spcAft>
            </a:pPr>
            <a:r>
              <a:rPr lang="en-GB" sz="2800" dirty="0">
                <a:latin typeface="Arial" panose="020B0604020202020204" pitchFamily="34" charset="0"/>
                <a:ea typeface="Calibri" panose="020F0502020204030204" pitchFamily="34" charset="0"/>
                <a:cs typeface="Arial" panose="020B0604020202020204" pitchFamily="34" charset="0"/>
              </a:rPr>
              <a:t> </a:t>
            </a:r>
          </a:p>
        </p:txBody>
      </p:sp>
      <p:sp>
        <p:nvSpPr>
          <p:cNvPr id="3" name="AutoShape 2" descr="Phase #2: Clearly Define Your Research Strategy | MacKenzie Corpor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2"/>
          <a:stretch>
            <a:fillRect/>
          </a:stretch>
        </p:blipFill>
        <p:spPr>
          <a:xfrm>
            <a:off x="5652120" y="1124744"/>
            <a:ext cx="3487324" cy="4176464"/>
          </a:xfrm>
          <a:prstGeom prst="rect">
            <a:avLst/>
          </a:prstGeom>
        </p:spPr>
      </p:pic>
    </p:spTree>
    <p:extLst>
      <p:ext uri="{BB962C8B-B14F-4D97-AF65-F5344CB8AC3E}">
        <p14:creationId xmlns:p14="http://schemas.microsoft.com/office/powerpoint/2010/main" val="402141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2" name="Rectangle 1"/>
          <p:cNvSpPr/>
          <p:nvPr/>
        </p:nvSpPr>
        <p:spPr>
          <a:xfrm>
            <a:off x="585720" y="1340768"/>
            <a:ext cx="7974632" cy="3286028"/>
          </a:xfrm>
          <a:prstGeom prst="rect">
            <a:avLst/>
          </a:prstGeom>
        </p:spPr>
        <p:txBody>
          <a:bodyPr wrap="square">
            <a:spAutoFit/>
          </a:bodyPr>
          <a:lstStyle/>
          <a:p>
            <a:pPr algn="just">
              <a:lnSpc>
                <a:spcPct val="107000"/>
              </a:lnSpc>
              <a:spcAft>
                <a:spcPts val="0"/>
              </a:spcAft>
            </a:pPr>
            <a:r>
              <a:rPr lang="en-GB" sz="2800" b="1" dirty="0">
                <a:latin typeface="Arial" panose="020B0604020202020204" pitchFamily="34" charset="0"/>
                <a:ea typeface="Calibri" panose="020F0502020204030204" pitchFamily="34" charset="0"/>
                <a:cs typeface="Arial" panose="020B0604020202020204" pitchFamily="34" charset="0"/>
              </a:rPr>
              <a:t>Government &amp; Chance:</a:t>
            </a:r>
            <a:r>
              <a:rPr lang="en-GB" sz="2800" dirty="0">
                <a:latin typeface="Arial" panose="020B0604020202020204" pitchFamily="34" charset="0"/>
                <a:ea typeface="Calibri" panose="020F0502020204030204" pitchFamily="34" charset="0"/>
                <a:cs typeface="Arial" panose="020B0604020202020204" pitchFamily="34" charset="0"/>
              </a:rPr>
              <a:t> Apart from these four, Porter argues that there are two extra determinants that can importantly affect the national system. The first variable is the government effect and the second one is chance events (whether positive or negative effects that cannot be checked by the sector). </a:t>
            </a:r>
          </a:p>
        </p:txBody>
      </p:sp>
    </p:spTree>
    <p:extLst>
      <p:ext uri="{BB962C8B-B14F-4D97-AF65-F5344CB8AC3E}">
        <p14:creationId xmlns:p14="http://schemas.microsoft.com/office/powerpoint/2010/main" val="19528039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458"/>
            <a:ext cx="9144000" cy="6755683"/>
          </a:xfrm>
          <a:prstGeom prst="rect">
            <a:avLst/>
          </a:prstGeom>
        </p:spPr>
      </p:pic>
    </p:spTree>
    <p:extLst>
      <p:ext uri="{BB962C8B-B14F-4D97-AF65-F5344CB8AC3E}">
        <p14:creationId xmlns:p14="http://schemas.microsoft.com/office/powerpoint/2010/main" val="4933457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55576" y="1434267"/>
            <a:ext cx="3495388" cy="3240360"/>
          </a:xfrm>
          <a:prstGeom prst="rect">
            <a:avLst/>
          </a:prstGeom>
        </p:spPr>
      </p:pic>
    </p:spTree>
    <p:extLst>
      <p:ext uri="{BB962C8B-B14F-4D97-AF65-F5344CB8AC3E}">
        <p14:creationId xmlns:p14="http://schemas.microsoft.com/office/powerpoint/2010/main" val="34465709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3508" y="778188"/>
            <a:ext cx="8856984" cy="4893647"/>
          </a:xfrm>
          <a:prstGeom prst="rect">
            <a:avLst/>
          </a:prstGeom>
          <a:solidFill>
            <a:schemeClr val="accent5">
              <a:lumMod val="20000"/>
              <a:lumOff val="80000"/>
            </a:schemeClr>
          </a:solidFill>
        </p:spPr>
        <p:txBody>
          <a:bodyPr wrap="square">
            <a:spAutoFit/>
          </a:bodyPr>
          <a:lstStyle/>
          <a:p>
            <a:pPr marL="514350" indent="-514350" algn="just">
              <a:buFont typeface="+mj-lt"/>
              <a:buAutoNum type="arabicPeriod"/>
            </a:pPr>
            <a:r>
              <a:rPr lang="en-GB" sz="2400" dirty="0"/>
              <a:t>The Boston Consulting Group (BCG) is a renowned organization. </a:t>
            </a:r>
          </a:p>
          <a:p>
            <a:pPr marL="514350" indent="-514350" algn="just">
              <a:buFont typeface="+mj-lt"/>
              <a:buAutoNum type="arabicPeriod"/>
            </a:pPr>
            <a:endParaRPr lang="en-GB" sz="2400" dirty="0"/>
          </a:p>
          <a:p>
            <a:pPr marL="514350" indent="-514350" algn="just">
              <a:buFont typeface="+mj-lt"/>
              <a:buAutoNum type="arabicPeriod"/>
            </a:pPr>
            <a:r>
              <a:rPr lang="en-GB" sz="2400" dirty="0"/>
              <a:t>It is a growth share 2×2 matrix. </a:t>
            </a:r>
          </a:p>
          <a:p>
            <a:pPr marL="514350" indent="-514350" algn="just">
              <a:buFont typeface="+mj-lt"/>
              <a:buAutoNum type="arabicPeriod"/>
            </a:pPr>
            <a:endParaRPr lang="en-GB" sz="2400" dirty="0"/>
          </a:p>
          <a:p>
            <a:pPr marL="514350" indent="-514350" algn="just">
              <a:buFont typeface="+mj-lt"/>
              <a:buAutoNum type="arabicPeriod"/>
            </a:pPr>
            <a:r>
              <a:rPr lang="en-GB" sz="2400" dirty="0"/>
              <a:t>The matrix is established in 1970 by Bruce Doolin Henderson (1915–1992) for the BCG in Boston, Massachusetts, the USA. </a:t>
            </a:r>
          </a:p>
          <a:p>
            <a:pPr marL="457200" indent="-457200" algn="just">
              <a:buFont typeface="+mj-lt"/>
              <a:buAutoNum type="arabicPeriod"/>
            </a:pPr>
            <a:endParaRPr lang="en-GB" sz="2400" dirty="0"/>
          </a:p>
          <a:p>
            <a:pPr marL="514350" indent="-514350" algn="just">
              <a:buFont typeface="+mj-lt"/>
              <a:buAutoNum type="arabicPeriod"/>
            </a:pPr>
            <a:r>
              <a:rPr lang="en-GB" sz="2400" dirty="0"/>
              <a:t>The model/tool helps businesses to appraise its products and services (product portfolio) based on its profitability so that the company can decide whether to keep, sell, or invest a lot more.</a:t>
            </a:r>
          </a:p>
        </p:txBody>
      </p:sp>
      <p:sp>
        <p:nvSpPr>
          <p:cNvPr id="6" name="Rectangle 5"/>
          <p:cNvSpPr/>
          <p:nvPr/>
        </p:nvSpPr>
        <p:spPr>
          <a:xfrm>
            <a:off x="1259297" y="188640"/>
            <a:ext cx="6553397" cy="523220"/>
          </a:xfrm>
          <a:prstGeom prst="rect">
            <a:avLst/>
          </a:prstGeom>
          <a:solidFill>
            <a:schemeClr val="accent1">
              <a:lumMod val="50000"/>
            </a:schemeClr>
          </a:solidFill>
        </p:spPr>
        <p:txBody>
          <a:bodyPr wrap="none">
            <a:spAutoFit/>
          </a:bodyPr>
          <a:lstStyle/>
          <a:p>
            <a:r>
              <a:rPr lang="en-GB" sz="2800" b="1" dirty="0">
                <a:solidFill>
                  <a:schemeClr val="bg1"/>
                </a:solidFill>
              </a:rPr>
              <a:t>The Boston Consulting Group (BCG) </a:t>
            </a:r>
          </a:p>
        </p:txBody>
      </p:sp>
    </p:spTree>
    <p:extLst>
      <p:ext uri="{BB962C8B-B14F-4D97-AF65-F5344CB8AC3E}">
        <p14:creationId xmlns:p14="http://schemas.microsoft.com/office/powerpoint/2010/main" val="219101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pic>
        <p:nvPicPr>
          <p:cNvPr id="6" name="Picture 5"/>
          <p:cNvPicPr>
            <a:picLocks noChangeAspect="1"/>
          </p:cNvPicPr>
          <p:nvPr/>
        </p:nvPicPr>
        <p:blipFill>
          <a:blip r:embed="rId2"/>
          <a:stretch>
            <a:fillRect/>
          </a:stretch>
        </p:blipFill>
        <p:spPr>
          <a:xfrm>
            <a:off x="1115616" y="836712"/>
            <a:ext cx="6264696" cy="4862152"/>
          </a:xfrm>
          <a:prstGeom prst="rect">
            <a:avLst/>
          </a:prstGeom>
        </p:spPr>
      </p:pic>
      <p:sp>
        <p:nvSpPr>
          <p:cNvPr id="7" name="Rectangle 6"/>
          <p:cNvSpPr/>
          <p:nvPr/>
        </p:nvSpPr>
        <p:spPr>
          <a:xfrm>
            <a:off x="1619672" y="10951"/>
            <a:ext cx="5631670" cy="461665"/>
          </a:xfrm>
          <a:prstGeom prst="rect">
            <a:avLst/>
          </a:prstGeom>
        </p:spPr>
        <p:txBody>
          <a:bodyPr wrap="none">
            <a:spAutoFit/>
          </a:bodyPr>
          <a:lstStyle/>
          <a:p>
            <a:pPr algn="ctr"/>
            <a:r>
              <a:rPr lang="en-GB" sz="2400" b="1" dirty="0">
                <a:solidFill>
                  <a:schemeClr val="accent5">
                    <a:lumMod val="75000"/>
                  </a:schemeClr>
                </a:solidFill>
              </a:rPr>
              <a:t>The Boston Consulting Group (BCG) </a:t>
            </a:r>
          </a:p>
        </p:txBody>
      </p:sp>
    </p:spTree>
    <p:extLst>
      <p:ext uri="{BB962C8B-B14F-4D97-AF65-F5344CB8AC3E}">
        <p14:creationId xmlns:p14="http://schemas.microsoft.com/office/powerpoint/2010/main" val="333340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
        <p:nvSpPr>
          <p:cNvPr id="6" name="Rectangle 5"/>
          <p:cNvSpPr/>
          <p:nvPr/>
        </p:nvSpPr>
        <p:spPr>
          <a:xfrm>
            <a:off x="0" y="1124744"/>
            <a:ext cx="9144000" cy="4524315"/>
          </a:xfrm>
          <a:prstGeom prst="rect">
            <a:avLst/>
          </a:prstGeom>
          <a:solidFill>
            <a:schemeClr val="accent1">
              <a:lumMod val="50000"/>
            </a:schemeClr>
          </a:solidFill>
          <a:ln>
            <a:noFill/>
          </a:ln>
        </p:spPr>
        <p:txBody>
          <a:bodyPr wrap="square">
            <a:spAutoFit/>
          </a:bodyPr>
          <a:lstStyle/>
          <a:p>
            <a:pPr marL="342900" indent="-342900">
              <a:lnSpc>
                <a:spcPct val="150000"/>
              </a:lnSpc>
              <a:buFont typeface="+mj-lt"/>
              <a:buAutoNum type="arabicPeriod"/>
            </a:pPr>
            <a:r>
              <a:rPr lang="en-GB" sz="2400" dirty="0">
                <a:solidFill>
                  <a:schemeClr val="bg1"/>
                </a:solidFill>
              </a:rPr>
              <a:t>‘Question Marks’ indicates the products in high growth markets, and with low market share.</a:t>
            </a:r>
          </a:p>
          <a:p>
            <a:pPr marL="342900" indent="-342900">
              <a:lnSpc>
                <a:spcPct val="150000"/>
              </a:lnSpc>
              <a:buFont typeface="+mj-lt"/>
              <a:buAutoNum type="arabicPeriod"/>
            </a:pPr>
            <a:r>
              <a:rPr lang="en-GB" sz="2400" dirty="0">
                <a:solidFill>
                  <a:schemeClr val="bg1"/>
                </a:solidFill>
              </a:rPr>
              <a:t>‘Stars’ shows that both, the growth markets and market share are in the highest position.</a:t>
            </a:r>
          </a:p>
          <a:p>
            <a:pPr marL="342900" indent="-342900">
              <a:lnSpc>
                <a:spcPct val="150000"/>
              </a:lnSpc>
              <a:buFont typeface="+mj-lt"/>
              <a:buAutoNum type="arabicPeriod"/>
            </a:pPr>
            <a:r>
              <a:rPr lang="en-GB" sz="2400" dirty="0">
                <a:solidFill>
                  <a:schemeClr val="bg1"/>
                </a:solidFill>
              </a:rPr>
              <a:t>‘Cash Cows’ predicts that the products are in low growth markets, and market share is in high.</a:t>
            </a:r>
          </a:p>
          <a:p>
            <a:pPr marL="342900" indent="-342900">
              <a:lnSpc>
                <a:spcPct val="150000"/>
              </a:lnSpc>
              <a:buFont typeface="+mj-lt"/>
              <a:buAutoNum type="arabicPeriod"/>
            </a:pPr>
            <a:r>
              <a:rPr lang="en-GB" sz="2400" dirty="0">
                <a:solidFill>
                  <a:schemeClr val="bg1"/>
                </a:solidFill>
              </a:rPr>
              <a:t>‘Dogs’ displays that both growth and market share are in low position.  </a:t>
            </a:r>
          </a:p>
        </p:txBody>
      </p:sp>
      <p:sp>
        <p:nvSpPr>
          <p:cNvPr id="7" name="Rectangle 6"/>
          <p:cNvSpPr/>
          <p:nvPr/>
        </p:nvSpPr>
        <p:spPr>
          <a:xfrm>
            <a:off x="31196" y="68887"/>
            <a:ext cx="9112804" cy="954107"/>
          </a:xfrm>
          <a:prstGeom prst="rect">
            <a:avLst/>
          </a:prstGeom>
        </p:spPr>
        <p:txBody>
          <a:bodyPr wrap="square">
            <a:spAutoFit/>
          </a:bodyPr>
          <a:lstStyle/>
          <a:p>
            <a:r>
              <a:rPr lang="en-GB" sz="2800" b="1" dirty="0"/>
              <a:t>The BCG matrix divides the business products into four categories as:</a:t>
            </a:r>
          </a:p>
        </p:txBody>
      </p:sp>
    </p:spTree>
    <p:extLst>
      <p:ext uri="{BB962C8B-B14F-4D97-AF65-F5344CB8AC3E}">
        <p14:creationId xmlns:p14="http://schemas.microsoft.com/office/powerpoint/2010/main" val="134250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15616" y="620688"/>
            <a:ext cx="7182798" cy="4536504"/>
          </a:xfrm>
          <a:prstGeom prst="rect">
            <a:avLst/>
          </a:prstGeom>
        </p:spPr>
      </p:pic>
    </p:spTree>
    <p:extLst>
      <p:ext uri="{BB962C8B-B14F-4D97-AF65-F5344CB8AC3E}">
        <p14:creationId xmlns:p14="http://schemas.microsoft.com/office/powerpoint/2010/main" val="40115496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27584" y="476672"/>
            <a:ext cx="7056784" cy="5244583"/>
          </a:xfrm>
          <a:prstGeom prst="rect">
            <a:avLst/>
          </a:prstGeom>
        </p:spPr>
      </p:pic>
    </p:spTree>
    <p:extLst>
      <p:ext uri="{BB962C8B-B14F-4D97-AF65-F5344CB8AC3E}">
        <p14:creationId xmlns:p14="http://schemas.microsoft.com/office/powerpoint/2010/main" val="46710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1640" y="1052736"/>
            <a:ext cx="6552728" cy="4299547"/>
          </a:xfrm>
          <a:prstGeom prst="rect">
            <a:avLst/>
          </a:prstGeom>
        </p:spPr>
      </p:pic>
    </p:spTree>
    <p:extLst>
      <p:ext uri="{BB962C8B-B14F-4D97-AF65-F5344CB8AC3E}">
        <p14:creationId xmlns:p14="http://schemas.microsoft.com/office/powerpoint/2010/main" val="14787449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99592" y="764703"/>
            <a:ext cx="7560840" cy="4958733"/>
          </a:xfrm>
          <a:prstGeom prst="rect">
            <a:avLst/>
          </a:prstGeom>
        </p:spPr>
      </p:pic>
    </p:spTree>
    <p:extLst>
      <p:ext uri="{BB962C8B-B14F-4D97-AF65-F5344CB8AC3E}">
        <p14:creationId xmlns:p14="http://schemas.microsoft.com/office/powerpoint/2010/main" val="41649674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55576" y="1434267"/>
            <a:ext cx="3495388" cy="3240360"/>
          </a:xfrm>
          <a:prstGeom prst="rect">
            <a:avLst/>
          </a:prstGeom>
        </p:spPr>
      </p:pic>
    </p:spTree>
    <p:extLst>
      <p:ext uri="{BB962C8B-B14F-4D97-AF65-F5344CB8AC3E}">
        <p14:creationId xmlns:p14="http://schemas.microsoft.com/office/powerpoint/2010/main" val="26052260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Global Value Chain (VALUE NETWORKS)</a:t>
            </a:r>
          </a:p>
        </p:txBody>
      </p:sp>
      <p:sp>
        <p:nvSpPr>
          <p:cNvPr id="3" name="Rectangle 2"/>
          <p:cNvSpPr/>
          <p:nvPr/>
        </p:nvSpPr>
        <p:spPr>
          <a:xfrm>
            <a:off x="359532" y="1700808"/>
            <a:ext cx="8460940" cy="3046988"/>
          </a:xfrm>
          <a:prstGeom prst="rect">
            <a:avLst/>
          </a:prstGeom>
        </p:spPr>
        <p:txBody>
          <a:bodyPr wrap="square">
            <a:spAutoFit/>
          </a:bodyPr>
          <a:lstStyle/>
          <a:p>
            <a:pPr marL="342900" indent="-342900">
              <a:buFont typeface="+mj-lt"/>
              <a:buAutoNum type="arabicPeriod"/>
            </a:pPr>
            <a:r>
              <a:rPr lang="en-GB" sz="3200" dirty="0"/>
              <a:t>A value chain that is divided amongst different firms and spread over the globe. </a:t>
            </a:r>
          </a:p>
          <a:p>
            <a:pPr marL="514350" indent="-514350">
              <a:buFont typeface="+mj-lt"/>
              <a:buAutoNum type="arabicPeriod"/>
            </a:pPr>
            <a:endParaRPr lang="en-GB" sz="3200" dirty="0"/>
          </a:p>
          <a:p>
            <a:pPr marL="342900" indent="-342900">
              <a:buFont typeface="+mj-lt"/>
              <a:buAutoNum type="arabicPeriod"/>
            </a:pPr>
            <a:r>
              <a:rPr lang="en-GB" sz="3200" dirty="0"/>
              <a:t>Sequence of all functional activities required in the process of value creation involving more than one country. </a:t>
            </a:r>
          </a:p>
        </p:txBody>
      </p:sp>
    </p:spTree>
    <p:extLst>
      <p:ext uri="{BB962C8B-B14F-4D97-AF65-F5344CB8AC3E}">
        <p14:creationId xmlns:p14="http://schemas.microsoft.com/office/powerpoint/2010/main" val="15133504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Global Value Chain (VALUE NETWORKS)</a:t>
            </a:r>
          </a:p>
        </p:txBody>
      </p:sp>
      <p:pic>
        <p:nvPicPr>
          <p:cNvPr id="5" name="Picture 4"/>
          <p:cNvPicPr/>
          <p:nvPr/>
        </p:nvPicPr>
        <p:blipFill>
          <a:blip r:embed="rId2"/>
          <a:stretch>
            <a:fillRect/>
          </a:stretch>
        </p:blipFill>
        <p:spPr>
          <a:xfrm>
            <a:off x="251520" y="1196752"/>
            <a:ext cx="8640960" cy="4464496"/>
          </a:xfrm>
          <a:prstGeom prst="rect">
            <a:avLst/>
          </a:prstGeom>
        </p:spPr>
      </p:pic>
    </p:spTree>
    <p:extLst>
      <p:ext uri="{BB962C8B-B14F-4D97-AF65-F5344CB8AC3E}">
        <p14:creationId xmlns:p14="http://schemas.microsoft.com/office/powerpoint/2010/main" val="39227232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Global Value Chain (VALUE NETWORKS)</a:t>
            </a:r>
          </a:p>
        </p:txBody>
      </p:sp>
      <p:pic>
        <p:nvPicPr>
          <p:cNvPr id="6" name="Picture 5"/>
          <p:cNvPicPr/>
          <p:nvPr/>
        </p:nvPicPr>
        <p:blipFill>
          <a:blip r:embed="rId2"/>
          <a:stretch>
            <a:fillRect/>
          </a:stretch>
        </p:blipFill>
        <p:spPr>
          <a:xfrm>
            <a:off x="611560" y="1268760"/>
            <a:ext cx="8208912" cy="4248472"/>
          </a:xfrm>
          <a:prstGeom prst="rect">
            <a:avLst/>
          </a:prstGeom>
        </p:spPr>
      </p:pic>
    </p:spTree>
    <p:extLst>
      <p:ext uri="{BB962C8B-B14F-4D97-AF65-F5344CB8AC3E}">
        <p14:creationId xmlns:p14="http://schemas.microsoft.com/office/powerpoint/2010/main" val="8175362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Global Value Chain (VALUE NETWORKS)</a:t>
            </a:r>
          </a:p>
        </p:txBody>
      </p:sp>
      <p:pic>
        <p:nvPicPr>
          <p:cNvPr id="5" name="Picture 4"/>
          <p:cNvPicPr/>
          <p:nvPr/>
        </p:nvPicPr>
        <p:blipFill>
          <a:blip r:embed="rId2"/>
          <a:stretch>
            <a:fillRect/>
          </a:stretch>
        </p:blipFill>
        <p:spPr>
          <a:xfrm>
            <a:off x="0" y="1196752"/>
            <a:ext cx="9144000" cy="5661248"/>
          </a:xfrm>
          <a:prstGeom prst="rect">
            <a:avLst/>
          </a:prstGeom>
        </p:spPr>
      </p:pic>
    </p:spTree>
    <p:extLst>
      <p:ext uri="{BB962C8B-B14F-4D97-AF65-F5344CB8AC3E}">
        <p14:creationId xmlns:p14="http://schemas.microsoft.com/office/powerpoint/2010/main" val="11641730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Global Value Chain (VALUE NETWORKS)</a:t>
            </a:r>
          </a:p>
        </p:txBody>
      </p:sp>
      <p:pic>
        <p:nvPicPr>
          <p:cNvPr id="6" name="Picture 5"/>
          <p:cNvPicPr/>
          <p:nvPr/>
        </p:nvPicPr>
        <p:blipFill>
          <a:blip r:embed="rId2"/>
          <a:stretch>
            <a:fillRect/>
          </a:stretch>
        </p:blipFill>
        <p:spPr>
          <a:xfrm>
            <a:off x="539552" y="1052736"/>
            <a:ext cx="8280920" cy="4464496"/>
          </a:xfrm>
          <a:prstGeom prst="rect">
            <a:avLst/>
          </a:prstGeom>
        </p:spPr>
      </p:pic>
    </p:spTree>
    <p:extLst>
      <p:ext uri="{BB962C8B-B14F-4D97-AF65-F5344CB8AC3E}">
        <p14:creationId xmlns:p14="http://schemas.microsoft.com/office/powerpoint/2010/main" val="24882191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0528" y="332656"/>
            <a:ext cx="9144000" cy="519886"/>
          </a:xfrm>
          <a:prstGeom prst="rect">
            <a:avLst/>
          </a:prstGeom>
          <a:noFill/>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VALUE NETWORKS</a:t>
            </a:r>
          </a:p>
        </p:txBody>
      </p:sp>
      <p:pic>
        <p:nvPicPr>
          <p:cNvPr id="5" name="Picture 4"/>
          <p:cNvPicPr>
            <a:picLocks noChangeAspect="1"/>
          </p:cNvPicPr>
          <p:nvPr/>
        </p:nvPicPr>
        <p:blipFill>
          <a:blip r:embed="rId2"/>
          <a:stretch>
            <a:fillRect/>
          </a:stretch>
        </p:blipFill>
        <p:spPr>
          <a:xfrm>
            <a:off x="35496" y="980728"/>
            <a:ext cx="9036496" cy="5877272"/>
          </a:xfrm>
          <a:prstGeom prst="rect">
            <a:avLst/>
          </a:prstGeom>
        </p:spPr>
      </p:pic>
    </p:spTree>
    <p:extLst>
      <p:ext uri="{BB962C8B-B14F-4D97-AF65-F5344CB8AC3E}">
        <p14:creationId xmlns:p14="http://schemas.microsoft.com/office/powerpoint/2010/main" val="1412682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9144000" cy="519886"/>
          </a:xfrm>
          <a:prstGeom prst="rect">
            <a:avLst/>
          </a:prstGeom>
          <a:noFill/>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VALUE NETWORKS</a:t>
            </a:r>
          </a:p>
        </p:txBody>
      </p:sp>
      <p:sp>
        <p:nvSpPr>
          <p:cNvPr id="3" name="Rectangle 2"/>
          <p:cNvSpPr/>
          <p:nvPr/>
        </p:nvSpPr>
        <p:spPr>
          <a:xfrm>
            <a:off x="179512" y="852542"/>
            <a:ext cx="8783960" cy="5957593"/>
          </a:xfrm>
          <a:prstGeom prst="rect">
            <a:avLst/>
          </a:prstGeom>
          <a:solidFill>
            <a:schemeClr val="bg1"/>
          </a:solidFill>
        </p:spPr>
        <p:txBody>
          <a:bodyPr wrap="square">
            <a:spAutoFit/>
          </a:bodyPr>
          <a:lstStyle/>
          <a:p>
            <a:pPr marL="342900" lvl="0" indent="-342900" algn="just">
              <a:lnSpc>
                <a:spcPct val="107000"/>
              </a:lnSpc>
              <a:spcAft>
                <a:spcPts val="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We view the value network as a set of economic entities (EE) connected through transfer of offerings that yields a structural network whose purpose is to deliver a common value proposition to a specified end consumer or market.</a:t>
            </a:r>
          </a:p>
          <a:p>
            <a:pPr lvl="0" algn="just">
              <a:lnSpc>
                <a:spcPct val="107000"/>
              </a:lnSpc>
              <a:spcAft>
                <a:spcPts val="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It is a structure where value is created, recognized, and captured. </a:t>
            </a:r>
          </a:p>
          <a:p>
            <a:pPr lvl="0" algn="just">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It provides a systematic analysis of how one type of value is converted into another.</a:t>
            </a:r>
          </a:p>
          <a:p>
            <a:pPr lvl="0" algn="just">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ea typeface="Calibri" panose="020F0502020204030204" pitchFamily="34" charset="0"/>
                <a:cs typeface="Arial" panose="020B0604020202020204" pitchFamily="34" charset="0"/>
              </a:rPr>
              <a:t>Value network analysis (VNA) links specific interactions within the value creating network directly to financial and non-financial scorecards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162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a:xfrm>
            <a:off x="435170" y="188640"/>
            <a:ext cx="8229600" cy="548680"/>
          </a:xfrm>
        </p:spPr>
        <p:txBody>
          <a:bodyPr>
            <a:noAutofit/>
          </a:bodyPr>
          <a:lstStyle/>
          <a:p>
            <a:r>
              <a:rPr lang="en-GB" altLang="en-US" b="1" dirty="0">
                <a:latin typeface="Arial" panose="020B0604020202020204" pitchFamily="34" charset="0"/>
                <a:cs typeface="Arial" panose="020B0604020202020204" pitchFamily="34" charset="0"/>
              </a:rPr>
              <a:t>Summary</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67726" y="1340768"/>
            <a:ext cx="8964487" cy="4104456"/>
          </a:xfrm>
        </p:spPr>
        <p:txBody>
          <a:bodyPr>
            <a:noAutofit/>
          </a:bodyPr>
          <a:lstStyle/>
          <a:p>
            <a:pPr algn="just"/>
            <a:r>
              <a:rPr lang="en-GB" b="1" dirty="0">
                <a:latin typeface="Arial" panose="020B0604020202020204" pitchFamily="34" charset="0"/>
                <a:cs typeface="Arial" panose="020B0604020202020204" pitchFamily="34" charset="0"/>
              </a:rPr>
              <a:t>Business Strategy</a:t>
            </a:r>
          </a:p>
          <a:p>
            <a:pPr algn="just"/>
            <a:r>
              <a:rPr lang="en-GB" b="1" dirty="0">
                <a:latin typeface="Arial" panose="020B0604020202020204" pitchFamily="34" charset="0"/>
                <a:cs typeface="Arial" panose="020B0604020202020204" pitchFamily="34" charset="0"/>
              </a:rPr>
              <a:t>Porter’s Diamond Model</a:t>
            </a:r>
          </a:p>
          <a:p>
            <a:pPr algn="just"/>
            <a:r>
              <a:rPr lang="en-GB" b="1" dirty="0">
                <a:latin typeface="Arial" panose="020B0604020202020204" pitchFamily="34" charset="0"/>
                <a:cs typeface="Arial" panose="020B0604020202020204" pitchFamily="34" charset="0"/>
              </a:rPr>
              <a:t>Global Value Chain </a:t>
            </a:r>
          </a:p>
          <a:p>
            <a:pPr algn="just"/>
            <a:r>
              <a:rPr lang="en-GB" b="1" dirty="0">
                <a:latin typeface="Arial" panose="020B0604020202020204" pitchFamily="34" charset="0"/>
                <a:cs typeface="Arial" panose="020B0604020202020204" pitchFamily="34" charset="0"/>
              </a:rPr>
              <a:t>Value Networks</a:t>
            </a:r>
          </a:p>
          <a:p>
            <a:pPr algn="just"/>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266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7984" y="238336"/>
            <a:ext cx="4608512" cy="5256584"/>
          </a:xfrm>
        </p:spPr>
        <p:txBody>
          <a:bodyPr>
            <a:noAutofit/>
          </a:bodyPr>
          <a:lstStyle/>
          <a:p>
            <a:r>
              <a:rPr lang="en-GB" sz="2400" b="1" i="1" dirty="0">
                <a:latin typeface="Arial" panose="020B0604020202020204" pitchFamily="34" charset="0"/>
                <a:ea typeface="Calibri" panose="020F0502020204030204" pitchFamily="34" charset="0"/>
                <a:cs typeface="Arial" panose="020B0604020202020204" pitchFamily="34" charset="0"/>
              </a:rPr>
              <a:t>1. Explain the meaning of Business Strategy. </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2. Discuss two global strategies you recommend for a selected phone company.</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3. Use your knowledge and understanding in Global Value Chains/Value Networks &amp; BCG Matrix to discuss the application of the model to a selected phone company.</a:t>
            </a:r>
          </a:p>
        </p:txBody>
      </p:sp>
      <p:pic>
        <p:nvPicPr>
          <p:cNvPr id="2050" name="Picture 2" descr="St. Barnabas' CE (VA) Primary School - Home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427984"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775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26840281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30221-63E2-4E88-8C05-915DED85B031}"/>
              </a:ext>
            </a:extLst>
          </p:cNvPr>
          <p:cNvSpPr>
            <a:spLocks noGrp="1"/>
          </p:cNvSpPr>
          <p:nvPr>
            <p:ph type="title"/>
          </p:nvPr>
        </p:nvSpPr>
        <p:spPr/>
        <p:txBody>
          <a:bodyPr/>
          <a:lstStyle/>
          <a:p>
            <a:r>
              <a:rPr lang="en-GB" dirty="0"/>
              <a:t>Any question</a:t>
            </a:r>
          </a:p>
        </p:txBody>
      </p:sp>
      <p:pic>
        <p:nvPicPr>
          <p:cNvPr id="5" name="Content Placeholder 4">
            <a:extLst>
              <a:ext uri="{FF2B5EF4-FFF2-40B4-BE49-F238E27FC236}">
                <a16:creationId xmlns:a16="http://schemas.microsoft.com/office/drawing/2014/main" id="{0E2BAC43-6F8E-4C35-A9C4-2548CC80BB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0839" y="1600200"/>
            <a:ext cx="3082322" cy="3916363"/>
          </a:xfrm>
        </p:spPr>
      </p:pic>
    </p:spTree>
    <p:extLst>
      <p:ext uri="{BB962C8B-B14F-4D97-AF65-F5344CB8AC3E}">
        <p14:creationId xmlns:p14="http://schemas.microsoft.com/office/powerpoint/2010/main" val="39295300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WEEK</a:t>
            </a:r>
          </a:p>
        </p:txBody>
      </p:sp>
      <p:sp>
        <p:nvSpPr>
          <p:cNvPr id="3" name="Content Placeholder 2"/>
          <p:cNvSpPr>
            <a:spLocks noGrp="1"/>
          </p:cNvSpPr>
          <p:nvPr>
            <p:ph idx="1"/>
          </p:nvPr>
        </p:nvSpPr>
        <p:spPr>
          <a:xfrm>
            <a:off x="0" y="2708920"/>
            <a:ext cx="9144000" cy="792088"/>
          </a:xfrm>
          <a:solidFill>
            <a:schemeClr val="accent2">
              <a:lumMod val="20000"/>
              <a:lumOff val="80000"/>
            </a:schemeClr>
          </a:solidFill>
        </p:spPr>
        <p:txBody>
          <a:bodyPr>
            <a:noAutofit/>
          </a:bodyPr>
          <a:lstStyle/>
          <a:p>
            <a:pPr marL="0" indent="0" algn="ctr">
              <a:buNone/>
            </a:pPr>
            <a:r>
              <a:rPr lang="en-GB" b="1" dirty="0"/>
              <a:t>WEEK 08: WORKSHOP &amp; MOCK EXAMS</a:t>
            </a:r>
            <a:endParaRPr lang="en-GB" dirty="0"/>
          </a:p>
        </p:txBody>
      </p:sp>
    </p:spTree>
    <p:extLst>
      <p:ext uri="{BB962C8B-B14F-4D97-AF65-F5344CB8AC3E}">
        <p14:creationId xmlns:p14="http://schemas.microsoft.com/office/powerpoint/2010/main" val="3444605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A0C572-12CD-4983-B493-0C046FD3354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1310</TotalTime>
  <Words>1881</Words>
  <Application>Microsoft Office PowerPoint</Application>
  <PresentationFormat>On-screen Show (4:3)</PresentationFormat>
  <Paragraphs>150</Paragraphs>
  <Slides>46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Myriad Pro</vt:lpstr>
      <vt:lpstr>Arial</vt:lpstr>
      <vt:lpstr>Calibri</vt:lpstr>
      <vt:lpstr>Symbol</vt:lpstr>
      <vt:lpstr>20140311PresentationUWTSDTemplate</vt:lpstr>
      <vt:lpstr>Bachelor of Arts Business Management   The Global Business Environment (LCBB4005_BIRM)  Week 7 – THE GLOBAL STRATEGIES OF MNCs</vt:lpstr>
      <vt:lpstr>Learning outcome </vt:lpstr>
      <vt:lpstr>International Trade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1. Explain the meaning of Business Strategy.   2. Discuss two global strategies you recommend for a selected phone company.  3. Use your knowledge and understanding in Global Value Chains/Value Networks &amp; BCG Matrix to discuss the application of the model to a selected phone company.</vt:lpstr>
      <vt:lpstr>PowerPoint Presentation</vt:lpstr>
      <vt:lpstr>Any question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Eric Osei</cp:lastModifiedBy>
  <cp:revision>52</cp:revision>
  <dcterms:created xsi:type="dcterms:W3CDTF">2020-06-13T18:07:49Z</dcterms:created>
  <dcterms:modified xsi:type="dcterms:W3CDTF">2022-07-04T09:28:29Z</dcterms:modified>
</cp:coreProperties>
</file>