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9560" userDrawn="1">
          <p15:clr>
            <a:srgbClr val="A4A3A4"/>
          </p15:clr>
        </p15:guide>
        <p15:guide id="2" orient="horz" pos="1348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3" autoAdjust="0"/>
    <p:restoredTop sz="94660"/>
  </p:normalViewPr>
  <p:slideViewPr>
    <p:cSldViewPr snapToGrid="0">
      <p:cViewPr>
        <p:scale>
          <a:sx n="60" d="100"/>
          <a:sy n="60" d="100"/>
        </p:scale>
        <p:origin x="-1108" y="-1268"/>
      </p:cViewPr>
      <p:guideLst>
        <p:guide pos="9560"/>
        <p:guide orient="horz" pos="1348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8735" y="9036359"/>
            <a:ext cx="21921612" cy="20781364"/>
          </a:xfrm>
        </p:spPr>
        <p:txBody>
          <a:bodyPr anchor="b"/>
          <a:lstStyle>
            <a:lvl1pPr>
              <a:defRPr sz="2383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8735" y="29817708"/>
            <a:ext cx="21921612" cy="5376497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15137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027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5412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6054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5687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90824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682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40" y="17861330"/>
            <a:ext cx="21921608" cy="11956387"/>
          </a:xfrm>
        </p:spPr>
        <p:txBody>
          <a:bodyPr anchor="b"/>
          <a:lstStyle>
            <a:lvl1pPr algn="l">
              <a:defRPr sz="1324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8735" y="29817714"/>
            <a:ext cx="21921612" cy="5370131"/>
          </a:xfrm>
        </p:spPr>
        <p:txBody>
          <a:bodyPr anchor="t"/>
          <a:lstStyle>
            <a:lvl1pPr marL="0" indent="0" algn="l">
              <a:buNone/>
              <a:defRPr sz="6622" cap="all">
                <a:solidFill>
                  <a:schemeClr val="accent1"/>
                </a:solidFill>
              </a:defRPr>
            </a:lvl1pPr>
            <a:lvl2pPr marL="1513743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319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40465" y="12860955"/>
            <a:ext cx="10919846" cy="26187583"/>
          </a:xfrm>
        </p:spPr>
        <p:txBody>
          <a:bodyPr>
            <a:normAutofit/>
          </a:bodyPr>
          <a:lstStyle>
            <a:lvl1pPr>
              <a:defRPr sz="5960"/>
            </a:lvl1pPr>
            <a:lvl2pPr>
              <a:defRPr sz="5297"/>
            </a:lvl2pPr>
            <a:lvl3pPr>
              <a:defRPr sz="4635"/>
            </a:lvl3pPr>
            <a:lvl4pPr>
              <a:defRPr sz="3973"/>
            </a:lvl4pPr>
            <a:lvl5pPr>
              <a:defRPr sz="3973"/>
            </a:lvl5pPr>
            <a:lvl6pPr>
              <a:defRPr sz="3973"/>
            </a:lvl6pPr>
            <a:lvl7pPr>
              <a:defRPr sz="3973"/>
            </a:lvl7pPr>
            <a:lvl8pPr>
              <a:defRPr sz="3973"/>
            </a:lvl8pPr>
            <a:lvl9pPr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44916" y="12832975"/>
            <a:ext cx="10919853" cy="26215557"/>
          </a:xfrm>
        </p:spPr>
        <p:txBody>
          <a:bodyPr>
            <a:normAutofit/>
          </a:bodyPr>
          <a:lstStyle>
            <a:lvl1pPr>
              <a:defRPr sz="5960"/>
            </a:lvl1pPr>
            <a:lvl2pPr>
              <a:defRPr sz="5297"/>
            </a:lvl2pPr>
            <a:lvl3pPr>
              <a:defRPr sz="4635"/>
            </a:lvl3pPr>
            <a:lvl4pPr>
              <a:defRPr sz="3973"/>
            </a:lvl4pPr>
            <a:lvl5pPr>
              <a:defRPr sz="3973"/>
            </a:lvl5pPr>
            <a:lvl6pPr>
              <a:defRPr sz="3973"/>
            </a:lvl6pPr>
            <a:lvl7pPr>
              <a:defRPr sz="3973"/>
            </a:lvl7pPr>
            <a:lvl8pPr>
              <a:defRPr sz="3973"/>
            </a:lvl8pPr>
            <a:lvl9pPr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77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40463" y="11889934"/>
            <a:ext cx="10919843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40465" y="15694713"/>
            <a:ext cx="10919846" cy="23353815"/>
          </a:xfrm>
        </p:spPr>
        <p:txBody>
          <a:bodyPr>
            <a:normAutofit/>
          </a:bodyPr>
          <a:lstStyle>
            <a:lvl1pPr>
              <a:defRPr sz="5960"/>
            </a:lvl1pPr>
            <a:lvl2pPr>
              <a:defRPr sz="5297"/>
            </a:lvl2pPr>
            <a:lvl3pPr>
              <a:defRPr sz="4635"/>
            </a:lvl3pPr>
            <a:lvl4pPr>
              <a:defRPr sz="3973"/>
            </a:lvl4pPr>
            <a:lvl5pPr>
              <a:defRPr sz="3973"/>
            </a:lvl5pPr>
            <a:lvl6pPr>
              <a:defRPr sz="3973"/>
            </a:lvl6pPr>
            <a:lvl7pPr>
              <a:defRPr sz="3973"/>
            </a:lvl7pPr>
            <a:lvl8pPr>
              <a:defRPr sz="3973"/>
            </a:lvl8pPr>
            <a:lvl9pPr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4044919" y="11889934"/>
            <a:ext cx="10919846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4044919" y="15694713"/>
            <a:ext cx="10919846" cy="23353815"/>
          </a:xfrm>
        </p:spPr>
        <p:txBody>
          <a:bodyPr>
            <a:normAutofit/>
          </a:bodyPr>
          <a:lstStyle>
            <a:lvl1pPr>
              <a:defRPr sz="5960"/>
            </a:lvl1pPr>
            <a:lvl2pPr>
              <a:defRPr sz="5297"/>
            </a:lvl2pPr>
            <a:lvl3pPr>
              <a:defRPr sz="4635"/>
            </a:lvl3pPr>
            <a:lvl4pPr>
              <a:defRPr sz="3973"/>
            </a:lvl4pPr>
            <a:lvl5pPr>
              <a:defRPr sz="3973"/>
            </a:lvl5pPr>
            <a:lvl6pPr>
              <a:defRPr sz="3973"/>
            </a:lvl6pPr>
            <a:lvl7pPr>
              <a:defRPr sz="3973"/>
            </a:lvl7pPr>
            <a:lvl8pPr>
              <a:defRPr sz="3973"/>
            </a:lvl8pPr>
            <a:lvl9pPr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635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009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922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2" y="9036350"/>
            <a:ext cx="8447731" cy="9036350"/>
          </a:xfrm>
        </p:spPr>
        <p:txBody>
          <a:bodyPr anchor="b"/>
          <a:lstStyle>
            <a:lvl1pPr algn="l">
              <a:defRPr sz="79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4271" y="9036350"/>
            <a:ext cx="12906078" cy="28535842"/>
          </a:xfrm>
        </p:spPr>
        <p:txBody>
          <a:bodyPr anchor="ctr">
            <a:normAutofit/>
          </a:bodyPr>
          <a:lstStyle>
            <a:lvl1pPr>
              <a:defRPr sz="6622"/>
            </a:lvl1pPr>
            <a:lvl2pPr>
              <a:defRPr sz="5960"/>
            </a:lvl2pPr>
            <a:lvl3pPr>
              <a:defRPr sz="5297"/>
            </a:lvl3pPr>
            <a:lvl4pPr>
              <a:defRPr sz="4635"/>
            </a:lvl4pPr>
            <a:lvl5pPr>
              <a:defRPr sz="4635"/>
            </a:lvl5pPr>
            <a:lvl6pPr>
              <a:defRPr sz="4635"/>
            </a:lvl6pPr>
            <a:lvl7pPr>
              <a:defRPr sz="4635"/>
            </a:lvl7pPr>
            <a:lvl8pPr>
              <a:defRPr sz="4635"/>
            </a:lvl8pPr>
            <a:lvl9pPr>
              <a:defRPr sz="46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2" y="19531208"/>
            <a:ext cx="8447731" cy="18072694"/>
          </a:xfrm>
        </p:spPr>
        <p:txBody>
          <a:bodyPr/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03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6133" y="11572819"/>
            <a:ext cx="12650013" cy="9829062"/>
          </a:xfrm>
        </p:spPr>
        <p:txBody>
          <a:bodyPr anchor="b">
            <a:normAutofit/>
          </a:bodyPr>
          <a:lstStyle>
            <a:lvl1pPr algn="l">
              <a:defRPr sz="1191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261631" y="7133961"/>
            <a:ext cx="7949313" cy="285358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2" y="22828673"/>
            <a:ext cx="12630326" cy="8560753"/>
          </a:xfrm>
        </p:spPr>
        <p:txBody>
          <a:bodyPr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56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40" y="29962553"/>
            <a:ext cx="21921608" cy="3537259"/>
          </a:xfrm>
        </p:spPr>
        <p:txBody>
          <a:bodyPr anchor="b">
            <a:normAutofit/>
          </a:bodyPr>
          <a:lstStyle>
            <a:lvl1pPr algn="l">
              <a:defRPr sz="79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68735" y="4280376"/>
            <a:ext cx="21921612" cy="2272298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9" y="33499812"/>
            <a:ext cx="21921605" cy="3081471"/>
          </a:xfrm>
        </p:spPr>
        <p:txBody>
          <a:bodyPr>
            <a:normAutofit/>
          </a:bodyPr>
          <a:lstStyle>
            <a:lvl1pPr marL="0" indent="0">
              <a:buNone/>
              <a:defRPr sz="3973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205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5" y="9036350"/>
            <a:ext cx="21921612" cy="12365532"/>
          </a:xfrm>
        </p:spPr>
        <p:txBody>
          <a:bodyPr/>
          <a:lstStyle>
            <a:lvl1pPr>
              <a:defRPr sz="1589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5" y="22828674"/>
            <a:ext cx="21921612" cy="14743518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376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1573" y="9036353"/>
            <a:ext cx="19869099" cy="14465456"/>
          </a:xfrm>
        </p:spPr>
        <p:txBody>
          <a:bodyPr/>
          <a:lstStyle>
            <a:lvl1pPr>
              <a:defRPr sz="1589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4815859" y="23501806"/>
            <a:ext cx="18044183" cy="2135657"/>
          </a:xfrm>
        </p:spPr>
        <p:txBody>
          <a:bodyPr anchor="t">
            <a:normAutofit/>
          </a:bodyPr>
          <a:lstStyle>
            <a:lvl1pPr marL="0" indent="0">
              <a:buNone/>
              <a:defRPr lang="en-US" sz="4635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2868735" y="27154344"/>
            <a:ext cx="21921612" cy="10463142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233" y="6062013"/>
            <a:ext cx="1991830" cy="6308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40393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3175538" y="16313782"/>
            <a:ext cx="1991830" cy="6308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40393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2061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8734" y="19499498"/>
            <a:ext cx="21921615" cy="10318216"/>
          </a:xfrm>
        </p:spPr>
        <p:txBody>
          <a:bodyPr anchor="b"/>
          <a:lstStyle>
            <a:lvl1pPr algn="l">
              <a:defRPr sz="1324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8735" y="29817714"/>
            <a:ext cx="21921612" cy="5370131"/>
          </a:xfrm>
        </p:spPr>
        <p:txBody>
          <a:bodyPr anchor="t"/>
          <a:lstStyle>
            <a:lvl1pPr marL="0" indent="0" algn="l">
              <a:buNone/>
              <a:defRPr sz="6622" cap="none">
                <a:solidFill>
                  <a:schemeClr val="accent1"/>
                </a:solidFill>
              </a:defRPr>
            </a:lvl1pPr>
            <a:lvl2pPr marL="1513743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4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837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390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72148" y="12365532"/>
            <a:ext cx="7319572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620621" y="16645908"/>
            <a:ext cx="7271097" cy="22402621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46430" y="12365532"/>
            <a:ext cx="7293181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9620215" y="16645908"/>
            <a:ext cx="7319394" cy="22402621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7696687" y="12365532"/>
            <a:ext cx="7282930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17696687" y="16645908"/>
            <a:ext cx="7282930" cy="22402621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9255176" y="13316726"/>
            <a:ext cx="0" cy="247310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7293126" y="13316726"/>
            <a:ext cx="0" cy="2475903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990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390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0621" y="26532023"/>
            <a:ext cx="7302644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620621" y="13792324"/>
            <a:ext cx="7302644" cy="95119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620621" y="30128735"/>
            <a:ext cx="7302644" cy="4114285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60627" y="26532023"/>
            <a:ext cx="7278984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9660624" y="13792324"/>
            <a:ext cx="7278984" cy="95119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9657263" y="30128728"/>
            <a:ext cx="7288625" cy="4114285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7696687" y="26532023"/>
            <a:ext cx="7282930" cy="3596702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accent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7696683" y="13792324"/>
            <a:ext cx="7282930" cy="95119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17696380" y="30128716"/>
            <a:ext cx="7292575" cy="4114285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9255176" y="13316726"/>
            <a:ext cx="0" cy="247310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7293126" y="13316726"/>
            <a:ext cx="0" cy="24759037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8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905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0626421" y="2685156"/>
            <a:ext cx="4353198" cy="36363382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20621" y="4825909"/>
            <a:ext cx="18437989" cy="342226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79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20857026" y="10463142"/>
            <a:ext cx="9334857" cy="1759710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18838679" y="-2853584"/>
            <a:ext cx="5298162" cy="998754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20857026" y="38047789"/>
            <a:ext cx="3279815" cy="6182766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509845" y="16645908"/>
            <a:ext cx="13876139" cy="2615785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2780486" y="18072700"/>
            <a:ext cx="7821097" cy="14743518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25645344" y="0"/>
            <a:ext cx="2270641" cy="68621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4844" y="2825610"/>
            <a:ext cx="23359923" cy="87413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40463" y="12813202"/>
            <a:ext cx="22221867" cy="26185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23363968" y="11749201"/>
            <a:ext cx="6182760" cy="75707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3642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258CB3D-E88B-46D8-9CDC-0943C9171B37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4982624" y="20703163"/>
            <a:ext cx="24090661" cy="75707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3642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5714170" y="1845820"/>
            <a:ext cx="2081961" cy="47914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274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DD96C-2BD0-4A21-BC12-04604D04CA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9817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</p:sldLayoutIdLst>
  <p:txStyles>
    <p:titleStyle>
      <a:lvl1pPr algn="l" defTabSz="1513743" rtl="0" eaLnBrk="1" latinLnBrk="0" hangingPunct="1">
        <a:spcBef>
          <a:spcPct val="0"/>
        </a:spcBef>
        <a:buNone/>
        <a:defRPr sz="13906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135308" indent="-1135308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22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2459833" indent="-946090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9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3784359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97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5298102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6811846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8325589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9839333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11353076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12866820" indent="-756872" algn="l" defTabSz="1513743" rtl="0" eaLnBrk="1" latinLnBrk="0" hangingPunct="1">
        <a:spcBef>
          <a:spcPts val="3311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35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1513743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282C6B-A51A-E99F-F3E7-9C472014BE10}"/>
              </a:ext>
            </a:extLst>
          </p:cNvPr>
          <p:cNvSpPr/>
          <p:nvPr/>
        </p:nvSpPr>
        <p:spPr>
          <a:xfrm>
            <a:off x="3672437" y="351692"/>
            <a:ext cx="22930338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SMALL COMMUNITY PHARMACY PROJECT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E80B479-2617-58E5-957C-281F450521D0}"/>
              </a:ext>
            </a:extLst>
          </p:cNvPr>
          <p:cNvSpPr/>
          <p:nvPr/>
        </p:nvSpPr>
        <p:spPr>
          <a:xfrm>
            <a:off x="2391508" y="4343160"/>
            <a:ext cx="11535507" cy="11254154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6000" dirty="0"/>
              <a:t>Hope Pharmacy</a:t>
            </a:r>
          </a:p>
          <a:p>
            <a:endParaRPr lang="en-US" sz="6000" dirty="0"/>
          </a:p>
          <a:p>
            <a:r>
              <a:rPr lang="en-US" sz="4000" dirty="0">
                <a:solidFill>
                  <a:schemeClr val="tx1"/>
                </a:solidFill>
              </a:rPr>
              <a:t>The project will oversee the process of setting up of a small community pharmacy at Walsall city.</a:t>
            </a:r>
          </a:p>
          <a:p>
            <a:r>
              <a:rPr lang="en-US" sz="4000" dirty="0">
                <a:solidFill>
                  <a:schemeClr val="tx1"/>
                </a:solidFill>
              </a:rPr>
              <a:t>The need for a community pharmacy in the city because of the non-existence of such business in the present location – the new </a:t>
            </a:r>
            <a:r>
              <a:rPr lang="en-US" sz="4000" dirty="0" err="1">
                <a:solidFill>
                  <a:schemeClr val="tx1"/>
                </a:solidFill>
              </a:rPr>
              <a:t>neighbourhood</a:t>
            </a:r>
            <a:r>
              <a:rPr lang="en-US" sz="4000" dirty="0">
                <a:solidFill>
                  <a:schemeClr val="tx1"/>
                </a:solidFill>
              </a:rPr>
              <a:t> in Walsall town.</a:t>
            </a:r>
          </a:p>
          <a:p>
            <a:r>
              <a:rPr lang="en-US" sz="4000" dirty="0">
                <a:solidFill>
                  <a:schemeClr val="tx1"/>
                </a:solidFill>
              </a:rPr>
              <a:t>This presentation provides an overview of how and why the project will be carried out.</a:t>
            </a:r>
          </a:p>
          <a:p>
            <a:endParaRPr lang="en-US" sz="6000" dirty="0"/>
          </a:p>
          <a:p>
            <a:r>
              <a:rPr lang="en-US" sz="6000" dirty="0"/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0891483-7D95-2CF0-D864-1EB31DA44AD0}"/>
              </a:ext>
            </a:extLst>
          </p:cNvPr>
          <p:cNvSpPr/>
          <p:nvPr/>
        </p:nvSpPr>
        <p:spPr>
          <a:xfrm>
            <a:off x="3805695" y="2329602"/>
            <a:ext cx="8707132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INTRODUCTION</a:t>
            </a:r>
            <a:r>
              <a:rPr lang="en-US" sz="4400" dirty="0">
                <a:solidFill>
                  <a:schemeClr val="tx1"/>
                </a:solidFill>
              </a:rPr>
              <a:t> - PURPOSE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C636110-CD85-F08E-C6FB-4BA097D9C61A}"/>
              </a:ext>
            </a:extLst>
          </p:cNvPr>
          <p:cNvSpPr/>
          <p:nvPr/>
        </p:nvSpPr>
        <p:spPr>
          <a:xfrm>
            <a:off x="2250830" y="17689643"/>
            <a:ext cx="11535507" cy="975030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4800" dirty="0"/>
          </a:p>
          <a:p>
            <a:endParaRPr lang="en-US" sz="4800" dirty="0"/>
          </a:p>
          <a:p>
            <a:r>
              <a:rPr lang="en-US" sz="4800" dirty="0">
                <a:solidFill>
                  <a:schemeClr val="tx1"/>
                </a:solidFill>
              </a:rPr>
              <a:t>5 rooms will be rented in the beginning to adhere to the </a:t>
            </a:r>
            <a:r>
              <a:rPr lang="en-US" sz="4800" dirty="0" err="1">
                <a:solidFill>
                  <a:schemeClr val="tx1"/>
                </a:solidFill>
              </a:rPr>
              <a:t>GPhC</a:t>
            </a:r>
            <a:r>
              <a:rPr lang="en-US" sz="4800" dirty="0">
                <a:solidFill>
                  <a:schemeClr val="tx1"/>
                </a:solidFill>
              </a:rPr>
              <a:t> rules.</a:t>
            </a:r>
          </a:p>
          <a:p>
            <a:r>
              <a:rPr lang="en-US" sz="4800" dirty="0">
                <a:solidFill>
                  <a:schemeClr val="tx1"/>
                </a:solidFill>
              </a:rPr>
              <a:t>All the legal documents will be obtained prior to the beginning of the project.</a:t>
            </a:r>
          </a:p>
          <a:p>
            <a:r>
              <a:rPr lang="en-US" sz="4800" dirty="0">
                <a:solidFill>
                  <a:schemeClr val="tx1"/>
                </a:solidFill>
              </a:rPr>
              <a:t>The scope of the project will include a retail pharmacy and consultation services.</a:t>
            </a:r>
          </a:p>
          <a:p>
            <a:r>
              <a:rPr lang="en-US" sz="4800" dirty="0">
                <a:solidFill>
                  <a:schemeClr val="tx1"/>
                </a:solidFill>
              </a:rPr>
              <a:t>The facility will provide over the counter drugs at retail prices and consultation services.</a:t>
            </a:r>
          </a:p>
          <a:p>
            <a:r>
              <a:rPr lang="en-US" sz="4800" dirty="0">
                <a:solidFill>
                  <a:schemeClr val="tx1"/>
                </a:solidFill>
              </a:rPr>
              <a:t>The facility will also provide basic laboratory services.  </a:t>
            </a:r>
          </a:p>
          <a:p>
            <a:endParaRPr lang="en-US" sz="4400" dirty="0"/>
          </a:p>
          <a:p>
            <a:pPr algn="ctr"/>
            <a:endParaRPr lang="en-US" sz="44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7C2C662-C5CF-B8CC-D508-54012F607B2C}"/>
              </a:ext>
            </a:extLst>
          </p:cNvPr>
          <p:cNvSpPr/>
          <p:nvPr/>
        </p:nvSpPr>
        <p:spPr>
          <a:xfrm>
            <a:off x="3531759" y="15676085"/>
            <a:ext cx="8707132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Project description and scope 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38A6CBB-5F8E-B937-F32F-4F6FBD0D50E2}"/>
              </a:ext>
            </a:extLst>
          </p:cNvPr>
          <p:cNvSpPr/>
          <p:nvPr/>
        </p:nvSpPr>
        <p:spPr>
          <a:xfrm>
            <a:off x="2110153" y="29339087"/>
            <a:ext cx="11535507" cy="13112983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>
                <a:solidFill>
                  <a:schemeClr val="tx1"/>
                </a:solidFill>
              </a:rPr>
              <a:t>Patients</a:t>
            </a:r>
            <a:r>
              <a:rPr lang="en-US" sz="4000" dirty="0"/>
              <a:t> – they have high influence as they are reason for the  pharmacy's existence. Their main need is quality services. </a:t>
            </a:r>
          </a:p>
          <a:p>
            <a:r>
              <a:rPr lang="en-US" sz="4000" dirty="0">
                <a:solidFill>
                  <a:schemeClr val="tx1"/>
                </a:solidFill>
              </a:rPr>
              <a:t>Owners</a:t>
            </a:r>
            <a:r>
              <a:rPr lang="en-US" sz="4000" dirty="0"/>
              <a:t> – high influence as they run the pharmacy. Need: Financial sustainability.</a:t>
            </a:r>
          </a:p>
          <a:p>
            <a:r>
              <a:rPr lang="en-US" sz="4000" dirty="0">
                <a:solidFill>
                  <a:schemeClr val="tx1"/>
                </a:solidFill>
              </a:rPr>
              <a:t>NHS</a:t>
            </a:r>
            <a:r>
              <a:rPr lang="en-US" sz="4000" dirty="0"/>
              <a:t> – high influence as they govern the industry. Need: Quality standards  </a:t>
            </a:r>
          </a:p>
          <a:p>
            <a:r>
              <a:rPr lang="en-US" sz="4000" dirty="0">
                <a:solidFill>
                  <a:schemeClr val="tx1"/>
                </a:solidFill>
              </a:rPr>
              <a:t>Employees</a:t>
            </a:r>
            <a:r>
              <a:rPr lang="en-US" sz="4000" dirty="0"/>
              <a:t> – high influence as they determine the quality of services provided. </a:t>
            </a:r>
          </a:p>
          <a:p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Suppliers and competitors </a:t>
            </a:r>
            <a:r>
              <a:rPr lang="en-US" sz="4000" dirty="0"/>
              <a:t>– Good offers for medicines, OTC, Cosmetics, Medical devices. Competitors: beneficial for the business through their experience, market analysis, marketing plan, other contracts that can offer to this business.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A7CFEDD-0FCD-736B-F5F2-AB00823CF8A4}"/>
              </a:ext>
            </a:extLst>
          </p:cNvPr>
          <p:cNvSpPr/>
          <p:nvPr/>
        </p:nvSpPr>
        <p:spPr>
          <a:xfrm>
            <a:off x="3813112" y="27439949"/>
            <a:ext cx="8425779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/>
              <a:t>Stakeholder Analysis</a:t>
            </a:r>
            <a:r>
              <a:rPr lang="en-US" sz="4400" dirty="0"/>
              <a:t>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381D170-645C-EFB1-9F1C-7A6E3745CBC6}"/>
              </a:ext>
            </a:extLst>
          </p:cNvPr>
          <p:cNvSpPr/>
          <p:nvPr/>
        </p:nvSpPr>
        <p:spPr>
          <a:xfrm>
            <a:off x="17762385" y="2413063"/>
            <a:ext cx="8707132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Work Breakdown Structure (WBS)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69B69DE0-C17C-7D1F-FADD-CDEB0C9A81D5}"/>
              </a:ext>
            </a:extLst>
          </p:cNvPr>
          <p:cNvSpPr/>
          <p:nvPr/>
        </p:nvSpPr>
        <p:spPr>
          <a:xfrm>
            <a:off x="16348199" y="4304015"/>
            <a:ext cx="11535507" cy="11254154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6000" dirty="0"/>
          </a:p>
          <a:p>
            <a:r>
              <a:rPr lang="en-US" sz="4000" dirty="0">
                <a:solidFill>
                  <a:schemeClr val="tx1"/>
                </a:solidFill>
              </a:rPr>
              <a:t>Initiation of the project –</a:t>
            </a:r>
            <a:r>
              <a:rPr lang="en-US" sz="4000" dirty="0"/>
              <a:t> budgeting, banking the capital.</a:t>
            </a:r>
          </a:p>
          <a:p>
            <a:r>
              <a:rPr lang="en-US" sz="4000" dirty="0">
                <a:solidFill>
                  <a:schemeClr val="tx1"/>
                </a:solidFill>
              </a:rPr>
              <a:t>Plannin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r>
              <a:rPr lang="en-US" sz="4000" dirty="0"/>
              <a:t> – renting the premises, licensing.</a:t>
            </a:r>
          </a:p>
          <a:p>
            <a:r>
              <a:rPr lang="en-US" sz="4000" dirty="0">
                <a:solidFill>
                  <a:schemeClr val="tx1"/>
                </a:solidFill>
              </a:rPr>
              <a:t>Implementation</a:t>
            </a:r>
            <a:r>
              <a:rPr lang="en-US" sz="4000" dirty="0"/>
              <a:t> – furnishing the premises, hiring employees, buying the stock, marketing. </a:t>
            </a:r>
          </a:p>
          <a:p>
            <a:r>
              <a:rPr lang="en-US" sz="4000" dirty="0">
                <a:solidFill>
                  <a:schemeClr val="tx1"/>
                </a:solidFill>
              </a:rPr>
              <a:t>Closure of the project </a:t>
            </a:r>
            <a:r>
              <a:rPr lang="en-US" sz="4000" dirty="0"/>
              <a:t>- opening the pharmacy. </a:t>
            </a:r>
          </a:p>
          <a:p>
            <a:r>
              <a:rPr lang="en-US" sz="6000" dirty="0"/>
              <a:t> </a:t>
            </a: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D34653A4-CF11-ADCF-F493-67D57F207FF0}"/>
              </a:ext>
            </a:extLst>
          </p:cNvPr>
          <p:cNvSpPr/>
          <p:nvPr/>
        </p:nvSpPr>
        <p:spPr>
          <a:xfrm>
            <a:off x="17762385" y="15671384"/>
            <a:ext cx="8707132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Resources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E370F92F-5D70-3EDC-BD52-291AD802DE86}"/>
              </a:ext>
            </a:extLst>
          </p:cNvPr>
          <p:cNvSpPr/>
          <p:nvPr/>
        </p:nvSpPr>
        <p:spPr>
          <a:xfrm>
            <a:off x="16348199" y="16961163"/>
            <a:ext cx="11535507" cy="4379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4800" dirty="0"/>
          </a:p>
          <a:p>
            <a:endParaRPr lang="en-US" sz="4800" dirty="0"/>
          </a:p>
          <a:p>
            <a:r>
              <a:rPr lang="en-US" sz="4000" dirty="0">
                <a:solidFill>
                  <a:schemeClr val="tx1"/>
                </a:solidFill>
              </a:rPr>
              <a:t>Financial resources</a:t>
            </a:r>
            <a:r>
              <a:rPr lang="en-US" sz="4000" dirty="0"/>
              <a:t> - 300,000 pounds</a:t>
            </a:r>
          </a:p>
          <a:p>
            <a:r>
              <a:rPr lang="en-US" sz="4000" dirty="0">
                <a:solidFill>
                  <a:schemeClr val="tx1"/>
                </a:solidFill>
              </a:rPr>
              <a:t>Time:</a:t>
            </a:r>
            <a:r>
              <a:rPr lang="en-US" sz="4000" dirty="0"/>
              <a:t> 5 months</a:t>
            </a:r>
          </a:p>
          <a:p>
            <a:pPr algn="ctr"/>
            <a:endParaRPr lang="en-US" sz="44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39C2B92-8516-1F3D-A067-5013E147C755}"/>
              </a:ext>
            </a:extLst>
          </p:cNvPr>
          <p:cNvSpPr/>
          <p:nvPr/>
        </p:nvSpPr>
        <p:spPr>
          <a:xfrm>
            <a:off x="15137606" y="22625738"/>
            <a:ext cx="15137607" cy="121918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6000" dirty="0"/>
          </a:p>
          <a:p>
            <a:endParaRPr lang="en-US" sz="6000" dirty="0"/>
          </a:p>
          <a:p>
            <a:r>
              <a:rPr lang="en-US" sz="4000" dirty="0">
                <a:solidFill>
                  <a:schemeClr val="tx1"/>
                </a:solidFill>
              </a:rPr>
              <a:t>Month 1 </a:t>
            </a:r>
            <a:r>
              <a:rPr lang="en-US" sz="4000" dirty="0"/>
              <a:t>– Application of licensing/ advertising / advertising for vacancies.   </a:t>
            </a:r>
          </a:p>
          <a:p>
            <a:r>
              <a:rPr lang="en-US" sz="4000" dirty="0">
                <a:solidFill>
                  <a:schemeClr val="tx1"/>
                </a:solidFill>
              </a:rPr>
              <a:t>Month 2 </a:t>
            </a:r>
            <a:r>
              <a:rPr lang="en-US" sz="4000" dirty="0"/>
              <a:t>- Application of licensing/ advertising / interviewing applicants.</a:t>
            </a:r>
          </a:p>
          <a:p>
            <a:r>
              <a:rPr lang="en-US" sz="4000" dirty="0">
                <a:solidFill>
                  <a:schemeClr val="tx1"/>
                </a:solidFill>
              </a:rPr>
              <a:t>Month 3 </a:t>
            </a:r>
            <a:r>
              <a:rPr lang="en-US" sz="4000" dirty="0"/>
              <a:t>- advertising / Interviewing applicants/ setting up the premises.</a:t>
            </a:r>
          </a:p>
          <a:p>
            <a:r>
              <a:rPr lang="en-US" sz="4000" dirty="0">
                <a:solidFill>
                  <a:schemeClr val="tx1"/>
                </a:solidFill>
              </a:rPr>
              <a:t>Month 4 </a:t>
            </a:r>
            <a:r>
              <a:rPr lang="en-US" sz="4000" dirty="0"/>
              <a:t>– advertising/ Setting up the premises/hiring applicants.</a:t>
            </a:r>
          </a:p>
          <a:p>
            <a:r>
              <a:rPr lang="en-US" sz="4000" dirty="0">
                <a:solidFill>
                  <a:schemeClr val="tx1"/>
                </a:solidFill>
              </a:rPr>
              <a:t>Month 5 </a:t>
            </a:r>
            <a:r>
              <a:rPr lang="en-US" sz="4000" dirty="0"/>
              <a:t>-  advertising/ opening the pharmacy/ buying stock/ </a:t>
            </a:r>
            <a:r>
              <a:rPr lang="en-US" sz="4000" dirty="0" err="1"/>
              <a:t>eginning</a:t>
            </a:r>
            <a:r>
              <a:rPr lang="en-US" sz="4000" dirty="0"/>
              <a:t> operations. </a:t>
            </a:r>
          </a:p>
          <a:p>
            <a:r>
              <a:rPr lang="en-US" sz="6000" dirty="0"/>
              <a:t>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E734E0F-43E6-BEA8-1E6E-F1FCA7BFF188}"/>
              </a:ext>
            </a:extLst>
          </p:cNvPr>
          <p:cNvSpPr/>
          <p:nvPr/>
        </p:nvSpPr>
        <p:spPr>
          <a:xfrm>
            <a:off x="17762385" y="21401881"/>
            <a:ext cx="8425779" cy="11629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Project Schedule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D6C163F-2066-71AC-EBCD-EFE4BD39EC1C}"/>
              </a:ext>
            </a:extLst>
          </p:cNvPr>
          <p:cNvSpPr/>
          <p:nvPr/>
        </p:nvSpPr>
        <p:spPr>
          <a:xfrm>
            <a:off x="18599025" y="34817538"/>
            <a:ext cx="8425779" cy="18991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/>
              <a:t>Risk Assessment </a:t>
            </a:r>
            <a:endParaRPr lang="en-US" sz="44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9000FC3-3207-3F1B-F231-6A103A6F2314}"/>
              </a:ext>
            </a:extLst>
          </p:cNvPr>
          <p:cNvSpPr/>
          <p:nvPr/>
        </p:nvSpPr>
        <p:spPr>
          <a:xfrm>
            <a:off x="17044160" y="36716677"/>
            <a:ext cx="11535507" cy="5735393"/>
          </a:xfrm>
          <a:prstGeom prst="round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/>
              <a:t>Dispensing errors</a:t>
            </a:r>
          </a:p>
          <a:p>
            <a:r>
              <a:rPr lang="en-US" sz="4000" dirty="0"/>
              <a:t>Financial unsustainability </a:t>
            </a:r>
          </a:p>
          <a:p>
            <a:r>
              <a:rPr lang="en-US" sz="4000" dirty="0"/>
              <a:t>Health risks to employees</a:t>
            </a:r>
          </a:p>
          <a:p>
            <a:r>
              <a:rPr lang="en-US" sz="4000" dirty="0"/>
              <a:t>Adverse Drug effects on patients</a:t>
            </a:r>
          </a:p>
          <a:p>
            <a:r>
              <a:rPr lang="en-US" sz="5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84182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512</TotalTime>
  <Words>396</Words>
  <Application>Microsoft Office PowerPoint</Application>
  <PresentationFormat>Custom</PresentationFormat>
  <Paragraphs>50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Georgiana Serbanescu (1918419)</cp:lastModifiedBy>
  <cp:revision>7</cp:revision>
  <dcterms:created xsi:type="dcterms:W3CDTF">2022-07-14T17:50:39Z</dcterms:created>
  <dcterms:modified xsi:type="dcterms:W3CDTF">2022-07-18T13:45:27Z</dcterms:modified>
</cp:coreProperties>
</file>