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9"/>
  </p:notesMasterIdLst>
  <p:handoutMasterIdLst>
    <p:handoutMasterId r:id="rId20"/>
  </p:handoutMasterIdLst>
  <p:sldIdLst>
    <p:sldId id="309" r:id="rId5"/>
    <p:sldId id="312" r:id="rId6"/>
    <p:sldId id="306" r:id="rId7"/>
    <p:sldId id="295" r:id="rId8"/>
    <p:sldId id="292" r:id="rId9"/>
    <p:sldId id="311" r:id="rId10"/>
    <p:sldId id="296" r:id="rId11"/>
    <p:sldId id="297" r:id="rId12"/>
    <p:sldId id="287" r:id="rId13"/>
    <p:sldId id="288" r:id="rId14"/>
    <p:sldId id="310" r:id="rId15"/>
    <p:sldId id="268" r:id="rId16"/>
    <p:sldId id="305" r:id="rId17"/>
    <p:sldId id="313"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9C93"/>
    <a:srgbClr val="EBCEA7"/>
    <a:srgbClr val="A3CD89"/>
    <a:srgbClr val="F7EDE9"/>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4524" autoAdjust="0"/>
  </p:normalViewPr>
  <p:slideViewPr>
    <p:cSldViewPr snapToGrid="0">
      <p:cViewPr varScale="1">
        <p:scale>
          <a:sx n="91" d="100"/>
          <a:sy n="91" d="100"/>
        </p:scale>
        <p:origin x="333" y="54"/>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269894283093311"/>
          <c:y val="2.5776566462105216E-2"/>
          <c:w val="0.82789781115406191"/>
          <c:h val="0.79470942385415844"/>
        </c:manualLayout>
      </c:layout>
      <c:barChart>
        <c:barDir val="col"/>
        <c:grouping val="cluster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glow rad="127000">
                <a:schemeClr val="accent3">
                  <a:lumMod val="50000"/>
                </a:schemeClr>
              </a:glow>
            </a:effectLst>
          </c:spPr>
          <c:invertIfNegative val="0"/>
          <c:dPt>
            <c:idx val="0"/>
            <c:invertIfNegative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glow rad="127000">
                  <a:schemeClr val="accent2">
                    <a:lumMod val="40000"/>
                    <a:lumOff val="60000"/>
                  </a:schemeClr>
                </a:glow>
              </a:effectLst>
            </c:spPr>
            <c:extLst>
              <c:ext xmlns:c16="http://schemas.microsoft.com/office/drawing/2014/chart" uri="{C3380CC4-5D6E-409C-BE32-E72D297353CC}">
                <c16:uniqueId val="{00000004-7AD2-41FF-B7FB-7404D39B44BB}"/>
              </c:ext>
            </c:extLst>
          </c:dPt>
          <c:dPt>
            <c:idx val="1"/>
            <c:invertIfNegative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glow rad="127000">
                  <a:schemeClr val="accent2">
                    <a:lumMod val="40000"/>
                    <a:lumOff val="60000"/>
                  </a:schemeClr>
                </a:glow>
              </a:effectLst>
            </c:spPr>
            <c:extLst>
              <c:ext xmlns:c16="http://schemas.microsoft.com/office/drawing/2014/chart" uri="{C3380CC4-5D6E-409C-BE32-E72D297353CC}">
                <c16:uniqueId val="{00000003-7AD2-41FF-B7FB-7404D39B44BB}"/>
              </c:ext>
            </c:extLst>
          </c:dPt>
          <c:dPt>
            <c:idx val="2"/>
            <c:invertIfNegative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glow rad="127000">
                  <a:schemeClr val="accent2">
                    <a:lumMod val="40000"/>
                    <a:lumOff val="60000"/>
                  </a:schemeClr>
                </a:glow>
              </a:effectLst>
            </c:spPr>
            <c:extLst>
              <c:ext xmlns:c16="http://schemas.microsoft.com/office/drawing/2014/chart" uri="{C3380CC4-5D6E-409C-BE32-E72D297353CC}">
                <c16:uniqueId val="{00000002-7AD2-41FF-B7FB-7404D39B44BB}"/>
              </c:ext>
            </c:extLst>
          </c:dPt>
          <c:dPt>
            <c:idx val="3"/>
            <c:invertIfNegative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glow rad="127000">
                  <a:schemeClr val="accent2">
                    <a:lumMod val="40000"/>
                    <a:lumOff val="60000"/>
                  </a:schemeClr>
                </a:glow>
              </a:effectLst>
            </c:spPr>
            <c:extLst>
              <c:ext xmlns:c16="http://schemas.microsoft.com/office/drawing/2014/chart" uri="{C3380CC4-5D6E-409C-BE32-E72D297353CC}">
                <c16:uniqueId val="{00000000-7AD2-41FF-B7FB-7404D39B44BB}"/>
              </c:ext>
            </c:extLst>
          </c:dPt>
          <c:dPt>
            <c:idx val="4"/>
            <c:invertIfNegative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glow rad="127000">
                  <a:schemeClr val="accent2">
                    <a:lumMod val="40000"/>
                    <a:lumOff val="60000"/>
                  </a:schemeClr>
                </a:glow>
              </a:effectLst>
            </c:spPr>
            <c:extLst>
              <c:ext xmlns:c16="http://schemas.microsoft.com/office/drawing/2014/chart" uri="{C3380CC4-5D6E-409C-BE32-E72D297353CC}">
                <c16:uniqueId val="{00000001-7AD2-41FF-B7FB-7404D39B44BB}"/>
              </c:ext>
            </c:extLst>
          </c:dPt>
          <c:cat>
            <c:strRef>
              <c:f>Sheet1!$A$2:$A$6</c:f>
              <c:strCache>
                <c:ptCount val="5"/>
                <c:pt idx="0">
                  <c:v>Jan-Mar</c:v>
                </c:pt>
                <c:pt idx="1">
                  <c:v>Apr-Jun</c:v>
                </c:pt>
                <c:pt idx="2">
                  <c:v>Jul-Sep</c:v>
                </c:pt>
                <c:pt idx="3">
                  <c:v>Oct-Dec</c:v>
                </c:pt>
                <c:pt idx="4">
                  <c:v>Total</c:v>
                </c:pt>
              </c:strCache>
            </c:strRef>
          </c:cat>
          <c:val>
            <c:numRef>
              <c:f>Sheet1!$B$2:$B$6</c:f>
              <c:numCache>
                <c:formatCode>[$£-809]#,##0</c:formatCode>
                <c:ptCount val="5"/>
                <c:pt idx="0">
                  <c:v>10000</c:v>
                </c:pt>
                <c:pt idx="1">
                  <c:v>15000</c:v>
                </c:pt>
                <c:pt idx="2">
                  <c:v>20000</c:v>
                </c:pt>
                <c:pt idx="3">
                  <c:v>25000</c:v>
                </c:pt>
                <c:pt idx="4">
                  <c:v>70000</c:v>
                </c:pt>
              </c:numCache>
            </c:numRef>
          </c:val>
          <c:extLst>
            <c:ext xmlns:c16="http://schemas.microsoft.com/office/drawing/2014/chart" uri="{C3380CC4-5D6E-409C-BE32-E72D297353CC}">
              <c16:uniqueId val="{00000000-7D89-4D74-BF0D-F67388E11FB3}"/>
            </c:ext>
          </c:extLst>
        </c:ser>
        <c:dLbls>
          <c:showLegendKey val="0"/>
          <c:showVal val="0"/>
          <c:showCatName val="0"/>
          <c:showSerName val="0"/>
          <c:showPercent val="0"/>
          <c:showBubbleSize val="0"/>
        </c:dLbls>
        <c:gapWidth val="100"/>
        <c:overlap val="-24"/>
        <c:axId val="694597680"/>
        <c:axId val="694598992"/>
      </c:barChart>
      <c:catAx>
        <c:axId val="694597680"/>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0" spcFirstLastPara="1" vertOverflow="ellipsis"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694598992"/>
        <c:crosses val="autoZero"/>
        <c:auto val="1"/>
        <c:lblAlgn val="ctr"/>
        <c:lblOffset val="100"/>
        <c:noMultiLvlLbl val="0"/>
      </c:catAx>
      <c:valAx>
        <c:axId val="694598992"/>
        <c:scaling>
          <c:orientation val="minMax"/>
          <c:max val="70000"/>
        </c:scaling>
        <c:delete val="0"/>
        <c:axPos val="l"/>
        <c:majorGridlines>
          <c:spPr>
            <a:ln w="9525" cap="flat" cmpd="sng" algn="ctr">
              <a:solidFill>
                <a:schemeClr val="lt1">
                  <a:lumMod val="95000"/>
                  <a:alpha val="10000"/>
                </a:schemeClr>
              </a:solidFill>
              <a:round/>
            </a:ln>
            <a:effectLst>
              <a:glow rad="50800">
                <a:schemeClr val="accent2">
                  <a:lumMod val="40000"/>
                  <a:lumOff val="60000"/>
                  <a:alpha val="34000"/>
                </a:schemeClr>
              </a:glow>
            </a:effectLst>
          </c:spPr>
        </c:majorGridlines>
        <c:numFmt formatCode="[$£-809]#,##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694597680"/>
        <c:crosses val="autoZero"/>
        <c:crossBetween val="between"/>
        <c:majorUnit val="10000"/>
      </c:valAx>
      <c:spPr>
        <a:noFill/>
        <a:ln>
          <a:noFill/>
        </a:ln>
        <a:effectLst>
          <a:glow rad="127000">
            <a:schemeClr val="accent1"/>
          </a:glow>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w="76200">
      <a:solidFill>
        <a:srgbClr val="EBCEA7"/>
      </a:solidFill>
    </a:ln>
    <a:effectLst/>
    <a:scene3d>
      <a:camera prst="orthographicFront"/>
      <a:lightRig rig="threePt" dir="t"/>
    </a:scene3d>
    <a:sp3d>
      <a:bevelT w="101600" prst="riblet"/>
    </a:sp3d>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drawings/drawing1.xml><?xml version="1.0" encoding="utf-8"?>
<c:userShapes xmlns:c="http://schemas.openxmlformats.org/drawingml/2006/chart">
  <cdr:relSizeAnchor xmlns:cdr="http://schemas.openxmlformats.org/drawingml/2006/chartDrawing">
    <cdr:from>
      <cdr:x>0.26759</cdr:x>
      <cdr:y>0.90369</cdr:y>
    </cdr:from>
    <cdr:to>
      <cdr:x>0.76809</cdr:x>
      <cdr:y>0.98288</cdr:y>
    </cdr:to>
    <cdr:sp macro="" textlink="">
      <cdr:nvSpPr>
        <cdr:cNvPr id="2" name="TextBox 1">
          <a:extLst xmlns:a="http://schemas.openxmlformats.org/drawingml/2006/main">
            <a:ext uri="{FF2B5EF4-FFF2-40B4-BE49-F238E27FC236}">
              <a16:creationId xmlns:a16="http://schemas.microsoft.com/office/drawing/2014/main" id="{3E5198C2-049D-1278-87C6-12CFD7BD00CB}"/>
            </a:ext>
          </a:extLst>
        </cdr:cNvPr>
        <cdr:cNvSpPr txBox="1"/>
      </cdr:nvSpPr>
      <cdr:spPr>
        <a:xfrm xmlns:a="http://schemas.openxmlformats.org/drawingml/2006/main">
          <a:off x="1502278" y="4148105"/>
          <a:ext cx="2809812" cy="363483"/>
        </a:xfrm>
        <a:prstGeom xmlns:a="http://schemas.openxmlformats.org/drawingml/2006/main" prst="rect">
          <a:avLst/>
        </a:prstGeom>
        <a:solidFill xmlns:a="http://schemas.openxmlformats.org/drawingml/2006/main">
          <a:srgbClr val="C59C93"/>
        </a:solidFill>
        <a:ln xmlns:a="http://schemas.openxmlformats.org/drawingml/2006/main" w="38100">
          <a:solidFill>
            <a:schemeClr val="bg1"/>
          </a:solidFill>
        </a:ln>
        <a:scene3d xmlns:a="http://schemas.openxmlformats.org/drawingml/2006/main">
          <a:camera prst="orthographicFront"/>
          <a:lightRig rig="threePt" dir="t"/>
        </a:scene3d>
        <a:sp3d xmlns:a="http://schemas.openxmlformats.org/drawingml/2006/main">
          <a:bevelT w="101600" prst="riblet"/>
        </a:sp3d>
      </cdr:spPr>
      <cdr:txBody>
        <a:bodyPr xmlns:a="http://schemas.openxmlformats.org/drawingml/2006/main" vertOverflow="clip" wrap="square" rtlCol="0"/>
        <a:lstStyle xmlns:a="http://schemas.openxmlformats.org/drawingml/2006/main"/>
        <a:p xmlns:a="http://schemas.openxmlformats.org/drawingml/2006/main">
          <a:pPr algn="ctr"/>
          <a:r>
            <a:rPr lang="en-US" sz="1800" b="1" kern="1200" dirty="0"/>
            <a:t>Year(1)2026</a:t>
          </a:r>
          <a:endParaRPr lang="en-GB" sz="1800" b="1" kern="12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D74683B-723D-44F9-B6CB-B2114E0382C2}" type="datetime1">
              <a:rPr lang="en-GB" smtClean="0"/>
              <a:t>09/12/2025</a:t>
            </a:fld>
            <a:endParaRPr lang="en-GB"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DD7E118-DCD0-425E-8F60-56D854F8828A}" type="slidenum">
              <a:rPr lang="en-GB" smtClean="0"/>
              <a:t>‹#›</a:t>
            </a:fld>
            <a:endParaRPr lang="en-GB"/>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CFC670-4CD4-49B2-BA1B-21911C7419F1}" type="datetime1">
              <a:rPr lang="en-GB" smtClean="0"/>
              <a:pPr/>
              <a:t>09/12/2025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6B913A0-8194-43AB-8CE1-D8825DE3150C}" type="slidenum">
              <a:rPr lang="en-GB" noProof="0" smtClean="0"/>
              <a:t>‹#›</a:t>
            </a:fld>
            <a:endParaRPr lang="en-GB" noProof="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1</a:t>
            </a:fld>
            <a:endParaRPr lang="en-GB"/>
          </a:p>
        </p:txBody>
      </p:sp>
    </p:spTree>
    <p:extLst>
      <p:ext uri="{BB962C8B-B14F-4D97-AF65-F5344CB8AC3E}">
        <p14:creationId xmlns:p14="http://schemas.microsoft.com/office/powerpoint/2010/main" val="3775147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A6823-1868-9C41-3928-71F313200F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C5EA42-6472-6EDA-7C3F-8BE4E69FCCA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80BD9D3-29F1-9697-4A47-687134B4772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3E381CC-78C8-94CB-B3FA-6A0587E53CEA}"/>
              </a:ext>
            </a:extLst>
          </p:cNvPr>
          <p:cNvSpPr>
            <a:spLocks noGrp="1"/>
          </p:cNvSpPr>
          <p:nvPr>
            <p:ph type="sldNum" sz="quarter" idx="5"/>
          </p:nvPr>
        </p:nvSpPr>
        <p:spPr/>
        <p:txBody>
          <a:bodyPr/>
          <a:lstStyle/>
          <a:p>
            <a:pPr rtl="0"/>
            <a:fld id="{D6B913A0-8194-43AB-8CE1-D8825DE3150C}" type="slidenum">
              <a:rPr lang="en-GB" smtClean="0"/>
              <a:t>2</a:t>
            </a:fld>
            <a:endParaRPr lang="en-GB"/>
          </a:p>
        </p:txBody>
      </p:sp>
    </p:spTree>
    <p:extLst>
      <p:ext uri="{BB962C8B-B14F-4D97-AF65-F5344CB8AC3E}">
        <p14:creationId xmlns:p14="http://schemas.microsoft.com/office/powerpoint/2010/main" val="337874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3</a:t>
            </a:fld>
            <a:endParaRPr lang="en-GB"/>
          </a:p>
        </p:txBody>
      </p:sp>
    </p:spTree>
    <p:extLst>
      <p:ext uri="{BB962C8B-B14F-4D97-AF65-F5344CB8AC3E}">
        <p14:creationId xmlns:p14="http://schemas.microsoft.com/office/powerpoint/2010/main" val="1913621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4</a:t>
            </a:fld>
            <a:endParaRPr lang="en-GB"/>
          </a:p>
        </p:txBody>
      </p:sp>
    </p:spTree>
    <p:extLst>
      <p:ext uri="{BB962C8B-B14F-4D97-AF65-F5344CB8AC3E}">
        <p14:creationId xmlns:p14="http://schemas.microsoft.com/office/powerpoint/2010/main" val="3179654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5</a:t>
            </a:fld>
            <a:endParaRPr lang="en-GB"/>
          </a:p>
        </p:txBody>
      </p:sp>
    </p:spTree>
    <p:extLst>
      <p:ext uri="{BB962C8B-B14F-4D97-AF65-F5344CB8AC3E}">
        <p14:creationId xmlns:p14="http://schemas.microsoft.com/office/powerpoint/2010/main" val="2503392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6</a:t>
            </a:fld>
            <a:endParaRPr lang="en-GB"/>
          </a:p>
        </p:txBody>
      </p:sp>
    </p:spTree>
    <p:extLst>
      <p:ext uri="{BB962C8B-B14F-4D97-AF65-F5344CB8AC3E}">
        <p14:creationId xmlns:p14="http://schemas.microsoft.com/office/powerpoint/2010/main" val="2982103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7</a:t>
            </a:fld>
            <a:endParaRPr lang="en-GB"/>
          </a:p>
        </p:txBody>
      </p:sp>
    </p:spTree>
    <p:extLst>
      <p:ext uri="{BB962C8B-B14F-4D97-AF65-F5344CB8AC3E}">
        <p14:creationId xmlns:p14="http://schemas.microsoft.com/office/powerpoint/2010/main" val="33206122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8</a:t>
            </a:fld>
            <a:endParaRPr lang="en-GB"/>
          </a:p>
        </p:txBody>
      </p:sp>
    </p:spTree>
    <p:extLst>
      <p:ext uri="{BB962C8B-B14F-4D97-AF65-F5344CB8AC3E}">
        <p14:creationId xmlns:p14="http://schemas.microsoft.com/office/powerpoint/2010/main" val="1707915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9</a:t>
            </a:fld>
            <a:endParaRPr lang="en-GB"/>
          </a:p>
        </p:txBody>
      </p:sp>
    </p:spTree>
    <p:extLst>
      <p:ext uri="{BB962C8B-B14F-4D97-AF65-F5344CB8AC3E}">
        <p14:creationId xmlns:p14="http://schemas.microsoft.com/office/powerpoint/2010/main" val="709992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10</a:t>
            </a:fld>
            <a:endParaRPr lang="en-GB"/>
          </a:p>
        </p:txBody>
      </p:sp>
    </p:spTree>
    <p:extLst>
      <p:ext uri="{BB962C8B-B14F-4D97-AF65-F5344CB8AC3E}">
        <p14:creationId xmlns:p14="http://schemas.microsoft.com/office/powerpoint/2010/main" val="41045252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11</a:t>
            </a:fld>
            <a:endParaRPr lang="en-GB"/>
          </a:p>
        </p:txBody>
      </p:sp>
    </p:spTree>
    <p:extLst>
      <p:ext uri="{BB962C8B-B14F-4D97-AF65-F5344CB8AC3E}">
        <p14:creationId xmlns:p14="http://schemas.microsoft.com/office/powerpoint/2010/main" val="387780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12</a:t>
            </a:fld>
            <a:endParaRPr lang="en-GB"/>
          </a:p>
        </p:txBody>
      </p:sp>
    </p:spTree>
    <p:extLst>
      <p:ext uri="{BB962C8B-B14F-4D97-AF65-F5344CB8AC3E}">
        <p14:creationId xmlns:p14="http://schemas.microsoft.com/office/powerpoint/2010/main" val="10740111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13</a:t>
            </a:fld>
            <a:endParaRPr lang="en-GB"/>
          </a:p>
        </p:txBody>
      </p:sp>
    </p:spTree>
    <p:extLst>
      <p:ext uri="{BB962C8B-B14F-4D97-AF65-F5344CB8AC3E}">
        <p14:creationId xmlns:p14="http://schemas.microsoft.com/office/powerpoint/2010/main" val="13941395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rtlCol="0" anchor="b">
            <a:normAutofit/>
          </a:bodyPr>
          <a:lstStyle>
            <a:lvl1pPr algn="l">
              <a:defRPr sz="4000"/>
            </a:lvl1pPr>
          </a:lstStyle>
          <a:p>
            <a:pPr rtl="0"/>
            <a:r>
              <a:rPr lang="en-US" noProof="0"/>
              <a:t>Click to edit Master title style</a:t>
            </a:r>
            <a:endParaRPr lang="en-GB" noProof="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rtlCol="0">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rtlCol="0"/>
          <a:lstStyle/>
          <a:p>
            <a:pPr rtl="0"/>
            <a:r>
              <a:rPr lang="en-US" noProof="0"/>
              <a:t>Click icon to add SmartArt graphic</a:t>
            </a:r>
            <a:endParaRPr lang="en-GB" noProof="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rtlCol="0">
            <a:noAutofit/>
          </a:bodyPr>
          <a:lstStyle/>
          <a:p>
            <a:pPr rtl="0"/>
            <a:r>
              <a:rPr lang="en-US" noProof="0"/>
              <a:t>Click icon to add picture</a:t>
            </a:r>
            <a:endParaRPr lang="en-GB" noProof="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rtlCol="0" anchor="ctr" anchorCtr="0">
            <a:normAutofit/>
          </a:bodyPr>
          <a:lstStyle>
            <a:lvl1pPr algn="ctr">
              <a:defRPr sz="3600"/>
            </a:lvl1pPr>
          </a:lstStyle>
          <a:p>
            <a:pPr rtl="0"/>
            <a:r>
              <a:rPr lang="en-US" noProof="0"/>
              <a:t>Click to edit Master title style</a:t>
            </a:r>
            <a:endParaRPr lang="en-GB" noProof="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rtlCol="0">
            <a:noAutofit/>
          </a:bodyPr>
          <a:lstStyle/>
          <a:p>
            <a:pPr rtl="0"/>
            <a:r>
              <a:rPr lang="en-US" noProof="0"/>
              <a:t>Click icon to add picture</a:t>
            </a:r>
            <a:endParaRPr lang="en-GB" noProof="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rtl="0"/>
            <a:endParaRPr lang="en-GB" sz="3600"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rtlCol="0" anchor="t">
            <a:no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rtlCol="0">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600">
                <a:solidFill>
                  <a:schemeClr val="tx1"/>
                </a:solidFill>
              </a:defRPr>
            </a:lvl1pPr>
          </a:lstStyle>
          <a:p>
            <a:pPr rtl="0"/>
            <a:r>
              <a:rPr lang="en-US" noProof="0"/>
              <a:t>Click to edit Master title style</a:t>
            </a:r>
            <a:endParaRPr lang="en-GB" noProof="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rtlCol="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rtl="0"/>
            <a:r>
              <a:rPr lang="en-GB" noProof="0"/>
              <a:t>Item Title</a:t>
            </a:r>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rtlCol="0"/>
          <a:lstStyle/>
          <a:p>
            <a:pPr rtl="0"/>
            <a:r>
              <a:rPr lang="en-GB" noProof="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rtlCol="0"/>
          <a:lstStyle/>
          <a:p>
            <a:pPr rtl="0"/>
            <a:r>
              <a:rPr lang="en-GB" noProof="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rtlCol="0">
            <a:noAutofit/>
          </a:bodyPr>
          <a:lstStyle>
            <a:lvl1pPr algn="l">
              <a:defRPr sz="3600"/>
            </a:lvl1pPr>
          </a:lstStyle>
          <a:p>
            <a:pPr rtl="0"/>
            <a:r>
              <a:rPr lang="en-US" noProof="0"/>
              <a:t>Click to edit Master title style</a:t>
            </a:r>
            <a:endParaRPr lang="en-GB" noProof="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rtlCol="0"/>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rtlCol="0">
            <a:noAutofit/>
          </a:bodyPr>
          <a:lstStyle>
            <a:lvl1pPr algn="l">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rtlCol="0"/>
          <a:lstStyle/>
          <a:p>
            <a:pPr rtl="0"/>
            <a:r>
              <a:rPr lang="en-US" noProof="0"/>
              <a:t>Click icon to add picture</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rtlCol="0">
            <a:normAutofit/>
          </a:bodyPr>
          <a:lstStyle>
            <a:lvl1pPr>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rtlCol="0">
            <a:noAutofit/>
          </a:bodyPr>
          <a:lstStyle>
            <a:lvl1pPr algn="ct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rtlCol="0">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8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lumMod val="8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hyperlink" Target="https://pxhere.com/en/photo/638569"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10.jpeg"/><Relationship Id="rId4" Type="http://schemas.openxmlformats.org/officeDocument/2006/relationships/hyperlink" Target="https://pixabay.com/en/lumber-logs-wood-timber-pile-54572/"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4.jpg"/><Relationship Id="rId7"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0.jpeg"/><Relationship Id="rId4" Type="http://schemas.openxmlformats.org/officeDocument/2006/relationships/hyperlink" Target="https://pxhere.com/en/photo/1336668"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7.jpg"/><Relationship Id="rId7"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8.jpeg"/><Relationship Id="rId5" Type="http://schemas.openxmlformats.org/officeDocument/2006/relationships/image" Target="../media/image10.jpeg"/><Relationship Id="rId10" Type="http://schemas.openxmlformats.org/officeDocument/2006/relationships/image" Target="../media/image22.jpeg"/><Relationship Id="rId4" Type="http://schemas.openxmlformats.org/officeDocument/2006/relationships/hyperlink" Target="https://pxhere.com/en/photo/854956" TargetMode="External"/><Relationship Id="rId9" Type="http://schemas.openxmlformats.org/officeDocument/2006/relationships/image" Target="../media/image21.jpeg"/></Relationships>
</file>

<file path=ppt/slides/_rels/slide5.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6.jpe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25.png"/><Relationship Id="rId5" Type="http://schemas.openxmlformats.org/officeDocument/2006/relationships/image" Target="../media/image24.jp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7.jpeg"/><Relationship Id="rId7"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3.jp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10.jpeg"/><Relationship Id="rId5" Type="http://schemas.openxmlformats.org/officeDocument/2006/relationships/image" Target="../media/image35.jpeg"/><Relationship Id="rId4" Type="http://schemas.openxmlformats.org/officeDocument/2006/relationships/image" Target="../media/image34.jpeg"/></Relationships>
</file>

<file path=ppt/slides/_rels/slide10.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chart" Target="../charts/chart1.xml"/><Relationship Id="rId5" Type="http://schemas.openxmlformats.org/officeDocument/2006/relationships/image" Target="../media/image10.jpeg"/><Relationship Id="rId4" Type="http://schemas.openxmlformats.org/officeDocument/2006/relationships/hyperlink" Target="https://www.flickr.com/photos/pictures-of-money/17123251389/"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10.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3.xml"/><Relationship Id="rId1" Type="http://schemas.openxmlformats.org/officeDocument/2006/relationships/slideLayout" Target="../slideLayouts/slideLayout15.xml"/><Relationship Id="rId6" Type="http://schemas.openxmlformats.org/officeDocument/2006/relationships/hyperlink" Target="https://doi.org/10.1016/j.ijinfomgt.2016.03.009" TargetMode="External"/><Relationship Id="rId5" Type="http://schemas.openxmlformats.org/officeDocument/2006/relationships/hyperlink" Target="https://www.investopedia.com/terms/p/porter.asp" TargetMode="External"/><Relationship Id="rId4" Type="http://schemas.openxmlformats.org/officeDocument/2006/relationships/hyperlink" Target="https://www.flickr.com/photos/matthamm/3345597895/"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extLst>
              <a:ext uri="{837473B0-CC2E-450A-ABE3-18F120FF3D39}">
                <a1611:picAttrSrcUrl xmlns:a1611="http://schemas.microsoft.com/office/drawing/2016/11/main" r:id="rId4"/>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3" y="611620"/>
            <a:ext cx="4910355" cy="3650324"/>
          </a:xfrm>
          <a:blipFill>
            <a:blip r:embed="rId5"/>
            <a:tile tx="0" ty="0" sx="100000" sy="100000" flip="none" algn="tl"/>
          </a:blipFill>
          <a:ln w="76200">
            <a:solidFill>
              <a:srgbClr val="EBCEA7"/>
            </a:solidFill>
          </a:ln>
          <a:scene3d>
            <a:camera prst="orthographicFront"/>
            <a:lightRig rig="threePt" dir="t"/>
          </a:scene3d>
          <a:sp3d>
            <a:bevelT w="101600" prst="riblet"/>
          </a:sp3d>
        </p:spPr>
        <p:txBody>
          <a:bodyPr rtlCol="0">
            <a:normAutofit fontScale="90000"/>
          </a:bodyPr>
          <a:lstStyle/>
          <a:p>
            <a:pPr algn="ctr" rtl="0">
              <a:lnSpc>
                <a:spcPct val="100000"/>
              </a:lnSpc>
            </a:pPr>
            <a:br>
              <a:rPr lang="en-US" dirty="0"/>
            </a:b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b="1" dirty="0">
                <a:solidFill>
                  <a:schemeClr val="bg1"/>
                </a:solidFill>
                <a:latin typeface="Arial" panose="020B0604020202020204" pitchFamily="34" charset="0"/>
                <a:cs typeface="Arial" panose="020B0604020202020204" pitchFamily="34" charset="0"/>
              </a:rPr>
              <a:t>Portfolio</a:t>
            </a:r>
            <a:br>
              <a:rPr lang="en-US" dirty="0">
                <a:solidFill>
                  <a:schemeClr val="bg1"/>
                </a:solidFill>
                <a:latin typeface="Arial" panose="020B0604020202020204" pitchFamily="34" charset="0"/>
                <a:cs typeface="Arial" panose="020B0604020202020204" pitchFamily="34" charset="0"/>
              </a:rPr>
            </a:br>
            <a:r>
              <a:rPr lang="en-US" b="1" dirty="0">
                <a:solidFill>
                  <a:schemeClr val="bg1"/>
                </a:solidFill>
                <a:latin typeface="Arial" panose="020B0604020202020204" pitchFamily="34" charset="0"/>
                <a:cs typeface="Arial" panose="020B0604020202020204" pitchFamily="34" charset="0"/>
              </a:rPr>
              <a:t>Task 2</a:t>
            </a:r>
            <a:br>
              <a:rPr lang="en-US" sz="3600" dirty="0">
                <a:solidFill>
                  <a:schemeClr val="bg1"/>
                </a:solidFill>
                <a:cs typeface="Arial" panose="020B0604020202020204" pitchFamily="34" charset="0"/>
              </a:rPr>
            </a:br>
            <a:r>
              <a:rPr lang="en-US" sz="3600" dirty="0">
                <a:solidFill>
                  <a:schemeClr val="bg1"/>
                </a:solidFill>
                <a:cs typeface="Arial" panose="020B0604020202020204" pitchFamily="34" charset="0"/>
              </a:rPr>
              <a:t>NJ Wooden Garden </a:t>
            </a:r>
            <a:r>
              <a:rPr lang="en-US" sz="3100" dirty="0">
                <a:solidFill>
                  <a:schemeClr val="bg1"/>
                </a:solidFill>
                <a:cs typeface="Arial" panose="020B0604020202020204" pitchFamily="34" charset="0"/>
              </a:rPr>
              <a:t>ltd</a:t>
            </a:r>
            <a:br>
              <a:rPr lang="en-US" dirty="0">
                <a:solidFill>
                  <a:schemeClr val="bg1"/>
                </a:solidFill>
              </a:rPr>
            </a:br>
            <a:r>
              <a:rPr lang="en-US" dirty="0">
                <a:solidFill>
                  <a:schemeClr val="bg1"/>
                </a:solidFill>
              </a:rPr>
              <a:t>Business Plan</a:t>
            </a:r>
            <a:br>
              <a:rPr lang="en-US" dirty="0"/>
            </a:br>
            <a:endParaRPr lang="en-GB" dirty="0"/>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6730584" y="4261944"/>
            <a:ext cx="4279002" cy="1392621"/>
          </a:xfrm>
        </p:spPr>
        <p:txBody>
          <a:bodyPr rtlCol="0"/>
          <a:lstStyle/>
          <a:p>
            <a:pPr rtl="0"/>
            <a:endParaRPr lang="en-GB" dirty="0"/>
          </a:p>
          <a:p>
            <a:pPr rtl="0"/>
            <a:endParaRPr lang="en-GB" dirty="0"/>
          </a:p>
          <a:p>
            <a:pPr rtl="0"/>
            <a:endParaRPr lang="en-GB" dirty="0"/>
          </a:p>
        </p:txBody>
      </p:sp>
      <p:sp>
        <p:nvSpPr>
          <p:cNvPr id="14" name="TextBox 13">
            <a:extLst>
              <a:ext uri="{FF2B5EF4-FFF2-40B4-BE49-F238E27FC236}">
                <a16:creationId xmlns:a16="http://schemas.microsoft.com/office/drawing/2014/main" id="{48C0F1EB-894B-4ED3-CF37-146C2365EFFA}"/>
              </a:ext>
            </a:extLst>
          </p:cNvPr>
          <p:cNvSpPr txBox="1"/>
          <p:nvPr/>
        </p:nvSpPr>
        <p:spPr>
          <a:xfrm>
            <a:off x="6682138" y="4694857"/>
            <a:ext cx="4958800" cy="1600438"/>
          </a:xfrm>
          <a:prstGeom prst="rect">
            <a:avLst/>
          </a:prstGeom>
          <a:blipFill>
            <a:blip r:embed="rId5"/>
            <a:tile tx="0" ty="0" sx="100000" sy="100000" flip="none" algn="tl"/>
          </a:blipFill>
          <a:ln w="76200">
            <a:solidFill>
              <a:srgbClr val="EBCEA7"/>
            </a:solidFill>
          </a:ln>
          <a:scene3d>
            <a:camera prst="orthographicFront"/>
            <a:lightRig rig="threePt" dir="t"/>
          </a:scene3d>
          <a:sp3d>
            <a:bevelT w="101600" prst="riblet"/>
          </a:sp3d>
        </p:spPr>
        <p:txBody>
          <a:bodyPr wrap="square" rtlCol="0">
            <a:spAutoFit/>
          </a:bodyPr>
          <a:lstStyle/>
          <a:p>
            <a:endParaRPr lang="en-US" sz="1600" b="1" dirty="0">
              <a:solidFill>
                <a:schemeClr val="bg1"/>
              </a:solidFill>
            </a:endParaRPr>
          </a:p>
          <a:p>
            <a:r>
              <a:rPr lang="en-US" sz="1600" b="1" dirty="0">
                <a:solidFill>
                  <a:schemeClr val="bg1"/>
                </a:solidFill>
              </a:rPr>
              <a:t>Student name</a:t>
            </a:r>
            <a:r>
              <a:rPr lang="en-US" sz="1600" dirty="0">
                <a:solidFill>
                  <a:schemeClr val="bg1"/>
                </a:solidFill>
              </a:rPr>
              <a:t>: Natalia Jitari</a:t>
            </a:r>
          </a:p>
          <a:p>
            <a:r>
              <a:rPr lang="en-US" sz="1600" b="1" dirty="0">
                <a:solidFill>
                  <a:schemeClr val="bg1"/>
                </a:solidFill>
              </a:rPr>
              <a:t>Student Number</a:t>
            </a:r>
            <a:r>
              <a:rPr lang="en-US" sz="1600" dirty="0">
                <a:solidFill>
                  <a:schemeClr val="bg1"/>
                </a:solidFill>
              </a:rPr>
              <a:t>:2239910</a:t>
            </a:r>
          </a:p>
          <a:p>
            <a:r>
              <a:rPr lang="en-US" sz="1600" b="1" dirty="0">
                <a:solidFill>
                  <a:schemeClr val="bg1"/>
                </a:solidFill>
              </a:rPr>
              <a:t>Course Name </a:t>
            </a:r>
            <a:r>
              <a:rPr lang="en-US" sz="1600" dirty="0">
                <a:solidFill>
                  <a:schemeClr val="bg1"/>
                </a:solidFill>
              </a:rPr>
              <a:t>:Entrepreneurship </a:t>
            </a:r>
            <a:r>
              <a:rPr lang="en-US" sz="1600" b="1" dirty="0">
                <a:solidFill>
                  <a:schemeClr val="bg1"/>
                </a:solidFill>
              </a:rPr>
              <a:t>LCBB5013</a:t>
            </a:r>
          </a:p>
          <a:p>
            <a:r>
              <a:rPr lang="en-US" sz="1600" b="1" dirty="0">
                <a:solidFill>
                  <a:schemeClr val="bg1"/>
                </a:solidFill>
              </a:rPr>
              <a:t>Lecture Name :Amer Kareem</a:t>
            </a:r>
          </a:p>
          <a:p>
            <a:endParaRPr lang="en-GB" dirty="0"/>
          </a:p>
        </p:txBody>
      </p:sp>
      <p:pic>
        <p:nvPicPr>
          <p:cNvPr id="6" name="Picture Placeholder 5">
            <a:extLst>
              <a:ext uri="{FF2B5EF4-FFF2-40B4-BE49-F238E27FC236}">
                <a16:creationId xmlns:a16="http://schemas.microsoft.com/office/drawing/2014/main" id="{23E4AD59-B3C5-4EC4-EE45-3D5002C54101}"/>
              </a:ext>
            </a:extLst>
          </p:cNvPr>
          <p:cNvPicPr>
            <a:picLocks noGrp="1" noChangeAspect="1"/>
          </p:cNvPicPr>
          <p:nvPr>
            <p:ph type="pic" sz="quarter" idx="15"/>
          </p:nvPr>
        </p:nvPicPr>
        <p:blipFill>
          <a:blip r:embed="rId6"/>
          <a:srcRect l="17651" r="17651"/>
          <a:stretch>
            <a:fillRect/>
          </a:stretch>
        </p:blipFill>
        <p:spPr>
          <a:xfrm>
            <a:off x="551062" y="611619"/>
            <a:ext cx="5871963" cy="5468233"/>
          </a:xfrm>
          <a:ln w="76200">
            <a:solidFill>
              <a:srgbClr val="EBCEA7"/>
            </a:solidFill>
          </a:ln>
          <a:scene3d>
            <a:camera prst="orthographicFront"/>
            <a:lightRig rig="threePt" dir="t"/>
          </a:scene3d>
          <a:sp3d>
            <a:bevelT w="101600" prst="riblet"/>
          </a:sp3d>
        </p:spPr>
      </p:pic>
    </p:spTree>
    <p:extLst>
      <p:ext uri="{BB962C8B-B14F-4D97-AF65-F5344CB8AC3E}">
        <p14:creationId xmlns:p14="http://schemas.microsoft.com/office/powerpoint/2010/main" val="394618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extLst>
              <a:ext uri="{837473B0-CC2E-450A-ABE3-18F120FF3D39}">
                <a1611:picAttrSrcUrl xmlns:a1611="http://schemas.microsoft.com/office/drawing/2016/11/main" r:id="rId4"/>
              </a:ext>
            </a:extLst>
          </a:blip>
          <a:srcRect/>
          <a:stretch>
            <a:fillRect t="-4000" b="-4000"/>
          </a:stretch>
        </a:blipFill>
        <a:effectLst/>
      </p:bgPr>
    </p:bg>
    <p:spTree>
      <p:nvGrpSpPr>
        <p:cNvPr id="1" name="">
          <a:extLst>
            <a:ext uri="{FF2B5EF4-FFF2-40B4-BE49-F238E27FC236}">
              <a16:creationId xmlns:a16="http://schemas.microsoft.com/office/drawing/2014/main" id="{C6A10186-046E-D625-9EC9-9E5ABAFBCE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1B1BCD-D758-D5CD-6DD9-2B00915E3E0D}"/>
              </a:ext>
            </a:extLst>
          </p:cNvPr>
          <p:cNvSpPr>
            <a:spLocks noGrp="1"/>
          </p:cNvSpPr>
          <p:nvPr>
            <p:ph type="ctrTitle"/>
          </p:nvPr>
        </p:nvSpPr>
        <p:spPr>
          <a:xfrm>
            <a:off x="6730584" y="894285"/>
            <a:ext cx="4532886" cy="801414"/>
          </a:xfrm>
          <a:blipFill>
            <a:blip r:embed="rId5"/>
            <a:tile tx="0" ty="0" sx="100000" sy="100000" flip="none" algn="tl"/>
          </a:blipFill>
          <a:ln w="76200">
            <a:solidFill>
              <a:srgbClr val="EBCEA7"/>
            </a:solidFill>
          </a:ln>
          <a:scene3d>
            <a:camera prst="orthographicFront"/>
            <a:lightRig rig="threePt" dir="t"/>
          </a:scene3d>
          <a:sp3d>
            <a:bevelT w="101600" prst="riblet"/>
          </a:sp3d>
        </p:spPr>
        <p:txBody>
          <a:bodyPr rtlCol="0">
            <a:normAutofit/>
          </a:bodyPr>
          <a:lstStyle/>
          <a:p>
            <a:pPr algn="ctr" rtl="0"/>
            <a:r>
              <a:rPr lang="en-US" b="1" dirty="0">
                <a:solidFill>
                  <a:schemeClr val="bg1"/>
                </a:solidFill>
              </a:rPr>
              <a:t>Table of Content</a:t>
            </a:r>
            <a:endParaRPr lang="en-GB" b="1" dirty="0">
              <a:solidFill>
                <a:schemeClr val="bg1"/>
              </a:solidFill>
            </a:endParaRPr>
          </a:p>
        </p:txBody>
      </p:sp>
      <p:sp>
        <p:nvSpPr>
          <p:cNvPr id="23" name="Subtitle 22">
            <a:extLst>
              <a:ext uri="{FF2B5EF4-FFF2-40B4-BE49-F238E27FC236}">
                <a16:creationId xmlns:a16="http://schemas.microsoft.com/office/drawing/2014/main" id="{CD250269-60A8-3958-DCE9-DE1656EAC588}"/>
              </a:ext>
            </a:extLst>
          </p:cNvPr>
          <p:cNvSpPr>
            <a:spLocks noGrp="1"/>
          </p:cNvSpPr>
          <p:nvPr>
            <p:ph type="subTitle" idx="1"/>
          </p:nvPr>
        </p:nvSpPr>
        <p:spPr>
          <a:xfrm>
            <a:off x="7028319" y="1944415"/>
            <a:ext cx="3937416" cy="3770584"/>
          </a:xfrm>
          <a:blipFill>
            <a:blip r:embed="rId5"/>
            <a:tile tx="0" ty="0" sx="100000" sy="100000" flip="none" algn="tl"/>
          </a:blipFill>
          <a:ln w="76200">
            <a:solidFill>
              <a:srgbClr val="EBCEA7"/>
            </a:solidFill>
          </a:ln>
          <a:scene3d>
            <a:camera prst="orthographicFront"/>
            <a:lightRig rig="threePt" dir="t"/>
          </a:scene3d>
          <a:sp3d>
            <a:bevelT w="101600" prst="riblet"/>
          </a:sp3d>
        </p:spPr>
        <p:txBody>
          <a:bodyPr rtlCol="0">
            <a:normAutofit/>
          </a:bodyPr>
          <a:lstStyle/>
          <a:p>
            <a:pPr marL="342900" indent="-342900" rtl="0">
              <a:buFont typeface="Wingdings" panose="05000000000000000000" pitchFamily="2" charset="2"/>
              <a:buChar char="Ø"/>
            </a:pPr>
            <a:r>
              <a:rPr lang="en-US" dirty="0">
                <a:solidFill>
                  <a:schemeClr val="bg1"/>
                </a:solidFill>
              </a:rPr>
              <a:t>Mission and Vision Statements</a:t>
            </a:r>
          </a:p>
          <a:p>
            <a:pPr marL="342900" indent="-342900">
              <a:buFont typeface="Wingdings" panose="05000000000000000000" pitchFamily="2" charset="2"/>
              <a:buChar char="Ø"/>
            </a:pPr>
            <a:r>
              <a:rPr lang="en-US" dirty="0">
                <a:solidFill>
                  <a:schemeClr val="bg1"/>
                </a:solidFill>
              </a:rPr>
              <a:t>Business Idea and Concept</a:t>
            </a:r>
          </a:p>
          <a:p>
            <a:pPr marL="342900" indent="-342900" rtl="0">
              <a:buFont typeface="Wingdings" panose="05000000000000000000" pitchFamily="2" charset="2"/>
              <a:buChar char="Ø"/>
            </a:pPr>
            <a:r>
              <a:rPr lang="en-US" dirty="0">
                <a:solidFill>
                  <a:schemeClr val="bg1"/>
                </a:solidFill>
              </a:rPr>
              <a:t>Organisational Structure</a:t>
            </a:r>
          </a:p>
          <a:p>
            <a:pPr marL="342900" indent="-342900" rtl="0">
              <a:buFont typeface="Wingdings" panose="05000000000000000000" pitchFamily="2" charset="2"/>
              <a:buChar char="Ø"/>
            </a:pPr>
            <a:r>
              <a:rPr lang="en-US" dirty="0">
                <a:solidFill>
                  <a:schemeClr val="bg1"/>
                </a:solidFill>
              </a:rPr>
              <a:t>Unique Selling Point (USP)</a:t>
            </a:r>
          </a:p>
          <a:p>
            <a:pPr marL="342900" indent="-342900" rtl="0">
              <a:buFont typeface="Wingdings" panose="05000000000000000000" pitchFamily="2" charset="2"/>
              <a:buChar char="Ø"/>
            </a:pPr>
            <a:r>
              <a:rPr lang="en-US" dirty="0">
                <a:solidFill>
                  <a:schemeClr val="bg1"/>
                </a:solidFill>
              </a:rPr>
              <a:t>SWOT Analysis</a:t>
            </a:r>
          </a:p>
          <a:p>
            <a:pPr marL="342900" indent="-342900" rtl="0">
              <a:buFont typeface="Wingdings" panose="05000000000000000000" pitchFamily="2" charset="2"/>
              <a:buChar char="Ø"/>
            </a:pPr>
            <a:r>
              <a:rPr lang="en-US" dirty="0">
                <a:solidFill>
                  <a:schemeClr val="bg1"/>
                </a:solidFill>
              </a:rPr>
              <a:t>Market Segmentation</a:t>
            </a:r>
          </a:p>
          <a:p>
            <a:pPr marL="342900" indent="-342900" rtl="0">
              <a:buFont typeface="Wingdings" panose="05000000000000000000" pitchFamily="2" charset="2"/>
              <a:buChar char="Ø"/>
            </a:pPr>
            <a:r>
              <a:rPr lang="en-US" dirty="0">
                <a:solidFill>
                  <a:schemeClr val="bg1"/>
                </a:solidFill>
              </a:rPr>
              <a:t>Digital Marketing Strategy</a:t>
            </a:r>
          </a:p>
          <a:p>
            <a:pPr marL="342900" indent="-342900" rtl="0">
              <a:buFont typeface="Wingdings" panose="05000000000000000000" pitchFamily="2" charset="2"/>
              <a:buChar char="Ø"/>
            </a:pPr>
            <a:r>
              <a:rPr lang="en-US" dirty="0">
                <a:solidFill>
                  <a:schemeClr val="bg1"/>
                </a:solidFill>
              </a:rPr>
              <a:t>Goals and Objectives</a:t>
            </a:r>
          </a:p>
          <a:p>
            <a:pPr marL="342900" indent="-342900" rtl="0">
              <a:buFont typeface="Wingdings" panose="05000000000000000000" pitchFamily="2" charset="2"/>
              <a:buChar char="Ø"/>
            </a:pPr>
            <a:r>
              <a:rPr lang="en-US" dirty="0">
                <a:solidFill>
                  <a:schemeClr val="bg1"/>
                </a:solidFill>
              </a:rPr>
              <a:t>Financing</a:t>
            </a:r>
          </a:p>
          <a:p>
            <a:pPr marL="342900" indent="-342900" rtl="0">
              <a:buFont typeface="Wingdings" panose="05000000000000000000" pitchFamily="2" charset="2"/>
              <a:buChar char="Ø"/>
            </a:pPr>
            <a:endParaRPr lang="en-US" dirty="0">
              <a:solidFill>
                <a:schemeClr val="bg1"/>
              </a:solidFill>
            </a:endParaRPr>
          </a:p>
          <a:p>
            <a:pPr rtl="0"/>
            <a:endParaRPr lang="en-US" dirty="0">
              <a:solidFill>
                <a:schemeClr val="bg1"/>
              </a:solidFill>
            </a:endParaRPr>
          </a:p>
          <a:p>
            <a:pPr marL="342900" indent="-342900" rtl="0">
              <a:buFont typeface="Wingdings" panose="05000000000000000000" pitchFamily="2" charset="2"/>
              <a:buChar char="Ø"/>
            </a:pPr>
            <a:endParaRPr lang="en-US" dirty="0">
              <a:solidFill>
                <a:schemeClr val="bg1"/>
              </a:solidFill>
            </a:endParaRPr>
          </a:p>
          <a:p>
            <a:pPr marL="342900" indent="-342900" rtl="0">
              <a:buFont typeface="Wingdings" panose="05000000000000000000" pitchFamily="2" charset="2"/>
              <a:buChar char="Ø"/>
            </a:pPr>
            <a:endParaRPr lang="en-US" dirty="0"/>
          </a:p>
          <a:p>
            <a:pPr marL="342900" indent="-342900" rtl="0">
              <a:buFont typeface="Wingdings" panose="05000000000000000000" pitchFamily="2" charset="2"/>
              <a:buChar char="Ø"/>
            </a:pPr>
            <a:endParaRPr lang="en-GB" dirty="0"/>
          </a:p>
        </p:txBody>
      </p:sp>
      <p:pic>
        <p:nvPicPr>
          <p:cNvPr id="6" name="Picture Placeholder 5">
            <a:extLst>
              <a:ext uri="{FF2B5EF4-FFF2-40B4-BE49-F238E27FC236}">
                <a16:creationId xmlns:a16="http://schemas.microsoft.com/office/drawing/2014/main" id="{5C88A72A-797F-4FC7-245C-E72C47C4D206}"/>
              </a:ext>
            </a:extLst>
          </p:cNvPr>
          <p:cNvPicPr>
            <a:picLocks noGrp="1" noChangeAspect="1"/>
          </p:cNvPicPr>
          <p:nvPr>
            <p:ph type="pic" sz="quarter" idx="15"/>
          </p:nvPr>
        </p:nvPicPr>
        <p:blipFill>
          <a:blip r:embed="rId6"/>
          <a:srcRect l="13315" r="13315"/>
          <a:stretch>
            <a:fillRect/>
          </a:stretch>
        </p:blipFill>
        <p:spPr>
          <a:xfrm>
            <a:off x="829621" y="1096069"/>
            <a:ext cx="5593404" cy="4618931"/>
          </a:xfrm>
          <a:ln w="76200">
            <a:solidFill>
              <a:srgbClr val="EBCEA7"/>
            </a:solidFill>
          </a:ln>
          <a:scene3d>
            <a:camera prst="orthographicFront"/>
            <a:lightRig rig="threePt" dir="t"/>
          </a:scene3d>
          <a:sp3d>
            <a:bevelT w="101600" prst="riblet"/>
          </a:sp3d>
        </p:spPr>
      </p:pic>
    </p:spTree>
    <p:extLst>
      <p:ext uri="{BB962C8B-B14F-4D97-AF65-F5344CB8AC3E}">
        <p14:creationId xmlns:p14="http://schemas.microsoft.com/office/powerpoint/2010/main" val="2730963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extLst>
              <a:ext uri="{837473B0-CC2E-450A-ABE3-18F120FF3D39}">
                <a1611:picAttrSrcUrl xmlns:a1611="http://schemas.microsoft.com/office/drawing/2016/11/main" r:id="rId4"/>
              </a:ext>
            </a:extLst>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463040" y="725215"/>
            <a:ext cx="4087368" cy="1487512"/>
          </a:xfrm>
          <a:blipFill>
            <a:blip r:embed="rId5"/>
            <a:tile tx="0" ty="0" sx="100000" sy="100000" flip="none" algn="tl"/>
          </a:blipFill>
          <a:ln w="76200">
            <a:solidFill>
              <a:srgbClr val="EBCEA7"/>
            </a:solidFill>
          </a:ln>
          <a:scene3d>
            <a:camera prst="orthographicFront"/>
            <a:lightRig rig="threePt" dir="t"/>
          </a:scene3d>
          <a:sp3d>
            <a:bevelT w="101600" prst="riblet"/>
          </a:sp3d>
        </p:spPr>
        <p:txBody>
          <a:bodyPr rtlCol="0">
            <a:normAutofit/>
          </a:bodyPr>
          <a:lstStyle/>
          <a:p>
            <a:pPr algn="ctr" rtl="0"/>
            <a:r>
              <a:rPr lang="en-GB" sz="2400" b="1" dirty="0">
                <a:solidFill>
                  <a:schemeClr val="bg1"/>
                </a:solidFill>
              </a:rPr>
              <a:t>NJ Wooden Garden Ltd Missions and Visions Statement</a:t>
            </a:r>
          </a:p>
        </p:txBody>
      </p: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1463040" y="2848303"/>
            <a:ext cx="4087368" cy="2670949"/>
          </a:xfrm>
          <a:blipFill>
            <a:blip r:embed="rId6"/>
            <a:tile tx="0" ty="0" sx="100000" sy="100000" flip="none" algn="tl"/>
          </a:blipFill>
          <a:ln w="76200">
            <a:solidFill>
              <a:srgbClr val="EBCEA7"/>
            </a:solidFill>
          </a:ln>
          <a:scene3d>
            <a:camera prst="orthographicFront"/>
            <a:lightRig rig="threePt" dir="t"/>
          </a:scene3d>
          <a:sp3d>
            <a:bevelT w="101600" prst="riblet"/>
          </a:sp3d>
        </p:spPr>
        <p:txBody>
          <a:bodyPr vert="horz" lIns="91440" tIns="45720" rIns="91440" bIns="45720" rtlCol="0" anchor="t">
            <a:noAutofit/>
          </a:bodyPr>
          <a:lstStyle/>
          <a:p>
            <a:pPr marL="342900" indent="-342900">
              <a:buFont typeface="Wingdings" panose="05000000000000000000" pitchFamily="2" charset="2"/>
              <a:buChar char="§"/>
            </a:pPr>
            <a:r>
              <a:rPr lang="lt-LT" sz="2000" b="1" dirty="0">
                <a:solidFill>
                  <a:schemeClr val="bg1"/>
                </a:solidFill>
              </a:rPr>
              <a:t>Mission: </a:t>
            </a:r>
            <a:r>
              <a:rPr lang="en-US" sz="2000" b="1" dirty="0">
                <a:solidFill>
                  <a:schemeClr val="bg1"/>
                </a:solidFill>
              </a:rPr>
              <a:t>,,Built from wood, made for Life’’</a:t>
            </a:r>
            <a:endParaRPr lang="lt-LT" sz="2000" b="1" dirty="0">
              <a:solidFill>
                <a:schemeClr val="bg1"/>
              </a:solidFill>
            </a:endParaRPr>
          </a:p>
          <a:p>
            <a:pPr marL="342900" indent="-342900">
              <a:buFont typeface="Wingdings" panose="05000000000000000000" pitchFamily="2" charset="2"/>
              <a:buChar char="§"/>
            </a:pPr>
            <a:r>
              <a:rPr lang="lt-LT" sz="2000" b="1" dirty="0">
                <a:solidFill>
                  <a:schemeClr val="bg1"/>
                </a:solidFill>
              </a:rPr>
              <a:t>Vision: UK leader in </a:t>
            </a:r>
            <a:r>
              <a:rPr lang="en-US" sz="2000" b="1" dirty="0">
                <a:solidFill>
                  <a:schemeClr val="bg1"/>
                </a:solidFill>
              </a:rPr>
              <a:t>wooden construction, symbol of smart design, superior craftsmanship and respect for nature.</a:t>
            </a:r>
            <a:r>
              <a:rPr lang="lt-LT" sz="2000" b="1" dirty="0">
                <a:solidFill>
                  <a:schemeClr val="bg1"/>
                </a:solidFill>
              </a:rPr>
              <a:t> (Atkočiūnienė et al., 2024).</a:t>
            </a:r>
          </a:p>
        </p:txBody>
      </p:sp>
      <p:sp>
        <p:nvSpPr>
          <p:cNvPr id="6" name="Date Placeholder 5">
            <a:extLst>
              <a:ext uri="{FF2B5EF4-FFF2-40B4-BE49-F238E27FC236}">
                <a16:creationId xmlns:a16="http://schemas.microsoft.com/office/drawing/2014/main" id="{55F77CBB-7E0A-452C-B294-CE85EADCD6E2}"/>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4038600" y="6356350"/>
            <a:ext cx="4114800" cy="365125"/>
          </a:xfrm>
        </p:spPr>
        <p:txBody>
          <a:bodyPr rtlCol="0"/>
          <a:lstStyle/>
          <a:p>
            <a:pPr rtl="0"/>
            <a:r>
              <a:rPr lang="en-GB"/>
              <a:t>Contoso business plan</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8610600" y="6356350"/>
            <a:ext cx="2743200" cy="365125"/>
          </a:xfrm>
        </p:spPr>
        <p:txBody>
          <a:bodyPr rtlCol="0"/>
          <a:lstStyle/>
          <a:p>
            <a:pPr rtl="0"/>
            <a:fld id="{19B51A1E-902D-48AF-9020-955120F399B6}" type="slidenum">
              <a:rPr lang="en-GB" smtClean="0"/>
              <a:pPr rtl="0"/>
              <a:t>3</a:t>
            </a:fld>
            <a:endParaRPr lang="en-GB"/>
          </a:p>
        </p:txBody>
      </p:sp>
      <p:pic>
        <p:nvPicPr>
          <p:cNvPr id="29" name="Picture Placeholder 28">
            <a:extLst>
              <a:ext uri="{FF2B5EF4-FFF2-40B4-BE49-F238E27FC236}">
                <a16:creationId xmlns:a16="http://schemas.microsoft.com/office/drawing/2014/main" id="{5C24F63D-56CF-E42B-6907-440F09CA3CE5}"/>
              </a:ext>
            </a:extLst>
          </p:cNvPr>
          <p:cNvPicPr>
            <a:picLocks noGrp="1" noChangeAspect="1"/>
          </p:cNvPicPr>
          <p:nvPr>
            <p:ph type="pic" sz="quarter" idx="15"/>
          </p:nvPr>
        </p:nvPicPr>
        <p:blipFill>
          <a:blip r:embed="rId7"/>
          <a:srcRect l="17405" r="17405"/>
          <a:stretch>
            <a:fillRect/>
          </a:stretch>
        </p:blipFill>
        <p:spPr>
          <a:ln w="76200">
            <a:solidFill>
              <a:srgbClr val="EBCEA7"/>
            </a:solidFill>
          </a:ln>
          <a:scene3d>
            <a:camera prst="orthographicFront"/>
            <a:lightRig rig="threePt" dir="t"/>
          </a:scene3d>
          <a:sp3d>
            <a:bevelT w="101600" prst="riblet"/>
          </a:sp3d>
        </p:spPr>
      </p:pic>
    </p:spTree>
    <p:extLst>
      <p:ext uri="{BB962C8B-B14F-4D97-AF65-F5344CB8AC3E}">
        <p14:creationId xmlns:p14="http://schemas.microsoft.com/office/powerpoint/2010/main" val="1942026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extLst>
              <a:ext uri="{837473B0-CC2E-450A-ABE3-18F120FF3D39}">
                <a1611:picAttrSrcUrl xmlns:a1611="http://schemas.microsoft.com/office/drawing/2016/11/main" r:id="rId4"/>
              </a:ext>
            </a:extLst>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673480" y="707030"/>
            <a:ext cx="3887569" cy="640080"/>
          </a:xfrm>
        </p:spPr>
        <p:txBody>
          <a:bodyPr rtlCol="0"/>
          <a:lstStyle/>
          <a:p>
            <a:pPr rtl="0"/>
            <a:r>
              <a:rPr lang="en-GB" dirty="0"/>
              <a:t>Business Idea</a:t>
            </a:r>
          </a:p>
        </p:txBody>
      </p:sp>
      <p:sp>
        <p:nvSpPr>
          <p:cNvPr id="8" name="Text Placeholder 7">
            <a:extLst>
              <a:ext uri="{FF2B5EF4-FFF2-40B4-BE49-F238E27FC236}">
                <a16:creationId xmlns:a16="http://schemas.microsoft.com/office/drawing/2014/main" id="{DF46CE38-1E0F-4E8B-92C5-39AA77E52443}"/>
              </a:ext>
            </a:extLst>
          </p:cNvPr>
          <p:cNvSpPr>
            <a:spLocks noGrp="1"/>
          </p:cNvSpPr>
          <p:nvPr>
            <p:ph type="body" sz="quarter" idx="19"/>
          </p:nvPr>
        </p:nvSpPr>
        <p:spPr>
          <a:xfrm>
            <a:off x="836614" y="6276593"/>
            <a:ext cx="2042794" cy="293944"/>
          </a:xfrm>
        </p:spPr>
        <p:txBody>
          <a:bodyPr rtlCol="0"/>
          <a:lstStyle/>
          <a:p>
            <a:pPr rtl="0"/>
            <a:endParaRPr lang="en-GB" dirty="0"/>
          </a:p>
        </p:txBody>
      </p:sp>
      <p:sp>
        <p:nvSpPr>
          <p:cNvPr id="18" name="Text Placeholder 17">
            <a:extLst>
              <a:ext uri="{FF2B5EF4-FFF2-40B4-BE49-F238E27FC236}">
                <a16:creationId xmlns:a16="http://schemas.microsoft.com/office/drawing/2014/main" id="{C233B739-EA91-40DC-B361-7B22D9E5992D}"/>
              </a:ext>
            </a:extLst>
          </p:cNvPr>
          <p:cNvSpPr>
            <a:spLocks noGrp="1"/>
          </p:cNvSpPr>
          <p:nvPr>
            <p:ph type="body" sz="quarter" idx="21"/>
          </p:nvPr>
        </p:nvSpPr>
        <p:spPr>
          <a:xfrm>
            <a:off x="3420427" y="6105126"/>
            <a:ext cx="2235711" cy="474634"/>
          </a:xfrm>
          <a:blipFill>
            <a:blip r:embed="rId5"/>
            <a:tile tx="0" ty="0" sx="100000" sy="100000" flip="none" algn="tl"/>
          </a:blipFill>
          <a:ln w="76200">
            <a:solidFill>
              <a:srgbClr val="EBCEA7"/>
            </a:solidFill>
          </a:ln>
        </p:spPr>
        <p:txBody>
          <a:bodyPr rtlCol="0"/>
          <a:lstStyle/>
          <a:p>
            <a:pPr rtl="0"/>
            <a:r>
              <a:rPr lang="en-US" sz="1600" b="1" dirty="0">
                <a:solidFill>
                  <a:schemeClr val="bg1"/>
                </a:solidFill>
              </a:rPr>
              <a:t>Sheds</a:t>
            </a:r>
          </a:p>
          <a:p>
            <a:pPr rtl="0"/>
            <a:endParaRPr lang="en-GB" dirty="0">
              <a:solidFill>
                <a:schemeClr val="bg1"/>
              </a:solidFill>
            </a:endParaRPr>
          </a:p>
        </p:txBody>
      </p:sp>
      <p:sp>
        <p:nvSpPr>
          <p:cNvPr id="19" name="Text Placeholder 18">
            <a:extLst>
              <a:ext uri="{FF2B5EF4-FFF2-40B4-BE49-F238E27FC236}">
                <a16:creationId xmlns:a16="http://schemas.microsoft.com/office/drawing/2014/main" id="{85A8A7FE-7A5C-4B0A-948C-EBDCA6269E8D}"/>
              </a:ext>
            </a:extLst>
          </p:cNvPr>
          <p:cNvSpPr>
            <a:spLocks noGrp="1"/>
          </p:cNvSpPr>
          <p:nvPr>
            <p:ph type="body" sz="quarter" idx="22"/>
          </p:nvPr>
        </p:nvSpPr>
        <p:spPr>
          <a:xfrm>
            <a:off x="1818858" y="1499401"/>
            <a:ext cx="3203138" cy="525643"/>
          </a:xfrm>
          <a:blipFill>
            <a:blip r:embed="rId5"/>
            <a:tile tx="0" ty="0" sx="100000" sy="100000" flip="none" algn="tl"/>
          </a:blipFill>
          <a:ln w="76200">
            <a:solidFill>
              <a:srgbClr val="EBCEA7"/>
            </a:solidFill>
          </a:ln>
        </p:spPr>
        <p:txBody>
          <a:bodyPr rtlCol="0"/>
          <a:lstStyle/>
          <a:p>
            <a:pPr rtl="0"/>
            <a:r>
              <a:rPr lang="en-US" sz="2000" b="1" dirty="0">
                <a:solidFill>
                  <a:schemeClr val="bg1"/>
                </a:solidFill>
              </a:rPr>
              <a:t>Company Overview</a:t>
            </a:r>
            <a:endParaRPr lang="en-GB" sz="2000" b="1" dirty="0">
              <a:solidFill>
                <a:schemeClr val="bg1"/>
              </a:solidFill>
            </a:endParaRPr>
          </a:p>
        </p:txBody>
      </p:sp>
      <p:sp>
        <p:nvSpPr>
          <p:cNvPr id="20" name="Text Placeholder 19">
            <a:extLst>
              <a:ext uri="{FF2B5EF4-FFF2-40B4-BE49-F238E27FC236}">
                <a16:creationId xmlns:a16="http://schemas.microsoft.com/office/drawing/2014/main" id="{940EF05F-D143-4A4E-A3CF-65E5CF2A0B8A}"/>
              </a:ext>
            </a:extLst>
          </p:cNvPr>
          <p:cNvSpPr>
            <a:spLocks noGrp="1"/>
          </p:cNvSpPr>
          <p:nvPr>
            <p:ph type="body" sz="quarter" idx="23"/>
          </p:nvPr>
        </p:nvSpPr>
        <p:spPr>
          <a:xfrm>
            <a:off x="6096000" y="6105126"/>
            <a:ext cx="2135188" cy="465412"/>
          </a:xfrm>
          <a:solidFill>
            <a:schemeClr val="accent4"/>
          </a:solidFill>
        </p:spPr>
        <p:txBody>
          <a:bodyPr rtlCol="0"/>
          <a:lstStyle/>
          <a:p>
            <a:pPr rtl="0"/>
            <a:endParaRPr lang="en-GB" dirty="0"/>
          </a:p>
        </p:txBody>
      </p:sp>
      <p:sp>
        <p:nvSpPr>
          <p:cNvPr id="21" name="Text Placeholder 20">
            <a:extLst>
              <a:ext uri="{FF2B5EF4-FFF2-40B4-BE49-F238E27FC236}">
                <a16:creationId xmlns:a16="http://schemas.microsoft.com/office/drawing/2014/main" id="{439DE219-A942-4567-A75F-69E0C6CE1252}"/>
              </a:ext>
            </a:extLst>
          </p:cNvPr>
          <p:cNvSpPr>
            <a:spLocks noGrp="1"/>
          </p:cNvSpPr>
          <p:nvPr>
            <p:ph type="body" sz="quarter" idx="24"/>
          </p:nvPr>
        </p:nvSpPr>
        <p:spPr>
          <a:xfrm>
            <a:off x="6096000" y="6076754"/>
            <a:ext cx="2235710" cy="493783"/>
          </a:xfrm>
          <a:blipFill>
            <a:blip r:embed="rId5"/>
            <a:tile tx="0" ty="0" sx="100000" sy="100000" flip="none" algn="tl"/>
          </a:blipFill>
          <a:ln w="76200">
            <a:solidFill>
              <a:srgbClr val="EBCEA7"/>
            </a:solidFill>
          </a:ln>
        </p:spPr>
        <p:txBody>
          <a:bodyPr rtlCol="0"/>
          <a:lstStyle/>
          <a:p>
            <a:pPr rtl="0"/>
            <a:r>
              <a:rPr lang="en-US" sz="1600" b="1" dirty="0">
                <a:solidFill>
                  <a:schemeClr val="bg1"/>
                </a:solidFill>
              </a:rPr>
              <a:t>Summer</a:t>
            </a:r>
            <a:r>
              <a:rPr lang="en-US" sz="1600" b="1" dirty="0">
                <a:solidFill>
                  <a:schemeClr val="accent3">
                    <a:lumMod val="25000"/>
                  </a:schemeClr>
                </a:solidFill>
              </a:rPr>
              <a:t> </a:t>
            </a:r>
            <a:r>
              <a:rPr lang="en-US" sz="1600" b="1" dirty="0">
                <a:solidFill>
                  <a:schemeClr val="bg1"/>
                </a:solidFill>
              </a:rPr>
              <a:t>Houses</a:t>
            </a:r>
            <a:endParaRPr lang="en-GB" sz="1600" b="1" dirty="0">
              <a:solidFill>
                <a:schemeClr val="bg1"/>
              </a:solidFill>
            </a:endParaRPr>
          </a:p>
        </p:txBody>
      </p:sp>
      <p:sp>
        <p:nvSpPr>
          <p:cNvPr id="22" name="Text Placeholder 21">
            <a:extLst>
              <a:ext uri="{FF2B5EF4-FFF2-40B4-BE49-F238E27FC236}">
                <a16:creationId xmlns:a16="http://schemas.microsoft.com/office/drawing/2014/main" id="{C03C7179-C3FF-46C1-8E01-AC087B88C235}"/>
              </a:ext>
            </a:extLst>
          </p:cNvPr>
          <p:cNvSpPr>
            <a:spLocks noGrp="1"/>
          </p:cNvSpPr>
          <p:nvPr>
            <p:ph type="body" sz="quarter" idx="25"/>
          </p:nvPr>
        </p:nvSpPr>
        <p:spPr>
          <a:xfrm>
            <a:off x="8772208" y="6105125"/>
            <a:ext cx="2195118" cy="465412"/>
          </a:xfrm>
        </p:spPr>
        <p:txBody>
          <a:bodyPr rtlCol="0"/>
          <a:lstStyle/>
          <a:p>
            <a:pPr rtl="0"/>
            <a:endParaRPr lang="en-GB" dirty="0"/>
          </a:p>
        </p:txBody>
      </p:sp>
      <p:sp>
        <p:nvSpPr>
          <p:cNvPr id="23" name="Text Placeholder 22">
            <a:extLst>
              <a:ext uri="{FF2B5EF4-FFF2-40B4-BE49-F238E27FC236}">
                <a16:creationId xmlns:a16="http://schemas.microsoft.com/office/drawing/2014/main" id="{8B1CDB23-6AD9-45A0-9AF3-29C62C3D580B}"/>
              </a:ext>
            </a:extLst>
          </p:cNvPr>
          <p:cNvSpPr>
            <a:spLocks noGrp="1"/>
          </p:cNvSpPr>
          <p:nvPr>
            <p:ph type="body" sz="quarter" idx="26"/>
          </p:nvPr>
        </p:nvSpPr>
        <p:spPr>
          <a:xfrm>
            <a:off x="8731616" y="6105126"/>
            <a:ext cx="2235710" cy="465412"/>
          </a:xfrm>
          <a:blipFill>
            <a:blip r:embed="rId5"/>
            <a:tile tx="0" ty="0" sx="100000" sy="100000" flip="none" algn="tl"/>
          </a:blipFill>
          <a:ln w="76200">
            <a:solidFill>
              <a:srgbClr val="EBCEA7"/>
            </a:solidFill>
          </a:ln>
        </p:spPr>
        <p:txBody>
          <a:bodyPr rtlCol="0"/>
          <a:lstStyle/>
          <a:p>
            <a:pPr rtl="0"/>
            <a:r>
              <a:rPr lang="en-US" sz="1600" b="1" dirty="0">
                <a:solidFill>
                  <a:schemeClr val="bg1"/>
                </a:solidFill>
              </a:rPr>
              <a:t>Modular Construction</a:t>
            </a:r>
            <a:endParaRPr lang="en-GB" sz="1600" b="1" dirty="0">
              <a:solidFill>
                <a:schemeClr val="bg1"/>
              </a:solidFill>
            </a:endParaRPr>
          </a:p>
        </p:txBody>
      </p:sp>
      <p:sp>
        <p:nvSpPr>
          <p:cNvPr id="3" name="Date Placeholder 2">
            <a:extLst>
              <a:ext uri="{FF2B5EF4-FFF2-40B4-BE49-F238E27FC236}">
                <a16:creationId xmlns:a16="http://schemas.microsoft.com/office/drawing/2014/main" id="{F39FF936-8D81-42BA-AE11-83A5B33666F3}"/>
              </a:ext>
            </a:extLst>
          </p:cNvPr>
          <p:cNvSpPr>
            <a:spLocks noGrp="1"/>
          </p:cNvSpPr>
          <p:nvPr>
            <p:ph type="dt" sz="half" idx="10"/>
          </p:nvPr>
        </p:nvSpPr>
        <p:spPr>
          <a:xfrm>
            <a:off x="673480" y="472966"/>
            <a:ext cx="3925897" cy="683172"/>
          </a:xfrm>
          <a:blipFill>
            <a:blip r:embed="rId5"/>
            <a:tile tx="0" ty="0" sx="100000" sy="100000" flip="none" algn="tl"/>
          </a:blipFill>
          <a:ln w="76200">
            <a:solidFill>
              <a:srgbClr val="EBCEA7"/>
            </a:solidFill>
          </a:ln>
        </p:spPr>
        <p:txBody>
          <a:bodyPr rtlCol="0"/>
          <a:lstStyle/>
          <a:p>
            <a:pPr rtl="0"/>
            <a:r>
              <a:rPr lang="en-US" sz="3600" b="1" dirty="0">
                <a:solidFill>
                  <a:schemeClr val="bg1"/>
                </a:solidFill>
              </a:rPr>
              <a:t>Business  Idea</a:t>
            </a:r>
            <a:endParaRPr lang="en-GB" sz="3600" b="1" dirty="0">
              <a:solidFill>
                <a:schemeClr val="bg1"/>
              </a:solidFill>
            </a:endParaRPr>
          </a:p>
        </p:txBody>
      </p:sp>
      <p:sp>
        <p:nvSpPr>
          <p:cNvPr id="5" name="Slide Number Placeholder 4">
            <a:extLst>
              <a:ext uri="{FF2B5EF4-FFF2-40B4-BE49-F238E27FC236}">
                <a16:creationId xmlns:a16="http://schemas.microsoft.com/office/drawing/2014/main" id="{1D394544-C9EA-4CC9-A8CE-78087E866119}"/>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4</a:t>
            </a:fld>
            <a:endParaRPr lang="en-GB"/>
          </a:p>
        </p:txBody>
      </p:sp>
      <p:sp>
        <p:nvSpPr>
          <p:cNvPr id="9" name="Text Placeholder 8">
            <a:extLst>
              <a:ext uri="{FF2B5EF4-FFF2-40B4-BE49-F238E27FC236}">
                <a16:creationId xmlns:a16="http://schemas.microsoft.com/office/drawing/2014/main" id="{186D5209-B0A7-E77F-04DB-773177848E69}"/>
              </a:ext>
            </a:extLst>
          </p:cNvPr>
          <p:cNvSpPr>
            <a:spLocks noGrp="1"/>
          </p:cNvSpPr>
          <p:nvPr>
            <p:ph type="body" sz="quarter" idx="20"/>
          </p:nvPr>
        </p:nvSpPr>
        <p:spPr>
          <a:xfrm>
            <a:off x="764712" y="6105125"/>
            <a:ext cx="2235711" cy="474634"/>
          </a:xfrm>
          <a:blipFill>
            <a:blip r:embed="rId5"/>
            <a:tile tx="0" ty="0" sx="100000" sy="100000" flip="none" algn="tl"/>
          </a:blipFill>
          <a:ln w="76200">
            <a:solidFill>
              <a:srgbClr val="EBCEA7"/>
            </a:solidFill>
          </a:ln>
        </p:spPr>
        <p:txBody>
          <a:bodyPr/>
          <a:lstStyle/>
          <a:p>
            <a:r>
              <a:rPr lang="en-US" sz="1600" b="1" dirty="0">
                <a:solidFill>
                  <a:schemeClr val="bg1"/>
                </a:solidFill>
              </a:rPr>
              <a:t>Terases</a:t>
            </a:r>
            <a:endParaRPr lang="en-GB" sz="1600" b="1" dirty="0">
              <a:solidFill>
                <a:schemeClr val="bg1"/>
              </a:solidFill>
            </a:endParaRPr>
          </a:p>
        </p:txBody>
      </p:sp>
      <p:pic>
        <p:nvPicPr>
          <p:cNvPr id="32" name="Picture Placeholder 31">
            <a:extLst>
              <a:ext uri="{FF2B5EF4-FFF2-40B4-BE49-F238E27FC236}">
                <a16:creationId xmlns:a16="http://schemas.microsoft.com/office/drawing/2014/main" id="{B0B2F932-1C6B-8674-7749-08015D0FDAA8}"/>
              </a:ext>
            </a:extLst>
          </p:cNvPr>
          <p:cNvPicPr>
            <a:picLocks noGrp="1" noChangeAspect="1"/>
          </p:cNvPicPr>
          <p:nvPr>
            <p:ph type="pic" sz="quarter" idx="17"/>
          </p:nvPr>
        </p:nvPicPr>
        <p:blipFill>
          <a:blip r:embed="rId6"/>
          <a:srcRect t="2855" b="2855"/>
          <a:stretch>
            <a:fillRect/>
          </a:stretch>
        </p:blipFill>
        <p:spPr>
          <a:xfrm>
            <a:off x="6127750" y="4392613"/>
            <a:ext cx="2103438" cy="1487487"/>
          </a:xfrm>
          <a:ln>
            <a:solidFill>
              <a:srgbClr val="EBCEA7"/>
            </a:solidFill>
          </a:ln>
        </p:spPr>
      </p:pic>
      <p:pic>
        <p:nvPicPr>
          <p:cNvPr id="36" name="Picture Placeholder 35">
            <a:extLst>
              <a:ext uri="{FF2B5EF4-FFF2-40B4-BE49-F238E27FC236}">
                <a16:creationId xmlns:a16="http://schemas.microsoft.com/office/drawing/2014/main" id="{FEC77E2C-E969-5ED9-3BEE-ABD504AC4E6D}"/>
              </a:ext>
            </a:extLst>
          </p:cNvPr>
          <p:cNvPicPr>
            <a:picLocks noGrp="1" noChangeAspect="1"/>
          </p:cNvPicPr>
          <p:nvPr>
            <p:ph type="pic" sz="quarter" idx="18"/>
          </p:nvPr>
        </p:nvPicPr>
        <p:blipFill>
          <a:blip r:embed="rId7"/>
          <a:srcRect t="2855" b="2855"/>
          <a:stretch>
            <a:fillRect/>
          </a:stretch>
        </p:blipFill>
        <p:spPr>
          <a:xfrm>
            <a:off x="8772525" y="4392613"/>
            <a:ext cx="2103438" cy="1487487"/>
          </a:xfrm>
          <a:ln>
            <a:solidFill>
              <a:srgbClr val="EBCEA7"/>
            </a:solidFill>
          </a:ln>
        </p:spPr>
      </p:pic>
      <p:pic>
        <p:nvPicPr>
          <p:cNvPr id="28" name="Picture Placeholder 27">
            <a:extLst>
              <a:ext uri="{FF2B5EF4-FFF2-40B4-BE49-F238E27FC236}">
                <a16:creationId xmlns:a16="http://schemas.microsoft.com/office/drawing/2014/main" id="{03E5E544-0FF8-3B28-04FF-D43A2BCCFDE6}"/>
              </a:ext>
            </a:extLst>
          </p:cNvPr>
          <p:cNvPicPr>
            <a:picLocks noGrp="1" noChangeAspect="1"/>
          </p:cNvPicPr>
          <p:nvPr>
            <p:ph type="pic" sz="quarter" idx="16"/>
          </p:nvPr>
        </p:nvPicPr>
        <p:blipFill>
          <a:blip r:embed="rId8"/>
          <a:srcRect t="14642" b="14642"/>
          <a:stretch>
            <a:fillRect/>
          </a:stretch>
        </p:blipFill>
        <p:spPr>
          <a:xfrm>
            <a:off x="3482975" y="4392613"/>
            <a:ext cx="2103438" cy="1487487"/>
          </a:xfrm>
          <a:ln>
            <a:solidFill>
              <a:srgbClr val="EBCEA7"/>
            </a:solidFill>
          </a:ln>
        </p:spPr>
      </p:pic>
      <p:pic>
        <p:nvPicPr>
          <p:cNvPr id="26" name="Picture Placeholder 25">
            <a:extLst>
              <a:ext uri="{FF2B5EF4-FFF2-40B4-BE49-F238E27FC236}">
                <a16:creationId xmlns:a16="http://schemas.microsoft.com/office/drawing/2014/main" id="{FAEB1B5D-3D60-8952-2D30-7636E2A4BF6B}"/>
              </a:ext>
            </a:extLst>
          </p:cNvPr>
          <p:cNvPicPr>
            <a:picLocks noGrp="1" noChangeAspect="1"/>
          </p:cNvPicPr>
          <p:nvPr>
            <p:ph type="pic" sz="quarter" idx="15"/>
          </p:nvPr>
        </p:nvPicPr>
        <p:blipFill>
          <a:blip r:embed="rId9"/>
          <a:srcRect t="14642" b="14642"/>
          <a:stretch>
            <a:fillRect/>
          </a:stretch>
        </p:blipFill>
        <p:spPr>
          <a:xfrm>
            <a:off x="836613" y="4392613"/>
            <a:ext cx="2103437" cy="1487487"/>
          </a:xfrm>
          <a:ln>
            <a:solidFill>
              <a:srgbClr val="EBCEA7"/>
            </a:solidFill>
          </a:ln>
        </p:spPr>
      </p:pic>
      <p:sp>
        <p:nvSpPr>
          <p:cNvPr id="37" name="TextBox 36">
            <a:extLst>
              <a:ext uri="{FF2B5EF4-FFF2-40B4-BE49-F238E27FC236}">
                <a16:creationId xmlns:a16="http://schemas.microsoft.com/office/drawing/2014/main" id="{C23B6F4E-831A-FBF0-EB6C-90F3595A5DD9}"/>
              </a:ext>
            </a:extLst>
          </p:cNvPr>
          <p:cNvSpPr txBox="1"/>
          <p:nvPr/>
        </p:nvSpPr>
        <p:spPr>
          <a:xfrm>
            <a:off x="5459387" y="314134"/>
            <a:ext cx="5978356" cy="3785652"/>
          </a:xfrm>
          <a:prstGeom prst="rect">
            <a:avLst/>
          </a:prstGeom>
          <a:blipFill>
            <a:blip r:embed="rId5"/>
            <a:tile tx="0" ty="0" sx="100000" sy="100000" flip="none" algn="tl"/>
          </a:blipFill>
          <a:ln w="76200">
            <a:solidFill>
              <a:srgbClr val="EBCEA7"/>
            </a:solidFill>
          </a:ln>
        </p:spPr>
        <p:txBody>
          <a:bodyPr wrap="square" rtlCol="0">
            <a:spAutoFit/>
          </a:bodyPr>
          <a:lstStyle/>
          <a:p>
            <a:pPr algn="ctr"/>
            <a:r>
              <a:rPr lang="en-US" sz="2400" b="1" dirty="0">
                <a:solidFill>
                  <a:schemeClr val="bg1"/>
                </a:solidFill>
              </a:rPr>
              <a:t>NJ Wooden Garden Ltd </a:t>
            </a:r>
            <a:r>
              <a:rPr lang="en-US" sz="2300" dirty="0">
                <a:solidFill>
                  <a:schemeClr val="bg1"/>
                </a:solidFill>
              </a:rPr>
              <a:t>is a limited liability company based in Colchester that offers a variety of carpentry, joinery and modular construction services, which are based on the concept of transforming high-quality timber into a variety of end products such as sheds, garden terraces, tiny houses, summer houses and modular constructions for customers' comfort, a unique and eco-friendly environment.</a:t>
            </a:r>
            <a:endParaRPr lang="en-GB" sz="2300" dirty="0">
              <a:solidFill>
                <a:schemeClr val="bg1"/>
              </a:solidFill>
            </a:endParaRPr>
          </a:p>
        </p:txBody>
      </p:sp>
      <p:pic>
        <p:nvPicPr>
          <p:cNvPr id="39" name="Picture 38">
            <a:extLst>
              <a:ext uri="{FF2B5EF4-FFF2-40B4-BE49-F238E27FC236}">
                <a16:creationId xmlns:a16="http://schemas.microsoft.com/office/drawing/2014/main" id="{7E964CAF-A981-2CF7-EC88-5EDE2643C839}"/>
              </a:ext>
            </a:extLst>
          </p:cNvPr>
          <p:cNvPicPr>
            <a:picLocks noChangeAspect="1"/>
          </p:cNvPicPr>
          <p:nvPr/>
        </p:nvPicPr>
        <p:blipFill>
          <a:blip r:embed="rId10"/>
          <a:stretch>
            <a:fillRect/>
          </a:stretch>
        </p:blipFill>
        <p:spPr>
          <a:xfrm>
            <a:off x="1357912" y="2298347"/>
            <a:ext cx="2707918" cy="1652758"/>
          </a:xfrm>
          <a:prstGeom prst="rect">
            <a:avLst/>
          </a:prstGeom>
          <a:ln w="76200">
            <a:solidFill>
              <a:srgbClr val="EBCEA7"/>
            </a:solidFill>
          </a:ln>
        </p:spPr>
      </p:pic>
    </p:spTree>
    <p:extLst>
      <p:ext uri="{BB962C8B-B14F-4D97-AF65-F5344CB8AC3E}">
        <p14:creationId xmlns:p14="http://schemas.microsoft.com/office/powerpoint/2010/main" val="4268866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5000"/>
            <a:lum/>
          </a:blip>
          <a:srcRect/>
          <a:stretch>
            <a:fillRect t="-39000" b="-3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420414" y="236483"/>
            <a:ext cx="4464975" cy="746234"/>
          </a:xfrm>
          <a:blipFill>
            <a:blip r:embed="rId4"/>
            <a:tile tx="0" ty="0" sx="100000" sy="100000" flip="none" algn="tl"/>
          </a:blipFill>
          <a:ln w="76200">
            <a:solidFill>
              <a:srgbClr val="EBCEA7"/>
            </a:solidFill>
          </a:ln>
          <a:scene3d>
            <a:camera prst="orthographicFront"/>
            <a:lightRig rig="threePt" dir="t"/>
          </a:scene3d>
          <a:sp3d>
            <a:bevelT w="101600" prst="riblet"/>
          </a:sp3d>
        </p:spPr>
        <p:txBody>
          <a:bodyPr rtlCol="0">
            <a:normAutofit/>
          </a:bodyPr>
          <a:lstStyle/>
          <a:p>
            <a:pPr algn="ctr" rtl="0"/>
            <a:r>
              <a:rPr lang="en-GB" b="1" dirty="0">
                <a:solidFill>
                  <a:schemeClr val="bg1"/>
                </a:solidFill>
              </a:rPr>
              <a:t>Our Team</a:t>
            </a:r>
          </a:p>
        </p:txBody>
      </p:sp>
      <p:sp>
        <p:nvSpPr>
          <p:cNvPr id="5" name="Slide Number Placeholder 4">
            <a:extLst>
              <a:ext uri="{FF2B5EF4-FFF2-40B4-BE49-F238E27FC236}">
                <a16:creationId xmlns:a16="http://schemas.microsoft.com/office/drawing/2014/main" id="{06B4E214-2330-4B23-B2DE-B23F90535ED4}"/>
              </a:ext>
            </a:extLst>
          </p:cNvPr>
          <p:cNvSpPr>
            <a:spLocks noGrp="1"/>
          </p:cNvSpPr>
          <p:nvPr>
            <p:ph type="sldNum" sz="quarter" idx="12"/>
          </p:nvPr>
        </p:nvSpPr>
        <p:spPr>
          <a:xfrm>
            <a:off x="8162596" y="6528293"/>
            <a:ext cx="2743200" cy="365125"/>
          </a:xfrm>
        </p:spPr>
        <p:txBody>
          <a:bodyPr rtlCol="0"/>
          <a:lstStyle/>
          <a:p>
            <a:pPr rtl="0"/>
            <a:fld id="{B5CEABB6-07DC-46E8-9B57-56EC44A396E5}" type="slidenum">
              <a:rPr lang="en-GB" smtClean="0"/>
              <a:pPr rtl="0"/>
              <a:t>5</a:t>
            </a:fld>
            <a:endParaRPr lang="en-GB" dirty="0"/>
          </a:p>
        </p:txBody>
      </p:sp>
      <p:sp>
        <p:nvSpPr>
          <p:cNvPr id="10" name="Oval 9">
            <a:extLst>
              <a:ext uri="{FF2B5EF4-FFF2-40B4-BE49-F238E27FC236}">
                <a16:creationId xmlns:a16="http://schemas.microsoft.com/office/drawing/2014/main" id="{3415B775-7398-0F32-8F54-8C74DC445571}"/>
              </a:ext>
            </a:extLst>
          </p:cNvPr>
          <p:cNvSpPr/>
          <p:nvPr/>
        </p:nvSpPr>
        <p:spPr>
          <a:xfrm>
            <a:off x="5838496" y="536028"/>
            <a:ext cx="3189890" cy="1040523"/>
          </a:xfrm>
          <a:prstGeom prst="ellipse">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rPr>
              <a:t>Owner/Director</a:t>
            </a:r>
            <a:endParaRPr lang="en-GB" b="1" dirty="0">
              <a:solidFill>
                <a:schemeClr val="bg1"/>
              </a:solidFill>
            </a:endParaRPr>
          </a:p>
        </p:txBody>
      </p:sp>
      <p:sp>
        <p:nvSpPr>
          <p:cNvPr id="11" name="Oval 10">
            <a:extLst>
              <a:ext uri="{FF2B5EF4-FFF2-40B4-BE49-F238E27FC236}">
                <a16:creationId xmlns:a16="http://schemas.microsoft.com/office/drawing/2014/main" id="{AEDDEBF9-6B40-C2BF-88D3-168F7B53999A}"/>
              </a:ext>
            </a:extLst>
          </p:cNvPr>
          <p:cNvSpPr/>
          <p:nvPr/>
        </p:nvSpPr>
        <p:spPr>
          <a:xfrm>
            <a:off x="3492063" y="2485696"/>
            <a:ext cx="1618593" cy="730469"/>
          </a:xfrm>
          <a:prstGeom prst="ellipse">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carpenter</a:t>
            </a:r>
            <a:endParaRPr lang="en-GB" dirty="0">
              <a:solidFill>
                <a:schemeClr val="bg1"/>
              </a:solidFill>
            </a:endParaRPr>
          </a:p>
        </p:txBody>
      </p:sp>
      <p:sp>
        <p:nvSpPr>
          <p:cNvPr id="13" name="Oval 12">
            <a:extLst>
              <a:ext uri="{FF2B5EF4-FFF2-40B4-BE49-F238E27FC236}">
                <a16:creationId xmlns:a16="http://schemas.microsoft.com/office/drawing/2014/main" id="{475FCF27-3AE5-D247-E048-8585990CD15C}"/>
              </a:ext>
            </a:extLst>
          </p:cNvPr>
          <p:cNvSpPr/>
          <p:nvPr/>
        </p:nvSpPr>
        <p:spPr>
          <a:xfrm>
            <a:off x="8082455" y="2485698"/>
            <a:ext cx="1618594" cy="730466"/>
          </a:xfrm>
          <a:prstGeom prst="ellipse">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joiner</a:t>
            </a:r>
            <a:endParaRPr lang="en-GB" dirty="0">
              <a:solidFill>
                <a:schemeClr val="bg1"/>
              </a:solidFill>
            </a:endParaRPr>
          </a:p>
        </p:txBody>
      </p:sp>
      <p:sp>
        <p:nvSpPr>
          <p:cNvPr id="14" name="Oval 13">
            <a:extLst>
              <a:ext uri="{FF2B5EF4-FFF2-40B4-BE49-F238E27FC236}">
                <a16:creationId xmlns:a16="http://schemas.microsoft.com/office/drawing/2014/main" id="{0F43F710-7AA4-EA48-365B-F44C4EEED278}"/>
              </a:ext>
            </a:extLst>
          </p:cNvPr>
          <p:cNvSpPr/>
          <p:nvPr/>
        </p:nvSpPr>
        <p:spPr>
          <a:xfrm>
            <a:off x="10289628" y="2485692"/>
            <a:ext cx="1618593" cy="730469"/>
          </a:xfrm>
          <a:prstGeom prst="ellipse">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carpenter</a:t>
            </a:r>
            <a:endParaRPr lang="en-GB" dirty="0">
              <a:solidFill>
                <a:schemeClr val="bg1"/>
              </a:solidFill>
            </a:endParaRPr>
          </a:p>
        </p:txBody>
      </p:sp>
      <p:sp>
        <p:nvSpPr>
          <p:cNvPr id="15" name="Oval 14">
            <a:extLst>
              <a:ext uri="{FF2B5EF4-FFF2-40B4-BE49-F238E27FC236}">
                <a16:creationId xmlns:a16="http://schemas.microsoft.com/office/drawing/2014/main" id="{F65E5182-00FE-4FCC-2B8E-06729BEF6509}"/>
              </a:ext>
            </a:extLst>
          </p:cNvPr>
          <p:cNvSpPr/>
          <p:nvPr/>
        </p:nvSpPr>
        <p:spPr>
          <a:xfrm>
            <a:off x="4682359" y="4099030"/>
            <a:ext cx="2406871" cy="945933"/>
          </a:xfrm>
          <a:prstGeom prst="ellipse">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designer</a:t>
            </a:r>
            <a:endParaRPr lang="en-GB" dirty="0">
              <a:solidFill>
                <a:schemeClr val="bg1"/>
              </a:solidFill>
            </a:endParaRPr>
          </a:p>
        </p:txBody>
      </p:sp>
      <p:sp>
        <p:nvSpPr>
          <p:cNvPr id="16" name="Oval 15">
            <a:extLst>
              <a:ext uri="{FF2B5EF4-FFF2-40B4-BE49-F238E27FC236}">
                <a16:creationId xmlns:a16="http://schemas.microsoft.com/office/drawing/2014/main" id="{A67F7261-B452-312A-E7D7-A7FBDC1D9756}"/>
              </a:ext>
            </a:extLst>
          </p:cNvPr>
          <p:cNvSpPr/>
          <p:nvPr/>
        </p:nvSpPr>
        <p:spPr>
          <a:xfrm>
            <a:off x="8082455" y="4125308"/>
            <a:ext cx="2406871" cy="945932"/>
          </a:xfrm>
          <a:prstGeom prst="ellipse">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accouter</a:t>
            </a:r>
            <a:endParaRPr lang="en-GB" dirty="0">
              <a:solidFill>
                <a:schemeClr val="bg1"/>
              </a:solidFill>
            </a:endParaRPr>
          </a:p>
        </p:txBody>
      </p:sp>
      <p:sp>
        <p:nvSpPr>
          <p:cNvPr id="18" name="Oval 17">
            <a:extLst>
              <a:ext uri="{FF2B5EF4-FFF2-40B4-BE49-F238E27FC236}">
                <a16:creationId xmlns:a16="http://schemas.microsoft.com/office/drawing/2014/main" id="{0EBF14BA-F189-6E5C-BDC3-7791899F2F7A}"/>
              </a:ext>
            </a:extLst>
          </p:cNvPr>
          <p:cNvSpPr/>
          <p:nvPr/>
        </p:nvSpPr>
        <p:spPr>
          <a:xfrm>
            <a:off x="5454871" y="2488314"/>
            <a:ext cx="1618593" cy="730469"/>
          </a:xfrm>
          <a:prstGeom prst="ellipse">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joiner</a:t>
            </a:r>
            <a:endParaRPr lang="en-GB" dirty="0">
              <a:solidFill>
                <a:schemeClr val="bg1"/>
              </a:solidFill>
            </a:endParaRPr>
          </a:p>
        </p:txBody>
      </p:sp>
      <p:cxnSp>
        <p:nvCxnSpPr>
          <p:cNvPr id="21" name="Straight Connector 20">
            <a:extLst>
              <a:ext uri="{FF2B5EF4-FFF2-40B4-BE49-F238E27FC236}">
                <a16:creationId xmlns:a16="http://schemas.microsoft.com/office/drawing/2014/main" id="{86CC5E1E-37AA-187B-EBB9-0DEFB4C910F1}"/>
              </a:ext>
            </a:extLst>
          </p:cNvPr>
          <p:cNvCxnSpPr>
            <a:stCxn id="10" idx="4"/>
            <a:endCxn id="11" idx="0"/>
          </p:cNvCxnSpPr>
          <p:nvPr/>
        </p:nvCxnSpPr>
        <p:spPr>
          <a:xfrm flipH="1">
            <a:off x="4301360" y="1576551"/>
            <a:ext cx="3132081" cy="909145"/>
          </a:xfrm>
          <a:prstGeom prst="line">
            <a:avLst/>
          </a:prstGeom>
          <a:ln w="285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23" name="Straight Connector 22">
            <a:extLst>
              <a:ext uri="{FF2B5EF4-FFF2-40B4-BE49-F238E27FC236}">
                <a16:creationId xmlns:a16="http://schemas.microsoft.com/office/drawing/2014/main" id="{90B8D330-99EA-BBD5-BE64-1E951BC6F863}"/>
              </a:ext>
            </a:extLst>
          </p:cNvPr>
          <p:cNvCxnSpPr>
            <a:stCxn id="10" idx="4"/>
            <a:endCxn id="18" idx="0"/>
          </p:cNvCxnSpPr>
          <p:nvPr/>
        </p:nvCxnSpPr>
        <p:spPr>
          <a:xfrm flipH="1">
            <a:off x="6264168" y="1576551"/>
            <a:ext cx="1169273" cy="911763"/>
          </a:xfrm>
          <a:prstGeom prst="line">
            <a:avLst/>
          </a:prstGeom>
          <a:ln w="285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25" name="Straight Connector 24">
            <a:extLst>
              <a:ext uri="{FF2B5EF4-FFF2-40B4-BE49-F238E27FC236}">
                <a16:creationId xmlns:a16="http://schemas.microsoft.com/office/drawing/2014/main" id="{B60DB54C-B474-9CE0-C56F-89C1A8D59ADF}"/>
              </a:ext>
            </a:extLst>
          </p:cNvPr>
          <p:cNvCxnSpPr>
            <a:stCxn id="10" idx="4"/>
            <a:endCxn id="13" idx="0"/>
          </p:cNvCxnSpPr>
          <p:nvPr/>
        </p:nvCxnSpPr>
        <p:spPr>
          <a:xfrm>
            <a:off x="7433441" y="1576551"/>
            <a:ext cx="1458311" cy="909147"/>
          </a:xfrm>
          <a:prstGeom prst="line">
            <a:avLst/>
          </a:prstGeom>
          <a:ln w="285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27" name="Straight Connector 26">
            <a:extLst>
              <a:ext uri="{FF2B5EF4-FFF2-40B4-BE49-F238E27FC236}">
                <a16:creationId xmlns:a16="http://schemas.microsoft.com/office/drawing/2014/main" id="{661C9F3A-EEB1-90A5-30DB-17D3E87F6D21}"/>
              </a:ext>
            </a:extLst>
          </p:cNvPr>
          <p:cNvCxnSpPr>
            <a:stCxn id="10" idx="4"/>
            <a:endCxn id="14" idx="0"/>
          </p:cNvCxnSpPr>
          <p:nvPr/>
        </p:nvCxnSpPr>
        <p:spPr>
          <a:xfrm>
            <a:off x="7433441" y="1576551"/>
            <a:ext cx="3665484" cy="909141"/>
          </a:xfrm>
          <a:prstGeom prst="line">
            <a:avLst/>
          </a:prstGeom>
          <a:ln w="285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29" name="Straight Connector 28">
            <a:extLst>
              <a:ext uri="{FF2B5EF4-FFF2-40B4-BE49-F238E27FC236}">
                <a16:creationId xmlns:a16="http://schemas.microsoft.com/office/drawing/2014/main" id="{37BD3815-355F-38E4-0433-7CD68A4F0B14}"/>
              </a:ext>
            </a:extLst>
          </p:cNvPr>
          <p:cNvCxnSpPr>
            <a:stCxn id="10" idx="4"/>
            <a:endCxn id="15" idx="6"/>
          </p:cNvCxnSpPr>
          <p:nvPr/>
        </p:nvCxnSpPr>
        <p:spPr>
          <a:xfrm flipH="1">
            <a:off x="7089230" y="1576551"/>
            <a:ext cx="344211" cy="2995446"/>
          </a:xfrm>
          <a:prstGeom prst="line">
            <a:avLst/>
          </a:prstGeom>
          <a:ln w="285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31" name="Straight Connector 30">
            <a:extLst>
              <a:ext uri="{FF2B5EF4-FFF2-40B4-BE49-F238E27FC236}">
                <a16:creationId xmlns:a16="http://schemas.microsoft.com/office/drawing/2014/main" id="{869265CD-53B7-CC26-35D6-E9C6E1EC96D3}"/>
              </a:ext>
            </a:extLst>
          </p:cNvPr>
          <p:cNvCxnSpPr>
            <a:stCxn id="10" idx="4"/>
            <a:endCxn id="16" idx="2"/>
          </p:cNvCxnSpPr>
          <p:nvPr/>
        </p:nvCxnSpPr>
        <p:spPr>
          <a:xfrm>
            <a:off x="7433441" y="1576551"/>
            <a:ext cx="649014" cy="3021723"/>
          </a:xfrm>
          <a:prstGeom prst="line">
            <a:avLst/>
          </a:prstGeom>
          <a:ln w="285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33" name="TextBox 32">
            <a:extLst>
              <a:ext uri="{FF2B5EF4-FFF2-40B4-BE49-F238E27FC236}">
                <a16:creationId xmlns:a16="http://schemas.microsoft.com/office/drawing/2014/main" id="{AB2C6C5C-EFAC-B6BE-D387-9FAB9B376DCC}"/>
              </a:ext>
            </a:extLst>
          </p:cNvPr>
          <p:cNvSpPr txBox="1"/>
          <p:nvPr/>
        </p:nvSpPr>
        <p:spPr>
          <a:xfrm>
            <a:off x="454576" y="1114602"/>
            <a:ext cx="2743197" cy="3477875"/>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txBody>
          <a:bodyPr wrap="square" rtlCol="0">
            <a:spAutoFit/>
          </a:bodyPr>
          <a:lstStyle/>
          <a:p>
            <a:pPr algn="ctr"/>
            <a:r>
              <a:rPr lang="en-US" sz="2800" b="1" dirty="0">
                <a:solidFill>
                  <a:schemeClr val="bg1"/>
                </a:solidFill>
              </a:rPr>
              <a:t>Simple Organisational Structure</a:t>
            </a:r>
          </a:p>
          <a:p>
            <a:pPr algn="ctr"/>
            <a:endParaRPr lang="en-US" sz="2800" b="1" dirty="0">
              <a:solidFill>
                <a:schemeClr val="bg1"/>
              </a:solidFill>
            </a:endParaRPr>
          </a:p>
          <a:p>
            <a:pPr marL="285750" indent="-285750">
              <a:buFont typeface="Arial" panose="020B0604020202020204" pitchFamily="34" charset="0"/>
              <a:buChar char="•"/>
            </a:pPr>
            <a:r>
              <a:rPr lang="en-US" dirty="0">
                <a:solidFill>
                  <a:schemeClr val="bg1"/>
                </a:solidFill>
              </a:rPr>
              <a:t>Quick decision-making process</a:t>
            </a:r>
          </a:p>
          <a:p>
            <a:pPr marL="285750" indent="-285750">
              <a:buFont typeface="Arial" panose="020B0604020202020204" pitchFamily="34" charset="0"/>
              <a:buChar char="•"/>
            </a:pPr>
            <a:r>
              <a:rPr lang="en-US" dirty="0">
                <a:solidFill>
                  <a:schemeClr val="bg1"/>
                </a:solidFill>
              </a:rPr>
              <a:t>Free communication</a:t>
            </a:r>
          </a:p>
          <a:p>
            <a:pPr marL="285750" indent="-285750">
              <a:buFont typeface="Arial" panose="020B0604020202020204" pitchFamily="34" charset="0"/>
              <a:buChar char="•"/>
            </a:pPr>
            <a:r>
              <a:rPr lang="en-US" dirty="0">
                <a:solidFill>
                  <a:schemeClr val="bg1"/>
                </a:solidFill>
              </a:rPr>
              <a:t>Flexibility in work</a:t>
            </a:r>
          </a:p>
          <a:p>
            <a:pPr marL="285750" indent="-285750">
              <a:buFont typeface="Arial" panose="020B0604020202020204" pitchFamily="34" charset="0"/>
              <a:buChar char="•"/>
            </a:pPr>
            <a:endParaRPr lang="en-US" dirty="0">
              <a:solidFill>
                <a:schemeClr val="bg1"/>
              </a:solidFill>
            </a:endParaRPr>
          </a:p>
          <a:p>
            <a:pPr algn="r"/>
            <a:r>
              <a:rPr lang="en-GB" dirty="0" err="1">
                <a:solidFill>
                  <a:schemeClr val="bg1"/>
                </a:solidFill>
              </a:rPr>
              <a:t>Atkočiūnienė</a:t>
            </a:r>
            <a:r>
              <a:rPr lang="en-GB" dirty="0">
                <a:solidFill>
                  <a:schemeClr val="bg1"/>
                </a:solidFill>
              </a:rPr>
              <a:t>(2024)</a:t>
            </a:r>
          </a:p>
        </p:txBody>
      </p:sp>
      <p:pic>
        <p:nvPicPr>
          <p:cNvPr id="36" name="Picture 35">
            <a:extLst>
              <a:ext uri="{FF2B5EF4-FFF2-40B4-BE49-F238E27FC236}">
                <a16:creationId xmlns:a16="http://schemas.microsoft.com/office/drawing/2014/main" id="{6E686885-4763-F0EA-69B7-0EB9EA1E4563}"/>
              </a:ext>
            </a:extLst>
          </p:cNvPr>
          <p:cNvPicPr>
            <a:picLocks noChangeAspect="1"/>
          </p:cNvPicPr>
          <p:nvPr/>
        </p:nvPicPr>
        <p:blipFill>
          <a:blip r:embed="rId5"/>
          <a:stretch>
            <a:fillRect/>
          </a:stretch>
        </p:blipFill>
        <p:spPr>
          <a:xfrm>
            <a:off x="898635" y="4871544"/>
            <a:ext cx="2885090" cy="1665889"/>
          </a:xfrm>
          <a:prstGeom prst="rect">
            <a:avLst/>
          </a:prstGeom>
          <a:solidFill>
            <a:srgbClr val="FFFFFF">
              <a:shade val="85000"/>
            </a:srgbClr>
          </a:solidFill>
          <a:ln w="88900" cap="sq">
            <a:solidFill>
              <a:srgbClr val="EBCEA7"/>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8" name="Picture 37">
            <a:extLst>
              <a:ext uri="{FF2B5EF4-FFF2-40B4-BE49-F238E27FC236}">
                <a16:creationId xmlns:a16="http://schemas.microsoft.com/office/drawing/2014/main" id="{B0C681C6-3C22-222F-7B37-89176BB7144A}"/>
              </a:ext>
            </a:extLst>
          </p:cNvPr>
          <p:cNvPicPr>
            <a:picLocks noChangeAspect="1"/>
          </p:cNvPicPr>
          <p:nvPr/>
        </p:nvPicPr>
        <p:blipFill>
          <a:blip r:embed="rId6"/>
          <a:stretch>
            <a:fillRect/>
          </a:stretch>
        </p:blipFill>
        <p:spPr>
          <a:xfrm>
            <a:off x="4885390" y="5261519"/>
            <a:ext cx="3039410" cy="1394160"/>
          </a:xfrm>
          <a:prstGeom prst="rect">
            <a:avLst/>
          </a:prstGeom>
          <a:solidFill>
            <a:srgbClr val="FFFFFF">
              <a:shade val="85000"/>
            </a:srgbClr>
          </a:solidFill>
          <a:ln w="88900" cap="sq">
            <a:solidFill>
              <a:srgbClr val="EBCEA7"/>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1" name="Picture 40">
            <a:extLst>
              <a:ext uri="{FF2B5EF4-FFF2-40B4-BE49-F238E27FC236}">
                <a16:creationId xmlns:a16="http://schemas.microsoft.com/office/drawing/2014/main" id="{814A309E-CBC4-C5CA-26B0-13AA4D411E45}"/>
              </a:ext>
            </a:extLst>
          </p:cNvPr>
          <p:cNvPicPr>
            <a:picLocks noChangeAspect="1"/>
          </p:cNvPicPr>
          <p:nvPr/>
        </p:nvPicPr>
        <p:blipFill>
          <a:blip r:embed="rId7"/>
          <a:stretch>
            <a:fillRect/>
          </a:stretch>
        </p:blipFill>
        <p:spPr>
          <a:xfrm>
            <a:off x="8868811" y="5261519"/>
            <a:ext cx="3039410" cy="1394160"/>
          </a:xfrm>
          <a:prstGeom prst="rect">
            <a:avLst/>
          </a:prstGeom>
          <a:solidFill>
            <a:srgbClr val="FFFFFF">
              <a:shade val="85000"/>
            </a:srgbClr>
          </a:solidFill>
          <a:ln w="88900" cap="sq">
            <a:solidFill>
              <a:srgbClr val="EBCEA7"/>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197763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2405608" y="497414"/>
            <a:ext cx="6884276" cy="972477"/>
          </a:xfrm>
          <a:blipFill>
            <a:blip r:embed="rId4"/>
            <a:tile tx="0" ty="0" sx="100000" sy="100000" flip="none" algn="tl"/>
          </a:blipFill>
          <a:ln w="76200">
            <a:solidFill>
              <a:srgbClr val="EBCEA7"/>
            </a:solidFill>
          </a:ln>
          <a:scene3d>
            <a:camera prst="orthographicFront"/>
            <a:lightRig rig="threePt" dir="t"/>
          </a:scene3d>
          <a:sp3d>
            <a:bevelT w="101600" prst="riblet"/>
          </a:sp3d>
        </p:spPr>
        <p:txBody>
          <a:bodyPr rtlCol="0">
            <a:normAutofit/>
          </a:bodyPr>
          <a:lstStyle/>
          <a:p>
            <a:r>
              <a:rPr lang="en-GB" dirty="0">
                <a:solidFill>
                  <a:schemeClr val="bg1"/>
                </a:solidFill>
              </a:rPr>
              <a:t>Unique Selling Point (USP)</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idx="1"/>
          </p:nvPr>
        </p:nvSpPr>
        <p:spPr>
          <a:xfrm>
            <a:off x="1327035" y="4454236"/>
            <a:ext cx="2157146" cy="1200329"/>
          </a:xfrm>
          <a:blipFill>
            <a:blip r:embed="rId4"/>
            <a:tile tx="0" ty="0" sx="100000" sy="100000" flip="none" algn="tl"/>
          </a:blipFill>
          <a:ln w="76200">
            <a:solidFill>
              <a:srgbClr val="EBCEA7"/>
            </a:solidFill>
          </a:ln>
          <a:scene3d>
            <a:camera prst="orthographicFront"/>
            <a:lightRig rig="threePt" dir="t"/>
          </a:scene3d>
          <a:sp3d>
            <a:bevelT w="101600" prst="riblet"/>
          </a:sp3d>
        </p:spPr>
        <p:txBody>
          <a:bodyPr vert="horz" lIns="91440" tIns="45720" rIns="91440" bIns="45720" rtlCol="0" anchor="t">
            <a:normAutofit/>
          </a:bodyPr>
          <a:lstStyle/>
          <a:p>
            <a:r>
              <a:rPr lang="en-GB" sz="2000" dirty="0">
                <a:solidFill>
                  <a:schemeClr val="bg1"/>
                </a:solidFill>
              </a:rPr>
              <a:t>Full customisation and premium craftsmanship</a:t>
            </a:r>
          </a:p>
          <a:p>
            <a:pPr rtl="0"/>
            <a:endParaRPr lang="en-GB" dirty="0"/>
          </a:p>
        </p:txBody>
      </p:sp>
      <p:sp>
        <p:nvSpPr>
          <p:cNvPr id="12" name="Content Placeholder 11">
            <a:extLst>
              <a:ext uri="{FF2B5EF4-FFF2-40B4-BE49-F238E27FC236}">
                <a16:creationId xmlns:a16="http://schemas.microsoft.com/office/drawing/2014/main" id="{9E1D7404-44B2-41E5-9B1C-26216EB1EC6C}"/>
              </a:ext>
            </a:extLst>
          </p:cNvPr>
          <p:cNvSpPr>
            <a:spLocks noGrp="1"/>
          </p:cNvSpPr>
          <p:nvPr>
            <p:ph idx="15"/>
          </p:nvPr>
        </p:nvSpPr>
        <p:spPr>
          <a:xfrm>
            <a:off x="3773214" y="4454237"/>
            <a:ext cx="2322786" cy="1237738"/>
          </a:xfrm>
          <a:blipFill>
            <a:blip r:embed="rId4"/>
            <a:tile tx="0" ty="0" sx="100000" sy="100000" flip="none" algn="tl"/>
          </a:blipFill>
          <a:ln w="76200">
            <a:solidFill>
              <a:srgbClr val="EBCEA7"/>
            </a:solidFill>
          </a:ln>
          <a:scene3d>
            <a:camera prst="orthographicFront"/>
            <a:lightRig rig="threePt" dir="t"/>
          </a:scene3d>
          <a:sp3d>
            <a:bevelT w="101600" prst="riblet"/>
          </a:sp3d>
        </p:spPr>
        <p:txBody>
          <a:bodyPr rtlCol="0">
            <a:normAutofit/>
          </a:bodyPr>
          <a:lstStyle/>
          <a:p>
            <a:r>
              <a:rPr lang="en-GB" sz="1800" dirty="0">
                <a:solidFill>
                  <a:schemeClr val="bg1"/>
                </a:solidFill>
              </a:rPr>
              <a:t>On-site construction → transparency &amp; lower costs </a:t>
            </a:r>
          </a:p>
          <a:p>
            <a:r>
              <a:rPr lang="en-GB" sz="1800" dirty="0">
                <a:solidFill>
                  <a:schemeClr val="bg1"/>
                </a:solidFill>
              </a:rPr>
              <a:t>Zhou (2021)</a:t>
            </a:r>
          </a:p>
          <a:p>
            <a:pPr rtl="0"/>
            <a:endParaRPr lang="en-GB" dirty="0"/>
          </a:p>
        </p:txBody>
      </p:sp>
      <p:sp>
        <p:nvSpPr>
          <p:cNvPr id="13" name="Content Placeholder 12">
            <a:extLst>
              <a:ext uri="{FF2B5EF4-FFF2-40B4-BE49-F238E27FC236}">
                <a16:creationId xmlns:a16="http://schemas.microsoft.com/office/drawing/2014/main" id="{391CD11A-AD36-4E45-855A-2546C295CEBC}"/>
              </a:ext>
            </a:extLst>
          </p:cNvPr>
          <p:cNvSpPr>
            <a:spLocks noGrp="1"/>
          </p:cNvSpPr>
          <p:nvPr>
            <p:ph idx="16"/>
          </p:nvPr>
        </p:nvSpPr>
        <p:spPr>
          <a:xfrm>
            <a:off x="6385033" y="4454237"/>
            <a:ext cx="2017987" cy="1200329"/>
          </a:xfrm>
          <a:blipFill>
            <a:blip r:embed="rId4"/>
            <a:tile tx="0" ty="0" sx="100000" sy="100000" flip="none" algn="tl"/>
          </a:blipFill>
          <a:ln w="76200">
            <a:solidFill>
              <a:srgbClr val="EBCEA7"/>
            </a:solidFill>
          </a:ln>
          <a:scene3d>
            <a:camera prst="orthographicFront"/>
            <a:lightRig rig="threePt" dir="t"/>
          </a:scene3d>
          <a:sp3d>
            <a:bevelT w="101600" prst="riblet"/>
          </a:sp3d>
        </p:spPr>
        <p:txBody>
          <a:bodyPr rtlCol="0">
            <a:normAutofit fontScale="70000" lnSpcReduction="20000"/>
          </a:bodyPr>
          <a:lstStyle/>
          <a:p>
            <a:r>
              <a:rPr lang="en-GB" sz="2900" dirty="0">
                <a:solidFill>
                  <a:schemeClr val="bg1"/>
                </a:solidFill>
              </a:rPr>
              <a:t>FSC-certified sustainable timber.</a:t>
            </a:r>
          </a:p>
          <a:p>
            <a:pPr rtl="0"/>
            <a:r>
              <a:rPr lang="en-GB" dirty="0"/>
              <a:t>.</a:t>
            </a:r>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6</a:t>
            </a:fld>
            <a:endParaRPr lang="en-GB"/>
          </a:p>
        </p:txBody>
      </p:sp>
      <p:sp>
        <p:nvSpPr>
          <p:cNvPr id="8" name="TextBox 7">
            <a:extLst>
              <a:ext uri="{FF2B5EF4-FFF2-40B4-BE49-F238E27FC236}">
                <a16:creationId xmlns:a16="http://schemas.microsoft.com/office/drawing/2014/main" id="{F526DFA0-0F29-765E-109C-F7465E4329A7}"/>
              </a:ext>
            </a:extLst>
          </p:cNvPr>
          <p:cNvSpPr txBox="1"/>
          <p:nvPr/>
        </p:nvSpPr>
        <p:spPr>
          <a:xfrm>
            <a:off x="8692053" y="4454237"/>
            <a:ext cx="2172912" cy="1200329"/>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txBody>
          <a:bodyPr wrap="square" rtlCol="0">
            <a:spAutoFit/>
          </a:bodyPr>
          <a:lstStyle/>
          <a:p>
            <a:pPr algn="ctr"/>
            <a:r>
              <a:rPr lang="en-US" dirty="0">
                <a:solidFill>
                  <a:schemeClr val="bg1"/>
                </a:solidFill>
              </a:rPr>
              <a:t>Blends modern modular techniques with traditional joinery.</a:t>
            </a:r>
          </a:p>
        </p:txBody>
      </p:sp>
      <p:pic>
        <p:nvPicPr>
          <p:cNvPr id="14" name="Picture 13">
            <a:extLst>
              <a:ext uri="{FF2B5EF4-FFF2-40B4-BE49-F238E27FC236}">
                <a16:creationId xmlns:a16="http://schemas.microsoft.com/office/drawing/2014/main" id="{2669F160-5143-9D9D-6D07-2D71FD3197D4}"/>
              </a:ext>
            </a:extLst>
          </p:cNvPr>
          <p:cNvPicPr>
            <a:picLocks noChangeAspect="1"/>
          </p:cNvPicPr>
          <p:nvPr/>
        </p:nvPicPr>
        <p:blipFill>
          <a:blip r:embed="rId5"/>
          <a:stretch>
            <a:fillRect/>
          </a:stretch>
        </p:blipFill>
        <p:spPr>
          <a:xfrm>
            <a:off x="1327035" y="2307021"/>
            <a:ext cx="2157146" cy="1903930"/>
          </a:xfrm>
          <a:prstGeom prst="rect">
            <a:avLst/>
          </a:prstGeom>
          <a:ln w="76200">
            <a:solidFill>
              <a:srgbClr val="EBCEA7"/>
            </a:solidFill>
          </a:ln>
          <a:scene3d>
            <a:camera prst="orthographicFront"/>
            <a:lightRig rig="threePt" dir="t"/>
          </a:scene3d>
          <a:sp3d>
            <a:bevelT w="101600" prst="riblet"/>
          </a:sp3d>
        </p:spPr>
      </p:pic>
      <p:pic>
        <p:nvPicPr>
          <p:cNvPr id="16" name="Picture 15">
            <a:extLst>
              <a:ext uri="{FF2B5EF4-FFF2-40B4-BE49-F238E27FC236}">
                <a16:creationId xmlns:a16="http://schemas.microsoft.com/office/drawing/2014/main" id="{52D62795-7765-B35F-57B7-792434944EE6}"/>
              </a:ext>
            </a:extLst>
          </p:cNvPr>
          <p:cNvPicPr>
            <a:picLocks noChangeAspect="1"/>
          </p:cNvPicPr>
          <p:nvPr/>
        </p:nvPicPr>
        <p:blipFill>
          <a:blip r:embed="rId6"/>
          <a:stretch>
            <a:fillRect/>
          </a:stretch>
        </p:blipFill>
        <p:spPr>
          <a:xfrm>
            <a:off x="8699937" y="2307021"/>
            <a:ext cx="2165028" cy="2017987"/>
          </a:xfrm>
          <a:prstGeom prst="rect">
            <a:avLst/>
          </a:prstGeom>
          <a:ln w="76200">
            <a:solidFill>
              <a:srgbClr val="EBCEA7"/>
            </a:solidFill>
          </a:ln>
          <a:scene3d>
            <a:camera prst="orthographicFront"/>
            <a:lightRig rig="threePt" dir="t"/>
          </a:scene3d>
          <a:sp3d>
            <a:bevelT w="101600" prst="riblet"/>
          </a:sp3d>
        </p:spPr>
      </p:pic>
      <p:pic>
        <p:nvPicPr>
          <p:cNvPr id="20" name="Picture 19">
            <a:extLst>
              <a:ext uri="{FF2B5EF4-FFF2-40B4-BE49-F238E27FC236}">
                <a16:creationId xmlns:a16="http://schemas.microsoft.com/office/drawing/2014/main" id="{64626235-9B72-1512-75D0-13186AE528B3}"/>
              </a:ext>
            </a:extLst>
          </p:cNvPr>
          <p:cNvPicPr>
            <a:picLocks noChangeAspect="1"/>
          </p:cNvPicPr>
          <p:nvPr/>
        </p:nvPicPr>
        <p:blipFill>
          <a:blip r:embed="rId7"/>
          <a:stretch>
            <a:fillRect/>
          </a:stretch>
        </p:blipFill>
        <p:spPr>
          <a:xfrm>
            <a:off x="3783723" y="2307022"/>
            <a:ext cx="2312277" cy="1876096"/>
          </a:xfrm>
          <a:prstGeom prst="rect">
            <a:avLst/>
          </a:prstGeom>
          <a:ln w="76200">
            <a:solidFill>
              <a:srgbClr val="EBCEA7"/>
            </a:solidFill>
          </a:ln>
          <a:scene3d>
            <a:camera prst="orthographicFront"/>
            <a:lightRig rig="threePt" dir="t"/>
          </a:scene3d>
          <a:sp3d>
            <a:bevelT w="101600" prst="riblet"/>
          </a:sp3d>
        </p:spPr>
      </p:pic>
      <p:pic>
        <p:nvPicPr>
          <p:cNvPr id="22" name="Picture 21">
            <a:extLst>
              <a:ext uri="{FF2B5EF4-FFF2-40B4-BE49-F238E27FC236}">
                <a16:creationId xmlns:a16="http://schemas.microsoft.com/office/drawing/2014/main" id="{29372A6E-91C2-5C38-A371-8448D64343E3}"/>
              </a:ext>
            </a:extLst>
          </p:cNvPr>
          <p:cNvPicPr>
            <a:picLocks noChangeAspect="1"/>
          </p:cNvPicPr>
          <p:nvPr/>
        </p:nvPicPr>
        <p:blipFill>
          <a:blip r:embed="rId8"/>
          <a:stretch>
            <a:fillRect/>
          </a:stretch>
        </p:blipFill>
        <p:spPr>
          <a:xfrm>
            <a:off x="6286247" y="2307021"/>
            <a:ext cx="2116773" cy="1876096"/>
          </a:xfrm>
          <a:prstGeom prst="rect">
            <a:avLst/>
          </a:prstGeom>
          <a:ln w="76200">
            <a:solidFill>
              <a:srgbClr val="EBCEA7"/>
            </a:solidFill>
          </a:ln>
          <a:scene3d>
            <a:camera prst="orthographicFront"/>
            <a:lightRig rig="threePt" dir="t"/>
          </a:scene3d>
          <a:sp3d>
            <a:bevelT w="101600" prst="riblet"/>
          </a:sp3d>
        </p:spPr>
      </p:pic>
    </p:spTree>
    <p:extLst>
      <p:ext uri="{BB962C8B-B14F-4D97-AF65-F5344CB8AC3E}">
        <p14:creationId xmlns:p14="http://schemas.microsoft.com/office/powerpoint/2010/main" val="3153892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5000"/>
            <a:lum/>
          </a:blip>
          <a:srcRect/>
          <a:stretch>
            <a:fillRect t="-39000" b="-39000"/>
          </a:stretch>
        </a:blip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3235D3B1-302E-4611-8FB6-958884D2C8A7}"/>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7</a:t>
            </a:fld>
            <a:endParaRPr lang="en-GB"/>
          </a:p>
        </p:txBody>
      </p:sp>
      <p:sp>
        <p:nvSpPr>
          <p:cNvPr id="29" name="TextBox 28">
            <a:extLst>
              <a:ext uri="{FF2B5EF4-FFF2-40B4-BE49-F238E27FC236}">
                <a16:creationId xmlns:a16="http://schemas.microsoft.com/office/drawing/2014/main" id="{2DD53002-D76F-6697-1268-9E0248198F53}"/>
              </a:ext>
            </a:extLst>
          </p:cNvPr>
          <p:cNvSpPr txBox="1"/>
          <p:nvPr/>
        </p:nvSpPr>
        <p:spPr>
          <a:xfrm>
            <a:off x="1206732" y="3918123"/>
            <a:ext cx="4209393" cy="1354217"/>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txBody>
          <a:bodyPr wrap="square" rtlCol="0">
            <a:spAutoFit/>
          </a:bodyPr>
          <a:lstStyle/>
          <a:p>
            <a:r>
              <a:rPr lang="en-US" sz="2800" b="1" dirty="0">
                <a:solidFill>
                  <a:schemeClr val="bg1"/>
                </a:solidFill>
              </a:rPr>
              <a:t>Opportunities: </a:t>
            </a:r>
          </a:p>
          <a:p>
            <a:pPr marL="285750" indent="-285750">
              <a:buFont typeface="Arial" panose="020B0604020202020204" pitchFamily="34" charset="0"/>
              <a:buChar char="•"/>
            </a:pPr>
            <a:r>
              <a:rPr lang="en-US" dirty="0">
                <a:solidFill>
                  <a:schemeClr val="bg1"/>
                </a:solidFill>
              </a:rPr>
              <a:t>growth in green construction &amp; modular homes</a:t>
            </a:r>
          </a:p>
          <a:p>
            <a:pPr marL="285750" indent="-285750">
              <a:buFont typeface="Arial" panose="020B0604020202020204" pitchFamily="34" charset="0"/>
              <a:buChar char="•"/>
            </a:pPr>
            <a:r>
              <a:rPr lang="en-US" dirty="0">
                <a:solidFill>
                  <a:schemeClr val="bg1"/>
                </a:solidFill>
              </a:rPr>
              <a:t>digital platforms enable wider reach</a:t>
            </a:r>
          </a:p>
        </p:txBody>
      </p:sp>
      <p:sp>
        <p:nvSpPr>
          <p:cNvPr id="30" name="TextBox 29">
            <a:extLst>
              <a:ext uri="{FF2B5EF4-FFF2-40B4-BE49-F238E27FC236}">
                <a16:creationId xmlns:a16="http://schemas.microsoft.com/office/drawing/2014/main" id="{DFB48048-812D-5B09-B391-61959BE39D3D}"/>
              </a:ext>
            </a:extLst>
          </p:cNvPr>
          <p:cNvSpPr txBox="1"/>
          <p:nvPr/>
        </p:nvSpPr>
        <p:spPr>
          <a:xfrm>
            <a:off x="5964620" y="3730901"/>
            <a:ext cx="4209393" cy="1908215"/>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txBody>
          <a:bodyPr wrap="square" rtlCol="0">
            <a:spAutoFit/>
          </a:bodyPr>
          <a:lstStyle/>
          <a:p>
            <a:r>
              <a:rPr lang="en-US" sz="2800" b="1" dirty="0">
                <a:solidFill>
                  <a:schemeClr val="bg1"/>
                </a:solidFill>
              </a:rPr>
              <a:t>Threats: </a:t>
            </a:r>
          </a:p>
          <a:p>
            <a:pPr marL="285750" indent="-285750">
              <a:buFont typeface="Arial" panose="020B0604020202020204" pitchFamily="34" charset="0"/>
              <a:buChar char="•"/>
            </a:pPr>
            <a:r>
              <a:rPr lang="en-US" dirty="0">
                <a:solidFill>
                  <a:schemeClr val="bg1"/>
                </a:solidFill>
              </a:rPr>
              <a:t>rising timber costs (Bakker et al., 2022)</a:t>
            </a:r>
          </a:p>
          <a:p>
            <a:pPr marL="285750" indent="-285750">
              <a:buFont typeface="Arial" panose="020B0604020202020204" pitchFamily="34" charset="0"/>
              <a:buChar char="•"/>
            </a:pPr>
            <a:r>
              <a:rPr lang="en-US" dirty="0">
                <a:solidFill>
                  <a:schemeClr val="bg1"/>
                </a:solidFill>
              </a:rPr>
              <a:t>strong competitors</a:t>
            </a:r>
          </a:p>
          <a:p>
            <a:pPr marL="285750" indent="-285750">
              <a:buFont typeface="Arial" panose="020B0604020202020204" pitchFamily="34" charset="0"/>
              <a:buChar char="•"/>
            </a:pPr>
            <a:r>
              <a:rPr lang="en-US" dirty="0">
                <a:solidFill>
                  <a:schemeClr val="bg1"/>
                </a:solidFill>
              </a:rPr>
              <a:t>economic fluctuations affecting consumer spending.</a:t>
            </a:r>
          </a:p>
        </p:txBody>
      </p:sp>
      <p:sp>
        <p:nvSpPr>
          <p:cNvPr id="35" name="Title 1">
            <a:extLst>
              <a:ext uri="{FF2B5EF4-FFF2-40B4-BE49-F238E27FC236}">
                <a16:creationId xmlns:a16="http://schemas.microsoft.com/office/drawing/2014/main" id="{4502AFAB-4ABD-B5FF-94F2-20EDE13DF838}"/>
              </a:ext>
            </a:extLst>
          </p:cNvPr>
          <p:cNvSpPr txBox="1">
            <a:spLocks/>
          </p:cNvSpPr>
          <p:nvPr/>
        </p:nvSpPr>
        <p:spPr>
          <a:xfrm>
            <a:off x="2497440" y="363626"/>
            <a:ext cx="7325711" cy="1255986"/>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txBody>
          <a:bodyPr vert="horz" lIns="91440" tIns="45720" rIns="91440" bIns="45720" rtlCol="0" anchor="ctr">
            <a:normAutofit/>
          </a:bodyPr>
          <a:lstStyle>
            <a:lvl1pPr algn="ctr"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GB" b="1" dirty="0">
                <a:solidFill>
                  <a:schemeClr val="bg1"/>
                </a:solidFill>
              </a:rPr>
              <a:t>SWOT Analysis</a:t>
            </a:r>
          </a:p>
        </p:txBody>
      </p:sp>
      <p:sp>
        <p:nvSpPr>
          <p:cNvPr id="36" name="TextBox 35">
            <a:extLst>
              <a:ext uri="{FF2B5EF4-FFF2-40B4-BE49-F238E27FC236}">
                <a16:creationId xmlns:a16="http://schemas.microsoft.com/office/drawing/2014/main" id="{4E1BFBDA-EBAD-6248-27D9-9AA832B6FF4C}"/>
              </a:ext>
            </a:extLst>
          </p:cNvPr>
          <p:cNvSpPr txBox="1"/>
          <p:nvPr/>
        </p:nvSpPr>
        <p:spPr>
          <a:xfrm>
            <a:off x="1571297" y="2157622"/>
            <a:ext cx="4114800" cy="1446550"/>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txBody>
          <a:bodyPr wrap="square" rtlCol="0">
            <a:spAutoFit/>
          </a:bodyPr>
          <a:lstStyle/>
          <a:p>
            <a:r>
              <a:rPr lang="en-US" sz="2800" b="1" dirty="0">
                <a:solidFill>
                  <a:schemeClr val="bg1"/>
                </a:solidFill>
              </a:rPr>
              <a:t>Strengths: </a:t>
            </a:r>
          </a:p>
          <a:p>
            <a:pPr marL="342900" indent="-342900">
              <a:buFont typeface="Arial" panose="020B0604020202020204" pitchFamily="34" charset="0"/>
              <a:buChar char="•"/>
            </a:pPr>
            <a:r>
              <a:rPr lang="en-US" sz="2000" dirty="0">
                <a:solidFill>
                  <a:schemeClr val="bg1"/>
                </a:solidFill>
              </a:rPr>
              <a:t>craftsmanship, eco-materials</a:t>
            </a:r>
          </a:p>
          <a:p>
            <a:pPr marL="342900" indent="-342900">
              <a:buFont typeface="Arial" panose="020B0604020202020204" pitchFamily="34" charset="0"/>
              <a:buChar char="•"/>
            </a:pPr>
            <a:r>
              <a:rPr lang="en-US" sz="2000" dirty="0" err="1">
                <a:solidFill>
                  <a:schemeClr val="bg1"/>
                </a:solidFill>
              </a:rPr>
              <a:t>personalisation</a:t>
            </a:r>
            <a:endParaRPr lang="en-US" sz="2000" dirty="0">
              <a:solidFill>
                <a:schemeClr val="bg1"/>
              </a:solidFill>
            </a:endParaRPr>
          </a:p>
          <a:p>
            <a:pPr marL="342900" indent="-342900">
              <a:buFont typeface="Arial" panose="020B0604020202020204" pitchFamily="34" charset="0"/>
              <a:buChar char="•"/>
            </a:pPr>
            <a:r>
              <a:rPr lang="en-US" sz="2000" dirty="0">
                <a:solidFill>
                  <a:schemeClr val="bg1"/>
                </a:solidFill>
              </a:rPr>
              <a:t>on-site construction</a:t>
            </a:r>
          </a:p>
        </p:txBody>
      </p:sp>
      <p:sp>
        <p:nvSpPr>
          <p:cNvPr id="37" name="TextBox 36">
            <a:extLst>
              <a:ext uri="{FF2B5EF4-FFF2-40B4-BE49-F238E27FC236}">
                <a16:creationId xmlns:a16="http://schemas.microsoft.com/office/drawing/2014/main" id="{5D6EF11B-6E15-0BA9-1595-835DC01D6658}"/>
              </a:ext>
            </a:extLst>
          </p:cNvPr>
          <p:cNvSpPr txBox="1"/>
          <p:nvPr/>
        </p:nvSpPr>
        <p:spPr>
          <a:xfrm>
            <a:off x="6223586" y="2336846"/>
            <a:ext cx="4209392" cy="1077218"/>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txBody>
          <a:bodyPr wrap="square" rtlCol="0">
            <a:spAutoFit/>
          </a:bodyPr>
          <a:lstStyle/>
          <a:p>
            <a:r>
              <a:rPr lang="en-US" sz="2800" b="1" dirty="0">
                <a:solidFill>
                  <a:schemeClr val="bg1"/>
                </a:solidFill>
              </a:rPr>
              <a:t>Weaknesses: </a:t>
            </a:r>
          </a:p>
          <a:p>
            <a:pPr marL="285750" indent="-285750">
              <a:buFont typeface="Arial" panose="020B0604020202020204" pitchFamily="34" charset="0"/>
              <a:buChar char="•"/>
            </a:pPr>
            <a:r>
              <a:rPr lang="en-US" dirty="0">
                <a:solidFill>
                  <a:schemeClr val="bg1"/>
                </a:solidFill>
              </a:rPr>
              <a:t>limited digital presence</a:t>
            </a:r>
          </a:p>
          <a:p>
            <a:pPr marL="285750" indent="-285750">
              <a:buFont typeface="Arial" panose="020B0604020202020204" pitchFamily="34" charset="0"/>
              <a:buChar char="•"/>
            </a:pPr>
            <a:r>
              <a:rPr lang="en-US" dirty="0">
                <a:solidFill>
                  <a:schemeClr val="bg1"/>
                </a:solidFill>
              </a:rPr>
              <a:t>small operational capacity</a:t>
            </a:r>
          </a:p>
        </p:txBody>
      </p:sp>
      <p:sp>
        <p:nvSpPr>
          <p:cNvPr id="54" name="TextBox 53">
            <a:extLst>
              <a:ext uri="{FF2B5EF4-FFF2-40B4-BE49-F238E27FC236}">
                <a16:creationId xmlns:a16="http://schemas.microsoft.com/office/drawing/2014/main" id="{F888E752-7B4F-CB3A-0F27-2BC6EFF7B4E9}"/>
              </a:ext>
            </a:extLst>
          </p:cNvPr>
          <p:cNvSpPr txBox="1"/>
          <p:nvPr/>
        </p:nvSpPr>
        <p:spPr>
          <a:xfrm>
            <a:off x="8728840" y="5743903"/>
            <a:ext cx="2191407" cy="338554"/>
          </a:xfrm>
          <a:prstGeom prst="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5400000" scaled="1"/>
            <a:tileRect/>
          </a:gradFill>
        </p:spPr>
        <p:txBody>
          <a:bodyPr wrap="square" rtlCol="0">
            <a:spAutoFit/>
          </a:bodyPr>
          <a:lstStyle/>
          <a:p>
            <a:pPr algn="r"/>
            <a:r>
              <a:rPr lang="en-US" sz="1600" dirty="0" err="1">
                <a:solidFill>
                  <a:schemeClr val="accent3">
                    <a:lumMod val="25000"/>
                  </a:schemeClr>
                </a:solidFill>
              </a:rPr>
              <a:t>Phadermrod</a:t>
            </a:r>
            <a:r>
              <a:rPr lang="en-US" sz="1600" dirty="0">
                <a:solidFill>
                  <a:schemeClr val="accent3">
                    <a:lumMod val="25000"/>
                  </a:schemeClr>
                </a:solidFill>
              </a:rPr>
              <a:t>(2019)</a:t>
            </a:r>
            <a:endParaRPr lang="en-GB" sz="1600" dirty="0">
              <a:solidFill>
                <a:schemeClr val="accent3">
                  <a:lumMod val="25000"/>
                </a:schemeClr>
              </a:solidFill>
            </a:endParaRPr>
          </a:p>
        </p:txBody>
      </p:sp>
    </p:spTree>
    <p:extLst>
      <p:ext uri="{BB962C8B-B14F-4D97-AF65-F5344CB8AC3E}">
        <p14:creationId xmlns:p14="http://schemas.microsoft.com/office/powerpoint/2010/main" val="517045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Close up of a wall clock ">
            <a:extLst>
              <a:ext uri="{FF2B5EF4-FFF2-40B4-BE49-F238E27FC236}">
                <a16:creationId xmlns:a16="http://schemas.microsoft.com/office/drawing/2014/main" id="{4CB72E8C-BD65-4DC9-BE83-0E228B6A80A6}"/>
              </a:ext>
            </a:extLst>
          </p:cNvPr>
          <p:cNvPicPr>
            <a:picLocks noGrp="1" noChangeAspect="1"/>
          </p:cNvPicPr>
          <p:nvPr>
            <p:ph type="pic" sz="quarter" idx="14"/>
          </p:nvPr>
        </p:nvPicPr>
        <p:blipFill rotWithShape="1">
          <a:blip r:embed="rId3" cstate="print">
            <a:extLst>
              <a:ext uri="{28A0092B-C50C-407E-A947-70E740481C1C}">
                <a14:useLocalDpi xmlns:a14="http://schemas.microsoft.com/office/drawing/2010/main"/>
              </a:ext>
            </a:extLst>
          </a:blip>
          <a:srcRect/>
          <a:stretch/>
        </p:blipFill>
        <p:spPr>
          <a:xfrm>
            <a:off x="0" y="42042"/>
            <a:ext cx="6181344" cy="6858000"/>
          </a:xfrm>
        </p:spPr>
      </p:pic>
      <p:sp>
        <p:nvSpPr>
          <p:cNvPr id="33" name="Title 32">
            <a:extLst>
              <a:ext uri="{FF2B5EF4-FFF2-40B4-BE49-F238E27FC236}">
                <a16:creationId xmlns:a16="http://schemas.microsoft.com/office/drawing/2014/main" id="{1D291211-3EE5-468A-9544-9DD9E6923594}"/>
              </a:ext>
            </a:extLst>
          </p:cNvPr>
          <p:cNvSpPr>
            <a:spLocks noGrp="1"/>
          </p:cNvSpPr>
          <p:nvPr>
            <p:ph type="title"/>
          </p:nvPr>
        </p:nvSpPr>
        <p:spPr>
          <a:xfrm>
            <a:off x="599089" y="4269827"/>
            <a:ext cx="4330261" cy="1014249"/>
          </a:xfrm>
          <a:blipFill>
            <a:blip r:embed="rId4"/>
            <a:tile tx="0" ty="0" sx="100000" sy="100000" flip="none" algn="tl"/>
          </a:blipFill>
          <a:ln w="76200">
            <a:solidFill>
              <a:srgbClr val="EBCEA7"/>
            </a:solidFill>
          </a:ln>
          <a:scene3d>
            <a:camera prst="orthographicFront"/>
            <a:lightRig rig="threePt" dir="t"/>
          </a:scene3d>
          <a:sp3d>
            <a:bevelT w="101600" prst="riblet"/>
          </a:sp3d>
        </p:spPr>
        <p:txBody>
          <a:bodyPr rtlCol="0">
            <a:normAutofit/>
          </a:bodyPr>
          <a:lstStyle/>
          <a:p>
            <a:r>
              <a:rPr lang="en-GB" sz="3200" b="1" dirty="0">
                <a:solidFill>
                  <a:schemeClr val="bg1"/>
                </a:solidFill>
              </a:rPr>
              <a:t>Market Segmentation</a:t>
            </a:r>
          </a:p>
        </p:txBody>
      </p:sp>
      <p:sp>
        <p:nvSpPr>
          <p:cNvPr id="18" name="Slide Number Placeholder 17">
            <a:extLst>
              <a:ext uri="{FF2B5EF4-FFF2-40B4-BE49-F238E27FC236}">
                <a16:creationId xmlns:a16="http://schemas.microsoft.com/office/drawing/2014/main" id="{782260B2-4C92-4B33-AF87-E5810D104DAD}"/>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8</a:t>
            </a:fld>
            <a:endParaRPr lang="en-GB"/>
          </a:p>
        </p:txBody>
      </p:sp>
      <p:pic>
        <p:nvPicPr>
          <p:cNvPr id="8" name="Picture Placeholder 7">
            <a:extLst>
              <a:ext uri="{FF2B5EF4-FFF2-40B4-BE49-F238E27FC236}">
                <a16:creationId xmlns:a16="http://schemas.microsoft.com/office/drawing/2014/main" id="{DE7718AE-4908-D029-F47C-4BCDAACB74CF}"/>
              </a:ext>
            </a:extLst>
          </p:cNvPr>
          <p:cNvPicPr>
            <a:picLocks noGrp="1" noChangeAspect="1"/>
          </p:cNvPicPr>
          <p:nvPr>
            <p:ph type="pic" sz="quarter" idx="15"/>
          </p:nvPr>
        </p:nvPicPr>
        <p:blipFill>
          <a:blip r:embed="rId5"/>
          <a:srcRect l="5665" r="5665"/>
          <a:stretch>
            <a:fillRect/>
          </a:stretch>
        </p:blipFill>
        <p:spPr>
          <a:xfrm>
            <a:off x="2583389" y="1399244"/>
            <a:ext cx="6181344" cy="4871655"/>
          </a:xfrm>
          <a:ln w="76200">
            <a:solidFill>
              <a:srgbClr val="EBCEA7"/>
            </a:solidFill>
          </a:ln>
          <a:scene3d>
            <a:camera prst="orthographicFront"/>
            <a:lightRig rig="threePt" dir="t"/>
          </a:scene3d>
          <a:sp3d>
            <a:bevelT w="101600" prst="riblet"/>
          </a:sp3d>
        </p:spPr>
      </p:pic>
      <p:sp>
        <p:nvSpPr>
          <p:cNvPr id="10" name="Rectangle 9">
            <a:extLst>
              <a:ext uri="{FF2B5EF4-FFF2-40B4-BE49-F238E27FC236}">
                <a16:creationId xmlns:a16="http://schemas.microsoft.com/office/drawing/2014/main" id="{4B440A5E-4979-6234-D1F2-BD7FFD4BA442}"/>
              </a:ext>
            </a:extLst>
          </p:cNvPr>
          <p:cNvSpPr/>
          <p:nvPr/>
        </p:nvSpPr>
        <p:spPr>
          <a:xfrm>
            <a:off x="6784428" y="331076"/>
            <a:ext cx="4766441" cy="982717"/>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Demographic: </a:t>
            </a:r>
            <a:r>
              <a:rPr lang="en-GB" dirty="0"/>
              <a:t>employed, medium and higher incomes homeowners between the age of </a:t>
            </a:r>
          </a:p>
          <a:p>
            <a:r>
              <a:rPr lang="en-GB" dirty="0"/>
              <a:t>25 and 60.</a:t>
            </a:r>
          </a:p>
        </p:txBody>
      </p:sp>
      <p:sp>
        <p:nvSpPr>
          <p:cNvPr id="11" name="Rectangle 10">
            <a:extLst>
              <a:ext uri="{FF2B5EF4-FFF2-40B4-BE49-F238E27FC236}">
                <a16:creationId xmlns:a16="http://schemas.microsoft.com/office/drawing/2014/main" id="{7250D757-F585-68B7-4D01-09B1D040F914}"/>
              </a:ext>
            </a:extLst>
          </p:cNvPr>
          <p:cNvSpPr/>
          <p:nvPr/>
        </p:nvSpPr>
        <p:spPr>
          <a:xfrm>
            <a:off x="8934837" y="1770993"/>
            <a:ext cx="2743200" cy="1245476"/>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Geographic: </a:t>
            </a:r>
            <a:r>
              <a:rPr lang="en-GB" dirty="0"/>
              <a:t>Colchester, Essex, SE England.</a:t>
            </a:r>
          </a:p>
        </p:txBody>
      </p:sp>
      <p:sp>
        <p:nvSpPr>
          <p:cNvPr id="13" name="Rectangle 12">
            <a:extLst>
              <a:ext uri="{FF2B5EF4-FFF2-40B4-BE49-F238E27FC236}">
                <a16:creationId xmlns:a16="http://schemas.microsoft.com/office/drawing/2014/main" id="{79A0787E-5AB0-AAE3-0AC4-04D68C573D00}"/>
              </a:ext>
            </a:extLst>
          </p:cNvPr>
          <p:cNvSpPr/>
          <p:nvPr/>
        </p:nvSpPr>
        <p:spPr>
          <a:xfrm>
            <a:off x="8934837" y="3438306"/>
            <a:ext cx="2743200" cy="1250731"/>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Psychographic: </a:t>
            </a:r>
            <a:r>
              <a:rPr lang="en-GB" dirty="0"/>
              <a:t>eco-conscious, values craftsmanship.</a:t>
            </a:r>
          </a:p>
        </p:txBody>
      </p:sp>
      <p:sp>
        <p:nvSpPr>
          <p:cNvPr id="14" name="Rectangle 13">
            <a:extLst>
              <a:ext uri="{FF2B5EF4-FFF2-40B4-BE49-F238E27FC236}">
                <a16:creationId xmlns:a16="http://schemas.microsoft.com/office/drawing/2014/main" id="{E4B6701F-0029-7074-1959-B4E4A9604E08}"/>
              </a:ext>
            </a:extLst>
          </p:cNvPr>
          <p:cNvSpPr/>
          <p:nvPr/>
        </p:nvSpPr>
        <p:spPr>
          <a:xfrm>
            <a:off x="8934837" y="5110874"/>
            <a:ext cx="2743200" cy="1245476"/>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t>Behavioral: </a:t>
            </a:r>
            <a:r>
              <a:rPr lang="en-US" dirty="0"/>
              <a:t>seeks long-term home improvements and eco-friendly principles</a:t>
            </a:r>
          </a:p>
        </p:txBody>
      </p:sp>
      <p:sp>
        <p:nvSpPr>
          <p:cNvPr id="2" name="TextBox 1">
            <a:extLst>
              <a:ext uri="{FF2B5EF4-FFF2-40B4-BE49-F238E27FC236}">
                <a16:creationId xmlns:a16="http://schemas.microsoft.com/office/drawing/2014/main" id="{1A4F8BFF-742C-961C-E849-EF44F0BD471B}"/>
              </a:ext>
            </a:extLst>
          </p:cNvPr>
          <p:cNvSpPr txBox="1"/>
          <p:nvPr/>
        </p:nvSpPr>
        <p:spPr>
          <a:xfrm>
            <a:off x="6568967" y="6427076"/>
            <a:ext cx="2270234" cy="369332"/>
          </a:xfrm>
          <a:prstGeom prst="rect">
            <a:avLst/>
          </a:prstGeom>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16200000" scaled="1"/>
            <a:tileRect/>
          </a:gradFill>
          <a:ln w="38100">
            <a:solidFill>
              <a:schemeClr val="bg1"/>
            </a:solidFill>
          </a:ln>
          <a:scene3d>
            <a:camera prst="orthographicFront"/>
            <a:lightRig rig="threePt" dir="t"/>
          </a:scene3d>
          <a:sp3d>
            <a:bevelT w="101600" prst="riblet"/>
          </a:sp3d>
        </p:spPr>
        <p:txBody>
          <a:bodyPr wrap="square" rtlCol="0">
            <a:spAutoFit/>
          </a:bodyPr>
          <a:lstStyle/>
          <a:p>
            <a:pPr algn="ctr"/>
            <a:r>
              <a:rPr lang="en-US" b="1" dirty="0">
                <a:solidFill>
                  <a:schemeClr val="accent2">
                    <a:lumMod val="75000"/>
                  </a:schemeClr>
                </a:solidFill>
              </a:rPr>
              <a:t>Rohman(2025)</a:t>
            </a:r>
            <a:endParaRPr lang="en-GB" b="1" dirty="0">
              <a:solidFill>
                <a:schemeClr val="accent2">
                  <a:lumMod val="75000"/>
                </a:schemeClr>
              </a:solidFill>
            </a:endParaRPr>
          </a:p>
        </p:txBody>
      </p:sp>
    </p:spTree>
    <p:extLst>
      <p:ext uri="{BB962C8B-B14F-4D97-AF65-F5344CB8AC3E}">
        <p14:creationId xmlns:p14="http://schemas.microsoft.com/office/powerpoint/2010/main" val="2114420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5000"/>
            <a:lum/>
          </a:blip>
          <a:srcRect/>
          <a:stretch>
            <a:fillRect t="-9000" b="-9000"/>
          </a:stretch>
        </a:blipFill>
        <a:effectLst/>
      </p:bgPr>
    </p:bg>
    <p:spTree>
      <p:nvGrpSpPr>
        <p:cNvPr id="1" name=""/>
        <p:cNvGrpSpPr/>
        <p:nvPr/>
      </p:nvGrpSpPr>
      <p:grpSpPr>
        <a:xfrm>
          <a:off x="0" y="0"/>
          <a:ext cx="0" cy="0"/>
          <a:chOff x="0" y="0"/>
          <a:chExt cx="0" cy="0"/>
        </a:xfrm>
      </p:grpSpPr>
      <p:pic>
        <p:nvPicPr>
          <p:cNvPr id="6" name="Picture Placeholder 5" descr="Photo of plant next to a couch">
            <a:extLst>
              <a:ext uri="{FF2B5EF4-FFF2-40B4-BE49-F238E27FC236}">
                <a16:creationId xmlns:a16="http://schemas.microsoft.com/office/drawing/2014/main" id="{E02808E2-CED6-4042-B4A7-74D40168FFC5}"/>
              </a:ext>
            </a:extLst>
          </p:cNvPr>
          <p:cNvPicPr>
            <a:picLocks noGrp="1" noChangeAspect="1"/>
          </p:cNvPicPr>
          <p:nvPr>
            <p:ph type="pic" sz="quarter" idx="14"/>
          </p:nvPr>
        </p:nvPicPr>
        <p:blipFill rotWithShape="1">
          <a:blip r:embed="rId4" cstate="print">
            <a:extLst>
              <a:ext uri="{28A0092B-C50C-407E-A947-70E740481C1C}">
                <a14:useLocalDpi xmlns:a14="http://schemas.microsoft.com/office/drawing/2010/main"/>
              </a:ext>
            </a:extLst>
          </a:blip>
          <a:srcRect/>
          <a:stretch/>
        </p:blipFill>
        <p:spPr>
          <a:xfrm flipH="1">
            <a:off x="71676" y="6770239"/>
            <a:ext cx="81258" cy="45719"/>
          </a:xfrm>
          <a:blipFill dpi="0" rotWithShape="1">
            <a:blip r:embed="rId5">
              <a:extLst>
                <a:ext uri="{28A0092B-C50C-407E-A947-70E740481C1C}">
                  <a14:useLocalDpi xmlns:a14="http://schemas.microsoft.com/office/drawing/2010/main" val="0"/>
                </a:ext>
              </a:extLst>
            </a:blip>
            <a:srcRect/>
            <a:stretch>
              <a:fillRect/>
            </a:stretch>
          </a:blipFill>
        </p:spPr>
      </p:pic>
      <p:sp>
        <p:nvSpPr>
          <p:cNvPr id="34" name="Title 33">
            <a:extLst>
              <a:ext uri="{FF2B5EF4-FFF2-40B4-BE49-F238E27FC236}">
                <a16:creationId xmlns:a16="http://schemas.microsoft.com/office/drawing/2014/main" id="{1EF02964-6708-42E7-9841-A3E40E249928}"/>
              </a:ext>
            </a:extLst>
          </p:cNvPr>
          <p:cNvSpPr>
            <a:spLocks noGrp="1"/>
          </p:cNvSpPr>
          <p:nvPr>
            <p:ph type="title"/>
          </p:nvPr>
        </p:nvSpPr>
        <p:spPr>
          <a:xfrm>
            <a:off x="5583620" y="369150"/>
            <a:ext cx="5875283" cy="6274784"/>
          </a:xfrm>
          <a:blipFill>
            <a:blip r:embed="rId6"/>
            <a:tile tx="0" ty="0" sx="100000" sy="100000" flip="none" algn="tl"/>
          </a:blipFill>
          <a:ln w="76200">
            <a:solidFill>
              <a:srgbClr val="EBCEA7"/>
            </a:solidFill>
          </a:ln>
          <a:scene3d>
            <a:camera prst="orthographicFront"/>
            <a:lightRig rig="threePt" dir="t"/>
          </a:scene3d>
          <a:sp3d>
            <a:bevelT w="101600" prst="riblet"/>
          </a:sp3d>
        </p:spPr>
        <p:txBody>
          <a:bodyPr rtlCol="0"/>
          <a:lstStyle/>
          <a:p>
            <a:pPr lvl="0" eaLnBrk="0" fontAlgn="base" hangingPunct="0">
              <a:lnSpc>
                <a:spcPct val="100000"/>
              </a:lnSpc>
              <a:spcAft>
                <a:spcPct val="0"/>
              </a:spcAft>
            </a:pPr>
            <a:r>
              <a:rPr lang="en-GB" sz="4000" dirty="0">
                <a:solidFill>
                  <a:schemeClr val="bg1"/>
                </a:solidFill>
              </a:rPr>
              <a:t>Online and Digital Marketing Strategy</a:t>
            </a:r>
            <a:br>
              <a:rPr lang="en-GB" dirty="0">
                <a:solidFill>
                  <a:schemeClr val="bg1"/>
                </a:solidFill>
              </a:rPr>
            </a:br>
            <a:br>
              <a:rPr lang="en-GB" dirty="0">
                <a:solidFill>
                  <a:schemeClr val="bg1"/>
                </a:solidFill>
              </a:rPr>
            </a:br>
            <a:r>
              <a:rPr lang="en-US" sz="1600" dirty="0">
                <a:solidFill>
                  <a:schemeClr val="bg1"/>
                </a:solidFill>
              </a:rPr>
              <a:t>SEO-friendly website with photos and customer reviews to build trust and attract more visitors online</a:t>
            </a:r>
            <a:br>
              <a:rPr lang="en-US" altLang="en-US" sz="1600" dirty="0">
                <a:solidFill>
                  <a:schemeClr val="bg1"/>
                </a:solidFill>
                <a:latin typeface="Arial" panose="020B0604020202020204" pitchFamily="34" charset="0"/>
              </a:rPr>
            </a:br>
            <a:br>
              <a:rPr lang="en-US" altLang="en-US" sz="1600" dirty="0">
                <a:solidFill>
                  <a:schemeClr val="bg1"/>
                </a:solidFill>
                <a:latin typeface="Arial" panose="020B0604020202020204" pitchFamily="34" charset="0"/>
              </a:rPr>
            </a:br>
            <a:r>
              <a:rPr lang="en-US" sz="1600" dirty="0">
                <a:solidFill>
                  <a:schemeClr val="bg1"/>
                </a:solidFill>
              </a:rPr>
              <a:t>Google Business listing to make the company easier to find by homeowners in Essex</a:t>
            </a:r>
            <a:br>
              <a:rPr lang="en-US" sz="1600" dirty="0">
                <a:solidFill>
                  <a:schemeClr val="bg1"/>
                </a:solidFill>
              </a:rPr>
            </a:br>
            <a:br>
              <a:rPr lang="en-US" altLang="en-US" sz="1600" dirty="0">
                <a:solidFill>
                  <a:schemeClr val="bg1"/>
                </a:solidFill>
                <a:latin typeface="Arial" panose="020B0604020202020204" pitchFamily="34" charset="0"/>
              </a:rPr>
            </a:br>
            <a:r>
              <a:rPr lang="en-US" altLang="en-US" sz="1600" dirty="0">
                <a:solidFill>
                  <a:schemeClr val="bg1"/>
                </a:solidFill>
                <a:latin typeface="Arial" panose="020B0604020202020204" pitchFamily="34" charset="0"/>
              </a:rPr>
              <a:t>Monthly email newsletters with offers, design ideas and sustainability tips.</a:t>
            </a:r>
            <a:br>
              <a:rPr lang="en-US" altLang="en-US" sz="1600" dirty="0">
                <a:solidFill>
                  <a:schemeClr val="bg1"/>
                </a:solidFill>
                <a:latin typeface="Arial" panose="020B0604020202020204" pitchFamily="34" charset="0"/>
              </a:rPr>
            </a:br>
            <a:br>
              <a:rPr lang="en-US" altLang="en-US" sz="1600" dirty="0">
                <a:solidFill>
                  <a:schemeClr val="bg1"/>
                </a:solidFill>
                <a:latin typeface="Arial" panose="020B0604020202020204" pitchFamily="34" charset="0"/>
              </a:rPr>
            </a:br>
            <a:r>
              <a:rPr lang="en-US" altLang="en-US" sz="1600" dirty="0">
                <a:solidFill>
                  <a:schemeClr val="bg1"/>
                </a:solidFill>
                <a:latin typeface="Arial" panose="020B0604020202020204" pitchFamily="34" charset="0"/>
              </a:rPr>
              <a:t>Content marketing: blogs &amp; videos on eco-friendly design.</a:t>
            </a:r>
            <a:br>
              <a:rPr lang="en-US" altLang="en-US" sz="1600" dirty="0">
                <a:solidFill>
                  <a:schemeClr val="bg1"/>
                </a:solidFill>
                <a:latin typeface="Arial" panose="020B0604020202020204" pitchFamily="34" charset="0"/>
              </a:rPr>
            </a:br>
            <a:br>
              <a:rPr lang="en-US" altLang="en-US" sz="1600" dirty="0">
                <a:solidFill>
                  <a:schemeClr val="bg1"/>
                </a:solidFill>
                <a:latin typeface="Arial" panose="020B0604020202020204" pitchFamily="34" charset="0"/>
              </a:rPr>
            </a:br>
            <a:r>
              <a:rPr lang="en-US" altLang="en-US" sz="1600" dirty="0">
                <a:solidFill>
                  <a:schemeClr val="bg1"/>
                </a:solidFill>
                <a:latin typeface="Arial" panose="020B0604020202020204" pitchFamily="34" charset="0"/>
              </a:rPr>
              <a:t>Collaborations with eco-lifestyle and home décor influencers to expand reach.</a:t>
            </a:r>
            <a:br>
              <a:rPr lang="en-US" altLang="en-US" sz="1800" dirty="0">
                <a:solidFill>
                  <a:schemeClr val="bg1"/>
                </a:solidFill>
                <a:latin typeface="Arial" panose="020B0604020202020204" pitchFamily="34" charset="0"/>
              </a:rPr>
            </a:br>
            <a:endParaRPr lang="en-GB" sz="1800" dirty="0">
              <a:solidFill>
                <a:schemeClr val="bg1"/>
              </a:solidFill>
            </a:endParaRPr>
          </a:p>
        </p:txBody>
      </p:sp>
      <p:sp>
        <p:nvSpPr>
          <p:cNvPr id="7" name="Slide Number Placeholder 6">
            <a:extLst>
              <a:ext uri="{FF2B5EF4-FFF2-40B4-BE49-F238E27FC236}">
                <a16:creationId xmlns:a16="http://schemas.microsoft.com/office/drawing/2014/main" id="{933AD4D1-035C-4B0B-8CCF-210BA5D594D7}"/>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9</a:t>
            </a:fld>
            <a:endParaRPr lang="en-GB" dirty="0"/>
          </a:p>
        </p:txBody>
      </p:sp>
      <p:sp>
        <p:nvSpPr>
          <p:cNvPr id="2" name="Rectangle 1">
            <a:extLst>
              <a:ext uri="{FF2B5EF4-FFF2-40B4-BE49-F238E27FC236}">
                <a16:creationId xmlns:a16="http://schemas.microsoft.com/office/drawing/2014/main" id="{FC92FBD7-DE08-4FFC-7B10-11B24F5CD5E3}"/>
              </a:ext>
            </a:extLst>
          </p:cNvPr>
          <p:cNvSpPr>
            <a:spLocks noChangeArrowheads="1"/>
          </p:cNvSpPr>
          <p:nvPr/>
        </p:nvSpPr>
        <p:spPr bwMode="auto">
          <a:xfrm>
            <a:off x="0" y="-169277"/>
            <a:ext cx="256802"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8" name="Hexagon 7">
            <a:extLst>
              <a:ext uri="{FF2B5EF4-FFF2-40B4-BE49-F238E27FC236}">
                <a16:creationId xmlns:a16="http://schemas.microsoft.com/office/drawing/2014/main" id="{E70E8841-F8C8-9DF7-5116-75E606AB184E}"/>
              </a:ext>
            </a:extLst>
          </p:cNvPr>
          <p:cNvSpPr/>
          <p:nvPr/>
        </p:nvSpPr>
        <p:spPr>
          <a:xfrm>
            <a:off x="5875283" y="3058510"/>
            <a:ext cx="162910" cy="141890"/>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Hexagon 8">
            <a:extLst>
              <a:ext uri="{FF2B5EF4-FFF2-40B4-BE49-F238E27FC236}">
                <a16:creationId xmlns:a16="http://schemas.microsoft.com/office/drawing/2014/main" id="{D5BDAEDF-69F2-7AE0-9F96-895EF99A9328}"/>
              </a:ext>
            </a:extLst>
          </p:cNvPr>
          <p:cNvSpPr/>
          <p:nvPr/>
        </p:nvSpPr>
        <p:spPr>
          <a:xfrm>
            <a:off x="5875283" y="3820510"/>
            <a:ext cx="162910" cy="141890"/>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Hexagon 9">
            <a:extLst>
              <a:ext uri="{FF2B5EF4-FFF2-40B4-BE49-F238E27FC236}">
                <a16:creationId xmlns:a16="http://schemas.microsoft.com/office/drawing/2014/main" id="{BC2B512E-58C3-783E-B6E9-B84C2CE49BCC}"/>
              </a:ext>
            </a:extLst>
          </p:cNvPr>
          <p:cNvSpPr/>
          <p:nvPr/>
        </p:nvSpPr>
        <p:spPr>
          <a:xfrm>
            <a:off x="5875283" y="4582510"/>
            <a:ext cx="162910" cy="141890"/>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Hexagon 10">
            <a:extLst>
              <a:ext uri="{FF2B5EF4-FFF2-40B4-BE49-F238E27FC236}">
                <a16:creationId xmlns:a16="http://schemas.microsoft.com/office/drawing/2014/main" id="{E14B813D-ECC9-CC46-8981-F451B47A3B2C}"/>
              </a:ext>
            </a:extLst>
          </p:cNvPr>
          <p:cNvSpPr/>
          <p:nvPr/>
        </p:nvSpPr>
        <p:spPr>
          <a:xfrm>
            <a:off x="5912069" y="5202620"/>
            <a:ext cx="162910" cy="141890"/>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Hexagon 11">
            <a:extLst>
              <a:ext uri="{FF2B5EF4-FFF2-40B4-BE49-F238E27FC236}">
                <a16:creationId xmlns:a16="http://schemas.microsoft.com/office/drawing/2014/main" id="{E59A2B37-4AD4-7C59-A663-3E45130217BD}"/>
              </a:ext>
            </a:extLst>
          </p:cNvPr>
          <p:cNvSpPr/>
          <p:nvPr/>
        </p:nvSpPr>
        <p:spPr>
          <a:xfrm>
            <a:off x="5935717" y="6011917"/>
            <a:ext cx="162910" cy="141890"/>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D896E3BC-DCC6-19F9-D765-32AF7F7B5415}"/>
              </a:ext>
            </a:extLst>
          </p:cNvPr>
          <p:cNvSpPr txBox="1"/>
          <p:nvPr/>
        </p:nvSpPr>
        <p:spPr>
          <a:xfrm>
            <a:off x="9401502" y="6171684"/>
            <a:ext cx="1952297" cy="369332"/>
          </a:xfrm>
          <a:prstGeom prst="rect">
            <a:avLst/>
          </a:prstGeom>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13500000" scaled="1"/>
            <a:tileRect/>
          </a:gradFill>
          <a:ln w="38100">
            <a:solidFill>
              <a:schemeClr val="bg1"/>
            </a:solidFill>
          </a:ln>
          <a:scene3d>
            <a:camera prst="orthographicFront"/>
            <a:lightRig rig="threePt" dir="t"/>
          </a:scene3d>
          <a:sp3d>
            <a:bevelT w="101600" prst="riblet"/>
          </a:sp3d>
        </p:spPr>
        <p:txBody>
          <a:bodyPr wrap="square" rtlCol="0">
            <a:spAutoFit/>
          </a:bodyPr>
          <a:lstStyle/>
          <a:p>
            <a:pPr algn="ctr"/>
            <a:r>
              <a:rPr lang="en-US" b="1" dirty="0">
                <a:solidFill>
                  <a:schemeClr val="accent2">
                    <a:lumMod val="75000"/>
                  </a:schemeClr>
                </a:solidFill>
              </a:rPr>
              <a:t>Atiku (2024)</a:t>
            </a:r>
            <a:endParaRPr lang="en-GB" b="1" dirty="0">
              <a:solidFill>
                <a:schemeClr val="accent2">
                  <a:lumMod val="75000"/>
                </a:schemeClr>
              </a:solidFill>
            </a:endParaRPr>
          </a:p>
        </p:txBody>
      </p:sp>
    </p:spTree>
    <p:extLst>
      <p:ext uri="{BB962C8B-B14F-4D97-AF65-F5344CB8AC3E}">
        <p14:creationId xmlns:p14="http://schemas.microsoft.com/office/powerpoint/2010/main" val="202184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84294-49A0-4C63-A7D7-E3BF9E591F59}"/>
              </a:ext>
            </a:extLst>
          </p:cNvPr>
          <p:cNvSpPr>
            <a:spLocks noGrp="1"/>
          </p:cNvSpPr>
          <p:nvPr>
            <p:ph type="title"/>
          </p:nvPr>
        </p:nvSpPr>
        <p:spPr>
          <a:xfrm>
            <a:off x="838200" y="342805"/>
            <a:ext cx="7693159" cy="1004304"/>
          </a:xfrm>
          <a:blipFill>
            <a:blip r:embed="rId4"/>
            <a:tile tx="0" ty="0" sx="100000" sy="100000" flip="none" algn="tl"/>
          </a:blipFill>
          <a:ln w="76200">
            <a:solidFill>
              <a:schemeClr val="bg1"/>
            </a:solidFill>
          </a:ln>
          <a:scene3d>
            <a:camera prst="orthographicFront"/>
            <a:lightRig rig="threePt" dir="t"/>
          </a:scene3d>
          <a:sp3d>
            <a:bevelT w="101600" prst="riblet"/>
          </a:sp3d>
        </p:spPr>
        <p:txBody>
          <a:bodyPr rtlCol="0">
            <a:normAutofit/>
          </a:bodyPr>
          <a:lstStyle/>
          <a:p>
            <a:pPr algn="ctr" rtl="0"/>
            <a:r>
              <a:rPr lang="en-GB" b="1" dirty="0">
                <a:solidFill>
                  <a:schemeClr val="bg1"/>
                </a:solidFill>
              </a:rPr>
              <a:t>Goals and objectives</a:t>
            </a:r>
          </a:p>
        </p:txBody>
      </p:sp>
      <p:sp>
        <p:nvSpPr>
          <p:cNvPr id="32" name="Text Placeholder 31">
            <a:extLst>
              <a:ext uri="{FF2B5EF4-FFF2-40B4-BE49-F238E27FC236}">
                <a16:creationId xmlns:a16="http://schemas.microsoft.com/office/drawing/2014/main" id="{0830F660-D88D-4A5F-8F7C-44B1D5C8E661}"/>
              </a:ext>
            </a:extLst>
          </p:cNvPr>
          <p:cNvSpPr>
            <a:spLocks noGrp="1"/>
          </p:cNvSpPr>
          <p:nvPr>
            <p:ph type="body" sz="quarter" idx="59"/>
          </p:nvPr>
        </p:nvSpPr>
        <p:spPr>
          <a:xfrm>
            <a:off x="1737966" y="1865560"/>
            <a:ext cx="2336431" cy="1265899"/>
          </a:xfrm>
          <a:blipFill>
            <a:blip r:embed="rId4"/>
            <a:tile tx="0" ty="0" sx="100000" sy="100000" flip="none" algn="tl"/>
          </a:blipFill>
          <a:ln w="76200">
            <a:solidFill>
              <a:schemeClr val="bg1"/>
            </a:solidFill>
          </a:ln>
          <a:scene3d>
            <a:camera prst="orthographicFront"/>
            <a:lightRig rig="threePt" dir="t"/>
          </a:scene3d>
          <a:sp3d>
            <a:bevelT w="101600" prst="riblet"/>
          </a:sp3d>
        </p:spPr>
        <p:txBody>
          <a:bodyPr tIns="164592" rtlCol="0" anchor="t" anchorCtr="0">
            <a:noAutofit/>
          </a:bodyPr>
          <a:lstStyle/>
          <a:p>
            <a:pPr rtl="0"/>
            <a:r>
              <a:rPr lang="en-US" sz="1600" b="1" dirty="0">
                <a:solidFill>
                  <a:schemeClr val="bg1"/>
                </a:solidFill>
              </a:rPr>
              <a:t>Recognizing brand awareness in Colchester and Essex</a:t>
            </a:r>
          </a:p>
          <a:p>
            <a:pPr rtl="0"/>
            <a:endParaRPr lang="en-GB" sz="1600" b="1" dirty="0">
              <a:solidFill>
                <a:schemeClr val="bg1"/>
              </a:solidFill>
            </a:endParaRPr>
          </a:p>
        </p:txBody>
      </p:sp>
      <p:sp>
        <p:nvSpPr>
          <p:cNvPr id="4" name="Text Placeholder 32">
            <a:extLst>
              <a:ext uri="{FF2B5EF4-FFF2-40B4-BE49-F238E27FC236}">
                <a16:creationId xmlns:a16="http://schemas.microsoft.com/office/drawing/2014/main" id="{4EFAA59F-358B-40DE-9197-3FDEA14EC223}"/>
              </a:ext>
            </a:extLst>
          </p:cNvPr>
          <p:cNvSpPr txBox="1">
            <a:spLocks/>
          </p:cNvSpPr>
          <p:nvPr/>
        </p:nvSpPr>
        <p:spPr>
          <a:xfrm>
            <a:off x="2218456" y="2404872"/>
            <a:ext cx="1690417" cy="224670"/>
          </a:xfrm>
          <a:prstGeom prst="rect">
            <a:avLst/>
          </a:prstGeom>
        </p:spPr>
        <p:txBody>
          <a:bodyPr vert="horz" lIns="0" tIns="0" rIns="0" bIns="0" rtlCol="0" anchor="t">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sz="12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endParaRPr lang="en-GB" sz="1000" dirty="0"/>
          </a:p>
        </p:txBody>
      </p:sp>
      <p:sp>
        <p:nvSpPr>
          <p:cNvPr id="38" name="Text Placeholder 31">
            <a:extLst>
              <a:ext uri="{FF2B5EF4-FFF2-40B4-BE49-F238E27FC236}">
                <a16:creationId xmlns:a16="http://schemas.microsoft.com/office/drawing/2014/main" id="{607DCFEC-829E-4B9D-9E7F-72EDD3917269}"/>
              </a:ext>
            </a:extLst>
          </p:cNvPr>
          <p:cNvSpPr txBox="1">
            <a:spLocks/>
          </p:cNvSpPr>
          <p:nvPr/>
        </p:nvSpPr>
        <p:spPr>
          <a:xfrm>
            <a:off x="5234343" y="1854462"/>
            <a:ext cx="2413080" cy="1325489"/>
          </a:xfrm>
          <a:prstGeom prst="rect">
            <a:avLst/>
          </a:prstGeom>
          <a:blipFill>
            <a:blip r:embed="rId4"/>
            <a:tile tx="0" ty="0" sx="100000" sy="100000" flip="none" algn="tl"/>
          </a:blipFill>
          <a:ln w="76200">
            <a:solidFill>
              <a:schemeClr val="bg1"/>
            </a:solidFill>
          </a:ln>
          <a:scene3d>
            <a:camera prst="orthographicFront"/>
            <a:lightRig rig="threePt" dir="t"/>
          </a:scene3d>
          <a:sp3d>
            <a:bevelT w="101600" prst="riblet"/>
          </a:sp3d>
        </p:spPr>
        <p:txBody>
          <a:bodyPr vert="horz" lIns="0" tIns="182880" rIns="0" bIns="0" rtlCol="0" anchor="t" anchorCtr="0">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sz="1600"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lnSpc>
                <a:spcPct val="100000"/>
              </a:lnSpc>
            </a:pPr>
            <a:r>
              <a:rPr lang="en-US" sz="1800" b="1" dirty="0">
                <a:solidFill>
                  <a:schemeClr val="bg1"/>
                </a:solidFill>
              </a:rPr>
              <a:t>Obtain at least 10 construction </a:t>
            </a:r>
          </a:p>
          <a:p>
            <a:pPr rtl="0">
              <a:lnSpc>
                <a:spcPct val="100000"/>
              </a:lnSpc>
            </a:pPr>
            <a:r>
              <a:rPr lang="en-US" sz="1800" b="1" dirty="0">
                <a:solidFill>
                  <a:schemeClr val="bg1"/>
                </a:solidFill>
              </a:rPr>
              <a:t>contracts</a:t>
            </a:r>
            <a:endParaRPr lang="en-GB" sz="1800" b="1" dirty="0">
              <a:solidFill>
                <a:schemeClr val="bg1"/>
              </a:solidFill>
            </a:endParaRPr>
          </a:p>
        </p:txBody>
      </p:sp>
      <p:sp>
        <p:nvSpPr>
          <p:cNvPr id="34" name="Text Placeholder 31">
            <a:extLst>
              <a:ext uri="{FF2B5EF4-FFF2-40B4-BE49-F238E27FC236}">
                <a16:creationId xmlns:a16="http://schemas.microsoft.com/office/drawing/2014/main" id="{7FB66D8F-42FB-4D6F-B5C7-E8A2704C4D5D}"/>
              </a:ext>
            </a:extLst>
          </p:cNvPr>
          <p:cNvSpPr txBox="1">
            <a:spLocks/>
          </p:cNvSpPr>
          <p:nvPr/>
        </p:nvSpPr>
        <p:spPr>
          <a:xfrm>
            <a:off x="8807370" y="1854462"/>
            <a:ext cx="2413080" cy="1336587"/>
          </a:xfrm>
          <a:prstGeom prst="rect">
            <a:avLst/>
          </a:prstGeom>
          <a:blipFill>
            <a:blip r:embed="rId4"/>
            <a:tile tx="0" ty="0" sx="100000" sy="100000" flip="none" algn="tl"/>
          </a:blipFill>
          <a:ln w="76200">
            <a:solidFill>
              <a:schemeClr val="bg1"/>
            </a:solidFill>
          </a:ln>
          <a:scene3d>
            <a:camera prst="orthographicFront"/>
            <a:lightRig rig="threePt" dir="t"/>
          </a:scene3d>
          <a:sp3d>
            <a:bevelT w="101600" prst="riblet"/>
          </a:sp3d>
        </p:spPr>
        <p:txBody>
          <a:bodyPr vert="horz" lIns="0" tIns="182880" rIns="0" bIns="0" rtlCol="0" anchor="t" anchorCtr="0">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sz="1600"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lnSpc>
                <a:spcPct val="150000"/>
              </a:lnSpc>
            </a:pPr>
            <a:r>
              <a:rPr lang="en-US" sz="1800" b="1" dirty="0">
                <a:solidFill>
                  <a:schemeClr val="bg1"/>
                </a:solidFill>
              </a:rPr>
              <a:t>Maintain positive cash flow </a:t>
            </a:r>
            <a:endParaRPr lang="en-GB" sz="1800" b="1" dirty="0">
              <a:solidFill>
                <a:schemeClr val="bg1"/>
              </a:solidFill>
            </a:endParaRPr>
          </a:p>
        </p:txBody>
      </p:sp>
      <p:sp>
        <p:nvSpPr>
          <p:cNvPr id="6" name="Text Placeholder 5">
            <a:extLst>
              <a:ext uri="{FF2B5EF4-FFF2-40B4-BE49-F238E27FC236}">
                <a16:creationId xmlns:a16="http://schemas.microsoft.com/office/drawing/2014/main" id="{A6861FF3-B902-4DEC-B46D-0F2E499C51CF}"/>
              </a:ext>
            </a:extLst>
          </p:cNvPr>
          <p:cNvSpPr>
            <a:spLocks noGrp="1"/>
          </p:cNvSpPr>
          <p:nvPr>
            <p:ph type="body" sz="quarter" idx="33"/>
          </p:nvPr>
        </p:nvSpPr>
        <p:spPr>
          <a:xfrm>
            <a:off x="914399" y="3255264"/>
            <a:ext cx="731520" cy="457200"/>
          </a:xfrm>
        </p:spPr>
        <p:txBody>
          <a:bodyPr rtlCol="0">
            <a:normAutofit/>
          </a:bodyPr>
          <a:lstStyle/>
          <a:p>
            <a:pPr rtl="0"/>
            <a:r>
              <a:rPr lang="en-GB" sz="1600" dirty="0">
                <a:solidFill>
                  <a:schemeClr val="accent5">
                    <a:lumMod val="50000"/>
                  </a:schemeClr>
                </a:solidFill>
                <a:highlight>
                  <a:srgbClr val="FFFF00"/>
                </a:highlight>
              </a:rPr>
              <a:t>2026</a:t>
            </a:r>
          </a:p>
        </p:txBody>
      </p:sp>
      <p:sp>
        <p:nvSpPr>
          <p:cNvPr id="7" name="Text Placeholder 6">
            <a:extLst>
              <a:ext uri="{FF2B5EF4-FFF2-40B4-BE49-F238E27FC236}">
                <a16:creationId xmlns:a16="http://schemas.microsoft.com/office/drawing/2014/main" id="{05941AA2-C85B-41A7-9264-A0C66F32930C}"/>
              </a:ext>
            </a:extLst>
          </p:cNvPr>
          <p:cNvSpPr>
            <a:spLocks noGrp="1"/>
          </p:cNvSpPr>
          <p:nvPr>
            <p:ph type="body" sz="quarter" idx="34"/>
          </p:nvPr>
        </p:nvSpPr>
        <p:spPr>
          <a:xfrm>
            <a:off x="1965960" y="3364992"/>
            <a:ext cx="640080" cy="321732"/>
          </a:xfrm>
        </p:spPr>
        <p:txBody>
          <a:bodyPr rtlCol="0">
            <a:noAutofit/>
          </a:bodyPr>
          <a:lstStyle/>
          <a:p>
            <a:pPr rtl="0"/>
            <a:r>
              <a:rPr lang="en-GB" sz="1400" b="1" dirty="0">
                <a:solidFill>
                  <a:schemeClr val="accent5">
                    <a:lumMod val="50000"/>
                  </a:schemeClr>
                </a:solidFill>
                <a:highlight>
                  <a:srgbClr val="FFFF00"/>
                </a:highlight>
              </a:rPr>
              <a:t>JAN</a:t>
            </a:r>
          </a:p>
        </p:txBody>
      </p:sp>
      <p:sp>
        <p:nvSpPr>
          <p:cNvPr id="8" name="Text Placeholder 7">
            <a:extLst>
              <a:ext uri="{FF2B5EF4-FFF2-40B4-BE49-F238E27FC236}">
                <a16:creationId xmlns:a16="http://schemas.microsoft.com/office/drawing/2014/main" id="{2C4BD3D3-C7A9-46F1-8ED8-AB8D1BB89262}"/>
              </a:ext>
            </a:extLst>
          </p:cNvPr>
          <p:cNvSpPr>
            <a:spLocks noGrp="1"/>
          </p:cNvSpPr>
          <p:nvPr>
            <p:ph type="body" sz="quarter" idx="35"/>
          </p:nvPr>
        </p:nvSpPr>
        <p:spPr>
          <a:xfrm>
            <a:off x="2752344" y="3364992"/>
            <a:ext cx="640080" cy="201776"/>
          </a:xfrm>
        </p:spPr>
        <p:txBody>
          <a:bodyPr rtlCol="0">
            <a:noAutofit/>
          </a:bodyPr>
          <a:lstStyle/>
          <a:p>
            <a:pPr rtl="0"/>
            <a:r>
              <a:rPr lang="en-GB" sz="1400" b="1" dirty="0">
                <a:solidFill>
                  <a:schemeClr val="accent5">
                    <a:lumMod val="50000"/>
                  </a:schemeClr>
                </a:solidFill>
                <a:highlight>
                  <a:srgbClr val="FFFF00"/>
                </a:highlight>
              </a:rPr>
              <a:t>FEB</a:t>
            </a:r>
          </a:p>
        </p:txBody>
      </p:sp>
      <p:sp>
        <p:nvSpPr>
          <p:cNvPr id="9" name="Text Placeholder 8">
            <a:extLst>
              <a:ext uri="{FF2B5EF4-FFF2-40B4-BE49-F238E27FC236}">
                <a16:creationId xmlns:a16="http://schemas.microsoft.com/office/drawing/2014/main" id="{873EDDDB-6509-4407-BA35-232AAF9F198D}"/>
              </a:ext>
            </a:extLst>
          </p:cNvPr>
          <p:cNvSpPr>
            <a:spLocks noGrp="1"/>
          </p:cNvSpPr>
          <p:nvPr>
            <p:ph type="body" sz="quarter" idx="36"/>
          </p:nvPr>
        </p:nvSpPr>
        <p:spPr>
          <a:xfrm>
            <a:off x="3541800" y="3364992"/>
            <a:ext cx="640080" cy="201776"/>
          </a:xfrm>
        </p:spPr>
        <p:txBody>
          <a:bodyPr rtlCol="0">
            <a:noAutofit/>
          </a:bodyPr>
          <a:lstStyle/>
          <a:p>
            <a:pPr rtl="0"/>
            <a:r>
              <a:rPr lang="en-GB" sz="1400" b="1" dirty="0">
                <a:solidFill>
                  <a:schemeClr val="accent5">
                    <a:lumMod val="50000"/>
                  </a:schemeClr>
                </a:solidFill>
                <a:highlight>
                  <a:srgbClr val="FFFF00"/>
                </a:highlight>
              </a:rPr>
              <a:t>MAR</a:t>
            </a:r>
          </a:p>
        </p:txBody>
      </p:sp>
      <p:sp>
        <p:nvSpPr>
          <p:cNvPr id="10" name="Text Placeholder 9">
            <a:extLst>
              <a:ext uri="{FF2B5EF4-FFF2-40B4-BE49-F238E27FC236}">
                <a16:creationId xmlns:a16="http://schemas.microsoft.com/office/drawing/2014/main" id="{A33A061F-AC2A-4E3F-B448-DC6FEC307A53}"/>
              </a:ext>
            </a:extLst>
          </p:cNvPr>
          <p:cNvSpPr>
            <a:spLocks noGrp="1"/>
          </p:cNvSpPr>
          <p:nvPr>
            <p:ph type="body" sz="quarter" idx="37"/>
          </p:nvPr>
        </p:nvSpPr>
        <p:spPr>
          <a:xfrm>
            <a:off x="4329720" y="3364992"/>
            <a:ext cx="640080" cy="201776"/>
          </a:xfrm>
        </p:spPr>
        <p:txBody>
          <a:bodyPr rtlCol="0">
            <a:noAutofit/>
          </a:bodyPr>
          <a:lstStyle/>
          <a:p>
            <a:pPr rtl="0"/>
            <a:r>
              <a:rPr lang="en-GB" sz="1400" b="1" dirty="0">
                <a:solidFill>
                  <a:schemeClr val="accent5">
                    <a:lumMod val="50000"/>
                  </a:schemeClr>
                </a:solidFill>
                <a:highlight>
                  <a:srgbClr val="FFFF00"/>
                </a:highlight>
              </a:rPr>
              <a:t>APR</a:t>
            </a:r>
          </a:p>
        </p:txBody>
      </p:sp>
      <p:sp>
        <p:nvSpPr>
          <p:cNvPr id="12" name="Text Placeholder 11">
            <a:extLst>
              <a:ext uri="{FF2B5EF4-FFF2-40B4-BE49-F238E27FC236}">
                <a16:creationId xmlns:a16="http://schemas.microsoft.com/office/drawing/2014/main" id="{FAC81818-8260-4E49-9FCC-569FDE30B0B1}"/>
              </a:ext>
            </a:extLst>
          </p:cNvPr>
          <p:cNvSpPr>
            <a:spLocks noGrp="1"/>
          </p:cNvSpPr>
          <p:nvPr>
            <p:ph type="body" sz="quarter" idx="39"/>
          </p:nvPr>
        </p:nvSpPr>
        <p:spPr>
          <a:xfrm>
            <a:off x="5117640" y="3364992"/>
            <a:ext cx="640080" cy="201776"/>
          </a:xfrm>
        </p:spPr>
        <p:txBody>
          <a:bodyPr rtlCol="0">
            <a:noAutofit/>
          </a:bodyPr>
          <a:lstStyle/>
          <a:p>
            <a:pPr rtl="0"/>
            <a:r>
              <a:rPr lang="en-GB" sz="1400" b="1" dirty="0">
                <a:solidFill>
                  <a:schemeClr val="accent5">
                    <a:lumMod val="50000"/>
                  </a:schemeClr>
                </a:solidFill>
                <a:highlight>
                  <a:srgbClr val="FFFF00"/>
                </a:highlight>
              </a:rPr>
              <a:t>MAY</a:t>
            </a:r>
          </a:p>
        </p:txBody>
      </p:sp>
      <p:sp>
        <p:nvSpPr>
          <p:cNvPr id="13" name="Text Placeholder 12">
            <a:extLst>
              <a:ext uri="{FF2B5EF4-FFF2-40B4-BE49-F238E27FC236}">
                <a16:creationId xmlns:a16="http://schemas.microsoft.com/office/drawing/2014/main" id="{D1FD068B-6917-4C40-B40D-5F7B670EA7BE}"/>
              </a:ext>
            </a:extLst>
          </p:cNvPr>
          <p:cNvSpPr>
            <a:spLocks noGrp="1"/>
          </p:cNvSpPr>
          <p:nvPr>
            <p:ph type="body" sz="quarter" idx="40"/>
          </p:nvPr>
        </p:nvSpPr>
        <p:spPr>
          <a:xfrm>
            <a:off x="5905560" y="3364992"/>
            <a:ext cx="640080" cy="201776"/>
          </a:xfrm>
        </p:spPr>
        <p:txBody>
          <a:bodyPr rtlCol="0">
            <a:noAutofit/>
          </a:bodyPr>
          <a:lstStyle/>
          <a:p>
            <a:pPr rtl="0"/>
            <a:r>
              <a:rPr lang="en-GB" sz="1400" b="1" dirty="0">
                <a:solidFill>
                  <a:schemeClr val="accent5">
                    <a:lumMod val="50000"/>
                  </a:schemeClr>
                </a:solidFill>
                <a:highlight>
                  <a:srgbClr val="FFFF00"/>
                </a:highlight>
              </a:rPr>
              <a:t>JUN</a:t>
            </a:r>
          </a:p>
        </p:txBody>
      </p:sp>
      <p:sp>
        <p:nvSpPr>
          <p:cNvPr id="14" name="Text Placeholder 13">
            <a:extLst>
              <a:ext uri="{FF2B5EF4-FFF2-40B4-BE49-F238E27FC236}">
                <a16:creationId xmlns:a16="http://schemas.microsoft.com/office/drawing/2014/main" id="{EEAE71AD-30AF-4021-B577-B686EC6DA329}"/>
              </a:ext>
            </a:extLst>
          </p:cNvPr>
          <p:cNvSpPr>
            <a:spLocks noGrp="1"/>
          </p:cNvSpPr>
          <p:nvPr>
            <p:ph type="body" sz="quarter" idx="41"/>
          </p:nvPr>
        </p:nvSpPr>
        <p:spPr>
          <a:xfrm>
            <a:off x="6693480" y="3364992"/>
            <a:ext cx="640080" cy="201776"/>
          </a:xfrm>
        </p:spPr>
        <p:txBody>
          <a:bodyPr rtlCol="0">
            <a:noAutofit/>
          </a:bodyPr>
          <a:lstStyle/>
          <a:p>
            <a:pPr rtl="0"/>
            <a:r>
              <a:rPr lang="en-GB" sz="1400" b="1" dirty="0">
                <a:solidFill>
                  <a:schemeClr val="accent5">
                    <a:lumMod val="50000"/>
                  </a:schemeClr>
                </a:solidFill>
                <a:highlight>
                  <a:srgbClr val="FFFF00"/>
                </a:highlight>
              </a:rPr>
              <a:t>JUL</a:t>
            </a:r>
          </a:p>
        </p:txBody>
      </p:sp>
      <p:sp>
        <p:nvSpPr>
          <p:cNvPr id="16" name="Text Placeholder 15">
            <a:extLst>
              <a:ext uri="{FF2B5EF4-FFF2-40B4-BE49-F238E27FC236}">
                <a16:creationId xmlns:a16="http://schemas.microsoft.com/office/drawing/2014/main" id="{D8E5FFBE-125E-43C8-A66E-DE8D2FE7AF38}"/>
              </a:ext>
            </a:extLst>
          </p:cNvPr>
          <p:cNvSpPr>
            <a:spLocks noGrp="1"/>
          </p:cNvSpPr>
          <p:nvPr>
            <p:ph type="body" sz="quarter" idx="43"/>
          </p:nvPr>
        </p:nvSpPr>
        <p:spPr>
          <a:xfrm>
            <a:off x="7481400" y="3364992"/>
            <a:ext cx="640080" cy="201776"/>
          </a:xfrm>
        </p:spPr>
        <p:txBody>
          <a:bodyPr rtlCol="0">
            <a:noAutofit/>
          </a:bodyPr>
          <a:lstStyle/>
          <a:p>
            <a:pPr rtl="0"/>
            <a:r>
              <a:rPr lang="en-GB" sz="1400" b="1" dirty="0">
                <a:solidFill>
                  <a:schemeClr val="accent5">
                    <a:lumMod val="50000"/>
                  </a:schemeClr>
                </a:solidFill>
                <a:highlight>
                  <a:srgbClr val="FFFF00"/>
                </a:highlight>
              </a:rPr>
              <a:t>AUG</a:t>
            </a:r>
          </a:p>
        </p:txBody>
      </p:sp>
      <p:sp>
        <p:nvSpPr>
          <p:cNvPr id="17" name="Text Placeholder 16">
            <a:extLst>
              <a:ext uri="{FF2B5EF4-FFF2-40B4-BE49-F238E27FC236}">
                <a16:creationId xmlns:a16="http://schemas.microsoft.com/office/drawing/2014/main" id="{7209F81D-5EC6-4D97-B0C2-AC00081AB1A7}"/>
              </a:ext>
            </a:extLst>
          </p:cNvPr>
          <p:cNvSpPr>
            <a:spLocks noGrp="1"/>
          </p:cNvSpPr>
          <p:nvPr>
            <p:ph type="body" sz="quarter" idx="44"/>
          </p:nvPr>
        </p:nvSpPr>
        <p:spPr>
          <a:xfrm>
            <a:off x="8269320" y="3364992"/>
            <a:ext cx="640080" cy="201776"/>
          </a:xfrm>
        </p:spPr>
        <p:txBody>
          <a:bodyPr rtlCol="0">
            <a:noAutofit/>
          </a:bodyPr>
          <a:lstStyle/>
          <a:p>
            <a:pPr rtl="0"/>
            <a:r>
              <a:rPr lang="en-GB" sz="1400" b="1" dirty="0">
                <a:solidFill>
                  <a:schemeClr val="accent5">
                    <a:lumMod val="50000"/>
                  </a:schemeClr>
                </a:solidFill>
                <a:highlight>
                  <a:srgbClr val="FFFF00"/>
                </a:highlight>
              </a:rPr>
              <a:t>SEP</a:t>
            </a:r>
          </a:p>
        </p:txBody>
      </p:sp>
      <p:sp>
        <p:nvSpPr>
          <p:cNvPr id="15" name="Text Placeholder 14">
            <a:extLst>
              <a:ext uri="{FF2B5EF4-FFF2-40B4-BE49-F238E27FC236}">
                <a16:creationId xmlns:a16="http://schemas.microsoft.com/office/drawing/2014/main" id="{4A477EE3-A17C-4158-91E8-03A401BE96CB}"/>
              </a:ext>
            </a:extLst>
          </p:cNvPr>
          <p:cNvSpPr>
            <a:spLocks noGrp="1"/>
          </p:cNvSpPr>
          <p:nvPr>
            <p:ph type="body" sz="quarter" idx="42"/>
          </p:nvPr>
        </p:nvSpPr>
        <p:spPr>
          <a:xfrm>
            <a:off x="9057240" y="3364992"/>
            <a:ext cx="640080" cy="201776"/>
          </a:xfrm>
        </p:spPr>
        <p:txBody>
          <a:bodyPr rtlCol="0">
            <a:noAutofit/>
          </a:bodyPr>
          <a:lstStyle/>
          <a:p>
            <a:pPr rtl="0"/>
            <a:r>
              <a:rPr lang="en-GB" sz="1400" b="1" dirty="0">
                <a:solidFill>
                  <a:schemeClr val="accent5">
                    <a:lumMod val="50000"/>
                  </a:schemeClr>
                </a:solidFill>
                <a:highlight>
                  <a:srgbClr val="FFFF00"/>
                </a:highlight>
              </a:rPr>
              <a:t>OCT</a:t>
            </a:r>
          </a:p>
        </p:txBody>
      </p:sp>
      <p:sp>
        <p:nvSpPr>
          <p:cNvPr id="18" name="Text Placeholder 17">
            <a:extLst>
              <a:ext uri="{FF2B5EF4-FFF2-40B4-BE49-F238E27FC236}">
                <a16:creationId xmlns:a16="http://schemas.microsoft.com/office/drawing/2014/main" id="{C477818B-3CAB-4A39-939D-99E98D2EE682}"/>
              </a:ext>
            </a:extLst>
          </p:cNvPr>
          <p:cNvSpPr>
            <a:spLocks noGrp="1"/>
          </p:cNvSpPr>
          <p:nvPr>
            <p:ph type="body" sz="quarter" idx="45"/>
          </p:nvPr>
        </p:nvSpPr>
        <p:spPr>
          <a:xfrm>
            <a:off x="9845160" y="3364992"/>
            <a:ext cx="640080" cy="201776"/>
          </a:xfrm>
        </p:spPr>
        <p:txBody>
          <a:bodyPr rtlCol="0">
            <a:noAutofit/>
          </a:bodyPr>
          <a:lstStyle/>
          <a:p>
            <a:pPr rtl="0"/>
            <a:r>
              <a:rPr lang="en-GB" sz="1400" b="1" dirty="0">
                <a:solidFill>
                  <a:schemeClr val="accent5">
                    <a:lumMod val="50000"/>
                  </a:schemeClr>
                </a:solidFill>
                <a:highlight>
                  <a:srgbClr val="FFFF00"/>
                </a:highlight>
              </a:rPr>
              <a:t>NOV</a:t>
            </a:r>
          </a:p>
        </p:txBody>
      </p:sp>
      <p:sp>
        <p:nvSpPr>
          <p:cNvPr id="19" name="Text Placeholder 18">
            <a:extLst>
              <a:ext uri="{FF2B5EF4-FFF2-40B4-BE49-F238E27FC236}">
                <a16:creationId xmlns:a16="http://schemas.microsoft.com/office/drawing/2014/main" id="{A7907FC8-DAAF-4896-A2B1-C173BF2FAE69}"/>
              </a:ext>
            </a:extLst>
          </p:cNvPr>
          <p:cNvSpPr>
            <a:spLocks noGrp="1"/>
          </p:cNvSpPr>
          <p:nvPr>
            <p:ph type="body" sz="quarter" idx="46"/>
          </p:nvPr>
        </p:nvSpPr>
        <p:spPr>
          <a:xfrm>
            <a:off x="10633085" y="3364992"/>
            <a:ext cx="640080" cy="201776"/>
          </a:xfrm>
          <a:scene3d>
            <a:camera prst="orthographicFront"/>
            <a:lightRig rig="threePt" dir="t"/>
          </a:scene3d>
          <a:sp3d>
            <a:bevelT w="101600" prst="riblet"/>
          </a:sp3d>
        </p:spPr>
        <p:txBody>
          <a:bodyPr rtlCol="0">
            <a:noAutofit/>
          </a:bodyPr>
          <a:lstStyle/>
          <a:p>
            <a:pPr rtl="0"/>
            <a:r>
              <a:rPr lang="en-GB" sz="1400" b="1" dirty="0">
                <a:solidFill>
                  <a:schemeClr val="accent5">
                    <a:lumMod val="50000"/>
                  </a:schemeClr>
                </a:solidFill>
                <a:highlight>
                  <a:srgbClr val="FFFF00"/>
                </a:highlight>
              </a:rPr>
              <a:t>DEC</a:t>
            </a:r>
          </a:p>
        </p:txBody>
      </p:sp>
      <p:sp>
        <p:nvSpPr>
          <p:cNvPr id="11" name="Year">
            <a:extLst>
              <a:ext uri="{FF2B5EF4-FFF2-40B4-BE49-F238E27FC236}">
                <a16:creationId xmlns:a16="http://schemas.microsoft.com/office/drawing/2014/main" id="{44D29552-2F85-4F4F-9B7F-B79798681FB6}"/>
              </a:ext>
            </a:extLst>
          </p:cNvPr>
          <p:cNvSpPr>
            <a:spLocks noGrp="1"/>
          </p:cNvSpPr>
          <p:nvPr>
            <p:ph type="body" sz="quarter" idx="38"/>
          </p:nvPr>
        </p:nvSpPr>
        <p:spPr>
          <a:xfrm>
            <a:off x="914400" y="4114800"/>
            <a:ext cx="731520" cy="457200"/>
          </a:xfrm>
        </p:spPr>
        <p:txBody>
          <a:bodyPr rtlCol="0">
            <a:normAutofit/>
          </a:bodyPr>
          <a:lstStyle/>
          <a:p>
            <a:pPr rtl="0"/>
            <a:r>
              <a:rPr lang="en-GB" sz="1600" dirty="0">
                <a:solidFill>
                  <a:schemeClr val="accent5">
                    <a:lumMod val="50000"/>
                  </a:schemeClr>
                </a:solidFill>
                <a:highlight>
                  <a:srgbClr val="FFFF00"/>
                </a:highlight>
              </a:rPr>
              <a:t>2030</a:t>
            </a:r>
          </a:p>
        </p:txBody>
      </p:sp>
      <p:sp>
        <p:nvSpPr>
          <p:cNvPr id="20" name="Text Placeholder 19">
            <a:extLst>
              <a:ext uri="{FF2B5EF4-FFF2-40B4-BE49-F238E27FC236}">
                <a16:creationId xmlns:a16="http://schemas.microsoft.com/office/drawing/2014/main" id="{FEC65619-A68A-4D21-9D17-40F8692EF196}"/>
              </a:ext>
            </a:extLst>
          </p:cNvPr>
          <p:cNvSpPr>
            <a:spLocks noGrp="1"/>
          </p:cNvSpPr>
          <p:nvPr>
            <p:ph type="body" sz="quarter" idx="47"/>
          </p:nvPr>
        </p:nvSpPr>
        <p:spPr>
          <a:xfrm>
            <a:off x="1969915" y="4233672"/>
            <a:ext cx="640080" cy="201776"/>
          </a:xfrm>
        </p:spPr>
        <p:txBody>
          <a:bodyPr rtlCol="0">
            <a:noAutofit/>
          </a:bodyPr>
          <a:lstStyle/>
          <a:p>
            <a:pPr rtl="0"/>
            <a:r>
              <a:rPr lang="en-GB" sz="1400" b="1" dirty="0">
                <a:solidFill>
                  <a:schemeClr val="accent5">
                    <a:lumMod val="50000"/>
                  </a:schemeClr>
                </a:solidFill>
                <a:highlight>
                  <a:srgbClr val="FFFF00"/>
                </a:highlight>
              </a:rPr>
              <a:t>JAN</a:t>
            </a:r>
          </a:p>
        </p:txBody>
      </p:sp>
      <p:sp>
        <p:nvSpPr>
          <p:cNvPr id="21" name="Text Placeholder 20">
            <a:extLst>
              <a:ext uri="{FF2B5EF4-FFF2-40B4-BE49-F238E27FC236}">
                <a16:creationId xmlns:a16="http://schemas.microsoft.com/office/drawing/2014/main" id="{D9C4CCA5-A2BE-4897-994D-9B1669D69FD3}"/>
              </a:ext>
            </a:extLst>
          </p:cNvPr>
          <p:cNvSpPr>
            <a:spLocks noGrp="1"/>
          </p:cNvSpPr>
          <p:nvPr>
            <p:ph type="body" sz="quarter" idx="48"/>
          </p:nvPr>
        </p:nvSpPr>
        <p:spPr>
          <a:xfrm>
            <a:off x="2748564" y="4233672"/>
            <a:ext cx="640080" cy="201776"/>
          </a:xfrm>
        </p:spPr>
        <p:txBody>
          <a:bodyPr rtlCol="0">
            <a:noAutofit/>
          </a:bodyPr>
          <a:lstStyle/>
          <a:p>
            <a:pPr rtl="0"/>
            <a:r>
              <a:rPr lang="en-GB" sz="1400" b="1" dirty="0">
                <a:solidFill>
                  <a:schemeClr val="accent5">
                    <a:lumMod val="50000"/>
                  </a:schemeClr>
                </a:solidFill>
                <a:highlight>
                  <a:srgbClr val="FFFF00"/>
                </a:highlight>
              </a:rPr>
              <a:t>FEB</a:t>
            </a:r>
          </a:p>
        </p:txBody>
      </p:sp>
      <p:sp>
        <p:nvSpPr>
          <p:cNvPr id="22" name="Text Placeholder 21">
            <a:extLst>
              <a:ext uri="{FF2B5EF4-FFF2-40B4-BE49-F238E27FC236}">
                <a16:creationId xmlns:a16="http://schemas.microsoft.com/office/drawing/2014/main" id="{0C5FD452-DC3E-4D62-B19B-0A79E604A8A8}"/>
              </a:ext>
            </a:extLst>
          </p:cNvPr>
          <p:cNvSpPr>
            <a:spLocks noGrp="1"/>
          </p:cNvSpPr>
          <p:nvPr>
            <p:ph type="body" sz="quarter" idx="49"/>
          </p:nvPr>
        </p:nvSpPr>
        <p:spPr>
          <a:xfrm>
            <a:off x="3545289" y="4233672"/>
            <a:ext cx="640080" cy="301888"/>
          </a:xfrm>
        </p:spPr>
        <p:txBody>
          <a:bodyPr rtlCol="0">
            <a:noAutofit/>
          </a:bodyPr>
          <a:lstStyle/>
          <a:p>
            <a:pPr rtl="0"/>
            <a:r>
              <a:rPr lang="en-GB" sz="1400" b="1" dirty="0">
                <a:solidFill>
                  <a:schemeClr val="accent5">
                    <a:lumMod val="50000"/>
                  </a:schemeClr>
                </a:solidFill>
                <a:highlight>
                  <a:srgbClr val="FFFF00"/>
                </a:highlight>
              </a:rPr>
              <a:t>MAR</a:t>
            </a:r>
          </a:p>
        </p:txBody>
      </p:sp>
      <p:sp>
        <p:nvSpPr>
          <p:cNvPr id="23" name="Text Placeholder 22">
            <a:extLst>
              <a:ext uri="{FF2B5EF4-FFF2-40B4-BE49-F238E27FC236}">
                <a16:creationId xmlns:a16="http://schemas.microsoft.com/office/drawing/2014/main" id="{96D290B2-F312-4D9A-96C7-D40523406AC5}"/>
              </a:ext>
            </a:extLst>
          </p:cNvPr>
          <p:cNvSpPr>
            <a:spLocks noGrp="1"/>
          </p:cNvSpPr>
          <p:nvPr>
            <p:ph type="body" sz="quarter" idx="50"/>
          </p:nvPr>
        </p:nvSpPr>
        <p:spPr>
          <a:xfrm>
            <a:off x="4332976" y="4233671"/>
            <a:ext cx="640080" cy="277395"/>
          </a:xfrm>
        </p:spPr>
        <p:txBody>
          <a:bodyPr rtlCol="0">
            <a:noAutofit/>
          </a:bodyPr>
          <a:lstStyle/>
          <a:p>
            <a:pPr rtl="0"/>
            <a:r>
              <a:rPr lang="en-GB" sz="1400" b="1" dirty="0">
                <a:solidFill>
                  <a:schemeClr val="accent5">
                    <a:lumMod val="50000"/>
                  </a:schemeClr>
                </a:solidFill>
                <a:highlight>
                  <a:srgbClr val="FFFF00"/>
                </a:highlight>
              </a:rPr>
              <a:t>APR</a:t>
            </a:r>
          </a:p>
        </p:txBody>
      </p:sp>
      <p:sp>
        <p:nvSpPr>
          <p:cNvPr id="24" name="Text Placeholder 23">
            <a:extLst>
              <a:ext uri="{FF2B5EF4-FFF2-40B4-BE49-F238E27FC236}">
                <a16:creationId xmlns:a16="http://schemas.microsoft.com/office/drawing/2014/main" id="{80E52477-0BA9-471B-B2C2-F1A03FCF188F}"/>
              </a:ext>
            </a:extLst>
          </p:cNvPr>
          <p:cNvSpPr>
            <a:spLocks noGrp="1"/>
          </p:cNvSpPr>
          <p:nvPr>
            <p:ph type="body" sz="quarter" idx="51"/>
          </p:nvPr>
        </p:nvSpPr>
        <p:spPr>
          <a:xfrm>
            <a:off x="5120663" y="4233672"/>
            <a:ext cx="640080" cy="277394"/>
          </a:xfrm>
        </p:spPr>
        <p:txBody>
          <a:bodyPr rtlCol="0">
            <a:noAutofit/>
          </a:bodyPr>
          <a:lstStyle/>
          <a:p>
            <a:pPr rtl="0"/>
            <a:r>
              <a:rPr lang="en-GB" sz="1400" b="1" dirty="0">
                <a:solidFill>
                  <a:schemeClr val="accent5">
                    <a:lumMod val="50000"/>
                  </a:schemeClr>
                </a:solidFill>
                <a:highlight>
                  <a:srgbClr val="FFFF00"/>
                </a:highlight>
              </a:rPr>
              <a:t>MAY</a:t>
            </a:r>
          </a:p>
        </p:txBody>
      </p:sp>
      <p:sp>
        <p:nvSpPr>
          <p:cNvPr id="25" name="Text Placeholder 24">
            <a:extLst>
              <a:ext uri="{FF2B5EF4-FFF2-40B4-BE49-F238E27FC236}">
                <a16:creationId xmlns:a16="http://schemas.microsoft.com/office/drawing/2014/main" id="{70D1D022-03FA-47E6-8430-252C6D5B4C4E}"/>
              </a:ext>
            </a:extLst>
          </p:cNvPr>
          <p:cNvSpPr>
            <a:spLocks noGrp="1"/>
          </p:cNvSpPr>
          <p:nvPr>
            <p:ph type="body" sz="quarter" idx="52"/>
          </p:nvPr>
        </p:nvSpPr>
        <p:spPr>
          <a:xfrm>
            <a:off x="5908350" y="4233672"/>
            <a:ext cx="640080" cy="228600"/>
          </a:xfrm>
        </p:spPr>
        <p:txBody>
          <a:bodyPr rtlCol="0">
            <a:noAutofit/>
          </a:bodyPr>
          <a:lstStyle/>
          <a:p>
            <a:pPr rtl="0"/>
            <a:r>
              <a:rPr lang="en-GB" sz="1400" b="1" dirty="0">
                <a:solidFill>
                  <a:schemeClr val="accent5">
                    <a:lumMod val="50000"/>
                  </a:schemeClr>
                </a:solidFill>
                <a:highlight>
                  <a:srgbClr val="FFFF00"/>
                </a:highlight>
              </a:rPr>
              <a:t>JUN</a:t>
            </a:r>
          </a:p>
        </p:txBody>
      </p:sp>
      <p:sp>
        <p:nvSpPr>
          <p:cNvPr id="26" name="Text Placeholder 25">
            <a:extLst>
              <a:ext uri="{FF2B5EF4-FFF2-40B4-BE49-F238E27FC236}">
                <a16:creationId xmlns:a16="http://schemas.microsoft.com/office/drawing/2014/main" id="{FA7483FC-7290-41B1-B371-ECA1174519DE}"/>
              </a:ext>
            </a:extLst>
          </p:cNvPr>
          <p:cNvSpPr>
            <a:spLocks noGrp="1"/>
          </p:cNvSpPr>
          <p:nvPr>
            <p:ph type="body" sz="quarter" idx="53"/>
          </p:nvPr>
        </p:nvSpPr>
        <p:spPr>
          <a:xfrm>
            <a:off x="6696037" y="4233672"/>
            <a:ext cx="640080" cy="301888"/>
          </a:xfrm>
        </p:spPr>
        <p:txBody>
          <a:bodyPr rtlCol="0">
            <a:noAutofit/>
          </a:bodyPr>
          <a:lstStyle/>
          <a:p>
            <a:pPr rtl="0"/>
            <a:r>
              <a:rPr lang="en-GB" sz="1400" b="1" dirty="0">
                <a:solidFill>
                  <a:schemeClr val="accent5">
                    <a:lumMod val="50000"/>
                  </a:schemeClr>
                </a:solidFill>
                <a:highlight>
                  <a:srgbClr val="FFFF00"/>
                </a:highlight>
              </a:rPr>
              <a:t>JUL</a:t>
            </a:r>
          </a:p>
        </p:txBody>
      </p:sp>
      <p:sp>
        <p:nvSpPr>
          <p:cNvPr id="28" name="Text Placeholder 27">
            <a:extLst>
              <a:ext uri="{FF2B5EF4-FFF2-40B4-BE49-F238E27FC236}">
                <a16:creationId xmlns:a16="http://schemas.microsoft.com/office/drawing/2014/main" id="{D149E385-DCE9-4DC9-8F0A-F8BAF02D9797}"/>
              </a:ext>
            </a:extLst>
          </p:cNvPr>
          <p:cNvSpPr>
            <a:spLocks noGrp="1"/>
          </p:cNvSpPr>
          <p:nvPr>
            <p:ph type="body" sz="quarter" idx="55"/>
          </p:nvPr>
        </p:nvSpPr>
        <p:spPr>
          <a:xfrm>
            <a:off x="7483724" y="4233672"/>
            <a:ext cx="640080" cy="277394"/>
          </a:xfrm>
        </p:spPr>
        <p:txBody>
          <a:bodyPr rtlCol="0">
            <a:noAutofit/>
          </a:bodyPr>
          <a:lstStyle/>
          <a:p>
            <a:pPr rtl="0"/>
            <a:r>
              <a:rPr lang="en-GB" sz="1400" b="1" dirty="0">
                <a:solidFill>
                  <a:schemeClr val="accent5">
                    <a:lumMod val="50000"/>
                  </a:schemeClr>
                </a:solidFill>
                <a:highlight>
                  <a:srgbClr val="FFFF00"/>
                </a:highlight>
              </a:rPr>
              <a:t>AUG</a:t>
            </a:r>
          </a:p>
        </p:txBody>
      </p:sp>
      <p:sp>
        <p:nvSpPr>
          <p:cNvPr id="29" name="Text Placeholder 28">
            <a:extLst>
              <a:ext uri="{FF2B5EF4-FFF2-40B4-BE49-F238E27FC236}">
                <a16:creationId xmlns:a16="http://schemas.microsoft.com/office/drawing/2014/main" id="{B7A506EE-32D5-4685-97A6-8FDFEF238C43}"/>
              </a:ext>
            </a:extLst>
          </p:cNvPr>
          <p:cNvSpPr>
            <a:spLocks noGrp="1"/>
          </p:cNvSpPr>
          <p:nvPr>
            <p:ph type="body" sz="quarter" idx="56"/>
          </p:nvPr>
        </p:nvSpPr>
        <p:spPr>
          <a:xfrm>
            <a:off x="8271410" y="4282299"/>
            <a:ext cx="644745" cy="457200"/>
          </a:xfrm>
        </p:spPr>
        <p:txBody>
          <a:bodyPr rtlCol="0">
            <a:noAutofit/>
          </a:bodyPr>
          <a:lstStyle/>
          <a:p>
            <a:pPr rtl="0"/>
            <a:r>
              <a:rPr lang="en-GB" sz="1400" b="1" dirty="0">
                <a:solidFill>
                  <a:schemeClr val="accent5">
                    <a:lumMod val="50000"/>
                  </a:schemeClr>
                </a:solidFill>
                <a:highlight>
                  <a:srgbClr val="FFFF00"/>
                </a:highlight>
              </a:rPr>
              <a:t>SEP</a:t>
            </a:r>
          </a:p>
        </p:txBody>
      </p:sp>
      <p:sp>
        <p:nvSpPr>
          <p:cNvPr id="27" name="Text Placeholder 26">
            <a:extLst>
              <a:ext uri="{FF2B5EF4-FFF2-40B4-BE49-F238E27FC236}">
                <a16:creationId xmlns:a16="http://schemas.microsoft.com/office/drawing/2014/main" id="{1787EDAC-5EAB-4A0D-9BD2-D6E9FD0B26A1}"/>
              </a:ext>
            </a:extLst>
          </p:cNvPr>
          <p:cNvSpPr>
            <a:spLocks noGrp="1"/>
          </p:cNvSpPr>
          <p:nvPr>
            <p:ph type="body" sz="quarter" idx="54"/>
          </p:nvPr>
        </p:nvSpPr>
        <p:spPr>
          <a:xfrm>
            <a:off x="9059098" y="4233672"/>
            <a:ext cx="640080" cy="429084"/>
          </a:xfrm>
        </p:spPr>
        <p:txBody>
          <a:bodyPr rtlCol="0">
            <a:noAutofit/>
          </a:bodyPr>
          <a:lstStyle/>
          <a:p>
            <a:pPr rtl="0"/>
            <a:r>
              <a:rPr lang="en-GB" sz="1400" b="1" dirty="0">
                <a:solidFill>
                  <a:schemeClr val="accent5">
                    <a:lumMod val="50000"/>
                  </a:schemeClr>
                </a:solidFill>
                <a:highlight>
                  <a:srgbClr val="FFFF00"/>
                </a:highlight>
              </a:rPr>
              <a:t>OCT</a:t>
            </a:r>
          </a:p>
        </p:txBody>
      </p:sp>
      <p:sp>
        <p:nvSpPr>
          <p:cNvPr id="30" name="Text Placeholder 29">
            <a:extLst>
              <a:ext uri="{FF2B5EF4-FFF2-40B4-BE49-F238E27FC236}">
                <a16:creationId xmlns:a16="http://schemas.microsoft.com/office/drawing/2014/main" id="{E80CB353-63CA-4305-9748-807B6905DBFF}"/>
              </a:ext>
            </a:extLst>
          </p:cNvPr>
          <p:cNvSpPr>
            <a:spLocks noGrp="1"/>
          </p:cNvSpPr>
          <p:nvPr>
            <p:ph type="body" sz="quarter" idx="57"/>
          </p:nvPr>
        </p:nvSpPr>
        <p:spPr>
          <a:xfrm>
            <a:off x="9846785" y="4233672"/>
            <a:ext cx="640080" cy="364762"/>
          </a:xfrm>
        </p:spPr>
        <p:txBody>
          <a:bodyPr rtlCol="0">
            <a:noAutofit/>
          </a:bodyPr>
          <a:lstStyle/>
          <a:p>
            <a:pPr rtl="0"/>
            <a:r>
              <a:rPr lang="en-GB" sz="1400" b="1" dirty="0">
                <a:solidFill>
                  <a:schemeClr val="accent5">
                    <a:lumMod val="50000"/>
                  </a:schemeClr>
                </a:solidFill>
                <a:highlight>
                  <a:srgbClr val="FFFF00"/>
                </a:highlight>
              </a:rPr>
              <a:t>NOV</a:t>
            </a:r>
          </a:p>
        </p:txBody>
      </p:sp>
      <p:sp>
        <p:nvSpPr>
          <p:cNvPr id="31" name="Text Placeholder 30">
            <a:extLst>
              <a:ext uri="{FF2B5EF4-FFF2-40B4-BE49-F238E27FC236}">
                <a16:creationId xmlns:a16="http://schemas.microsoft.com/office/drawing/2014/main" id="{1B52C010-5159-4F61-821F-E73647E7C066}"/>
              </a:ext>
            </a:extLst>
          </p:cNvPr>
          <p:cNvSpPr>
            <a:spLocks noGrp="1"/>
          </p:cNvSpPr>
          <p:nvPr>
            <p:ph type="body" sz="quarter" idx="58"/>
          </p:nvPr>
        </p:nvSpPr>
        <p:spPr>
          <a:xfrm>
            <a:off x="10634472" y="4233671"/>
            <a:ext cx="640080" cy="429084"/>
          </a:xfrm>
        </p:spPr>
        <p:txBody>
          <a:bodyPr rtlCol="0">
            <a:noAutofit/>
          </a:bodyPr>
          <a:lstStyle/>
          <a:p>
            <a:pPr rtl="0"/>
            <a:r>
              <a:rPr lang="en-GB" sz="1400" b="1" dirty="0">
                <a:solidFill>
                  <a:schemeClr val="accent5">
                    <a:lumMod val="50000"/>
                  </a:schemeClr>
                </a:solidFill>
                <a:highlight>
                  <a:srgbClr val="FFFF00"/>
                </a:highlight>
              </a:rPr>
              <a:t>DEC</a:t>
            </a:r>
          </a:p>
        </p:txBody>
      </p:sp>
      <p:sp>
        <p:nvSpPr>
          <p:cNvPr id="40" name="Text Placeholder 31">
            <a:extLst>
              <a:ext uri="{FF2B5EF4-FFF2-40B4-BE49-F238E27FC236}">
                <a16:creationId xmlns:a16="http://schemas.microsoft.com/office/drawing/2014/main" id="{0322F7C2-6007-4413-B0AC-012350267DE3}"/>
              </a:ext>
            </a:extLst>
          </p:cNvPr>
          <p:cNvSpPr txBox="1">
            <a:spLocks/>
          </p:cNvSpPr>
          <p:nvPr/>
        </p:nvSpPr>
        <p:spPr>
          <a:xfrm>
            <a:off x="1737966" y="4739499"/>
            <a:ext cx="2350103" cy="1368572"/>
          </a:xfrm>
          <a:prstGeom prst="rect">
            <a:avLst/>
          </a:prstGeom>
          <a:blipFill>
            <a:blip r:embed="rId4"/>
            <a:tile tx="0" ty="0" sx="100000" sy="100000" flip="none" algn="tl"/>
          </a:blipFill>
          <a:ln w="76200">
            <a:solidFill>
              <a:schemeClr val="bg1"/>
            </a:solidFill>
          </a:ln>
          <a:scene3d>
            <a:camera prst="orthographicFront"/>
            <a:lightRig rig="threePt" dir="t"/>
          </a:scene3d>
          <a:sp3d>
            <a:bevelT w="101600" prst="riblet"/>
          </a:sp3d>
        </p:spPr>
        <p:txBody>
          <a:bodyPr vert="horz" lIns="0" tIns="182880" rIns="0" bIns="0" rtlCol="0" anchor="t" anchorCtr="0">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sz="1600"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US" sz="1800" b="1" dirty="0">
                <a:solidFill>
                  <a:schemeClr val="bg1"/>
                </a:solidFill>
                <a:cs typeface="Calibri Light"/>
              </a:rPr>
              <a:t>Establish online project portfolio</a:t>
            </a:r>
          </a:p>
          <a:p>
            <a:pPr rtl="0"/>
            <a:r>
              <a:rPr lang="en-US" sz="1800" b="1" dirty="0">
                <a:solidFill>
                  <a:schemeClr val="bg1"/>
                </a:solidFill>
                <a:cs typeface="Calibri Light"/>
              </a:rPr>
              <a:t>(2028)</a:t>
            </a:r>
            <a:endParaRPr lang="en-GB" sz="1800" b="1" dirty="0">
              <a:solidFill>
                <a:schemeClr val="bg1"/>
              </a:solidFill>
              <a:cs typeface="Calibri Light"/>
            </a:endParaRPr>
          </a:p>
        </p:txBody>
      </p:sp>
      <p:sp>
        <p:nvSpPr>
          <p:cNvPr id="41" name="Text Placeholder 32">
            <a:extLst>
              <a:ext uri="{FF2B5EF4-FFF2-40B4-BE49-F238E27FC236}">
                <a16:creationId xmlns:a16="http://schemas.microsoft.com/office/drawing/2014/main" id="{10494267-4554-4417-885E-D691A01C97F0}"/>
              </a:ext>
            </a:extLst>
          </p:cNvPr>
          <p:cNvSpPr txBox="1">
            <a:spLocks/>
          </p:cNvSpPr>
          <p:nvPr/>
        </p:nvSpPr>
        <p:spPr>
          <a:xfrm>
            <a:off x="2245597" y="5523385"/>
            <a:ext cx="1690417" cy="224670"/>
          </a:xfrm>
          <a:prstGeom prst="rect">
            <a:avLst/>
          </a:prstGeom>
        </p:spPr>
        <p:txBody>
          <a:bodyPr vert="horz" lIns="0" tIns="0" rIns="0" bIns="0" rtlCol="0" anchor="t">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sz="12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endParaRPr lang="en-GB" sz="1000" dirty="0"/>
          </a:p>
        </p:txBody>
      </p:sp>
      <p:sp>
        <p:nvSpPr>
          <p:cNvPr id="64" name="Text Placeholder 31">
            <a:extLst>
              <a:ext uri="{FF2B5EF4-FFF2-40B4-BE49-F238E27FC236}">
                <a16:creationId xmlns:a16="http://schemas.microsoft.com/office/drawing/2014/main" id="{F1A00DD6-EC7E-41AB-A576-5AEA42E9A538}"/>
              </a:ext>
            </a:extLst>
          </p:cNvPr>
          <p:cNvSpPr txBox="1">
            <a:spLocks/>
          </p:cNvSpPr>
          <p:nvPr/>
        </p:nvSpPr>
        <p:spPr>
          <a:xfrm>
            <a:off x="5234343" y="4726160"/>
            <a:ext cx="2413080" cy="1368572"/>
          </a:xfrm>
          <a:prstGeom prst="rect">
            <a:avLst/>
          </a:prstGeom>
          <a:blipFill>
            <a:blip r:embed="rId4"/>
            <a:tile tx="0" ty="0" sx="100000" sy="100000" flip="none" algn="tl"/>
          </a:blipFill>
          <a:ln w="76200">
            <a:solidFill>
              <a:schemeClr val="bg1"/>
            </a:solidFill>
          </a:ln>
          <a:scene3d>
            <a:camera prst="orthographicFront"/>
            <a:lightRig rig="threePt" dir="t"/>
          </a:scene3d>
          <a:sp3d>
            <a:bevelT w="101600" prst="riblet"/>
          </a:sp3d>
        </p:spPr>
        <p:txBody>
          <a:bodyPr vert="horz" lIns="0" tIns="182880" rIns="0" bIns="0" rtlCol="0" anchor="t" anchorCtr="0">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sz="1600"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US" sz="1800" b="1" dirty="0">
                <a:solidFill>
                  <a:schemeClr val="bg1"/>
                </a:solidFill>
                <a:cs typeface="Calibri Light"/>
              </a:rPr>
              <a:t>Expand into modular eco-home construction</a:t>
            </a:r>
          </a:p>
          <a:p>
            <a:pPr rtl="0"/>
            <a:r>
              <a:rPr lang="en-US" sz="1800" b="1" dirty="0">
                <a:solidFill>
                  <a:schemeClr val="bg1"/>
                </a:solidFill>
                <a:cs typeface="Calibri Light"/>
              </a:rPr>
              <a:t>(2029)</a:t>
            </a:r>
            <a:endParaRPr lang="en-GB" sz="1800" b="1" dirty="0">
              <a:solidFill>
                <a:schemeClr val="bg1"/>
              </a:solidFill>
              <a:cs typeface="Calibri Light"/>
            </a:endParaRPr>
          </a:p>
        </p:txBody>
      </p:sp>
      <p:sp>
        <p:nvSpPr>
          <p:cNvPr id="36" name="Text Placeholder 31">
            <a:extLst>
              <a:ext uri="{FF2B5EF4-FFF2-40B4-BE49-F238E27FC236}">
                <a16:creationId xmlns:a16="http://schemas.microsoft.com/office/drawing/2014/main" id="{FD461938-72FB-4E5D-80CD-DE5F3EE1D5AE}"/>
              </a:ext>
            </a:extLst>
          </p:cNvPr>
          <p:cNvSpPr txBox="1">
            <a:spLocks/>
          </p:cNvSpPr>
          <p:nvPr/>
        </p:nvSpPr>
        <p:spPr>
          <a:xfrm>
            <a:off x="8807371" y="4739499"/>
            <a:ext cx="2413080" cy="1368573"/>
          </a:xfrm>
          <a:prstGeom prst="rect">
            <a:avLst/>
          </a:prstGeom>
          <a:blipFill>
            <a:blip r:embed="rId4"/>
            <a:tile tx="0" ty="0" sx="100000" sy="100000" flip="none" algn="tl"/>
          </a:blipFill>
          <a:ln w="76200">
            <a:solidFill>
              <a:schemeClr val="bg1"/>
            </a:solidFill>
          </a:ln>
          <a:scene3d>
            <a:camera prst="orthographicFront"/>
            <a:lightRig rig="threePt" dir="t"/>
          </a:scene3d>
          <a:sp3d>
            <a:bevelT w="101600" prst="riblet"/>
          </a:sp3d>
        </p:spPr>
        <p:txBody>
          <a:bodyPr vert="horz" lIns="0" tIns="182880" rIns="0" bIns="0" rtlCol="0" anchor="t" anchorCtr="0">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sz="1600" kern="1200">
                <a:solidFill>
                  <a:schemeClr val="tx1">
                    <a:lumMod val="75000"/>
                    <a:lumOff val="25000"/>
                  </a:schemeClr>
                </a:solidFill>
                <a:latin typeface="+mj-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US" sz="1800" b="1" dirty="0">
                <a:solidFill>
                  <a:schemeClr val="bg1"/>
                </a:solidFill>
              </a:rPr>
              <a:t>Increase annual revenue by 30%</a:t>
            </a:r>
          </a:p>
          <a:p>
            <a:pPr rtl="0"/>
            <a:r>
              <a:rPr lang="en-US" sz="1800" b="1" dirty="0">
                <a:solidFill>
                  <a:schemeClr val="bg1"/>
                </a:solidFill>
              </a:rPr>
              <a:t>(2030)</a:t>
            </a:r>
            <a:endParaRPr lang="en-GB" sz="1800" b="1" dirty="0">
              <a:solidFill>
                <a:schemeClr val="bg1"/>
              </a:solidFill>
            </a:endParaRPr>
          </a:p>
        </p:txBody>
      </p:sp>
      <p:sp>
        <p:nvSpPr>
          <p:cNvPr id="44" name="Oval 43">
            <a:extLst>
              <a:ext uri="{FF2B5EF4-FFF2-40B4-BE49-F238E27FC236}">
                <a16:creationId xmlns:a16="http://schemas.microsoft.com/office/drawing/2014/main" id="{AC7718B4-BDDD-4E7F-8025-DA78439436B2}"/>
              </a:ext>
              <a:ext uri="{C183D7F6-B498-43B3-948B-1728B52AA6E4}">
                <adec:decorative xmlns:adec="http://schemas.microsoft.com/office/drawing/2017/decorative" val="1"/>
              </a:ext>
            </a:extLst>
          </p:cNvPr>
          <p:cNvSpPr/>
          <p:nvPr/>
        </p:nvSpPr>
        <p:spPr>
          <a:xfrm>
            <a:off x="9333214" y="38311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6" name="Oval 45">
            <a:extLst>
              <a:ext uri="{FF2B5EF4-FFF2-40B4-BE49-F238E27FC236}">
                <a16:creationId xmlns:a16="http://schemas.microsoft.com/office/drawing/2014/main" id="{92DA2A55-B0D6-4B1D-A93C-3A1562BF2CB4}"/>
              </a:ext>
              <a:ext uri="{C183D7F6-B498-43B3-948B-1728B52AA6E4}">
                <adec:decorative xmlns:adec="http://schemas.microsoft.com/office/drawing/2017/decorative" val="1"/>
              </a:ext>
            </a:extLst>
          </p:cNvPr>
          <p:cNvSpPr/>
          <p:nvPr/>
        </p:nvSpPr>
        <p:spPr>
          <a:xfrm>
            <a:off x="5380991"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0" name="Oval 69">
            <a:extLst>
              <a:ext uri="{FF2B5EF4-FFF2-40B4-BE49-F238E27FC236}">
                <a16:creationId xmlns:a16="http://schemas.microsoft.com/office/drawing/2014/main" id="{8F7EB24E-B757-4107-BD08-E192A7E5E127}"/>
              </a:ext>
              <a:ext uri="{C183D7F6-B498-43B3-948B-1728B52AA6E4}">
                <adec:decorative xmlns:adec="http://schemas.microsoft.com/office/drawing/2017/decorative" val="1"/>
              </a:ext>
            </a:extLst>
          </p:cNvPr>
          <p:cNvSpPr/>
          <p:nvPr/>
        </p:nvSpPr>
        <p:spPr>
          <a:xfrm>
            <a:off x="3028736"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2" name="Oval 71">
            <a:extLst>
              <a:ext uri="{FF2B5EF4-FFF2-40B4-BE49-F238E27FC236}">
                <a16:creationId xmlns:a16="http://schemas.microsoft.com/office/drawing/2014/main" id="{CC24FC24-0FBE-418C-AB4F-A3C24E347814}"/>
              </a:ext>
              <a:ext uri="{C183D7F6-B498-43B3-948B-1728B52AA6E4}">
                <adec:decorative xmlns:adec="http://schemas.microsoft.com/office/drawing/2017/decorative" val="1"/>
              </a:ext>
            </a:extLst>
          </p:cNvPr>
          <p:cNvSpPr/>
          <p:nvPr/>
        </p:nvSpPr>
        <p:spPr>
          <a:xfrm>
            <a:off x="6940774"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4" name="Oval 73">
            <a:extLst>
              <a:ext uri="{FF2B5EF4-FFF2-40B4-BE49-F238E27FC236}">
                <a16:creationId xmlns:a16="http://schemas.microsoft.com/office/drawing/2014/main" id="{6163B222-80FB-4614-AF82-0690E0A2FBD1}"/>
              </a:ext>
              <a:ext uri="{C183D7F6-B498-43B3-948B-1728B52AA6E4}">
                <adec:decorative xmlns:adec="http://schemas.microsoft.com/office/drawing/2017/decorative" val="1"/>
              </a:ext>
            </a:extLst>
          </p:cNvPr>
          <p:cNvSpPr/>
          <p:nvPr/>
        </p:nvSpPr>
        <p:spPr>
          <a:xfrm>
            <a:off x="10908901"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Rectangle 41">
            <a:extLst>
              <a:ext uri="{FF2B5EF4-FFF2-40B4-BE49-F238E27FC236}">
                <a16:creationId xmlns:a16="http://schemas.microsoft.com/office/drawing/2014/main" id="{CD6AA3D9-0ADE-4E81-9DFD-093BF32D8659}"/>
              </a:ext>
              <a:ext uri="{C183D7F6-B498-43B3-948B-1728B52AA6E4}">
                <adec:decorative xmlns:adec="http://schemas.microsoft.com/office/drawing/2017/decorative" val="1"/>
              </a:ext>
            </a:extLst>
          </p:cNvPr>
          <p:cNvSpPr/>
          <p:nvPr/>
        </p:nvSpPr>
        <p:spPr>
          <a:xfrm>
            <a:off x="929640" y="3786462"/>
            <a:ext cx="10332720" cy="154395"/>
          </a:xfrm>
          <a:prstGeom prst="rect">
            <a:avLst/>
          </a:prstGeom>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9" name="Flowchart: Connector 48">
            <a:extLst>
              <a:ext uri="{FF2B5EF4-FFF2-40B4-BE49-F238E27FC236}">
                <a16:creationId xmlns:a16="http://schemas.microsoft.com/office/drawing/2014/main" id="{89A9F57E-DDB0-7080-C9DE-995307AE3C0D}"/>
              </a:ext>
            </a:extLst>
          </p:cNvPr>
          <p:cNvSpPr/>
          <p:nvPr/>
        </p:nvSpPr>
        <p:spPr>
          <a:xfrm>
            <a:off x="359805" y="1907570"/>
            <a:ext cx="1099602" cy="835630"/>
          </a:xfrm>
          <a:prstGeom prst="flowChartConnector">
            <a:avLst/>
          </a:prstGeom>
          <a:gradFill flip="none" rotWithShape="1">
            <a:gsLst>
              <a:gs pos="0">
                <a:srgbClr val="FFFF00">
                  <a:shade val="30000"/>
                  <a:satMod val="115000"/>
                </a:srgbClr>
              </a:gs>
              <a:gs pos="50000">
                <a:srgbClr val="FFFF00">
                  <a:shade val="67500"/>
                  <a:satMod val="115000"/>
                </a:srgbClr>
              </a:gs>
              <a:gs pos="100000">
                <a:srgbClr val="FFFF00">
                  <a:shade val="100000"/>
                  <a:satMod val="115000"/>
                </a:srgbClr>
              </a:gs>
            </a:gsLst>
            <a:lin ang="10800000" scaled="1"/>
            <a:tileRect/>
          </a:gradFill>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b="1" dirty="0">
                <a:solidFill>
                  <a:schemeClr val="tx1"/>
                </a:solidFill>
              </a:rPr>
              <a:t>Short-term objectives</a:t>
            </a:r>
            <a:endParaRPr lang="en-GB" sz="1000" b="1" dirty="0">
              <a:solidFill>
                <a:schemeClr val="tx1"/>
              </a:solidFill>
            </a:endParaRPr>
          </a:p>
        </p:txBody>
      </p:sp>
      <p:sp>
        <p:nvSpPr>
          <p:cNvPr id="51" name="Flowchart: Connector 50">
            <a:extLst>
              <a:ext uri="{FF2B5EF4-FFF2-40B4-BE49-F238E27FC236}">
                <a16:creationId xmlns:a16="http://schemas.microsoft.com/office/drawing/2014/main" id="{D280F30A-B5BD-E6B9-43B0-17A9AF14A9E2}"/>
              </a:ext>
            </a:extLst>
          </p:cNvPr>
          <p:cNvSpPr/>
          <p:nvPr/>
        </p:nvSpPr>
        <p:spPr>
          <a:xfrm>
            <a:off x="359805" y="5003052"/>
            <a:ext cx="1099602" cy="835630"/>
          </a:xfrm>
          <a:prstGeom prst="flowChartConnector">
            <a:avLst/>
          </a:prstGeom>
          <a:gradFill flip="none" rotWithShape="1">
            <a:gsLst>
              <a:gs pos="0">
                <a:srgbClr val="FFFF00">
                  <a:shade val="30000"/>
                  <a:satMod val="115000"/>
                </a:srgbClr>
              </a:gs>
              <a:gs pos="50000">
                <a:srgbClr val="FFFF00">
                  <a:shade val="67500"/>
                  <a:satMod val="115000"/>
                </a:srgbClr>
              </a:gs>
              <a:gs pos="100000">
                <a:srgbClr val="FFFF00">
                  <a:shade val="100000"/>
                  <a:satMod val="115000"/>
                </a:srgbClr>
              </a:gs>
            </a:gsLst>
            <a:lin ang="10800000" scaled="1"/>
            <a:tileRect/>
          </a:gradFill>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b="1" dirty="0">
                <a:solidFill>
                  <a:schemeClr val="tx1"/>
                </a:solidFill>
              </a:rPr>
              <a:t>Long-term objectives</a:t>
            </a:r>
            <a:endParaRPr lang="en-GB" sz="1000" b="1" dirty="0">
              <a:solidFill>
                <a:schemeClr val="tx1"/>
              </a:solidFill>
            </a:endParaRPr>
          </a:p>
        </p:txBody>
      </p:sp>
      <p:sp>
        <p:nvSpPr>
          <p:cNvPr id="3" name="TextBox 2">
            <a:extLst>
              <a:ext uri="{FF2B5EF4-FFF2-40B4-BE49-F238E27FC236}">
                <a16:creationId xmlns:a16="http://schemas.microsoft.com/office/drawing/2014/main" id="{2CAE84D9-4E4C-EFC9-87BD-21EB309B3C96}"/>
              </a:ext>
            </a:extLst>
          </p:cNvPr>
          <p:cNvSpPr txBox="1"/>
          <p:nvPr/>
        </p:nvSpPr>
        <p:spPr>
          <a:xfrm>
            <a:off x="9333214" y="6321972"/>
            <a:ext cx="2413080" cy="369332"/>
          </a:xfrm>
          <a:prstGeom prst="rect">
            <a:avLst/>
          </a:prstGeom>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16200000" scaled="1"/>
            <a:tileRect/>
          </a:gradFill>
          <a:ln w="38100">
            <a:solidFill>
              <a:schemeClr val="bg1"/>
            </a:solidFill>
          </a:ln>
          <a:scene3d>
            <a:camera prst="orthographicFront"/>
            <a:lightRig rig="threePt" dir="t"/>
          </a:scene3d>
          <a:sp3d>
            <a:bevelT w="101600" prst="riblet"/>
          </a:sp3d>
        </p:spPr>
        <p:txBody>
          <a:bodyPr wrap="square" rtlCol="0">
            <a:spAutoFit/>
          </a:bodyPr>
          <a:lstStyle/>
          <a:p>
            <a:pPr algn="ctr"/>
            <a:r>
              <a:rPr lang="en-US" b="1" dirty="0">
                <a:solidFill>
                  <a:schemeClr val="accent2">
                    <a:lumMod val="75000"/>
                  </a:schemeClr>
                </a:solidFill>
              </a:rPr>
              <a:t>Sloman(2020)</a:t>
            </a:r>
            <a:endParaRPr lang="en-GB" b="1" dirty="0">
              <a:solidFill>
                <a:schemeClr val="accent2">
                  <a:lumMod val="75000"/>
                </a:schemeClr>
              </a:solidFill>
            </a:endParaRPr>
          </a:p>
        </p:txBody>
      </p:sp>
    </p:spTree>
    <p:extLst>
      <p:ext uri="{BB962C8B-B14F-4D97-AF65-F5344CB8AC3E}">
        <p14:creationId xmlns:p14="http://schemas.microsoft.com/office/powerpoint/2010/main" val="344161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5000"/>
            <a:lum/>
            <a:extLst>
              <a:ext uri="{837473B0-CC2E-450A-ABE3-18F120FF3D39}">
                <a1611:picAttrSrcUrl xmlns:a1611="http://schemas.microsoft.com/office/drawing/2016/11/main" r:id="rId4"/>
              </a:ext>
            </a:extLst>
          </a:blip>
          <a:srcRect/>
          <a:stretch>
            <a:fillRect t="-7000" b="-7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1188AF-1B8F-40DD-90B1-DC0F52BA46BA}"/>
              </a:ext>
            </a:extLst>
          </p:cNvPr>
          <p:cNvSpPr>
            <a:spLocks noGrp="1"/>
          </p:cNvSpPr>
          <p:nvPr>
            <p:ph type="title"/>
          </p:nvPr>
        </p:nvSpPr>
        <p:spPr>
          <a:xfrm>
            <a:off x="628308" y="158996"/>
            <a:ext cx="6820583" cy="1029457"/>
          </a:xfrm>
          <a:blipFill>
            <a:blip r:embed="rId5"/>
            <a:tile tx="0" ty="0" sx="100000" sy="100000" flip="none" algn="tl"/>
          </a:blipFill>
          <a:ln w="76200">
            <a:solidFill>
              <a:srgbClr val="EBCEA7"/>
            </a:solidFill>
          </a:ln>
          <a:scene3d>
            <a:camera prst="orthographicFront"/>
            <a:lightRig rig="threePt" dir="t"/>
          </a:scene3d>
          <a:sp3d>
            <a:bevelT w="101600" prst="riblet"/>
          </a:sp3d>
        </p:spPr>
        <p:txBody>
          <a:bodyPr rtlCol="0">
            <a:normAutofit/>
          </a:bodyPr>
          <a:lstStyle/>
          <a:p>
            <a:pPr algn="ctr" rtl="0"/>
            <a:r>
              <a:rPr lang="en-GB" dirty="0">
                <a:solidFill>
                  <a:schemeClr val="bg1"/>
                </a:solidFill>
              </a:rPr>
              <a:t>Financing </a:t>
            </a:r>
          </a:p>
        </p:txBody>
      </p:sp>
      <p:sp>
        <p:nvSpPr>
          <p:cNvPr id="7" name="Text Placeholder 6">
            <a:extLst>
              <a:ext uri="{FF2B5EF4-FFF2-40B4-BE49-F238E27FC236}">
                <a16:creationId xmlns:a16="http://schemas.microsoft.com/office/drawing/2014/main" id="{AC6715B5-2190-4A3A-B45B-26A2669D1708}"/>
              </a:ext>
            </a:extLst>
          </p:cNvPr>
          <p:cNvSpPr>
            <a:spLocks noGrp="1"/>
          </p:cNvSpPr>
          <p:nvPr>
            <p:ph type="body" idx="1"/>
          </p:nvPr>
        </p:nvSpPr>
        <p:spPr>
          <a:xfrm>
            <a:off x="839789" y="1586064"/>
            <a:ext cx="3302262" cy="600018"/>
          </a:xfrm>
          <a:blipFill>
            <a:blip r:embed="rId5"/>
            <a:tile tx="0" ty="0" sx="100000" sy="100000" flip="none" algn="tl"/>
          </a:blipFill>
          <a:ln w="76200">
            <a:solidFill>
              <a:srgbClr val="EBCEA7"/>
            </a:solidFill>
          </a:ln>
          <a:scene3d>
            <a:camera prst="orthographicFront"/>
            <a:lightRig rig="threePt" dir="t"/>
          </a:scene3d>
          <a:sp3d>
            <a:bevelT w="101600" prst="riblet"/>
          </a:sp3d>
        </p:spPr>
        <p:txBody>
          <a:bodyPr rtlCol="0" anchor="ctr" anchorCtr="0">
            <a:normAutofit/>
          </a:bodyPr>
          <a:lstStyle/>
          <a:p>
            <a:pPr algn="ctr" rtl="0"/>
            <a:r>
              <a:rPr lang="en-US" sz="1800" b="1" dirty="0">
                <a:solidFill>
                  <a:schemeClr val="bg1"/>
                </a:solidFill>
              </a:rPr>
              <a:t>Personal investment 50,000 £</a:t>
            </a:r>
            <a:endParaRPr lang="en-GB" sz="1800" b="1" dirty="0">
              <a:solidFill>
                <a:schemeClr val="bg1"/>
              </a:solidFill>
            </a:endParaRPr>
          </a:p>
        </p:txBody>
      </p:sp>
      <p:graphicFrame>
        <p:nvGraphicFramePr>
          <p:cNvPr id="11" name="Table 11">
            <a:extLst>
              <a:ext uri="{FF2B5EF4-FFF2-40B4-BE49-F238E27FC236}">
                <a16:creationId xmlns:a16="http://schemas.microsoft.com/office/drawing/2014/main" id="{1CA23F63-61EC-4BE5-8A2D-0A89EBD54F67}"/>
              </a:ext>
            </a:extLst>
          </p:cNvPr>
          <p:cNvGraphicFramePr>
            <a:graphicFrameLocks noGrp="1"/>
          </p:cNvGraphicFramePr>
          <p:nvPr>
            <p:ph sz="half" idx="2"/>
            <p:extLst>
              <p:ext uri="{D42A27DB-BD31-4B8C-83A1-F6EECF244321}">
                <p14:modId xmlns:p14="http://schemas.microsoft.com/office/powerpoint/2010/main" val="4140136710"/>
              </p:ext>
            </p:extLst>
          </p:nvPr>
        </p:nvGraphicFramePr>
        <p:xfrm>
          <a:off x="308836" y="2386014"/>
          <a:ext cx="5614050" cy="3057997"/>
        </p:xfrm>
        <a:graphic>
          <a:graphicData uri="http://schemas.openxmlformats.org/drawingml/2006/table">
            <a:tbl>
              <a:tblPr firstRow="1" bandRow="1">
                <a:tableStyleId>{17292A2E-F333-43FB-9621-5CBBE7FDCDCB}</a:tableStyleId>
              </a:tblPr>
              <a:tblGrid>
                <a:gridCol w="1122810">
                  <a:extLst>
                    <a:ext uri="{9D8B030D-6E8A-4147-A177-3AD203B41FA5}">
                      <a16:colId xmlns:a16="http://schemas.microsoft.com/office/drawing/2014/main" val="3233966979"/>
                    </a:ext>
                  </a:extLst>
                </a:gridCol>
                <a:gridCol w="984550">
                  <a:extLst>
                    <a:ext uri="{9D8B030D-6E8A-4147-A177-3AD203B41FA5}">
                      <a16:colId xmlns:a16="http://schemas.microsoft.com/office/drawing/2014/main" val="1158840958"/>
                    </a:ext>
                  </a:extLst>
                </a:gridCol>
                <a:gridCol w="1261936">
                  <a:extLst>
                    <a:ext uri="{9D8B030D-6E8A-4147-A177-3AD203B41FA5}">
                      <a16:colId xmlns:a16="http://schemas.microsoft.com/office/drawing/2014/main" val="1014947327"/>
                    </a:ext>
                  </a:extLst>
                </a:gridCol>
                <a:gridCol w="1202705">
                  <a:extLst>
                    <a:ext uri="{9D8B030D-6E8A-4147-A177-3AD203B41FA5}">
                      <a16:colId xmlns:a16="http://schemas.microsoft.com/office/drawing/2014/main" val="2653728004"/>
                    </a:ext>
                  </a:extLst>
                </a:gridCol>
                <a:gridCol w="1042049">
                  <a:extLst>
                    <a:ext uri="{9D8B030D-6E8A-4147-A177-3AD203B41FA5}">
                      <a16:colId xmlns:a16="http://schemas.microsoft.com/office/drawing/2014/main" val="4218738779"/>
                    </a:ext>
                  </a:extLst>
                </a:gridCol>
              </a:tblGrid>
              <a:tr h="867814">
                <a:tc>
                  <a:txBody>
                    <a:bodyPr/>
                    <a:lstStyle/>
                    <a:p>
                      <a:pPr algn="ctr" rtl="0">
                        <a:lnSpc>
                          <a:spcPct val="200000"/>
                        </a:lnSpc>
                      </a:pPr>
                      <a:r>
                        <a:rPr lang="en-US" sz="1400" noProof="0" dirty="0"/>
                        <a:t>YEAR</a:t>
                      </a:r>
                    </a:p>
                    <a:p>
                      <a:pPr algn="ctr" rtl="0">
                        <a:lnSpc>
                          <a:spcPct val="200000"/>
                        </a:lnSpc>
                      </a:pPr>
                      <a:r>
                        <a:rPr lang="en-US" sz="1400" noProof="0" dirty="0"/>
                        <a:t>2026</a:t>
                      </a:r>
                      <a:endParaRPr lang="en-GB" sz="1400" noProof="0" dirty="0"/>
                    </a:p>
                  </a:txBody>
                  <a:tcPr>
                    <a:blipFill>
                      <a:blip r:embed="rId5"/>
                      <a:tile tx="0" ty="0" sx="100000" sy="100000" flip="none" algn="tl"/>
                    </a:blipFill>
                  </a:tcPr>
                </a:tc>
                <a:tc>
                  <a:txBody>
                    <a:bodyPr/>
                    <a:lstStyle/>
                    <a:p>
                      <a:pPr algn="ctr" rtl="0"/>
                      <a:r>
                        <a:rPr lang="en-GB" sz="1400" b="1" noProof="0" dirty="0">
                          <a:solidFill>
                            <a:schemeClr val="bg1"/>
                          </a:solidFill>
                        </a:rPr>
                        <a:t>Clients</a:t>
                      </a:r>
                    </a:p>
                  </a:txBody>
                  <a:tcPr marL="95186" marR="95186" marT="47593" marB="47593" anchor="ctr">
                    <a:blipFill>
                      <a:blip r:embed="rId5"/>
                      <a:tile tx="0" ty="0" sx="100000" sy="100000" flip="none" algn="tl"/>
                    </a:blipFill>
                  </a:tcPr>
                </a:tc>
                <a:tc>
                  <a:txBody>
                    <a:bodyPr/>
                    <a:lstStyle/>
                    <a:p>
                      <a:pPr algn="ctr" rtl="0"/>
                      <a:r>
                        <a:rPr lang="en-GB" sz="1400" noProof="0" dirty="0">
                          <a:solidFill>
                            <a:schemeClr val="bg1"/>
                          </a:solidFill>
                        </a:rPr>
                        <a:t>Sales Revenue(£)</a:t>
                      </a:r>
                    </a:p>
                  </a:txBody>
                  <a:tcPr marL="95186" marR="95186" marT="47593" marB="47593" anchor="ctr">
                    <a:blipFill>
                      <a:blip r:embed="rId5"/>
                      <a:tile tx="0" ty="0" sx="100000" sy="100000" flip="none" algn="tl"/>
                    </a:blipFill>
                  </a:tcPr>
                </a:tc>
                <a:tc>
                  <a:txBody>
                    <a:bodyPr/>
                    <a:lstStyle/>
                    <a:p>
                      <a:pPr algn="ctr" rtl="0"/>
                      <a:r>
                        <a:rPr lang="en-GB" sz="1400" noProof="0" dirty="0">
                          <a:solidFill>
                            <a:schemeClr val="bg1"/>
                          </a:solidFill>
                        </a:rPr>
                        <a:t>Expenses(£)</a:t>
                      </a:r>
                    </a:p>
                  </a:txBody>
                  <a:tcPr marL="95186" marR="95186" marT="47593" marB="47593" anchor="ctr">
                    <a:blipFill>
                      <a:blip r:embed="rId5"/>
                      <a:tile tx="0" ty="0" sx="100000" sy="100000" flip="none" algn="tl"/>
                    </a:blipFill>
                  </a:tcPr>
                </a:tc>
                <a:tc>
                  <a:txBody>
                    <a:bodyPr/>
                    <a:lstStyle/>
                    <a:p>
                      <a:pPr algn="ctr" rtl="0"/>
                      <a:r>
                        <a:rPr lang="en-GB" sz="1400" noProof="0" dirty="0">
                          <a:solidFill>
                            <a:schemeClr val="bg1"/>
                          </a:solidFill>
                        </a:rPr>
                        <a:t>Net Cash flow</a:t>
                      </a:r>
                    </a:p>
                  </a:txBody>
                  <a:tcPr marL="95186" marR="95186" marT="47593" marB="47593" anchor="ctr">
                    <a:blipFill>
                      <a:blip r:embed="rId5"/>
                      <a:tile tx="0" ty="0" sx="100000" sy="100000" flip="none" algn="tl"/>
                    </a:blipFill>
                  </a:tcPr>
                </a:tc>
                <a:extLst>
                  <a:ext uri="{0D108BD9-81ED-4DB2-BD59-A6C34878D82A}">
                    <a16:rowId xmlns:a16="http://schemas.microsoft.com/office/drawing/2014/main" val="3213590700"/>
                  </a:ext>
                </a:extLst>
              </a:tr>
              <a:tr h="499855">
                <a:tc>
                  <a:txBody>
                    <a:bodyPr/>
                    <a:lstStyle/>
                    <a:p>
                      <a:pPr algn="ctr" rtl="0"/>
                      <a:r>
                        <a:rPr lang="en-GB" sz="1400" noProof="0" dirty="0"/>
                        <a:t>Jan-Mar</a:t>
                      </a:r>
                    </a:p>
                  </a:txBody>
                  <a:tcPr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algn="r" rtl="0"/>
                      <a:r>
                        <a:rPr lang="en-GB" sz="1400" noProof="0" dirty="0"/>
                        <a:t>10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algn="r" rtl="0"/>
                      <a:r>
                        <a:rPr lang="en-GB" sz="1400" noProof="0" dirty="0"/>
                        <a:t>10,000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algn="r" rtl="0"/>
                      <a:r>
                        <a:rPr lang="en-GB" sz="1400" noProof="0" dirty="0"/>
                        <a:t>8,000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algn="r" rtl="0"/>
                      <a:r>
                        <a:rPr lang="en-GB" sz="1400" noProof="0" dirty="0"/>
                        <a:t>2,000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extLst>
                  <a:ext uri="{0D108BD9-81ED-4DB2-BD59-A6C34878D82A}">
                    <a16:rowId xmlns:a16="http://schemas.microsoft.com/office/drawing/2014/main" val="2830826746"/>
                  </a:ext>
                </a:extLst>
              </a:tr>
              <a:tr h="499855">
                <a:tc>
                  <a:txBody>
                    <a:bodyPr/>
                    <a:lstStyle/>
                    <a:p>
                      <a:pPr algn="ctr" rtl="0"/>
                      <a:r>
                        <a:rPr lang="en-GB" sz="1400" noProof="0" dirty="0"/>
                        <a:t>Apr-Jun</a:t>
                      </a:r>
                    </a:p>
                  </a:txBody>
                  <a:tcPr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algn="r" rtl="0"/>
                      <a:r>
                        <a:rPr lang="en-GB" sz="1400" noProof="0" dirty="0"/>
                        <a:t>15</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algn="r" rtl="0"/>
                      <a:r>
                        <a:rPr lang="en-GB" sz="1400" noProof="0" dirty="0"/>
                        <a:t>15,000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noProof="0" dirty="0"/>
                        <a:t>10,000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noProof="0" dirty="0"/>
                        <a:t>5,000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extLst>
                  <a:ext uri="{0D108BD9-81ED-4DB2-BD59-A6C34878D82A}">
                    <a16:rowId xmlns:a16="http://schemas.microsoft.com/office/drawing/2014/main" val="2517333721"/>
                  </a:ext>
                </a:extLst>
              </a:tr>
              <a:tr h="499855">
                <a:tc>
                  <a:txBody>
                    <a:bodyPr/>
                    <a:lstStyle/>
                    <a:p>
                      <a:pPr algn="ctr" rtl="0"/>
                      <a:r>
                        <a:rPr lang="en-GB" sz="1400" noProof="0" dirty="0"/>
                        <a:t>Jul-Sep</a:t>
                      </a:r>
                    </a:p>
                  </a:txBody>
                  <a:tcPr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algn="r" rtl="0"/>
                      <a:r>
                        <a:rPr lang="en-GB" sz="1400" noProof="0" dirty="0"/>
                        <a:t>18</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algn="r" rtl="0"/>
                      <a:r>
                        <a:rPr lang="en-GB" sz="1400" noProof="0" dirty="0"/>
                        <a:t>20,000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noProof="0" dirty="0"/>
                        <a:t>13,000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noProof="0" dirty="0"/>
                        <a:t>7,000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extLst>
                  <a:ext uri="{0D108BD9-81ED-4DB2-BD59-A6C34878D82A}">
                    <a16:rowId xmlns:a16="http://schemas.microsoft.com/office/drawing/2014/main" val="3321589815"/>
                  </a:ext>
                </a:extLst>
              </a:tr>
              <a:tr h="679782">
                <a:tc>
                  <a:txBody>
                    <a:bodyPr/>
                    <a:lstStyle/>
                    <a:p>
                      <a:pPr algn="ctr" rtl="0"/>
                      <a:r>
                        <a:rPr lang="en-GB" sz="1400" noProof="0" dirty="0"/>
                        <a:t>Oct-Dec</a:t>
                      </a:r>
                    </a:p>
                  </a:txBody>
                  <a:tcPr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algn="r" rtl="0"/>
                      <a:r>
                        <a:rPr lang="en-GB" sz="1400" noProof="0" dirty="0"/>
                        <a:t>22</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algn="r" rtl="0"/>
                      <a:r>
                        <a:rPr lang="en-GB" sz="1400" noProof="0" dirty="0"/>
                        <a:t>25,000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noProof="0" dirty="0"/>
                        <a:t>18,000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noProof="0" dirty="0"/>
                        <a:t>7,000</a:t>
                      </a:r>
                    </a:p>
                  </a:txBody>
                  <a:tcPr marL="95186" marR="95186" marT="47593" marB="47593" anchor="ctr">
                    <a:gradFill flip="none" rotWithShape="1">
                      <a:gsLst>
                        <a:gs pos="0">
                          <a:srgbClr val="C59C93">
                            <a:shade val="30000"/>
                            <a:satMod val="115000"/>
                          </a:srgbClr>
                        </a:gs>
                        <a:gs pos="50000">
                          <a:srgbClr val="C59C93">
                            <a:shade val="67500"/>
                            <a:satMod val="115000"/>
                          </a:srgbClr>
                        </a:gs>
                        <a:gs pos="100000">
                          <a:srgbClr val="C59C93">
                            <a:shade val="100000"/>
                            <a:satMod val="115000"/>
                          </a:srgbClr>
                        </a:gs>
                      </a:gsLst>
                      <a:path path="circle">
                        <a:fillToRect l="100000" t="100000"/>
                      </a:path>
                      <a:tileRect r="-100000" b="-100000"/>
                    </a:gradFill>
                  </a:tcPr>
                </a:tc>
                <a:extLst>
                  <a:ext uri="{0D108BD9-81ED-4DB2-BD59-A6C34878D82A}">
                    <a16:rowId xmlns:a16="http://schemas.microsoft.com/office/drawing/2014/main" val="3345832805"/>
                  </a:ext>
                </a:extLst>
              </a:tr>
            </a:tbl>
          </a:graphicData>
        </a:graphic>
      </p:graphicFrame>
      <p:sp>
        <p:nvSpPr>
          <p:cNvPr id="9" name="Text Placeholder 8">
            <a:extLst>
              <a:ext uri="{FF2B5EF4-FFF2-40B4-BE49-F238E27FC236}">
                <a16:creationId xmlns:a16="http://schemas.microsoft.com/office/drawing/2014/main" id="{C54CD4A7-4E1A-4902-993B-81A396A3670C}"/>
              </a:ext>
            </a:extLst>
          </p:cNvPr>
          <p:cNvSpPr>
            <a:spLocks noGrp="1"/>
          </p:cNvSpPr>
          <p:nvPr>
            <p:ph type="body" sz="quarter" idx="3"/>
          </p:nvPr>
        </p:nvSpPr>
        <p:spPr>
          <a:xfrm>
            <a:off x="6172200" y="1819656"/>
            <a:ext cx="5183188" cy="548640"/>
          </a:xfrm>
        </p:spPr>
        <p:txBody>
          <a:bodyPr rtlCol="0" anchor="ctr" anchorCtr="0">
            <a:normAutofit/>
          </a:bodyPr>
          <a:lstStyle/>
          <a:p>
            <a:pPr rtl="0"/>
            <a:r>
              <a:rPr lang="en-GB" dirty="0"/>
              <a:t>Revenue by year</a:t>
            </a:r>
          </a:p>
        </p:txBody>
      </p:sp>
      <p:graphicFrame>
        <p:nvGraphicFramePr>
          <p:cNvPr id="27" name="Content Placeholder 13" descr="Chart">
            <a:extLst>
              <a:ext uri="{FF2B5EF4-FFF2-40B4-BE49-F238E27FC236}">
                <a16:creationId xmlns:a16="http://schemas.microsoft.com/office/drawing/2014/main" id="{864E5252-A4EE-4C7C-AF7F-132ED2B8ECD8}"/>
              </a:ext>
            </a:extLst>
          </p:cNvPr>
          <p:cNvGraphicFramePr>
            <a:graphicFrameLocks noGrp="1"/>
          </p:cNvGraphicFramePr>
          <p:nvPr>
            <p:ph sz="quarter" idx="4"/>
            <p:extLst>
              <p:ext uri="{D42A27DB-BD31-4B8C-83A1-F6EECF244321}">
                <p14:modId xmlns:p14="http://schemas.microsoft.com/office/powerpoint/2010/main" val="3284232237"/>
              </p:ext>
            </p:extLst>
          </p:nvPr>
        </p:nvGraphicFramePr>
        <p:xfrm>
          <a:off x="6096000" y="1719800"/>
          <a:ext cx="5712477" cy="4590166"/>
        </p:xfrm>
        <a:graphic>
          <a:graphicData uri="http://schemas.openxmlformats.org/drawingml/2006/chart">
            <c:chart xmlns:c="http://schemas.openxmlformats.org/drawingml/2006/chart" xmlns:r="http://schemas.openxmlformats.org/officeDocument/2006/relationships" r:id="rId6"/>
          </a:graphicData>
        </a:graphic>
      </p:graphicFrame>
      <p:sp>
        <p:nvSpPr>
          <p:cNvPr id="2" name="Date Placeholder 1">
            <a:extLst>
              <a:ext uri="{FF2B5EF4-FFF2-40B4-BE49-F238E27FC236}">
                <a16:creationId xmlns:a16="http://schemas.microsoft.com/office/drawing/2014/main" id="{908C5D53-D866-4245-BE7D-156375DC9257}"/>
              </a:ext>
            </a:extLst>
          </p:cNvPr>
          <p:cNvSpPr>
            <a:spLocks noGrp="1"/>
          </p:cNvSpPr>
          <p:nvPr>
            <p:ph type="dt" sz="half" idx="10"/>
          </p:nvPr>
        </p:nvSpPr>
        <p:spPr>
          <a:xfrm>
            <a:off x="838200" y="6356350"/>
            <a:ext cx="2743200" cy="365125"/>
          </a:xfrm>
        </p:spPr>
        <p:txBody>
          <a:bodyPr rtlCol="0"/>
          <a:lstStyle/>
          <a:p>
            <a:pPr rtl="0"/>
            <a:r>
              <a:rPr lang="en-GB" dirty="0"/>
              <a:t>20XX</a:t>
            </a:r>
          </a:p>
        </p:txBody>
      </p:sp>
      <p:sp>
        <p:nvSpPr>
          <p:cNvPr id="3" name="Footer Placeholder 2">
            <a:extLst>
              <a:ext uri="{FF2B5EF4-FFF2-40B4-BE49-F238E27FC236}">
                <a16:creationId xmlns:a16="http://schemas.microsoft.com/office/drawing/2014/main" id="{D9897FF8-1BF8-4C19-8B7E-0B92E8151F37}"/>
              </a:ext>
            </a:extLst>
          </p:cNvPr>
          <p:cNvSpPr>
            <a:spLocks noGrp="1"/>
          </p:cNvSpPr>
          <p:nvPr>
            <p:ph type="ftr" sz="quarter" idx="11"/>
          </p:nvPr>
        </p:nvSpPr>
        <p:spPr>
          <a:xfrm>
            <a:off x="4038600" y="6356350"/>
            <a:ext cx="4114800" cy="365125"/>
          </a:xfrm>
        </p:spPr>
        <p:txBody>
          <a:bodyPr rtlCol="0"/>
          <a:lstStyle/>
          <a:p>
            <a:pPr rtl="0"/>
            <a:r>
              <a:rPr lang="en-GB" dirty="0"/>
              <a:t>Contoso business plan</a:t>
            </a:r>
          </a:p>
        </p:txBody>
      </p:sp>
      <p:sp>
        <p:nvSpPr>
          <p:cNvPr id="5" name="Slide Number Placeholder 4">
            <a:extLst>
              <a:ext uri="{FF2B5EF4-FFF2-40B4-BE49-F238E27FC236}">
                <a16:creationId xmlns:a16="http://schemas.microsoft.com/office/drawing/2014/main" id="{3064F6DF-CF4C-4CB4-9EF7-54471D510734}"/>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11</a:t>
            </a:fld>
            <a:endParaRPr lang="en-GB" dirty="0"/>
          </a:p>
        </p:txBody>
      </p:sp>
      <p:sp>
        <p:nvSpPr>
          <p:cNvPr id="6" name="Rectangle 5">
            <a:extLst>
              <a:ext uri="{FF2B5EF4-FFF2-40B4-BE49-F238E27FC236}">
                <a16:creationId xmlns:a16="http://schemas.microsoft.com/office/drawing/2014/main" id="{67E7651F-E624-CC0A-A195-E3D438666430}"/>
              </a:ext>
            </a:extLst>
          </p:cNvPr>
          <p:cNvSpPr/>
          <p:nvPr/>
        </p:nvSpPr>
        <p:spPr>
          <a:xfrm>
            <a:off x="345172" y="5444011"/>
            <a:ext cx="1350406" cy="514728"/>
          </a:xfrm>
          <a:prstGeom prst="rect">
            <a:avLst/>
          </a:prstGeom>
          <a:blipFill>
            <a:blip r:embed="rId5"/>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bg1"/>
                </a:solidFill>
              </a:rPr>
              <a:t>Total (Year 1)</a:t>
            </a:r>
            <a:endParaRPr lang="en-GB" sz="1600" dirty="0">
              <a:solidFill>
                <a:schemeClr val="bg1"/>
              </a:solidFill>
            </a:endParaRPr>
          </a:p>
        </p:txBody>
      </p:sp>
      <p:sp>
        <p:nvSpPr>
          <p:cNvPr id="8" name="Rectangle 7">
            <a:extLst>
              <a:ext uri="{FF2B5EF4-FFF2-40B4-BE49-F238E27FC236}">
                <a16:creationId xmlns:a16="http://schemas.microsoft.com/office/drawing/2014/main" id="{82B2EE43-25F7-E1B3-8677-817C3AA9CD16}"/>
              </a:ext>
            </a:extLst>
          </p:cNvPr>
          <p:cNvSpPr/>
          <p:nvPr/>
        </p:nvSpPr>
        <p:spPr>
          <a:xfrm>
            <a:off x="1737966" y="5444011"/>
            <a:ext cx="1047623" cy="514728"/>
          </a:xfrm>
          <a:prstGeom prst="rect">
            <a:avLst/>
          </a:prstGeom>
          <a:blipFill>
            <a:blip r:embed="rId5"/>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65</a:t>
            </a:r>
            <a:endParaRPr lang="en-GB" dirty="0"/>
          </a:p>
        </p:txBody>
      </p:sp>
      <p:sp>
        <p:nvSpPr>
          <p:cNvPr id="10" name="Rectangle 9">
            <a:extLst>
              <a:ext uri="{FF2B5EF4-FFF2-40B4-BE49-F238E27FC236}">
                <a16:creationId xmlns:a16="http://schemas.microsoft.com/office/drawing/2014/main" id="{78808A43-A0CA-15E6-82E0-C4F2406B6079}"/>
              </a:ext>
            </a:extLst>
          </p:cNvPr>
          <p:cNvSpPr/>
          <p:nvPr/>
        </p:nvSpPr>
        <p:spPr>
          <a:xfrm>
            <a:off x="2827978" y="5444011"/>
            <a:ext cx="1095587" cy="514728"/>
          </a:xfrm>
          <a:prstGeom prst="rect">
            <a:avLst/>
          </a:prstGeom>
          <a:blipFill>
            <a:blip r:embed="rId5"/>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70,000</a:t>
            </a:r>
            <a:endParaRPr lang="en-GB" dirty="0"/>
          </a:p>
        </p:txBody>
      </p:sp>
      <p:sp>
        <p:nvSpPr>
          <p:cNvPr id="12" name="Rectangle 11">
            <a:extLst>
              <a:ext uri="{FF2B5EF4-FFF2-40B4-BE49-F238E27FC236}">
                <a16:creationId xmlns:a16="http://schemas.microsoft.com/office/drawing/2014/main" id="{E6745F3B-48C4-87C7-927B-702361037C39}"/>
              </a:ext>
            </a:extLst>
          </p:cNvPr>
          <p:cNvSpPr/>
          <p:nvPr/>
        </p:nvSpPr>
        <p:spPr>
          <a:xfrm>
            <a:off x="3965954" y="5444011"/>
            <a:ext cx="957272" cy="514728"/>
          </a:xfrm>
          <a:prstGeom prst="rect">
            <a:avLst/>
          </a:prstGeom>
          <a:blipFill>
            <a:blip r:embed="rId5"/>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49,000</a:t>
            </a:r>
            <a:endParaRPr lang="en-GB" dirty="0"/>
          </a:p>
        </p:txBody>
      </p:sp>
      <p:sp>
        <p:nvSpPr>
          <p:cNvPr id="13" name="Rectangle 12">
            <a:extLst>
              <a:ext uri="{FF2B5EF4-FFF2-40B4-BE49-F238E27FC236}">
                <a16:creationId xmlns:a16="http://schemas.microsoft.com/office/drawing/2014/main" id="{4C754F6B-185E-4243-C7CC-A20675B02489}"/>
              </a:ext>
            </a:extLst>
          </p:cNvPr>
          <p:cNvSpPr/>
          <p:nvPr/>
        </p:nvSpPr>
        <p:spPr>
          <a:xfrm>
            <a:off x="4944420" y="5452870"/>
            <a:ext cx="957272" cy="497010"/>
          </a:xfrm>
          <a:prstGeom prst="rect">
            <a:avLst/>
          </a:prstGeom>
          <a:blipFill>
            <a:blip r:embed="rId5"/>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21,000</a:t>
            </a:r>
            <a:endParaRPr lang="en-GB" dirty="0"/>
          </a:p>
        </p:txBody>
      </p:sp>
      <p:sp>
        <p:nvSpPr>
          <p:cNvPr id="15" name="Rectangle 14">
            <a:extLst>
              <a:ext uri="{FF2B5EF4-FFF2-40B4-BE49-F238E27FC236}">
                <a16:creationId xmlns:a16="http://schemas.microsoft.com/office/drawing/2014/main" id="{7FFD81F0-B0D7-D00D-ECE4-4E1082AA88C7}"/>
              </a:ext>
            </a:extLst>
          </p:cNvPr>
          <p:cNvSpPr/>
          <p:nvPr/>
        </p:nvSpPr>
        <p:spPr>
          <a:xfrm>
            <a:off x="7720928" y="1016835"/>
            <a:ext cx="2718977" cy="569229"/>
          </a:xfrm>
          <a:prstGeom prst="rect">
            <a:avLst/>
          </a:prstGeom>
          <a:blipFill>
            <a:blip r:embed="rId5"/>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Cash Flow Diagram</a:t>
            </a:r>
            <a:endParaRPr lang="en-GB" dirty="0"/>
          </a:p>
        </p:txBody>
      </p:sp>
      <p:sp>
        <p:nvSpPr>
          <p:cNvPr id="14" name="TextBox 13">
            <a:extLst>
              <a:ext uri="{FF2B5EF4-FFF2-40B4-BE49-F238E27FC236}">
                <a16:creationId xmlns:a16="http://schemas.microsoft.com/office/drawing/2014/main" id="{CBE43797-D846-8790-8A8D-E8C52CB21518}"/>
              </a:ext>
            </a:extLst>
          </p:cNvPr>
          <p:cNvSpPr txBox="1"/>
          <p:nvPr/>
        </p:nvSpPr>
        <p:spPr>
          <a:xfrm>
            <a:off x="2128345" y="6329672"/>
            <a:ext cx="2625829" cy="369332"/>
          </a:xfrm>
          <a:prstGeom prst="rect">
            <a:avLst/>
          </a:prstGeom>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13500000" scaled="1"/>
            <a:tileRect/>
          </a:gradFill>
          <a:ln w="38100">
            <a:solidFill>
              <a:schemeClr val="bg1"/>
            </a:solidFill>
          </a:ln>
          <a:scene3d>
            <a:camera prst="orthographicFront"/>
            <a:lightRig rig="threePt" dir="t"/>
          </a:scene3d>
          <a:sp3d>
            <a:bevelT w="101600" prst="riblet"/>
          </a:sp3d>
        </p:spPr>
        <p:txBody>
          <a:bodyPr wrap="square" rtlCol="0">
            <a:spAutoFit/>
          </a:bodyPr>
          <a:lstStyle/>
          <a:p>
            <a:pPr algn="ctr"/>
            <a:r>
              <a:rPr lang="en-US" b="1" dirty="0">
                <a:solidFill>
                  <a:schemeClr val="accent2">
                    <a:lumMod val="75000"/>
                  </a:schemeClr>
                </a:solidFill>
              </a:rPr>
              <a:t>Investopedia (2025)</a:t>
            </a:r>
            <a:endParaRPr lang="en-GB" b="1" dirty="0">
              <a:solidFill>
                <a:schemeClr val="accent2">
                  <a:lumMod val="75000"/>
                </a:schemeClr>
              </a:solidFill>
            </a:endParaRPr>
          </a:p>
        </p:txBody>
      </p:sp>
    </p:spTree>
    <p:extLst>
      <p:ext uri="{BB962C8B-B14F-4D97-AF65-F5344CB8AC3E}">
        <p14:creationId xmlns:p14="http://schemas.microsoft.com/office/powerpoint/2010/main" val="142849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6A518997-A891-AE3C-E35A-18DFE31CE28C}"/>
              </a:ext>
            </a:extLst>
          </p:cNvPr>
          <p:cNvSpPr>
            <a:spLocks noGrp="1"/>
          </p:cNvSpPr>
          <p:nvPr>
            <p:ph type="title"/>
          </p:nvPr>
        </p:nvSpPr>
        <p:spPr>
          <a:xfrm>
            <a:off x="1314072" y="381505"/>
            <a:ext cx="4114800" cy="841732"/>
          </a:xfrm>
          <a:blipFill>
            <a:blip r:embed="rId4"/>
            <a:tile tx="0" ty="0" sx="100000" sy="100000" flip="none" algn="tl"/>
          </a:blipFill>
        </p:spPr>
        <p:txBody>
          <a:bodyPr/>
          <a:lstStyle/>
          <a:p>
            <a:r>
              <a:rPr lang="en-US" dirty="0">
                <a:solidFill>
                  <a:schemeClr val="bg1"/>
                </a:solidFill>
              </a:rPr>
              <a:t>Conclusion :</a:t>
            </a:r>
            <a:endParaRPr lang="en-GB" dirty="0">
              <a:solidFill>
                <a:schemeClr val="bg1"/>
              </a:solidFill>
            </a:endParaRPr>
          </a:p>
        </p:txBody>
      </p:sp>
      <p:sp>
        <p:nvSpPr>
          <p:cNvPr id="17" name="Rectangle 16">
            <a:extLst>
              <a:ext uri="{FF2B5EF4-FFF2-40B4-BE49-F238E27FC236}">
                <a16:creationId xmlns:a16="http://schemas.microsoft.com/office/drawing/2014/main" id="{68D43F95-408E-6F05-19C4-33735BEA0D49}"/>
              </a:ext>
            </a:extLst>
          </p:cNvPr>
          <p:cNvSpPr/>
          <p:nvPr/>
        </p:nvSpPr>
        <p:spPr>
          <a:xfrm>
            <a:off x="1180848" y="1671354"/>
            <a:ext cx="7121420" cy="4142050"/>
          </a:xfrm>
          <a:prstGeom prst="rect">
            <a:avLst/>
          </a:prstGeom>
          <a:blipFill>
            <a:blip r:embed="rId4"/>
            <a:tile tx="0" ty="0" sx="100000" sy="100000" flip="none" algn="tl"/>
          </a:blipFill>
          <a:ln w="76200">
            <a:solidFill>
              <a:srgbClr val="EBCEA7"/>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lvl="0" indent="-285750" eaLnBrk="0" fontAlgn="base" hangingPunct="0">
              <a:spcBef>
                <a:spcPct val="0"/>
              </a:spcBef>
              <a:spcAft>
                <a:spcPct val="0"/>
              </a:spcAft>
              <a:buFont typeface="Arial" panose="020B0604020202020204" pitchFamily="34" charset="0"/>
              <a:buChar char="•"/>
            </a:pPr>
            <a:r>
              <a:rPr lang="en-US" altLang="en-US" sz="2000" dirty="0">
                <a:solidFill>
                  <a:schemeClr val="bg1"/>
                </a:solidFill>
              </a:rPr>
              <a:t>NJ Wooden Garden Ltd has </a:t>
            </a:r>
            <a:r>
              <a:rPr lang="en-US" altLang="en-US" sz="2000" b="1" dirty="0">
                <a:solidFill>
                  <a:schemeClr val="bg1"/>
                </a:solidFill>
              </a:rPr>
              <a:t>strong potential</a:t>
            </a:r>
            <a:r>
              <a:rPr lang="en-US" altLang="en-US" sz="2000" dirty="0">
                <a:solidFill>
                  <a:schemeClr val="bg1"/>
                </a:solidFill>
              </a:rPr>
              <a:t> to grow in the UK market.</a:t>
            </a:r>
          </a:p>
          <a:p>
            <a:pPr marL="285750" lvl="0" indent="-285750" eaLnBrk="0" fontAlgn="base" hangingPunct="0">
              <a:spcBef>
                <a:spcPct val="0"/>
              </a:spcBef>
              <a:spcAft>
                <a:spcPct val="0"/>
              </a:spcAft>
              <a:buFont typeface="Arial" panose="020B0604020202020204" pitchFamily="34" charset="0"/>
              <a:buChar char="•"/>
            </a:pPr>
            <a:endParaRPr lang="en-US" altLang="en-US" sz="2000" dirty="0">
              <a:solidFill>
                <a:schemeClr val="bg1"/>
              </a:solidFill>
            </a:endParaRPr>
          </a:p>
          <a:p>
            <a:pPr marL="285750" lvl="0" indent="-285750" eaLnBrk="0" fontAlgn="base" hangingPunct="0">
              <a:spcBef>
                <a:spcPct val="0"/>
              </a:spcBef>
              <a:spcAft>
                <a:spcPct val="0"/>
              </a:spcAft>
              <a:buFont typeface="Arial" panose="020B0604020202020204" pitchFamily="34" charset="0"/>
              <a:buChar char="•"/>
            </a:pPr>
            <a:r>
              <a:rPr lang="en-US" altLang="en-US" sz="2000" dirty="0">
                <a:solidFill>
                  <a:schemeClr val="bg1"/>
                </a:solidFill>
              </a:rPr>
              <a:t>The company stands out thanks to its </a:t>
            </a:r>
            <a:r>
              <a:rPr lang="en-US" altLang="en-US" sz="2000" b="1" dirty="0">
                <a:solidFill>
                  <a:schemeClr val="bg1"/>
                </a:solidFill>
              </a:rPr>
              <a:t>unique skills</a:t>
            </a:r>
            <a:r>
              <a:rPr lang="en-US" altLang="en-US" sz="2000" dirty="0">
                <a:solidFill>
                  <a:schemeClr val="bg1"/>
                </a:solidFill>
              </a:rPr>
              <a:t>, </a:t>
            </a:r>
            <a:r>
              <a:rPr lang="en-US" altLang="en-US" sz="2000" b="1" dirty="0">
                <a:solidFill>
                  <a:schemeClr val="bg1"/>
                </a:solidFill>
              </a:rPr>
              <a:t>eco-friendly approach</a:t>
            </a:r>
            <a:r>
              <a:rPr lang="en-US" altLang="en-US" sz="2000" dirty="0">
                <a:solidFill>
                  <a:schemeClr val="bg1"/>
                </a:solidFill>
              </a:rPr>
              <a:t>, and </a:t>
            </a:r>
            <a:r>
              <a:rPr lang="en-US" altLang="en-US" sz="2000" b="1" dirty="0">
                <a:solidFill>
                  <a:schemeClr val="bg1"/>
                </a:solidFill>
              </a:rPr>
              <a:t>custom designs</a:t>
            </a:r>
            <a:r>
              <a:rPr lang="en-US" altLang="en-US" sz="2000" dirty="0">
                <a:solidFill>
                  <a:schemeClr val="bg1"/>
                </a:solidFill>
              </a:rPr>
              <a:t>.</a:t>
            </a:r>
          </a:p>
          <a:p>
            <a:pPr marL="285750" lvl="0" indent="-285750" eaLnBrk="0" fontAlgn="base" hangingPunct="0">
              <a:spcBef>
                <a:spcPct val="0"/>
              </a:spcBef>
              <a:spcAft>
                <a:spcPct val="0"/>
              </a:spcAft>
              <a:buFont typeface="Arial" panose="020B0604020202020204" pitchFamily="34" charset="0"/>
              <a:buChar char="•"/>
            </a:pPr>
            <a:endParaRPr lang="en-US" altLang="en-US" sz="2000" dirty="0">
              <a:solidFill>
                <a:schemeClr val="bg1"/>
              </a:solidFill>
            </a:endParaRPr>
          </a:p>
          <a:p>
            <a:pPr marL="285750" lvl="0" indent="-285750" eaLnBrk="0" fontAlgn="base" hangingPunct="0">
              <a:spcBef>
                <a:spcPct val="0"/>
              </a:spcBef>
              <a:spcAft>
                <a:spcPct val="0"/>
              </a:spcAft>
              <a:buFont typeface="Arial" panose="020B0604020202020204" pitchFamily="34" charset="0"/>
              <a:buChar char="•"/>
            </a:pPr>
            <a:r>
              <a:rPr lang="en-US" altLang="en-US" sz="2000" dirty="0">
                <a:solidFill>
                  <a:schemeClr val="bg1"/>
                </a:solidFill>
              </a:rPr>
              <a:t>There are </a:t>
            </a:r>
            <a:r>
              <a:rPr lang="en-US" altLang="en-US" sz="2000" b="1" dirty="0">
                <a:solidFill>
                  <a:schemeClr val="bg1"/>
                </a:solidFill>
              </a:rPr>
              <a:t>good opportunities</a:t>
            </a:r>
            <a:r>
              <a:rPr lang="en-US" altLang="en-US" sz="2000" dirty="0">
                <a:solidFill>
                  <a:schemeClr val="bg1"/>
                </a:solidFill>
              </a:rPr>
              <a:t> in green building and modular housing.</a:t>
            </a:r>
          </a:p>
          <a:p>
            <a:pPr marL="285750" lvl="0" indent="-285750" eaLnBrk="0" fontAlgn="base" hangingPunct="0">
              <a:spcBef>
                <a:spcPct val="0"/>
              </a:spcBef>
              <a:spcAft>
                <a:spcPct val="0"/>
              </a:spcAft>
              <a:buFont typeface="Arial" panose="020B0604020202020204" pitchFamily="34" charset="0"/>
              <a:buChar char="•"/>
            </a:pPr>
            <a:endParaRPr lang="en-US" altLang="en-US" sz="2000" dirty="0">
              <a:solidFill>
                <a:schemeClr val="bg1"/>
              </a:solidFill>
            </a:endParaRPr>
          </a:p>
          <a:p>
            <a:pPr marL="285750" lvl="0" indent="-285750" eaLnBrk="0" fontAlgn="base" hangingPunct="0">
              <a:spcBef>
                <a:spcPct val="0"/>
              </a:spcBef>
              <a:spcAft>
                <a:spcPct val="0"/>
              </a:spcAft>
              <a:buFont typeface="Arial" panose="020B0604020202020204" pitchFamily="34" charset="0"/>
              <a:buChar char="•"/>
            </a:pPr>
            <a:r>
              <a:rPr lang="en-US" altLang="en-US" sz="2000" dirty="0">
                <a:solidFill>
                  <a:schemeClr val="bg1"/>
                </a:solidFill>
              </a:rPr>
              <a:t>The company is </a:t>
            </a:r>
            <a:r>
              <a:rPr lang="en-US" altLang="en-US" sz="2000" b="1" dirty="0">
                <a:solidFill>
                  <a:schemeClr val="bg1"/>
                </a:solidFill>
              </a:rPr>
              <a:t>well-prepared to enter the market</a:t>
            </a:r>
            <a:r>
              <a:rPr lang="en-US" altLang="en-US" sz="2000" dirty="0">
                <a:solidFill>
                  <a:schemeClr val="bg1"/>
                </a:solidFill>
              </a:rPr>
              <a:t> because it focuses on quality, good service, and effective digital marketing.</a:t>
            </a:r>
          </a:p>
          <a:p>
            <a:pPr algn="ctr"/>
            <a:endParaRPr lang="en-GB" dirty="0">
              <a:solidFill>
                <a:schemeClr val="bg1"/>
              </a:solidFill>
            </a:endParaRPr>
          </a:p>
        </p:txBody>
      </p:sp>
      <p:sp>
        <p:nvSpPr>
          <p:cNvPr id="18" name="Rectangle 1">
            <a:extLst>
              <a:ext uri="{FF2B5EF4-FFF2-40B4-BE49-F238E27FC236}">
                <a16:creationId xmlns:a16="http://schemas.microsoft.com/office/drawing/2014/main" id="{B0A315E7-9F52-E89F-CAC7-5F1201798499}"/>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51694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extLst>
              <a:ext uri="{837473B0-CC2E-450A-ABE3-18F120FF3D39}">
                <a1611:picAttrSrcUrl xmlns:a1611="http://schemas.microsoft.com/office/drawing/2016/11/main" r:id="rId4"/>
              </a:ext>
            </a:extLst>
          </a:blip>
          <a:srcRect/>
          <a:stretch>
            <a:fillRect t="-3000" b="-3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A2D0B3-1BCE-0E2A-BC51-909B80CF984D}"/>
              </a:ext>
            </a:extLst>
          </p:cNvPr>
          <p:cNvSpPr txBox="1"/>
          <p:nvPr/>
        </p:nvSpPr>
        <p:spPr>
          <a:xfrm>
            <a:off x="4416972" y="451945"/>
            <a:ext cx="3358055" cy="523220"/>
          </a:xfrm>
          <a:prstGeom prst="rect">
            <a:avLst/>
          </a:prstGeom>
          <a:solidFill>
            <a:schemeClr val="accent1">
              <a:lumMod val="75000"/>
            </a:schemeClr>
          </a:solidFill>
          <a:ln w="76200">
            <a:solidFill>
              <a:srgbClr val="EBCEA7"/>
            </a:solidFill>
          </a:ln>
          <a:scene3d>
            <a:camera prst="orthographicFront"/>
            <a:lightRig rig="threePt" dir="t"/>
          </a:scene3d>
          <a:sp3d>
            <a:bevelT w="101600" prst="riblet"/>
          </a:sp3d>
        </p:spPr>
        <p:txBody>
          <a:bodyPr wrap="square" rtlCol="0">
            <a:spAutoFit/>
          </a:bodyPr>
          <a:lstStyle/>
          <a:p>
            <a:pPr algn="ctr"/>
            <a:r>
              <a:rPr lang="en-US" sz="2800" b="1" dirty="0">
                <a:solidFill>
                  <a:schemeClr val="accent2">
                    <a:lumMod val="75000"/>
                  </a:schemeClr>
                </a:solidFill>
              </a:rPr>
              <a:t>References</a:t>
            </a:r>
            <a:endParaRPr lang="en-GB" sz="2800" b="1" dirty="0">
              <a:solidFill>
                <a:schemeClr val="accent2">
                  <a:lumMod val="75000"/>
                </a:schemeClr>
              </a:solidFill>
            </a:endParaRPr>
          </a:p>
        </p:txBody>
      </p:sp>
      <p:sp>
        <p:nvSpPr>
          <p:cNvPr id="4" name="Rectangle 3">
            <a:extLst>
              <a:ext uri="{FF2B5EF4-FFF2-40B4-BE49-F238E27FC236}">
                <a16:creationId xmlns:a16="http://schemas.microsoft.com/office/drawing/2014/main" id="{5F70CA6C-4352-2CF5-083D-1BE36519ACB2}"/>
              </a:ext>
            </a:extLst>
          </p:cNvPr>
          <p:cNvSpPr/>
          <p:nvPr/>
        </p:nvSpPr>
        <p:spPr>
          <a:xfrm>
            <a:off x="683172" y="1371600"/>
            <a:ext cx="10762594" cy="5207876"/>
          </a:xfrm>
          <a:prstGeom prst="rect">
            <a:avLst/>
          </a:prstGeom>
          <a:solidFill>
            <a:schemeClr val="accent1">
              <a:lumMod val="90000"/>
            </a:schemeClr>
          </a:solidFill>
          <a:ln w="76200">
            <a:solidFill>
              <a:schemeClr val="accent1">
                <a:lumMod val="75000"/>
              </a:schemeClr>
            </a:solidFill>
          </a:ln>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Arial" panose="020B0604020202020204" pitchFamily="34" charset="0"/>
              <a:buChar char="•"/>
            </a:pPr>
            <a:r>
              <a:rPr lang="en-GB" sz="1400" dirty="0">
                <a:solidFill>
                  <a:schemeClr val="accent3">
                    <a:lumMod val="25000"/>
                  </a:schemeClr>
                </a:solidFill>
                <a:latin typeface="Arial" panose="020B0604020202020204" pitchFamily="34" charset="0"/>
                <a:cs typeface="Arial" panose="020B0604020202020204" pitchFamily="34" charset="0"/>
              </a:rPr>
              <a:t>Atiku, S.O., Jeremiah, A., Semente, E. and Boateng, F. eds., (2024). </a:t>
            </a:r>
            <a:r>
              <a:rPr lang="en-GB" sz="1400" i="1" dirty="0">
                <a:solidFill>
                  <a:schemeClr val="accent3">
                    <a:lumMod val="25000"/>
                  </a:schemeClr>
                </a:solidFill>
                <a:latin typeface="Arial" panose="020B0604020202020204" pitchFamily="34" charset="0"/>
                <a:cs typeface="Arial" panose="020B0604020202020204" pitchFamily="34" charset="0"/>
              </a:rPr>
              <a:t>Eco-innovation and sustainable development in industry 5.0</a:t>
            </a:r>
            <a:r>
              <a:rPr lang="en-GB" sz="1400" dirty="0">
                <a:solidFill>
                  <a:schemeClr val="accent3">
                    <a:lumMod val="25000"/>
                  </a:schemeClr>
                </a:solidFill>
                <a:latin typeface="Arial" panose="020B0604020202020204" pitchFamily="34" charset="0"/>
                <a:cs typeface="Arial" panose="020B0604020202020204" pitchFamily="34" charset="0"/>
              </a:rPr>
              <a:t>. IGI Global.</a:t>
            </a:r>
          </a:p>
          <a:p>
            <a:pPr marL="285750" indent="-285750">
              <a:lnSpc>
                <a:spcPct val="150000"/>
              </a:lnSpc>
              <a:buFont typeface="Arial" panose="020B0604020202020204" pitchFamily="34" charset="0"/>
              <a:buChar char="•"/>
            </a:pPr>
            <a:r>
              <a:rPr lang="en-GB" sz="1400" dirty="0" err="1">
                <a:solidFill>
                  <a:schemeClr val="accent3">
                    <a:lumMod val="25000"/>
                  </a:schemeClr>
                </a:solidFill>
                <a:latin typeface="Arial" panose="020B0604020202020204" pitchFamily="34" charset="0"/>
                <a:cs typeface="Arial" panose="020B0604020202020204" pitchFamily="34" charset="0"/>
              </a:rPr>
              <a:t>Atkočiūnienė</a:t>
            </a:r>
            <a:r>
              <a:rPr lang="en-GB" sz="1400" dirty="0">
                <a:solidFill>
                  <a:schemeClr val="accent3">
                    <a:lumMod val="25000"/>
                  </a:schemeClr>
                </a:solidFill>
                <a:latin typeface="Arial" panose="020B0604020202020204" pitchFamily="34" charset="0"/>
                <a:cs typeface="Arial" panose="020B0604020202020204" pitchFamily="34" charset="0"/>
              </a:rPr>
              <a:t>, Z.O., </a:t>
            </a:r>
            <a:r>
              <a:rPr lang="en-GB" sz="1400" dirty="0" err="1">
                <a:solidFill>
                  <a:schemeClr val="accent3">
                    <a:lumMod val="25000"/>
                  </a:schemeClr>
                </a:solidFill>
                <a:latin typeface="Arial" panose="020B0604020202020204" pitchFamily="34" charset="0"/>
                <a:cs typeface="Arial" panose="020B0604020202020204" pitchFamily="34" charset="0"/>
              </a:rPr>
              <a:t>Siudikienė</a:t>
            </a:r>
            <a:r>
              <a:rPr lang="en-GB" sz="1400" dirty="0">
                <a:solidFill>
                  <a:schemeClr val="accent3">
                    <a:lumMod val="25000"/>
                  </a:schemeClr>
                </a:solidFill>
                <a:latin typeface="Arial" panose="020B0604020202020204" pitchFamily="34" charset="0"/>
                <a:cs typeface="Arial" panose="020B0604020202020204" pitchFamily="34" charset="0"/>
              </a:rPr>
              <a:t>, D. and </a:t>
            </a:r>
            <a:r>
              <a:rPr lang="en-GB" sz="1400" dirty="0" err="1">
                <a:solidFill>
                  <a:schemeClr val="accent3">
                    <a:lumMod val="25000"/>
                  </a:schemeClr>
                </a:solidFill>
                <a:latin typeface="Arial" panose="020B0604020202020204" pitchFamily="34" charset="0"/>
                <a:cs typeface="Arial" panose="020B0604020202020204" pitchFamily="34" charset="0"/>
              </a:rPr>
              <a:t>Girnienė</a:t>
            </a:r>
            <a:r>
              <a:rPr lang="en-GB" sz="1400" dirty="0">
                <a:solidFill>
                  <a:schemeClr val="accent3">
                    <a:lumMod val="25000"/>
                  </a:schemeClr>
                </a:solidFill>
                <a:latin typeface="Arial" panose="020B0604020202020204" pitchFamily="34" charset="0"/>
                <a:cs typeface="Arial" panose="020B0604020202020204" pitchFamily="34" charset="0"/>
              </a:rPr>
              <a:t>, I., (2024). The role of communication and creativity in the implementation of sustainability and sustainable innovations. </a:t>
            </a:r>
            <a:r>
              <a:rPr lang="en-GB" sz="1400" i="1" dirty="0">
                <a:solidFill>
                  <a:schemeClr val="accent3">
                    <a:lumMod val="25000"/>
                  </a:schemeClr>
                </a:solidFill>
                <a:latin typeface="Arial" panose="020B0604020202020204" pitchFamily="34" charset="0"/>
                <a:cs typeface="Arial" panose="020B0604020202020204" pitchFamily="34" charset="0"/>
              </a:rPr>
              <a:t>Creativity Studies</a:t>
            </a:r>
            <a:r>
              <a:rPr lang="en-GB" sz="1400" dirty="0">
                <a:solidFill>
                  <a:schemeClr val="accent3">
                    <a:lumMod val="25000"/>
                  </a:schemeClr>
                </a:solidFill>
                <a:latin typeface="Arial" panose="020B0604020202020204" pitchFamily="34" charset="0"/>
                <a:cs typeface="Arial" panose="020B0604020202020204" pitchFamily="34" charset="0"/>
              </a:rPr>
              <a:t>, </a:t>
            </a:r>
            <a:r>
              <a:rPr lang="en-GB" sz="1400" i="1" dirty="0">
                <a:solidFill>
                  <a:schemeClr val="accent3">
                    <a:lumMod val="25000"/>
                  </a:schemeClr>
                </a:solidFill>
                <a:latin typeface="Arial" panose="020B0604020202020204" pitchFamily="34" charset="0"/>
                <a:cs typeface="Arial" panose="020B0604020202020204" pitchFamily="34" charset="0"/>
              </a:rPr>
              <a:t>17</a:t>
            </a:r>
            <a:r>
              <a:rPr lang="en-GB" sz="1400" dirty="0">
                <a:solidFill>
                  <a:schemeClr val="accent3">
                    <a:lumMod val="25000"/>
                  </a:schemeClr>
                </a:solidFill>
                <a:latin typeface="Arial" panose="020B0604020202020204" pitchFamily="34" charset="0"/>
                <a:cs typeface="Arial" panose="020B0604020202020204" pitchFamily="34" charset="0"/>
              </a:rPr>
              <a:t>(1), pp.223-243.</a:t>
            </a:r>
          </a:p>
          <a:p>
            <a:pPr marL="285750" indent="-285750">
              <a:lnSpc>
                <a:spcPct val="150000"/>
              </a:lnSpc>
              <a:buFont typeface="Arial" panose="020B0604020202020204" pitchFamily="34" charset="0"/>
              <a:buChar char="•"/>
            </a:pPr>
            <a:r>
              <a:rPr lang="en-GB" sz="1400" dirty="0">
                <a:solidFill>
                  <a:schemeClr val="accent3">
                    <a:lumMod val="25000"/>
                  </a:schemeClr>
                </a:solidFill>
                <a:latin typeface="Arial" panose="020B0604020202020204" pitchFamily="34" charset="0"/>
                <a:cs typeface="Arial" panose="020B0604020202020204" pitchFamily="34" charset="0"/>
              </a:rPr>
              <a:t>Investopedia (2025), </a:t>
            </a:r>
            <a:r>
              <a:rPr lang="en-GB" sz="1400" i="1" dirty="0">
                <a:solidFill>
                  <a:schemeClr val="accent3">
                    <a:lumMod val="25000"/>
                  </a:schemeClr>
                </a:solidFill>
                <a:latin typeface="Arial" panose="020B0604020202020204" pitchFamily="34" charset="0"/>
                <a:cs typeface="Arial" panose="020B0604020202020204" pitchFamily="34" charset="0"/>
              </a:rPr>
              <a:t>“Porter's Five Forces Explained and How to Use the Model”</a:t>
            </a:r>
            <a:r>
              <a:rPr lang="en-GB" sz="1400" dirty="0">
                <a:solidFill>
                  <a:schemeClr val="accent3">
                    <a:lumMod val="25000"/>
                  </a:schemeClr>
                </a:solidFill>
                <a:latin typeface="Arial" panose="020B0604020202020204" pitchFamily="34" charset="0"/>
                <a:cs typeface="Arial" panose="020B0604020202020204" pitchFamily="34" charset="0"/>
              </a:rPr>
              <a:t>, Available at</a:t>
            </a:r>
            <a:r>
              <a:rPr lang="en-GB" sz="1400" dirty="0">
                <a:solidFill>
                  <a:srgbClr val="0563C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a:t>
            </a:r>
            <a:r>
              <a:rPr lang="en-GB" sz="1400" u="sng" dirty="0">
                <a:solidFill>
                  <a:schemeClr val="accent3">
                    <a:lumMod val="25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https://www.investopedia.com/terms/p/porter.asp</a:t>
            </a:r>
            <a:r>
              <a:rPr lang="en-GB" sz="1400" dirty="0">
                <a:solidFill>
                  <a:schemeClr val="accent3">
                    <a:lumMod val="25000"/>
                  </a:schemeClr>
                </a:solidFill>
                <a:latin typeface="Arial" panose="020B0604020202020204" pitchFamily="34" charset="0"/>
                <a:cs typeface="Arial" panose="020B0604020202020204" pitchFamily="34" charset="0"/>
              </a:rPr>
              <a:t> [Accessed on 3rd November]</a:t>
            </a:r>
          </a:p>
          <a:p>
            <a:pPr marL="285750" indent="-285750">
              <a:lnSpc>
                <a:spcPct val="150000"/>
              </a:lnSpc>
              <a:buFont typeface="Arial" panose="020B0604020202020204" pitchFamily="34" charset="0"/>
              <a:buChar char="•"/>
            </a:pPr>
            <a:r>
              <a:rPr lang="en-GB" sz="1400" dirty="0" err="1">
                <a:solidFill>
                  <a:schemeClr val="accent3">
                    <a:lumMod val="25000"/>
                  </a:schemeClr>
                </a:solidFill>
                <a:latin typeface="Arial" panose="020B0604020202020204" pitchFamily="34" charset="0"/>
                <a:cs typeface="Arial" panose="020B0604020202020204" pitchFamily="34" charset="0"/>
              </a:rPr>
              <a:t>Phadermrod</a:t>
            </a:r>
            <a:r>
              <a:rPr lang="en-GB" sz="1400" dirty="0">
                <a:solidFill>
                  <a:schemeClr val="accent3">
                    <a:lumMod val="25000"/>
                  </a:schemeClr>
                </a:solidFill>
                <a:latin typeface="Arial" panose="020B0604020202020204" pitchFamily="34" charset="0"/>
                <a:cs typeface="Arial" panose="020B0604020202020204" pitchFamily="34" charset="0"/>
              </a:rPr>
              <a:t>, B., Crowder, R.M. and Wills, G.B. (2019) ‘Importance-Performance Analysis based SWOT analysis’, </a:t>
            </a:r>
            <a:r>
              <a:rPr lang="en-GB" sz="1400" i="1" dirty="0">
                <a:solidFill>
                  <a:schemeClr val="accent3">
                    <a:lumMod val="25000"/>
                  </a:schemeClr>
                </a:solidFill>
                <a:latin typeface="Arial" panose="020B0604020202020204" pitchFamily="34" charset="0"/>
                <a:cs typeface="Arial" panose="020B0604020202020204" pitchFamily="34" charset="0"/>
              </a:rPr>
              <a:t>International journal of information management</a:t>
            </a:r>
            <a:r>
              <a:rPr lang="en-GB" sz="1400" dirty="0">
                <a:solidFill>
                  <a:schemeClr val="accent3">
                    <a:lumMod val="25000"/>
                  </a:schemeClr>
                </a:solidFill>
                <a:latin typeface="Arial" panose="020B0604020202020204" pitchFamily="34" charset="0"/>
                <a:cs typeface="Arial" panose="020B0604020202020204" pitchFamily="34" charset="0"/>
              </a:rPr>
              <a:t>, 44, pp. 194–203. Available at: </a:t>
            </a:r>
            <a:r>
              <a:rPr lang="en-GB" sz="1400" u="sng" dirty="0">
                <a:solidFill>
                  <a:schemeClr val="accent3">
                    <a:lumMod val="25000"/>
                  </a:schemeClr>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https://doi.org/10.1016/j.ijinfomgt.2016.03.009</a:t>
            </a:r>
            <a:endParaRPr lang="en-GB" sz="1400" dirty="0">
              <a:solidFill>
                <a:schemeClr val="accent3">
                  <a:lumMod val="25000"/>
                </a:schemeClr>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err="1">
                <a:solidFill>
                  <a:schemeClr val="accent3">
                    <a:lumMod val="25000"/>
                  </a:schemeClr>
                </a:solidFill>
                <a:latin typeface="Arial" panose="020B0604020202020204" pitchFamily="34" charset="0"/>
                <a:cs typeface="Arial" panose="020B0604020202020204" pitchFamily="34" charset="0"/>
              </a:rPr>
              <a:t>Rohmah</a:t>
            </a:r>
            <a:r>
              <a:rPr lang="en-GB" sz="1400" dirty="0">
                <a:solidFill>
                  <a:schemeClr val="accent3">
                    <a:lumMod val="25000"/>
                  </a:schemeClr>
                </a:solidFill>
                <a:latin typeface="Arial" panose="020B0604020202020204" pitchFamily="34" charset="0"/>
                <a:cs typeface="Arial" panose="020B0604020202020204" pitchFamily="34" charset="0"/>
              </a:rPr>
              <a:t>, Y., Haq, M.N., Dewi, A.P. and </a:t>
            </a:r>
            <a:r>
              <a:rPr lang="en-GB" sz="1400" dirty="0" err="1">
                <a:solidFill>
                  <a:schemeClr val="accent3">
                    <a:lumMod val="25000"/>
                  </a:schemeClr>
                </a:solidFill>
                <a:latin typeface="Arial" panose="020B0604020202020204" pitchFamily="34" charset="0"/>
                <a:cs typeface="Arial" panose="020B0604020202020204" pitchFamily="34" charset="0"/>
              </a:rPr>
              <a:t>Sudarmiatin</a:t>
            </a:r>
            <a:r>
              <a:rPr lang="en-GB" sz="1400" dirty="0">
                <a:solidFill>
                  <a:schemeClr val="accent3">
                    <a:lumMod val="25000"/>
                  </a:schemeClr>
                </a:solidFill>
                <a:latin typeface="Arial" panose="020B0604020202020204" pitchFamily="34" charset="0"/>
                <a:cs typeface="Arial" panose="020B0604020202020204" pitchFamily="34" charset="0"/>
              </a:rPr>
              <a:t>, S., (2025). Marketing Strategy Based on Segmenting, Targeting, and Positioning (STP) and Product Life Cycle (PLC) at </a:t>
            </a:r>
            <a:r>
              <a:rPr lang="en-GB" sz="1400" dirty="0" err="1">
                <a:solidFill>
                  <a:schemeClr val="accent3">
                    <a:lumMod val="25000"/>
                  </a:schemeClr>
                </a:solidFill>
                <a:latin typeface="Arial" panose="020B0604020202020204" pitchFamily="34" charset="0"/>
                <a:cs typeface="Arial" panose="020B0604020202020204" pitchFamily="34" charset="0"/>
              </a:rPr>
              <a:t>Selangkah</a:t>
            </a:r>
            <a:r>
              <a:rPr lang="en-GB" sz="1400" dirty="0">
                <a:solidFill>
                  <a:schemeClr val="accent3">
                    <a:lumMod val="25000"/>
                  </a:schemeClr>
                </a:solidFill>
                <a:latin typeface="Arial" panose="020B0604020202020204" pitchFamily="34" charset="0"/>
                <a:cs typeface="Arial" panose="020B0604020202020204" pitchFamily="34" charset="0"/>
              </a:rPr>
              <a:t> Trip in Malang City. </a:t>
            </a:r>
            <a:r>
              <a:rPr lang="en-GB" sz="1400" i="1" dirty="0">
                <a:solidFill>
                  <a:schemeClr val="accent3">
                    <a:lumMod val="25000"/>
                  </a:schemeClr>
                </a:solidFill>
                <a:latin typeface="Arial" panose="020B0604020202020204" pitchFamily="34" charset="0"/>
                <a:cs typeface="Arial" panose="020B0604020202020204" pitchFamily="34" charset="0"/>
              </a:rPr>
              <a:t>International Journal Business, Management and Innovation Review</a:t>
            </a:r>
            <a:r>
              <a:rPr lang="en-GB" sz="1400" dirty="0">
                <a:solidFill>
                  <a:schemeClr val="accent3">
                    <a:lumMod val="25000"/>
                  </a:schemeClr>
                </a:solidFill>
                <a:latin typeface="Arial" panose="020B0604020202020204" pitchFamily="34" charset="0"/>
                <a:cs typeface="Arial" panose="020B0604020202020204" pitchFamily="34" charset="0"/>
              </a:rPr>
              <a:t>, </a:t>
            </a:r>
            <a:r>
              <a:rPr lang="en-GB" sz="1400" i="1" dirty="0">
                <a:solidFill>
                  <a:schemeClr val="accent3">
                    <a:lumMod val="25000"/>
                  </a:schemeClr>
                </a:solidFill>
                <a:latin typeface="Arial" panose="020B0604020202020204" pitchFamily="34" charset="0"/>
                <a:cs typeface="Arial" panose="020B0604020202020204" pitchFamily="34" charset="0"/>
              </a:rPr>
              <a:t>2</a:t>
            </a:r>
            <a:r>
              <a:rPr lang="en-GB" sz="1400" dirty="0">
                <a:solidFill>
                  <a:schemeClr val="accent3">
                    <a:lumMod val="25000"/>
                  </a:schemeClr>
                </a:solidFill>
                <a:latin typeface="Arial" panose="020B0604020202020204" pitchFamily="34" charset="0"/>
                <a:cs typeface="Arial" panose="020B0604020202020204" pitchFamily="34" charset="0"/>
              </a:rPr>
              <a:t>(2), pp.152-160.</a:t>
            </a:r>
          </a:p>
          <a:p>
            <a:pPr marL="285750" indent="-285750">
              <a:lnSpc>
                <a:spcPct val="150000"/>
              </a:lnSpc>
              <a:buFont typeface="Arial" panose="020B0604020202020204" pitchFamily="34" charset="0"/>
              <a:buChar char="•"/>
            </a:pPr>
            <a:r>
              <a:rPr lang="en-GB" sz="1400" dirty="0">
                <a:solidFill>
                  <a:schemeClr val="accent3">
                    <a:lumMod val="25000"/>
                  </a:schemeClr>
                </a:solidFill>
                <a:latin typeface="Arial" panose="020B0604020202020204" pitchFamily="34" charset="0"/>
                <a:cs typeface="Arial" panose="020B0604020202020204" pitchFamily="34" charset="0"/>
              </a:rPr>
              <a:t>Sloman, J. and Jones, E. (2020) </a:t>
            </a:r>
            <a:r>
              <a:rPr lang="en-GB" sz="1400" i="1" dirty="0">
                <a:solidFill>
                  <a:schemeClr val="accent3">
                    <a:lumMod val="25000"/>
                  </a:schemeClr>
                </a:solidFill>
                <a:latin typeface="Arial" panose="020B0604020202020204" pitchFamily="34" charset="0"/>
                <a:cs typeface="Arial" panose="020B0604020202020204" pitchFamily="34" charset="0"/>
              </a:rPr>
              <a:t>Essential economics for business</a:t>
            </a:r>
            <a:r>
              <a:rPr lang="en-GB" sz="1400" dirty="0">
                <a:solidFill>
                  <a:schemeClr val="accent3">
                    <a:lumMod val="25000"/>
                  </a:schemeClr>
                </a:solidFill>
                <a:latin typeface="Arial" panose="020B0604020202020204" pitchFamily="34" charset="0"/>
                <a:cs typeface="Arial" panose="020B0604020202020204" pitchFamily="34" charset="0"/>
              </a:rPr>
              <a:t>. Sixth edition. Harlow, England: Pearson</a:t>
            </a:r>
          </a:p>
          <a:p>
            <a:pPr marL="285750" indent="-285750">
              <a:lnSpc>
                <a:spcPct val="150000"/>
              </a:lnSpc>
              <a:buFont typeface="Arial" panose="020B0604020202020204" pitchFamily="34" charset="0"/>
              <a:buChar char="•"/>
            </a:pPr>
            <a:r>
              <a:rPr lang="en-GB" sz="1400" dirty="0">
                <a:solidFill>
                  <a:schemeClr val="accent3">
                    <a:lumMod val="25000"/>
                  </a:schemeClr>
                </a:solidFill>
                <a:latin typeface="Arial" panose="020B0604020202020204" pitchFamily="34" charset="0"/>
                <a:cs typeface="Arial" panose="020B0604020202020204" pitchFamily="34" charset="0"/>
              </a:rPr>
              <a:t>Zhou, J.X., Shen, G.Q., Yoon, S.H. and Jin, X., (2021). Customization of on-site assembly services by integrating the internet of things and BIM technologies in modular integrated construction. </a:t>
            </a:r>
            <a:r>
              <a:rPr lang="en-GB" sz="1400" i="1" dirty="0">
                <a:solidFill>
                  <a:schemeClr val="accent3">
                    <a:lumMod val="25000"/>
                  </a:schemeClr>
                </a:solidFill>
                <a:latin typeface="Arial" panose="020B0604020202020204" pitchFamily="34" charset="0"/>
                <a:cs typeface="Arial" panose="020B0604020202020204" pitchFamily="34" charset="0"/>
              </a:rPr>
              <a:t>Automation in Construction</a:t>
            </a:r>
            <a:r>
              <a:rPr lang="en-GB" sz="1400" dirty="0">
                <a:solidFill>
                  <a:schemeClr val="accent3">
                    <a:lumMod val="25000"/>
                  </a:schemeClr>
                </a:solidFill>
                <a:latin typeface="Arial" panose="020B0604020202020204" pitchFamily="34" charset="0"/>
                <a:cs typeface="Arial" panose="020B0604020202020204" pitchFamily="34" charset="0"/>
              </a:rPr>
              <a:t>, </a:t>
            </a:r>
            <a:r>
              <a:rPr lang="en-GB" sz="1400" i="1" dirty="0">
                <a:solidFill>
                  <a:schemeClr val="accent3">
                    <a:lumMod val="25000"/>
                  </a:schemeClr>
                </a:solidFill>
                <a:latin typeface="Arial" panose="020B0604020202020204" pitchFamily="34" charset="0"/>
                <a:cs typeface="Arial" panose="020B0604020202020204" pitchFamily="34" charset="0"/>
              </a:rPr>
              <a:t>126</a:t>
            </a:r>
            <a:r>
              <a:rPr lang="en-GB" sz="1400" dirty="0">
                <a:solidFill>
                  <a:schemeClr val="accent3">
                    <a:lumMod val="25000"/>
                  </a:schemeClr>
                </a:solidFill>
                <a:latin typeface="Arial" panose="020B0604020202020204" pitchFamily="34" charset="0"/>
                <a:cs typeface="Arial" panose="020B0604020202020204" pitchFamily="34" charset="0"/>
              </a:rPr>
              <a:t>, p.103663.</a:t>
            </a:r>
          </a:p>
          <a:p>
            <a:r>
              <a:rPr lang="en-GB" dirty="0"/>
              <a:t> </a:t>
            </a:r>
          </a:p>
        </p:txBody>
      </p:sp>
    </p:spTree>
    <p:extLst>
      <p:ext uri="{BB962C8B-B14F-4D97-AF65-F5344CB8AC3E}">
        <p14:creationId xmlns:p14="http://schemas.microsoft.com/office/powerpoint/2010/main" val="2271433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4DD1413D-8D06-6FB4-E018-D07E56A7113C}"/>
              </a:ext>
            </a:extLst>
          </p:cNvPr>
          <p:cNvSpPr>
            <a:spLocks noGrp="1"/>
          </p:cNvSpPr>
          <p:nvPr>
            <p:ph type="sldNum" sz="quarter" idx="12"/>
          </p:nvPr>
        </p:nvSpPr>
        <p:spPr/>
        <p:txBody>
          <a:bodyPr/>
          <a:lstStyle/>
          <a:p>
            <a:pPr rtl="0"/>
            <a:fld id="{B5CEABB6-07DC-46E8-9B57-56EC44A396E5}" type="slidenum">
              <a:rPr lang="en-GB" noProof="0" smtClean="0"/>
              <a:pPr rtl="0"/>
              <a:t>14</a:t>
            </a:fld>
            <a:endParaRPr lang="en-GB" noProof="0"/>
          </a:p>
        </p:txBody>
      </p:sp>
      <p:pic>
        <p:nvPicPr>
          <p:cNvPr id="10" name="Picture 9">
            <a:extLst>
              <a:ext uri="{FF2B5EF4-FFF2-40B4-BE49-F238E27FC236}">
                <a16:creationId xmlns:a16="http://schemas.microsoft.com/office/drawing/2014/main" id="{8F49B0D6-8621-55F2-4C68-12B3789545F8}"/>
              </a:ext>
            </a:extLst>
          </p:cNvPr>
          <p:cNvPicPr>
            <a:picLocks noChangeAspect="1"/>
          </p:cNvPicPr>
          <p:nvPr/>
        </p:nvPicPr>
        <p:blipFill>
          <a:blip r:embed="rId2"/>
          <a:stretch>
            <a:fillRect/>
          </a:stretch>
        </p:blipFill>
        <p:spPr>
          <a:xfrm>
            <a:off x="0" y="0"/>
            <a:ext cx="12191999" cy="6858000"/>
          </a:xfrm>
          <a:prstGeom prst="rect">
            <a:avLst/>
          </a:prstGeom>
        </p:spPr>
      </p:pic>
      <p:sp>
        <p:nvSpPr>
          <p:cNvPr id="11" name="TextBox 10">
            <a:extLst>
              <a:ext uri="{FF2B5EF4-FFF2-40B4-BE49-F238E27FC236}">
                <a16:creationId xmlns:a16="http://schemas.microsoft.com/office/drawing/2014/main" id="{CD64338F-C434-DC98-DEFC-696712BEBDAD}"/>
              </a:ext>
            </a:extLst>
          </p:cNvPr>
          <p:cNvSpPr txBox="1"/>
          <p:nvPr/>
        </p:nvSpPr>
        <p:spPr>
          <a:xfrm>
            <a:off x="546538" y="5171089"/>
            <a:ext cx="5470635" cy="1107996"/>
          </a:xfrm>
          <a:prstGeom prst="rect">
            <a:avLst/>
          </a:prstGeom>
          <a:noFill/>
        </p:spPr>
        <p:txBody>
          <a:bodyPr wrap="square" rtlCol="0">
            <a:spAutoFit/>
          </a:bodyPr>
          <a:lstStyle/>
          <a:p>
            <a:r>
              <a:rPr lang="en-US" sz="6600" b="1" dirty="0">
                <a:solidFill>
                  <a:schemeClr val="bg1"/>
                </a:solidFill>
              </a:rPr>
              <a:t>Thank you !!!</a:t>
            </a:r>
            <a:endParaRPr lang="en-GB" sz="6600" b="1" dirty="0">
              <a:solidFill>
                <a:schemeClr val="bg1"/>
              </a:solidFill>
            </a:endParaRPr>
          </a:p>
        </p:txBody>
      </p:sp>
    </p:spTree>
    <p:extLst>
      <p:ext uri="{BB962C8B-B14F-4D97-AF65-F5344CB8AC3E}">
        <p14:creationId xmlns:p14="http://schemas.microsoft.com/office/powerpoint/2010/main" val="3412509959"/>
      </p:ext>
    </p:extLst>
  </p:cSld>
  <p:clrMapOvr>
    <a:masterClrMapping/>
  </p:clrMapOvr>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87_TF10081922_Win32" id="{66AC0917-446A-46BE-9F52-5693D6540492}" vid="{6B5A5346-71CF-4A1B-B74D-6549F6A753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CC3022A-70F1-4B7E-97CD-F6F1ACAD797D}">
  <ds:schemaRefs>
    <ds:schemaRef ds:uri="http://schemas.microsoft.com/sharepoint/v3/contenttype/forms"/>
  </ds:schemaRefs>
</ds:datastoreItem>
</file>

<file path=customXml/itemProps3.xml><?xml version="1.0" encoding="utf-8"?>
<ds:datastoreItem xmlns:ds="http://schemas.openxmlformats.org/officeDocument/2006/customXml" ds:itemID="{CE94EF9C-37D7-43D3-8ABF-F4762A9116D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Business plan presentation</Template>
  <TotalTime>8969</TotalTime>
  <Words>991</Words>
  <Application>Microsoft Office PowerPoint</Application>
  <PresentationFormat>Widescreen</PresentationFormat>
  <Paragraphs>199</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Cambria</vt:lpstr>
      <vt:lpstr>Wingdings</vt:lpstr>
      <vt:lpstr>Office Theme</vt:lpstr>
      <vt:lpstr>   Portfolio Task 2 NJ Wooden Garden ltd Business Plan </vt:lpstr>
      <vt:lpstr>Table of Content</vt:lpstr>
      <vt:lpstr>NJ Wooden Garden Ltd Missions and Visions Statement</vt:lpstr>
      <vt:lpstr>Business Idea</vt:lpstr>
      <vt:lpstr>Our Team</vt:lpstr>
      <vt:lpstr>Unique Selling Point (USP)</vt:lpstr>
      <vt:lpstr>PowerPoint Presentation</vt:lpstr>
      <vt:lpstr>Market Segmentation</vt:lpstr>
      <vt:lpstr>Online and Digital Marketing Strategy  SEO-friendly website with photos and customer reviews to build trust and attract more visitors online  Google Business listing to make the company easier to find by homeowners in Essex  Monthly email newsletters with offers, design ideas and sustainability tips.  Content marketing: blogs &amp; videos on eco-friendly design.  Collaborations with eco-lifestyle and home décor influencers to expand reach. </vt:lpstr>
      <vt:lpstr>Goals and objectives</vt:lpstr>
      <vt:lpstr>Financing </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Vasile Jitari</dc:creator>
  <cp:lastModifiedBy>Vasile Jitari</cp:lastModifiedBy>
  <cp:revision>53</cp:revision>
  <dcterms:created xsi:type="dcterms:W3CDTF">2025-12-02T14:04:08Z</dcterms:created>
  <dcterms:modified xsi:type="dcterms:W3CDTF">2025-12-09T10:40:20Z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