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80" r:id="rId12"/>
    <p:sldId id="266" r:id="rId13"/>
    <p:sldId id="267" r:id="rId14"/>
    <p:sldId id="285" r:id="rId15"/>
    <p:sldId id="268" r:id="rId16"/>
    <p:sldId id="272" r:id="rId17"/>
    <p:sldId id="273" r:id="rId18"/>
    <p:sldId id="274" r:id="rId19"/>
    <p:sldId id="281" r:id="rId20"/>
    <p:sldId id="282" r:id="rId21"/>
    <p:sldId id="284" r:id="rId22"/>
    <p:sldId id="269" r:id="rId23"/>
    <p:sldId id="270" r:id="rId24"/>
    <p:sldId id="271" r:id="rId25"/>
    <p:sldId id="275" r:id="rId26"/>
    <p:sldId id="276" r:id="rId27"/>
    <p:sldId id="277" r:id="rId28"/>
    <p:sldId id="278" r:id="rId29"/>
    <p:sldId id="279" r:id="rId30"/>
    <p:sldId id="283"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5" autoAdjust="0"/>
    <p:restoredTop sz="55311" autoAdjust="0"/>
  </p:normalViewPr>
  <p:slideViewPr>
    <p:cSldViewPr>
      <p:cViewPr varScale="1">
        <p:scale>
          <a:sx n="61" d="100"/>
          <a:sy n="61" d="100"/>
        </p:scale>
        <p:origin x="3054" y="78"/>
      </p:cViewPr>
      <p:guideLst>
        <p:guide orient="horz" pos="2160"/>
        <p:guide pos="2880"/>
      </p:guideLst>
    </p:cSldViewPr>
  </p:slideViewPr>
  <p:notesTextViewPr>
    <p:cViewPr>
      <p:scale>
        <a:sx n="75" d="100"/>
        <a:sy n="75"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304BE6A-8FCC-4F78-A1F4-A9A71B38C950}" type="datetimeFigureOut">
              <a:rPr lang="en-US" smtClean="0"/>
              <a:pPr/>
              <a:t>7/22/2022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2FCB47-EDAF-4A4C-A811-B55275D66DD1}" type="slidenum">
              <a:rPr lang="en-GB" smtClean="0"/>
              <a:pPr/>
              <a:t>‹#›</a:t>
            </a:fld>
            <a:endParaRPr lang="en-GB" dirty="0"/>
          </a:p>
        </p:txBody>
      </p:sp>
    </p:spTree>
    <p:extLst>
      <p:ext uri="{BB962C8B-B14F-4D97-AF65-F5344CB8AC3E}">
        <p14:creationId xmlns:p14="http://schemas.microsoft.com/office/powerpoint/2010/main" val="1709904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presentation</a:t>
            </a:r>
            <a:r>
              <a:rPr lang="en-US" sz="1200" kern="1200" baseline="0" dirty="0">
                <a:solidFill>
                  <a:schemeClr val="tx1"/>
                </a:solidFill>
                <a:latin typeface="+mn-lt"/>
                <a:ea typeface="+mn-ea"/>
                <a:cs typeface="+mn-cs"/>
              </a:rPr>
              <a:t> will lay a discussion on the </a:t>
            </a:r>
            <a:r>
              <a:rPr lang="en-US" sz="1200" kern="1200" dirty="0">
                <a:solidFill>
                  <a:schemeClr val="tx1"/>
                </a:solidFill>
                <a:latin typeface="+mn-lt"/>
                <a:ea typeface="+mn-ea"/>
                <a:cs typeface="+mn-cs"/>
              </a:rPr>
              <a:t>various methods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benefits, channel, theories, strategies,</a:t>
            </a:r>
            <a:r>
              <a:rPr lang="en-US" sz="1200" kern="1200" baseline="0" dirty="0">
                <a:solidFill>
                  <a:schemeClr val="tx1"/>
                </a:solidFill>
                <a:latin typeface="+mn-lt"/>
                <a:ea typeface="+mn-ea"/>
                <a:cs typeface="+mn-cs"/>
              </a:rPr>
              <a:t> channels, and theories that are adopted by TESCO. </a:t>
            </a:r>
            <a:r>
              <a:rPr lang="en-US" sz="1200" kern="1200" dirty="0">
                <a:solidFill>
                  <a:schemeClr val="tx1"/>
                </a:solidFill>
                <a:latin typeface="+mn-lt"/>
                <a:ea typeface="+mn-ea"/>
                <a:cs typeface="+mn-cs"/>
              </a:rPr>
              <a:t>Further the communication barriers will be discussed and at end, the recommended communication channels will be covered.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Overview of Tesco:</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Tesco provides a wide variety of food and other products, drinks, bakery items, groceries, household appliances, beauty products, etc. It provides consultancy, retail banking and insurance services with a business presence in different countries also. Tesco adopted a communication strategy that includes specifications, measurable, achievable, relevant, and time-bound programs for working. Tesco’s main motive is to satisfy the customers, through services, and community, and give a contribution to society(</a:t>
            </a:r>
            <a:r>
              <a:rPr lang="en-US" sz="1200" b="0" i="0" kern="1200" dirty="0">
                <a:solidFill>
                  <a:schemeClr val="tx1"/>
                </a:solidFill>
                <a:latin typeface="+mn-lt"/>
                <a:ea typeface="+mn-ea"/>
                <a:cs typeface="+mn-cs"/>
              </a:rPr>
              <a:t>Moura</a:t>
            </a:r>
            <a:r>
              <a:rPr lang="en-US" sz="1200" b="0" i="0" kern="1200" baseline="0" dirty="0">
                <a:solidFill>
                  <a:schemeClr val="tx1"/>
                </a:solidFill>
                <a:latin typeface="+mn-lt"/>
                <a:ea typeface="+mn-ea"/>
                <a:cs typeface="+mn-cs"/>
              </a:rPr>
              <a:t> </a:t>
            </a:r>
            <a:r>
              <a:rPr lang="en-US" sz="1200" b="0" i="0" kern="1200" dirty="0">
                <a:solidFill>
                  <a:schemeClr val="tx1"/>
                </a:solidFill>
                <a:latin typeface="+mn-lt"/>
                <a:ea typeface="+mn-ea"/>
                <a:cs typeface="+mn-cs"/>
              </a:rPr>
              <a:t>2021</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Effective communication is the major key in business for the interaction between the employees, workers and other individuals. Effective communication in business can be giving equations, quick problem-solving strategies, proper use of manners, emotional intelligence, focusing on non-verbal communication, active listening, being polite, reflection, compromise, questioning, etc were enhance communication. Working with friendliness, open-mindedness, and confidence; gives motivation to do work with dedication and ideally. (</a:t>
            </a:r>
            <a:r>
              <a:rPr lang="en-US" sz="1200" b="0" i="0" kern="1200" dirty="0">
                <a:solidFill>
                  <a:schemeClr val="tx1"/>
                </a:solidFill>
                <a:latin typeface="+mn-lt"/>
                <a:ea typeface="+mn-ea"/>
                <a:cs typeface="+mn-cs"/>
              </a:rPr>
              <a:t>Ratna 2019</a:t>
            </a:r>
            <a:r>
              <a:rPr lang="en-US" sz="1200" kern="1200" dirty="0">
                <a:solidFill>
                  <a:schemeClr val="tx1"/>
                </a:solidFill>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4</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High Engagement of employees: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One of the benefit of effective communication to</a:t>
            </a:r>
            <a:r>
              <a:rPr lang="en-US" sz="1200" kern="1200" baseline="0" dirty="0">
                <a:solidFill>
                  <a:schemeClr val="tx1"/>
                </a:solidFill>
                <a:latin typeface="+mn-lt"/>
                <a:ea typeface="+mn-ea"/>
                <a:cs typeface="+mn-cs"/>
              </a:rPr>
              <a:t> TESCO</a:t>
            </a:r>
            <a:r>
              <a:rPr lang="en-US" sz="1200" kern="1200" dirty="0">
                <a:solidFill>
                  <a:schemeClr val="tx1"/>
                </a:solidFill>
                <a:latin typeface="+mn-lt"/>
                <a:ea typeface="+mn-ea"/>
                <a:cs typeface="+mn-cs"/>
              </a:rPr>
              <a:t> because it understands the needs and goals of the individual to motivate and gives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more joyful work environment for them. </a:t>
            </a:r>
          </a:p>
          <a:p>
            <a:r>
              <a:rPr lang="en-US" sz="1200" kern="1200" dirty="0">
                <a:solidFill>
                  <a:schemeClr val="tx1"/>
                </a:solidFill>
                <a:latin typeface="+mn-lt"/>
                <a:ea typeface="+mn-ea"/>
                <a:cs typeface="+mn-cs"/>
              </a:rPr>
              <a:t>The good culture of the workplace: good culture of the workplace will admire for</a:t>
            </a:r>
            <a:r>
              <a:rPr lang="en-US" sz="1200" kern="1200" baseline="0" dirty="0">
                <a:solidFill>
                  <a:schemeClr val="tx1"/>
                </a:solidFill>
                <a:latin typeface="+mn-lt"/>
                <a:ea typeface="+mn-ea"/>
                <a:cs typeface="+mn-cs"/>
              </a:rPr>
              <a:t> working with a goodwill to </a:t>
            </a:r>
            <a:r>
              <a:rPr lang="en-US" sz="1200" kern="1200" dirty="0">
                <a:solidFill>
                  <a:schemeClr val="tx1"/>
                </a:solidFill>
                <a:latin typeface="+mn-lt"/>
                <a:ea typeface="+mn-ea"/>
                <a:cs typeface="+mn-cs"/>
              </a:rPr>
              <a:t>employees</a:t>
            </a:r>
            <a:r>
              <a:rPr lang="en-US" sz="1200" kern="1200" baseline="0" dirty="0">
                <a:solidFill>
                  <a:schemeClr val="tx1"/>
                </a:solidFill>
                <a:latin typeface="+mn-lt"/>
                <a:ea typeface="+mn-ea"/>
                <a:cs typeface="+mn-cs"/>
              </a:rPr>
              <a:t> by the means of effective communication.</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Good client relations: effective communication</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will help in making good relationships with the client and customers to trust </a:t>
            </a:r>
            <a:r>
              <a:rPr lang="en-US" sz="1200" kern="1200" baseline="0" dirty="0">
                <a:solidFill>
                  <a:schemeClr val="tx1"/>
                </a:solidFill>
                <a:latin typeface="+mn-lt"/>
                <a:ea typeface="+mn-ea"/>
                <a:cs typeface="+mn-cs"/>
              </a:rPr>
              <a:t>Tesco (</a:t>
            </a:r>
            <a:r>
              <a:rPr lang="en-US" sz="1200" b="0" i="0" kern="1200" dirty="0">
                <a:solidFill>
                  <a:schemeClr val="tx1"/>
                </a:solidFill>
                <a:latin typeface="+mn-lt"/>
                <a:ea typeface="+mn-ea"/>
                <a:cs typeface="+mn-cs"/>
              </a:rPr>
              <a:t>Faiman</a:t>
            </a:r>
            <a:r>
              <a:rPr lang="en-US" sz="1200" b="0" i="0" kern="1200" baseline="0" dirty="0">
                <a:solidFill>
                  <a:schemeClr val="tx1"/>
                </a:solidFill>
                <a:latin typeface="+mn-lt"/>
                <a:ea typeface="+mn-ea"/>
                <a:cs typeface="+mn-cs"/>
              </a:rPr>
              <a:t> </a:t>
            </a:r>
            <a:r>
              <a:rPr lang="en-US" sz="1200" b="0" i="0" kern="1200" dirty="0">
                <a:solidFill>
                  <a:schemeClr val="tx1"/>
                </a:solidFill>
                <a:latin typeface="+mn-lt"/>
                <a:ea typeface="+mn-ea"/>
                <a:cs typeface="+mn-cs"/>
              </a:rPr>
              <a:t>and Tariman</a:t>
            </a:r>
            <a:r>
              <a:rPr lang="en-US" sz="1200" b="0" i="0" kern="1200" baseline="0" dirty="0">
                <a:solidFill>
                  <a:schemeClr val="tx1"/>
                </a:solidFill>
                <a:latin typeface="+mn-lt"/>
                <a:ea typeface="+mn-ea"/>
                <a:cs typeface="+mn-cs"/>
              </a:rPr>
              <a:t> </a:t>
            </a:r>
            <a:r>
              <a:rPr lang="en-US" sz="1200" b="0" i="0" kern="1200" dirty="0">
                <a:solidFill>
                  <a:schemeClr val="tx1"/>
                </a:solidFill>
                <a:latin typeface="+mn-lt"/>
                <a:ea typeface="+mn-ea"/>
                <a:cs typeface="+mn-cs"/>
              </a:rPr>
              <a:t>2019</a:t>
            </a:r>
            <a:r>
              <a:rPr lang="en-US" sz="1200" kern="1200" baseline="0" dirty="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5</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Job satisfaction with innovation by</a:t>
            </a:r>
            <a:r>
              <a:rPr lang="en-US" sz="1200" kern="1200" baseline="0" dirty="0">
                <a:solidFill>
                  <a:schemeClr val="tx1"/>
                </a:solidFill>
                <a:latin typeface="+mn-lt"/>
                <a:ea typeface="+mn-ea"/>
                <a:cs typeface="+mn-cs"/>
              </a:rPr>
              <a:t> the effective communication it helps </a:t>
            </a:r>
            <a:r>
              <a:rPr lang="en-US" sz="1200" kern="1200" dirty="0">
                <a:solidFill>
                  <a:schemeClr val="tx1"/>
                </a:solidFill>
                <a:latin typeface="+mn-lt"/>
                <a:ea typeface="+mn-ea"/>
                <a:cs typeface="+mn-cs"/>
              </a:rPr>
              <a:t>the individual to get encouraged speaking and gives innovative ideas to</a:t>
            </a:r>
            <a:r>
              <a:rPr lang="en-US" sz="1200" kern="1200" baseline="0" dirty="0">
                <a:solidFill>
                  <a:schemeClr val="tx1"/>
                </a:solidFill>
                <a:latin typeface="+mn-lt"/>
                <a:ea typeface="+mn-ea"/>
                <a:cs typeface="+mn-cs"/>
              </a:rPr>
              <a:t> TESCO.</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 Good teamwork with the good team leader helps team members with clear information and trust among the other team members</a:t>
            </a:r>
            <a:r>
              <a:rPr lang="en-US" sz="1200" kern="1200" baseline="0" dirty="0">
                <a:solidFill>
                  <a:schemeClr val="tx1"/>
                </a:solidFill>
                <a:latin typeface="+mn-lt"/>
                <a:ea typeface="+mn-ea"/>
                <a:cs typeface="+mn-cs"/>
              </a:rPr>
              <a:t> by the help of effective communication.</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Improves networ</a:t>
            </a:r>
            <a:r>
              <a:rPr lang="en-US" sz="1200" kern="1200" baseline="0" dirty="0">
                <a:solidFill>
                  <a:schemeClr val="tx1"/>
                </a:solidFill>
                <a:latin typeface="+mn-lt"/>
                <a:ea typeface="+mn-ea"/>
                <a:cs typeface="+mn-cs"/>
              </a:rPr>
              <a:t>k help in mantaining </a:t>
            </a:r>
            <a:r>
              <a:rPr lang="en-US" sz="1200" kern="1200" dirty="0">
                <a:solidFill>
                  <a:schemeClr val="tx1"/>
                </a:solidFill>
                <a:latin typeface="+mn-lt"/>
                <a:ea typeface="+mn-ea"/>
                <a:cs typeface="+mn-cs"/>
              </a:rPr>
              <a:t>strong</a:t>
            </a:r>
            <a:r>
              <a:rPr lang="en-US" sz="1200" kern="1200" baseline="0" dirty="0">
                <a:solidFill>
                  <a:schemeClr val="tx1"/>
                </a:solidFill>
                <a:latin typeface="+mn-lt"/>
                <a:ea typeface="+mn-ea"/>
                <a:cs typeface="+mn-cs"/>
              </a:rPr>
              <a:t> and effective communication which helps working with team members with good bonding (</a:t>
            </a:r>
            <a:r>
              <a:rPr lang="en-US" sz="1200" b="0" i="0" kern="1200" dirty="0">
                <a:solidFill>
                  <a:schemeClr val="tx1"/>
                </a:solidFill>
                <a:latin typeface="+mn-lt"/>
                <a:ea typeface="+mn-ea"/>
                <a:cs typeface="+mn-cs"/>
              </a:rPr>
              <a:t>Dalton</a:t>
            </a:r>
            <a:r>
              <a:rPr lang="en-US" sz="1200" b="0" i="0" kern="1200" baseline="0" dirty="0">
                <a:solidFill>
                  <a:schemeClr val="tx1"/>
                </a:solidFill>
                <a:latin typeface="+mn-lt"/>
                <a:ea typeface="+mn-ea"/>
                <a:cs typeface="+mn-cs"/>
              </a:rPr>
              <a:t> et al.,2020</a:t>
            </a:r>
            <a:r>
              <a:rPr lang="en-US" sz="1200" kern="1200" baseline="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6</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Productivity: good cooperation promotes work production. </a:t>
            </a:r>
          </a:p>
          <a:p>
            <a:r>
              <a:rPr lang="en-US" sz="1200" kern="1200" dirty="0">
                <a:solidFill>
                  <a:schemeClr val="tx1"/>
                </a:solidFill>
                <a:latin typeface="+mn-lt"/>
                <a:ea typeface="+mn-ea"/>
                <a:cs typeface="+mn-cs"/>
              </a:rPr>
              <a:t>Resolve issues: internal issues are resolved in the team by effective communication.</a:t>
            </a:r>
          </a:p>
          <a:p>
            <a:r>
              <a:rPr lang="en-US" sz="1200" kern="1200" dirty="0">
                <a:solidFill>
                  <a:schemeClr val="tx1"/>
                </a:solidFill>
                <a:latin typeface="+mn-lt"/>
                <a:ea typeface="+mn-ea"/>
                <a:cs typeface="+mn-cs"/>
              </a:rPr>
              <a:t>Innovations: freely sharing ideas and innovation by effective communication promotes collaborations.</a:t>
            </a: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7</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Stakeholders of Tesco:</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stakeholders are the, directly and indirectly, connected person, group and authority that have direct and indirect positions in Tesco concerning policies and decisions of the company.</a:t>
            </a:r>
            <a:r>
              <a:rPr lang="en-US" sz="1200" kern="1200" baseline="0" dirty="0">
                <a:solidFill>
                  <a:schemeClr val="tx1"/>
                </a:solidFill>
                <a:latin typeface="+mn-lt"/>
                <a:ea typeface="+mn-ea"/>
                <a:cs typeface="+mn-cs"/>
              </a:rPr>
              <a:t> Shareholders </a:t>
            </a:r>
            <a:r>
              <a:rPr lang="en-US" sz="1200" kern="1200" dirty="0">
                <a:solidFill>
                  <a:schemeClr val="tx1"/>
                </a:solidFill>
                <a:latin typeface="+mn-lt"/>
                <a:ea typeface="+mn-ea"/>
                <a:cs typeface="+mn-cs"/>
              </a:rPr>
              <a:t>are playing an important role in the company.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Tesco has two types of stakeholders which are as follows:</a:t>
            </a:r>
          </a:p>
          <a:p>
            <a:r>
              <a:rPr lang="en-US" sz="1200" kern="1200" dirty="0">
                <a:solidFill>
                  <a:schemeClr val="tx1"/>
                </a:solidFill>
                <a:latin typeface="+mn-lt"/>
                <a:ea typeface="+mn-ea"/>
                <a:cs typeface="+mn-cs"/>
              </a:rPr>
              <a:t>Internal stakeholders: </a:t>
            </a:r>
          </a:p>
          <a:p>
            <a:r>
              <a:rPr lang="en-US" sz="1200" kern="1200" dirty="0">
                <a:solidFill>
                  <a:schemeClr val="tx1"/>
                </a:solidFill>
                <a:latin typeface="+mn-lt"/>
                <a:ea typeface="+mn-ea"/>
                <a:cs typeface="+mn-cs"/>
              </a:rPr>
              <a:t>The employees, managers, board, executive committee, and shareholders are the internal stakeholders of the company and play a vital role in the company</a:t>
            </a:r>
            <a:r>
              <a:rPr lang="en-US" sz="1200" kern="1200" baseline="0" dirty="0">
                <a:solidFill>
                  <a:schemeClr val="tx1"/>
                </a:solidFill>
                <a:latin typeface="+mn-lt"/>
                <a:ea typeface="+mn-ea"/>
                <a:cs typeface="+mn-cs"/>
              </a:rPr>
              <a:t>. the internal stakeholders helps in working by giving their efforts to the work</a:t>
            </a:r>
            <a:r>
              <a:rPr lang="en-US" sz="1200" kern="1200" dirty="0">
                <a:solidFill>
                  <a:schemeClr val="tx1"/>
                </a:solidFill>
                <a:latin typeface="+mn-lt"/>
                <a:ea typeface="+mn-ea"/>
                <a:cs typeface="+mn-cs"/>
              </a:rPr>
              <a:t> (</a:t>
            </a:r>
            <a:r>
              <a:rPr lang="en-US" sz="1200" b="0" i="0" kern="1200" dirty="0">
                <a:solidFill>
                  <a:schemeClr val="tx1"/>
                </a:solidFill>
                <a:latin typeface="+mn-lt"/>
                <a:ea typeface="+mn-ea"/>
                <a:cs typeface="+mn-cs"/>
              </a:rPr>
              <a:t>Awadari and Kanwal., 2019</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External stakeholders:</a:t>
            </a:r>
          </a:p>
          <a:p>
            <a:r>
              <a:rPr lang="en-US" sz="1200" kern="1200" dirty="0">
                <a:solidFill>
                  <a:schemeClr val="tx1"/>
                </a:solidFill>
                <a:latin typeface="+mn-lt"/>
                <a:ea typeface="+mn-ea"/>
                <a:cs typeface="+mn-cs"/>
              </a:rPr>
              <a:t>The external stakeholders of the company are customers, pressure groups, suppliers, creditors, government, local and national communities, and trade unions of</a:t>
            </a:r>
            <a:r>
              <a:rPr lang="en-US" sz="1200" kern="1200" baseline="0" dirty="0">
                <a:solidFill>
                  <a:schemeClr val="tx1"/>
                </a:solidFill>
                <a:latin typeface="+mn-lt"/>
                <a:ea typeface="+mn-ea"/>
                <a:cs typeface="+mn-cs"/>
              </a:rPr>
              <a:t> the </a:t>
            </a:r>
            <a:r>
              <a:rPr lang="en-US" sz="1200" kern="1200" dirty="0">
                <a:solidFill>
                  <a:schemeClr val="tx1"/>
                </a:solidFill>
                <a:latin typeface="+mn-lt"/>
                <a:ea typeface="+mn-ea"/>
                <a:cs typeface="+mn-cs"/>
              </a:rPr>
              <a:t>company.</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Communication strategies of Tesco: </a:t>
            </a:r>
          </a:p>
          <a:p>
            <a:r>
              <a:rPr lang="en-US" sz="1200" b="1" kern="1200" dirty="0">
                <a:solidFill>
                  <a:schemeClr val="tx1"/>
                </a:solidFill>
                <a:latin typeface="+mn-lt"/>
                <a:ea typeface="+mn-ea"/>
                <a:cs typeface="+mn-cs"/>
              </a:rPr>
              <a:t>Verbal</a:t>
            </a:r>
            <a:r>
              <a:rPr lang="en-US" sz="1200" b="1" kern="1200" baseline="0" dirty="0">
                <a:solidFill>
                  <a:schemeClr val="tx1"/>
                </a:solidFill>
                <a:latin typeface="+mn-lt"/>
                <a:ea typeface="+mn-ea"/>
                <a:cs typeface="+mn-cs"/>
              </a:rPr>
              <a:t> communication: </a:t>
            </a:r>
            <a:r>
              <a:rPr lang="en-US" sz="1200" b="0" kern="1200" baseline="0" dirty="0">
                <a:solidFill>
                  <a:schemeClr val="tx1"/>
                </a:solidFill>
                <a:latin typeface="+mn-lt"/>
                <a:ea typeface="+mn-ea"/>
                <a:cs typeface="+mn-cs"/>
              </a:rPr>
              <a:t>the oral written communication without a format is called verbal communication.</a:t>
            </a:r>
            <a:r>
              <a:rPr lang="en-US" sz="1200" b="1" kern="1200" baseline="0" dirty="0">
                <a:solidFill>
                  <a:schemeClr val="tx1"/>
                </a:solidFill>
                <a:latin typeface="+mn-lt"/>
                <a:ea typeface="+mn-ea"/>
                <a:cs typeface="+mn-cs"/>
              </a:rPr>
              <a:t> </a:t>
            </a:r>
            <a:r>
              <a:rPr lang="en-US" sz="1200" b="0" kern="1200" baseline="0" dirty="0">
                <a:solidFill>
                  <a:schemeClr val="tx1"/>
                </a:solidFill>
                <a:latin typeface="+mn-lt"/>
                <a:ea typeface="+mn-ea"/>
                <a:cs typeface="+mn-cs"/>
              </a:rPr>
              <a:t>It involves the following: </a:t>
            </a:r>
          </a:p>
          <a:p>
            <a:r>
              <a:rPr lang="en-US" sz="1200" b="0" kern="1200" baseline="0" dirty="0">
                <a:solidFill>
                  <a:schemeClr val="tx1"/>
                </a:solidFill>
                <a:latin typeface="+mn-lt"/>
                <a:ea typeface="+mn-ea"/>
                <a:cs typeface="+mn-cs"/>
              </a:rPr>
              <a:t>Conversation : the normal talking, or sharing of messages to each other orally.</a:t>
            </a:r>
          </a:p>
          <a:p>
            <a:r>
              <a:rPr lang="en-US" sz="1200" b="0" kern="1200" baseline="0" dirty="0">
                <a:solidFill>
                  <a:schemeClr val="tx1"/>
                </a:solidFill>
                <a:latin typeface="+mn-lt"/>
                <a:ea typeface="+mn-ea"/>
                <a:cs typeface="+mn-cs"/>
              </a:rPr>
              <a:t>Meeting: for sharing new ideas, opinions, and point of views with the large number of peoples.</a:t>
            </a:r>
          </a:p>
          <a:p>
            <a:r>
              <a:rPr lang="en-US" sz="1200" b="0" kern="1200" baseline="0" dirty="0">
                <a:solidFill>
                  <a:schemeClr val="tx1"/>
                </a:solidFill>
                <a:latin typeface="+mn-lt"/>
                <a:ea typeface="+mn-ea"/>
                <a:cs typeface="+mn-cs"/>
              </a:rPr>
              <a:t>Telephone conferencing: the discussion allow between people with them medium of computer or internet without visual interaction.</a:t>
            </a:r>
          </a:p>
          <a:p>
            <a:r>
              <a:rPr lang="en-US" sz="1200" b="0" kern="1200" baseline="0" dirty="0">
                <a:solidFill>
                  <a:schemeClr val="tx1"/>
                </a:solidFill>
                <a:latin typeface="+mn-lt"/>
                <a:ea typeface="+mn-ea"/>
                <a:cs typeface="+mn-cs"/>
              </a:rPr>
              <a:t>Telephone call: this is used for the contacting the suppliers, employees, workers, and customers (</a:t>
            </a:r>
            <a:r>
              <a:rPr lang="en-US" sz="1200" b="0" i="0" kern="1200" dirty="0">
                <a:solidFill>
                  <a:schemeClr val="tx1"/>
                </a:solidFill>
                <a:latin typeface="+mn-lt"/>
                <a:ea typeface="+mn-ea"/>
                <a:cs typeface="+mn-cs"/>
              </a:rPr>
              <a:t>Power.,2021</a:t>
            </a:r>
            <a:r>
              <a:rPr lang="en-US" sz="1200" b="0" kern="1200" baseline="0" dirty="0">
                <a:solidFill>
                  <a:schemeClr val="tx1"/>
                </a:solidFill>
                <a:latin typeface="+mn-lt"/>
                <a:ea typeface="+mn-ea"/>
                <a:cs typeface="+mn-cs"/>
              </a:rPr>
              <a:t>).</a:t>
            </a:r>
          </a:p>
          <a:p>
            <a:r>
              <a:rPr lang="en-US" sz="1200" b="1" kern="1200" baseline="0" dirty="0">
                <a:solidFill>
                  <a:schemeClr val="tx1"/>
                </a:solidFill>
                <a:latin typeface="+mn-lt"/>
                <a:ea typeface="+mn-ea"/>
                <a:cs typeface="+mn-cs"/>
              </a:rPr>
              <a:t>Non-verbal communication: </a:t>
            </a:r>
            <a:r>
              <a:rPr lang="en-US" sz="1200" b="0" kern="1200" baseline="0" dirty="0">
                <a:solidFill>
                  <a:schemeClr val="tx1"/>
                </a:solidFill>
                <a:latin typeface="+mn-lt"/>
                <a:ea typeface="+mn-ea"/>
                <a:cs typeface="+mn-cs"/>
              </a:rPr>
              <a:t>the communication done by the help of a formal letter or memo etc. is known as non-verbal communication.</a:t>
            </a:r>
            <a:endParaRPr lang="en-US" sz="1200" b="1" kern="1200" baseline="0" dirty="0">
              <a:solidFill>
                <a:schemeClr val="tx1"/>
              </a:solidFill>
              <a:latin typeface="+mn-lt"/>
              <a:ea typeface="+mn-ea"/>
              <a:cs typeface="+mn-cs"/>
            </a:endParaRPr>
          </a:p>
          <a:p>
            <a:r>
              <a:rPr lang="en-US" sz="1200" b="0" kern="1200" baseline="0" dirty="0">
                <a:solidFill>
                  <a:schemeClr val="tx1"/>
                </a:solidFill>
                <a:latin typeface="+mn-lt"/>
                <a:ea typeface="+mn-ea"/>
                <a:cs typeface="+mn-cs"/>
              </a:rPr>
              <a:t>Letters: it is a formal communication used to contact customers, management, and employers of Tesco.</a:t>
            </a:r>
          </a:p>
          <a:p>
            <a:r>
              <a:rPr lang="en-US" sz="1200" b="0" kern="1200" baseline="0" dirty="0">
                <a:solidFill>
                  <a:schemeClr val="tx1"/>
                </a:solidFill>
                <a:latin typeface="+mn-lt"/>
                <a:ea typeface="+mn-ea"/>
                <a:cs typeface="+mn-cs"/>
              </a:rPr>
              <a:t>Memo: it is better in comparison to letter due to the maintenance of record and communication which are used by Tesco.</a:t>
            </a:r>
          </a:p>
          <a:p>
            <a:r>
              <a:rPr lang="en-US" sz="1200" b="0" kern="1200" baseline="0" dirty="0">
                <a:solidFill>
                  <a:schemeClr val="tx1"/>
                </a:solidFill>
                <a:latin typeface="+mn-lt"/>
                <a:ea typeface="+mn-ea"/>
                <a:cs typeface="+mn-cs"/>
              </a:rPr>
              <a:t>Reports: it can be a staff report or annual report of Tesco to maintain the work record of staff and customers. </a:t>
            </a:r>
          </a:p>
          <a:p>
            <a:r>
              <a:rPr lang="en-US" sz="1200" b="0" kern="1200" baseline="0" dirty="0">
                <a:solidFill>
                  <a:schemeClr val="tx1"/>
                </a:solidFill>
                <a:latin typeface="+mn-lt"/>
                <a:ea typeface="+mn-ea"/>
                <a:cs typeface="+mn-cs"/>
              </a:rPr>
              <a:t>Adverts:  advertising about the Tesco by boards, templates, stores, etc. </a:t>
            </a:r>
            <a:br>
              <a:rPr lang="en-US" sz="1200" b="0" kern="1200" baseline="0" dirty="0">
                <a:solidFill>
                  <a:schemeClr val="tx1"/>
                </a:solidFill>
                <a:latin typeface="+mn-lt"/>
                <a:ea typeface="+mn-ea"/>
                <a:cs typeface="+mn-cs"/>
              </a:rPr>
            </a:br>
            <a:r>
              <a:rPr lang="en-US" sz="1200" b="0" kern="1200" baseline="0" dirty="0">
                <a:solidFill>
                  <a:schemeClr val="tx1"/>
                </a:solidFill>
                <a:latin typeface="+mn-lt"/>
                <a:ea typeface="+mn-ea"/>
                <a:cs typeface="+mn-cs"/>
              </a:rPr>
              <a:t>E-mails: this are used for the fast communication with staff and clients for the secure conversation with Tesco (</a:t>
            </a:r>
            <a:r>
              <a:rPr lang="nn-NO" sz="1200" b="0" i="0" kern="1200" dirty="0">
                <a:solidFill>
                  <a:schemeClr val="tx1"/>
                </a:solidFill>
                <a:latin typeface="+mn-lt"/>
                <a:ea typeface="+mn-ea"/>
                <a:cs typeface="+mn-cs"/>
              </a:rPr>
              <a:t>Poppi</a:t>
            </a:r>
            <a:r>
              <a:rPr lang="nn-NO" sz="1200" b="0" i="0" kern="1200" baseline="0" dirty="0">
                <a:solidFill>
                  <a:schemeClr val="tx1"/>
                </a:solidFill>
                <a:latin typeface="+mn-lt"/>
                <a:ea typeface="+mn-ea"/>
                <a:cs typeface="+mn-cs"/>
              </a:rPr>
              <a:t> </a:t>
            </a:r>
            <a:r>
              <a:rPr lang="nn-NO" sz="1200" b="0" i="0" kern="1200" dirty="0">
                <a:solidFill>
                  <a:schemeClr val="tx1"/>
                </a:solidFill>
                <a:latin typeface="+mn-lt"/>
                <a:ea typeface="+mn-ea"/>
                <a:cs typeface="+mn-cs"/>
              </a:rPr>
              <a:t>and Kravanja., 2019</a:t>
            </a:r>
            <a:r>
              <a:rPr lang="en-US" sz="1200" b="0" kern="1200" baseline="0" dirty="0">
                <a:solidFill>
                  <a:schemeClr val="tx1"/>
                </a:solidFill>
                <a:latin typeface="+mn-lt"/>
                <a:ea typeface="+mn-ea"/>
                <a:cs typeface="+mn-cs"/>
              </a:rPr>
              <a:t>)</a:t>
            </a:r>
            <a:endParaRPr lang="en-US" sz="1200" b="1"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02FCB47-EDAF-4A4C-A811-B55275D66DD1}" type="slidenum">
              <a:rPr lang="en-GB" smtClean="0"/>
              <a:pPr/>
              <a:t>9</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Effective</a:t>
            </a:r>
            <a:r>
              <a:rPr lang="en-US" sz="1200" kern="1200" baseline="0" dirty="0">
                <a:solidFill>
                  <a:schemeClr val="tx1"/>
                </a:solidFill>
                <a:latin typeface="+mn-lt"/>
                <a:ea typeface="+mn-ea"/>
                <a:cs typeface="+mn-cs"/>
              </a:rPr>
              <a:t> communication advances the following verbal communication by : </a:t>
            </a:r>
          </a:p>
          <a:p>
            <a:r>
              <a:rPr lang="en-US" sz="1200" kern="1200" dirty="0">
                <a:solidFill>
                  <a:schemeClr val="tx1"/>
                </a:solidFill>
                <a:latin typeface="+mn-lt"/>
                <a:ea typeface="+mn-ea"/>
                <a:cs typeface="+mn-cs"/>
              </a:rPr>
              <a:t>Time</a:t>
            </a:r>
            <a:r>
              <a:rPr lang="en-US" sz="1200" kern="1200" baseline="0" dirty="0">
                <a:solidFill>
                  <a:schemeClr val="tx1"/>
                </a:solidFill>
                <a:latin typeface="+mn-lt"/>
                <a:ea typeface="+mn-ea"/>
                <a:cs typeface="+mn-cs"/>
              </a:rPr>
              <a:t> rescue: it saves time due to simple, direct, and inexpensive.</a:t>
            </a:r>
          </a:p>
          <a:p>
            <a:r>
              <a:rPr lang="en-US" sz="1200" kern="1200" baseline="0" dirty="0">
                <a:solidFill>
                  <a:schemeClr val="tx1"/>
                </a:solidFill>
                <a:latin typeface="+mn-lt"/>
                <a:ea typeface="+mn-ea"/>
                <a:cs typeface="+mn-cs"/>
              </a:rPr>
              <a:t>Effective: it is communicative and effectively delivers message.</a:t>
            </a:r>
          </a:p>
          <a:p>
            <a:r>
              <a:rPr lang="en-US" sz="1200" kern="1200" baseline="0" dirty="0">
                <a:solidFill>
                  <a:schemeClr val="tx1"/>
                </a:solidFill>
                <a:latin typeface="+mn-lt"/>
                <a:ea typeface="+mn-ea"/>
                <a:cs typeface="+mn-cs"/>
              </a:rPr>
              <a:t>Immediate feedback: quick response are received by the interaction.</a:t>
            </a:r>
          </a:p>
          <a:p>
            <a:r>
              <a:rPr lang="en-US" sz="1200" kern="1200" baseline="0" dirty="0">
                <a:solidFill>
                  <a:schemeClr val="tx1"/>
                </a:solidFill>
                <a:latin typeface="+mn-lt"/>
                <a:ea typeface="+mn-ea"/>
                <a:cs typeface="+mn-cs"/>
              </a:rPr>
              <a:t>Easy: it is necessary to understand the meaning of the written document by conversation with mutual discussion on telephone calls for proper delivery of message.</a:t>
            </a:r>
          </a:p>
          <a:p>
            <a:r>
              <a:rPr lang="en-US" sz="1200" kern="1200" dirty="0">
                <a:solidFill>
                  <a:schemeClr val="tx1"/>
                </a:solidFill>
                <a:latin typeface="+mn-lt"/>
                <a:ea typeface="+mn-ea"/>
                <a:cs typeface="+mn-cs"/>
              </a:rPr>
              <a:t>Sometime</a:t>
            </a:r>
            <a:r>
              <a:rPr lang="en-US" sz="1200" kern="1200" baseline="0" dirty="0">
                <a:solidFill>
                  <a:schemeClr val="tx1"/>
                </a:solidFill>
                <a:latin typeface="+mn-lt"/>
                <a:ea typeface="+mn-ea"/>
                <a:cs typeface="+mn-cs"/>
              </a:rPr>
              <a:t> verbal communication is not much effective due to which some disadvantages are:</a:t>
            </a:r>
          </a:p>
          <a:p>
            <a:r>
              <a:rPr lang="en-US" sz="1200" kern="1200" dirty="0">
                <a:solidFill>
                  <a:schemeClr val="tx1"/>
                </a:solidFill>
                <a:latin typeface="+mn-lt"/>
                <a:ea typeface="+mn-ea"/>
                <a:cs typeface="+mn-cs"/>
              </a:rPr>
              <a:t>Indifference</a:t>
            </a:r>
            <a:r>
              <a:rPr lang="en-US" sz="1200" kern="1200" baseline="0" dirty="0">
                <a:solidFill>
                  <a:schemeClr val="tx1"/>
                </a:solidFill>
                <a:latin typeface="+mn-lt"/>
                <a:ea typeface="+mn-ea"/>
                <a:cs typeface="+mn-cs"/>
              </a:rPr>
              <a:t>: it occurs due to the miscommunication or verbal talks.</a:t>
            </a:r>
          </a:p>
          <a:p>
            <a:r>
              <a:rPr lang="en-US" sz="1200" kern="1200" baseline="0" dirty="0">
                <a:solidFill>
                  <a:schemeClr val="tx1"/>
                </a:solidFill>
                <a:latin typeface="+mn-lt"/>
                <a:ea typeface="+mn-ea"/>
                <a:cs typeface="+mn-cs"/>
              </a:rPr>
              <a:t>Communication gaps: communication is incomplete due to the physical, and personal barriers.</a:t>
            </a:r>
          </a:p>
          <a:p>
            <a:r>
              <a:rPr lang="en-US" sz="1200" kern="1200" baseline="0" dirty="0">
                <a:solidFill>
                  <a:schemeClr val="tx1"/>
                </a:solidFill>
                <a:latin typeface="+mn-lt"/>
                <a:ea typeface="+mn-ea"/>
                <a:cs typeface="+mn-cs"/>
              </a:rPr>
              <a:t>Inconvenient: it is not used for the long message.</a:t>
            </a:r>
          </a:p>
          <a:p>
            <a:r>
              <a:rPr lang="en-US" sz="1200" kern="1200" baseline="0" dirty="0">
                <a:solidFill>
                  <a:schemeClr val="tx1"/>
                </a:solidFill>
                <a:latin typeface="+mn-lt"/>
                <a:ea typeface="+mn-ea"/>
                <a:cs typeface="+mn-cs"/>
              </a:rPr>
              <a:t>Confusion: the spoken word can be misinterpret by the receiver then the written (</a:t>
            </a:r>
            <a:r>
              <a:rPr lang="en-US" sz="1200" b="0" i="0" kern="1200" dirty="0">
                <a:solidFill>
                  <a:schemeClr val="tx1"/>
                </a:solidFill>
                <a:latin typeface="+mn-lt"/>
                <a:ea typeface="+mn-ea"/>
                <a:cs typeface="+mn-cs"/>
              </a:rPr>
              <a:t>Guo</a:t>
            </a:r>
            <a:r>
              <a:rPr lang="en-US" sz="1200" b="0" i="0" kern="1200" baseline="0" dirty="0">
                <a:solidFill>
                  <a:schemeClr val="tx1"/>
                </a:solidFill>
                <a:latin typeface="+mn-lt"/>
                <a:ea typeface="+mn-ea"/>
                <a:cs typeface="+mn-cs"/>
              </a:rPr>
              <a:t> et al</a:t>
            </a:r>
            <a:r>
              <a:rPr lang="en-US" sz="1200" b="0" i="0" kern="1200" dirty="0">
                <a:solidFill>
                  <a:schemeClr val="tx1"/>
                </a:solidFill>
                <a:latin typeface="+mn-lt"/>
                <a:ea typeface="+mn-ea"/>
                <a:cs typeface="+mn-cs"/>
              </a:rPr>
              <a:t>., 2021)</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02FCB47-EDAF-4A4C-A811-B55275D66DD1}" type="slidenum">
              <a:rPr lang="en-GB" smtClean="0"/>
              <a:pPr/>
              <a:t>10</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The advantages of non-verbal communication which helps in understanding the effefctive communication are: </a:t>
            </a:r>
          </a:p>
          <a:p>
            <a:r>
              <a:rPr lang="en-GB" baseline="0" dirty="0"/>
              <a:t>Presentable: easily presented and can be understand through visual,audio-visual and silently also.</a:t>
            </a:r>
          </a:p>
          <a:p>
            <a:r>
              <a:rPr lang="en-GB" baseline="0" dirty="0"/>
              <a:t>Substitute: it is a substitute of verbal messages while noise, interruption, long distance etc, works as barriers.</a:t>
            </a:r>
          </a:p>
          <a:p>
            <a:r>
              <a:rPr lang="en-GB" baseline="0" dirty="0"/>
              <a:t>Helpful: it is helpful for the deaf people for the exchange of messages by the movements of hands, eyeballs, etc.</a:t>
            </a:r>
          </a:p>
          <a:p>
            <a:r>
              <a:rPr lang="en-GB" baseline="0" dirty="0"/>
              <a:t>Attractive: visual, picture, graphs, signs etc. are use for the attractive non-verbal communication.</a:t>
            </a:r>
          </a:p>
          <a:p>
            <a:r>
              <a:rPr lang="en-GB" dirty="0"/>
              <a:t>Disadvantages</a:t>
            </a:r>
            <a:r>
              <a:rPr lang="en-GB" baseline="0" dirty="0"/>
              <a:t> of non-verbal communication gives drawback to effective communication due to following factors:</a:t>
            </a:r>
          </a:p>
          <a:p>
            <a:r>
              <a:rPr lang="en-GB" dirty="0"/>
              <a:t>Distortion:</a:t>
            </a:r>
            <a:r>
              <a:rPr lang="en-GB" baseline="0" dirty="0"/>
              <a:t> possibilities of deformation of message due to the use of gestures, expression, sign, sound, etc. affects the growth of TESCO.</a:t>
            </a:r>
          </a:p>
          <a:p>
            <a:r>
              <a:rPr lang="en-GB" baseline="0" dirty="0"/>
              <a:t>Costly: huge cost are invested in non-verbal communication for the advertisements such as neon sign, power point presentation, cinema, etc (</a:t>
            </a:r>
            <a:r>
              <a:rPr lang="en-US" sz="1200" b="0" i="0" kern="1200" dirty="0">
                <a:solidFill>
                  <a:schemeClr val="tx1"/>
                </a:solidFill>
                <a:latin typeface="+mn-lt"/>
                <a:ea typeface="+mn-ea"/>
                <a:cs typeface="+mn-cs"/>
              </a:rPr>
              <a:t>Maloney et</a:t>
            </a:r>
            <a:r>
              <a:rPr lang="en-US" sz="1200" b="0" i="0" kern="1200" baseline="0" dirty="0">
                <a:solidFill>
                  <a:schemeClr val="tx1"/>
                </a:solidFill>
                <a:latin typeface="+mn-lt"/>
                <a:ea typeface="+mn-ea"/>
                <a:cs typeface="+mn-cs"/>
              </a:rPr>
              <a:t> al., 2020</a:t>
            </a:r>
            <a:r>
              <a:rPr lang="en-US" sz="1200" kern="1200" baseline="0" dirty="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12</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Acceptance theory of Tesco: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It is used in Tesco to connect with the other formal organization with effective communication channels in short time interval. The theory subordinates by the congregation to deny Tesco from the other organization</a:t>
            </a:r>
            <a:r>
              <a:rPr lang="en-GB" baseline="0" dirty="0"/>
              <a:t> (</a:t>
            </a:r>
            <a:r>
              <a:rPr lang="en-US" sz="1200" b="0" i="0" kern="1200" dirty="0">
                <a:solidFill>
                  <a:schemeClr val="tx1"/>
                </a:solidFill>
                <a:latin typeface="+mn-lt"/>
                <a:ea typeface="+mn-ea"/>
                <a:cs typeface="+mn-cs"/>
              </a:rPr>
              <a:t>Taherdoost, H., 2018</a:t>
            </a:r>
            <a:r>
              <a:rPr lang="en-GB" baseline="0" dirty="0"/>
              <a:t>).</a:t>
            </a:r>
            <a:endParaRPr lang="en-GB" dirty="0"/>
          </a:p>
          <a:p>
            <a:r>
              <a:rPr lang="en-GB" dirty="0"/>
              <a:t>Acceptance</a:t>
            </a:r>
            <a:r>
              <a:rPr lang="en-GB" baseline="0" dirty="0"/>
              <a:t> theory relies on effective communication with several advantages were: </a:t>
            </a:r>
          </a:p>
          <a:p>
            <a:r>
              <a:rPr lang="en-GB" baseline="0" dirty="0"/>
              <a:t>Physically and mentally accept the communication.</a:t>
            </a:r>
          </a:p>
          <a:p>
            <a:r>
              <a:rPr lang="en-GB" baseline="0" dirty="0"/>
              <a:t>Employee should be able to fully interpret communication with others.</a:t>
            </a:r>
          </a:p>
          <a:p>
            <a:r>
              <a:rPr lang="en-GB" baseline="0" dirty="0"/>
              <a:t>Tesco maintains consistency in communication to fulfil the purpose and objectives of the clients.</a:t>
            </a:r>
          </a:p>
          <a:p>
            <a:r>
              <a:rPr lang="en-GB" baseline="0" dirty="0"/>
              <a:t>Employees should be able to prove their point of view.</a:t>
            </a:r>
          </a:p>
          <a:p>
            <a:r>
              <a:rPr lang="en-GB" baseline="0" dirty="0"/>
              <a:t>Limitations of acceptance theory while effective communication:  </a:t>
            </a:r>
          </a:p>
          <a:p>
            <a:r>
              <a:rPr lang="en-GB" baseline="0" dirty="0"/>
              <a:t>Unacceptable actions are not carried out by the clients will affects TESCO.</a:t>
            </a:r>
          </a:p>
          <a:p>
            <a:r>
              <a:rPr lang="en-GB" baseline="0" dirty="0"/>
              <a:t>The limited actions from TESCO are either acceptable or unacceptable. Indifferences can occur by employees due to which actions can be taken by TESCO.</a:t>
            </a: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13</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indent="0">
              <a:spcBef>
                <a:spcPts val="0"/>
              </a:spcBef>
              <a:buClrTx/>
              <a:buSzTx/>
              <a:buNone/>
              <a:defRPr/>
            </a:pPr>
            <a:r>
              <a:rPr lang="en-GB" dirty="0"/>
              <a:t>Functional approach to corpoerate culture: </a:t>
            </a:r>
          </a:p>
          <a:p>
            <a:r>
              <a:rPr lang="en-GB" dirty="0"/>
              <a:t>Due to assumption of reflection and creation for distinguish Tesco the culture for competitive growth and progressive shape of company by the communication take</a:t>
            </a:r>
            <a:r>
              <a:rPr lang="en-GB" baseline="0" dirty="0"/>
              <a:t> place by the effective communication with the clarity, speed, specialization etc </a:t>
            </a:r>
            <a:r>
              <a:rPr lang="en-GB" dirty="0"/>
              <a:t>(</a:t>
            </a:r>
            <a:r>
              <a:rPr lang="en-US" sz="1200" dirty="0"/>
              <a:t>Syakur et al.,2020</a:t>
            </a:r>
            <a:r>
              <a:rPr lang="en-GB" dirty="0"/>
              <a:t>).</a:t>
            </a:r>
          </a:p>
          <a:p>
            <a:r>
              <a:rPr lang="en-GB" dirty="0"/>
              <a:t>Fo</a:t>
            </a:r>
            <a:r>
              <a:rPr lang="en-GB" baseline="0" dirty="0"/>
              <a:t>r the continuous development of TESCO with the effective communication </a:t>
            </a:r>
          </a:p>
          <a:p>
            <a:r>
              <a:rPr lang="en-GB" baseline="0" dirty="0"/>
              <a:t>lack of coordination: it leads to the issue of compliance with the group people.</a:t>
            </a:r>
          </a:p>
          <a:p>
            <a:r>
              <a:rPr lang="en-GB" baseline="0" dirty="0"/>
              <a:t>Segregation: specialization in specific stream by multiple employees lead to unavailable opportunities.</a:t>
            </a:r>
          </a:p>
          <a:p>
            <a:r>
              <a:rPr lang="en-GB" baseline="0" dirty="0"/>
              <a:t>weak bonding: weak bonding results to incomplete work with disputes.</a:t>
            </a:r>
          </a:p>
        </p:txBody>
      </p:sp>
      <p:sp>
        <p:nvSpPr>
          <p:cNvPr id="4" name="Slide Number Placeholder 3"/>
          <p:cNvSpPr>
            <a:spLocks noGrp="1"/>
          </p:cNvSpPr>
          <p:nvPr>
            <p:ph type="sldNum" sz="quarter" idx="10"/>
          </p:nvPr>
        </p:nvSpPr>
        <p:spPr/>
        <p:txBody>
          <a:bodyPr/>
          <a:lstStyle/>
          <a:p>
            <a:fld id="{302FCB47-EDAF-4A4C-A811-B55275D66DD1}" type="slidenum">
              <a:rPr lang="en-GB" smtClean="0"/>
              <a:pPr/>
              <a:t>14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Benefits: </a:t>
            </a:r>
          </a:p>
          <a:p>
            <a:r>
              <a:rPr lang="en-US" sz="1200" kern="1200" dirty="0">
                <a:solidFill>
                  <a:schemeClr val="tx1"/>
                </a:solidFill>
                <a:latin typeface="+mn-lt"/>
                <a:ea typeface="+mn-ea"/>
                <a:cs typeface="+mn-cs"/>
              </a:rPr>
              <a:t>Smooth working, greater and good teamwork</a:t>
            </a:r>
          </a:p>
          <a:p>
            <a:r>
              <a:rPr lang="en-US" sz="1200" kern="1200" dirty="0">
                <a:solidFill>
                  <a:schemeClr val="tx1"/>
                </a:solidFill>
                <a:latin typeface="+mn-lt"/>
                <a:ea typeface="+mn-ea"/>
                <a:cs typeface="+mn-cs"/>
              </a:rPr>
              <a:t>Joyful and stress-free work with good and healthy staff.</a:t>
            </a:r>
          </a:p>
          <a:p>
            <a:r>
              <a:rPr lang="en-US" sz="1200" kern="1200" dirty="0">
                <a:solidFill>
                  <a:schemeClr val="tx1"/>
                </a:solidFill>
                <a:latin typeface="+mn-lt"/>
                <a:ea typeface="+mn-ea"/>
                <a:cs typeface="+mn-cs"/>
              </a:rPr>
              <a:t>Valued employees working on</a:t>
            </a:r>
            <a:r>
              <a:rPr lang="en-US" sz="1200" kern="1200" baseline="0" dirty="0">
                <a:solidFill>
                  <a:schemeClr val="tx1"/>
                </a:solidFill>
                <a:latin typeface="+mn-lt"/>
                <a:ea typeface="+mn-ea"/>
                <a:cs typeface="+mn-cs"/>
              </a:rPr>
              <a:t> time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Free shares are provided after a year of service to the company.</a:t>
            </a:r>
          </a:p>
          <a:p>
            <a:r>
              <a:rPr lang="en-US" sz="1200" kern="1200" dirty="0">
                <a:solidFill>
                  <a:schemeClr val="tx1"/>
                </a:solidFill>
                <a:latin typeface="+mn-lt"/>
                <a:ea typeface="+mn-ea"/>
                <a:cs typeface="+mn-cs"/>
              </a:rPr>
              <a:t>Holidays are provided to meet satisfaction with the staff.</a:t>
            </a:r>
          </a:p>
          <a:p>
            <a:r>
              <a:rPr lang="en-US" sz="1200" kern="1200" dirty="0">
                <a:solidFill>
                  <a:schemeClr val="tx1"/>
                </a:solidFill>
                <a:latin typeface="+mn-lt"/>
                <a:ea typeface="+mn-ea"/>
                <a:cs typeface="+mn-cs"/>
              </a:rPr>
              <a:t>Motivation by training and development.</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15</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Communication channels used by Tesco:</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communication process of Tesco involves four important elements a sender, a message, a receiver, and feedback, which completes by giving the proper message rewarded as effective communication. A lot of channels are present for communication with Tesco. Tesco is a large company due to which communication channels play a very important role in communication.</a:t>
            </a:r>
            <a:r>
              <a:rPr lang="en-US" sz="1200" kern="1200" baseline="0" dirty="0">
                <a:solidFill>
                  <a:schemeClr val="tx1"/>
                </a:solidFill>
                <a:latin typeface="+mn-lt"/>
                <a:ea typeface="+mn-ea"/>
                <a:cs typeface="+mn-cs"/>
              </a:rPr>
              <a:t> For the good relationship with suppliers Tesco maintain dignity for the future supply of sources </a:t>
            </a:r>
            <a:r>
              <a:rPr lang="en-US" sz="1200" kern="1200" dirty="0">
                <a:solidFill>
                  <a:schemeClr val="tx1"/>
                </a:solidFill>
                <a:latin typeface="+mn-lt"/>
                <a:ea typeface="+mn-ea"/>
                <a:cs typeface="+mn-cs"/>
              </a:rPr>
              <a:t>(</a:t>
            </a:r>
            <a:r>
              <a:rPr lang="en-US" sz="1200" b="0" i="0" kern="1200" dirty="0">
                <a:solidFill>
                  <a:schemeClr val="tx1"/>
                </a:solidFill>
                <a:latin typeface="+mn-lt"/>
                <a:ea typeface="+mn-ea"/>
                <a:cs typeface="+mn-cs"/>
              </a:rPr>
              <a:t>Awadari and Kanwal., 2019</a:t>
            </a:r>
            <a:r>
              <a:rPr lang="en-US" sz="1200" kern="1200" dirty="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16</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Communication channels used by Tesco:</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Internal </a:t>
            </a:r>
            <a:r>
              <a:rPr lang="en-US" dirty="0"/>
              <a:t>communication channel</a:t>
            </a:r>
            <a:r>
              <a:rPr lang="en-US" sz="120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a well-organized system which provides effective communication with the proper delivery of messages. </a:t>
            </a:r>
          </a:p>
          <a:p>
            <a:r>
              <a:rPr lang="en-GB" dirty="0"/>
              <a:t>Tesco uses</a:t>
            </a:r>
            <a:r>
              <a:rPr lang="en-GB" baseline="0" dirty="0"/>
              <a:t> e-mails, Tesco phone, mobile, fax, memo, club cards, letters, notices, meetings, reports etc for the conversation with proper delivery of messages (</a:t>
            </a:r>
            <a:r>
              <a:rPr lang="en-US" sz="1200" b="0" i="0" kern="1200" dirty="0">
                <a:solidFill>
                  <a:schemeClr val="tx1"/>
                </a:solidFill>
                <a:latin typeface="+mn-lt"/>
                <a:ea typeface="+mn-ea"/>
                <a:cs typeface="+mn-cs"/>
              </a:rPr>
              <a:t>Bilińska-Reformat et al., 2018</a:t>
            </a:r>
            <a:r>
              <a:rPr lang="en-GB" baseline="0" dirty="0"/>
              <a:t>).</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17</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External</a:t>
            </a:r>
            <a:r>
              <a:rPr lang="en-US" sz="1200" kern="1200" baseline="0" dirty="0">
                <a:solidFill>
                  <a:schemeClr val="tx1"/>
                </a:solidFill>
                <a:latin typeface="+mn-lt"/>
                <a:ea typeface="+mn-ea"/>
                <a:cs typeface="+mn-cs"/>
              </a:rPr>
              <a:t> </a:t>
            </a:r>
            <a:r>
              <a:rPr lang="en-US" dirty="0"/>
              <a:t>communication channel</a:t>
            </a:r>
            <a:r>
              <a:rPr lang="en-US" sz="1200" kern="1200" baseline="0" dirty="0">
                <a:solidFill>
                  <a:schemeClr val="tx1"/>
                </a:solidFill>
                <a:latin typeface="+mn-lt"/>
                <a:ea typeface="+mn-ea"/>
                <a:cs typeface="+mn-cs"/>
              </a:rPr>
              <a:t>: </a:t>
            </a:r>
          </a:p>
          <a:p>
            <a:r>
              <a:rPr lang="en-US" sz="1200" kern="1200" baseline="0" dirty="0">
                <a:solidFill>
                  <a:schemeClr val="tx1"/>
                </a:solidFill>
                <a:latin typeface="+mn-lt"/>
                <a:ea typeface="+mn-ea"/>
                <a:cs typeface="+mn-cs"/>
              </a:rPr>
              <a:t>it is organized for the communication with other individuals to exchange ideas and the devleopment and change happens in Tesco by the means of Tesco Websites, Tesco cards, vouchers television advertisements, Tesco online, video conferencing, forms etc (</a:t>
            </a:r>
            <a:r>
              <a:rPr lang="en-US" sz="1200" b="0" i="0" kern="1200" dirty="0">
                <a:solidFill>
                  <a:schemeClr val="tx1"/>
                </a:solidFill>
                <a:latin typeface="+mn-lt"/>
                <a:ea typeface="+mn-ea"/>
                <a:cs typeface="+mn-cs"/>
              </a:rPr>
              <a:t>Efimova et al.,2019</a:t>
            </a:r>
            <a:r>
              <a:rPr lang="en-US" sz="1200" kern="1200" baseline="0" dirty="0">
                <a:solidFill>
                  <a:schemeClr val="tx1"/>
                </a:solidFill>
                <a:latin typeface="+mn-lt"/>
                <a:ea typeface="+mn-ea"/>
                <a:cs typeface="+mn-cs"/>
              </a:rPr>
              <a:t>).</a:t>
            </a:r>
          </a:p>
          <a:p>
            <a:endParaRPr lang="en-US" sz="1200" b="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02FCB47-EDAF-4A4C-A811-B55275D66DD1}" type="slidenum">
              <a:rPr lang="en-GB" smtClean="0"/>
              <a:pPr/>
              <a:t>18</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Models of communication used by Tesco: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The simple way to explain an idea, thought and concept by the help of diagrams, power point presentation, etc are known as models of communication. Models</a:t>
            </a:r>
            <a:r>
              <a:rPr lang="en-GB" baseline="0" dirty="0"/>
              <a:t> can be used to deliver the message through different representation such as graphical, pictorial, etc are used for the proper delivery of messages to the recipient. </a:t>
            </a: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19</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Aristotle</a:t>
            </a:r>
            <a:r>
              <a:rPr lang="en-GB" baseline="0" dirty="0"/>
              <a:t> model of communication: </a:t>
            </a:r>
          </a:p>
          <a:p>
            <a:r>
              <a:rPr lang="en-GB" baseline="0" dirty="0"/>
              <a:t>In this model the speaker is the central position and the key aspect of communication. In Tesco this model is widely use for the proper implementation of messages in which the sender convey messages to the staff, employees, employers, clients, customers etc (</a:t>
            </a:r>
            <a:r>
              <a:rPr lang="en-US" sz="1200" b="0" i="0" kern="1200" dirty="0">
                <a:solidFill>
                  <a:schemeClr val="tx1"/>
                </a:solidFill>
                <a:latin typeface="+mn-lt"/>
                <a:ea typeface="+mn-ea"/>
                <a:cs typeface="+mn-cs"/>
              </a:rPr>
              <a:t>Umeozor, S.N., 2020</a:t>
            </a:r>
            <a:r>
              <a:rPr lang="en-GB" baseline="0" dirty="0"/>
              <a:t>).</a:t>
            </a:r>
          </a:p>
          <a:p>
            <a:r>
              <a:rPr lang="en-GB" baseline="0" dirty="0"/>
              <a:t>The advantages of Aristotle theory makes communication effective as follows:</a:t>
            </a:r>
          </a:p>
          <a:p>
            <a:r>
              <a:rPr lang="en-GB" baseline="0" dirty="0"/>
              <a:t>The vantage and general points provides simple and direct conversation with clients by TESCO.</a:t>
            </a:r>
          </a:p>
          <a:p>
            <a:r>
              <a:rPr lang="en-GB" baseline="0" dirty="0"/>
              <a:t>Space for questioning and observation with interpretation on the raw staff.</a:t>
            </a:r>
          </a:p>
          <a:p>
            <a:r>
              <a:rPr lang="en-GB" baseline="0" dirty="0"/>
              <a:t>New discoveries lead to following new trends.</a:t>
            </a:r>
          </a:p>
          <a:p>
            <a:r>
              <a:rPr lang="en-GB" baseline="0" dirty="0"/>
              <a:t>The disadvantages of the Aristotle model of communication is the over simplicity of communication with the new trends.</a:t>
            </a:r>
          </a:p>
          <a:p>
            <a:r>
              <a:rPr lang="en-GB" baseline="0" dirty="0"/>
              <a:t>	 </a:t>
            </a:r>
          </a:p>
        </p:txBody>
      </p:sp>
      <p:sp>
        <p:nvSpPr>
          <p:cNvPr id="4" name="Slide Number Placeholder 3"/>
          <p:cNvSpPr>
            <a:spLocks noGrp="1"/>
          </p:cNvSpPr>
          <p:nvPr>
            <p:ph type="sldNum" sz="quarter" idx="10"/>
          </p:nvPr>
        </p:nvSpPr>
        <p:spPr/>
        <p:txBody>
          <a:bodyPr/>
          <a:lstStyle/>
          <a:p>
            <a:fld id="{302FCB47-EDAF-4A4C-A811-B55275D66DD1}" type="slidenum">
              <a:rPr lang="en-GB" smtClean="0"/>
              <a:pPr/>
              <a:t>20</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Berlo’s model of communication: </a:t>
            </a:r>
          </a:p>
          <a:p>
            <a:r>
              <a:rPr lang="en-GB" baseline="0" dirty="0"/>
              <a:t>This model of communication involves source, message, channel, receiver. The whole conversation is performs under the emotional aspects of the memorandum. Tesco use this method for the decoding of secret messages from clients (</a:t>
            </a:r>
            <a:r>
              <a:rPr lang="en-US" sz="1200" b="0" i="0" kern="1200" dirty="0">
                <a:solidFill>
                  <a:schemeClr val="tx1"/>
                </a:solidFill>
                <a:latin typeface="+mn-lt"/>
                <a:ea typeface="+mn-ea"/>
                <a:cs typeface="+mn-cs"/>
              </a:rPr>
              <a:t>Kuznar</a:t>
            </a:r>
            <a:r>
              <a:rPr lang="en-US" sz="1200" b="0" i="0" kern="1200" baseline="0" dirty="0">
                <a:solidFill>
                  <a:schemeClr val="tx1"/>
                </a:solidFill>
                <a:latin typeface="+mn-lt"/>
                <a:ea typeface="+mn-ea"/>
                <a:cs typeface="+mn-cs"/>
              </a:rPr>
              <a:t> and </a:t>
            </a:r>
            <a:r>
              <a:rPr lang="en-US" sz="1200" b="0" i="0" kern="1200" dirty="0">
                <a:solidFill>
                  <a:schemeClr val="tx1"/>
                </a:solidFill>
                <a:latin typeface="+mn-lt"/>
                <a:ea typeface="+mn-ea"/>
                <a:cs typeface="+mn-cs"/>
              </a:rPr>
              <a:t>Yager.,</a:t>
            </a:r>
            <a:r>
              <a:rPr lang="en-US" sz="1200" b="0" i="0" kern="1200" baseline="0" dirty="0">
                <a:solidFill>
                  <a:schemeClr val="tx1"/>
                </a:solidFill>
                <a:latin typeface="+mn-lt"/>
                <a:ea typeface="+mn-ea"/>
                <a:cs typeface="+mn-cs"/>
              </a:rPr>
              <a:t> 2020</a:t>
            </a:r>
            <a:r>
              <a:rPr lang="en-GB" baseline="0" dirty="0"/>
              <a:t>)</a:t>
            </a:r>
            <a:endParaRPr lang="en-GB" dirty="0"/>
          </a:p>
          <a:p>
            <a:r>
              <a:rPr lang="en-GB" dirty="0"/>
              <a:t>Effective communication throught Berlo’s model gives advantatges</a:t>
            </a:r>
            <a:r>
              <a:rPr lang="en-GB" baseline="0" dirty="0"/>
              <a:t> leads to effective communication: </a:t>
            </a:r>
          </a:p>
          <a:p>
            <a:r>
              <a:rPr lang="en-GB" baseline="0" dirty="0"/>
              <a:t>It is a straightforward method of interpretation of methods.</a:t>
            </a:r>
          </a:p>
          <a:p>
            <a:r>
              <a:rPr lang="en-GB" baseline="0" dirty="0"/>
              <a:t>It covers all the primary requirements of effective communication.</a:t>
            </a:r>
          </a:p>
          <a:p>
            <a:r>
              <a:rPr lang="en-GB" baseline="0" dirty="0"/>
              <a:t>Person-to-person communication leads to purer form of communication for being used in several cases.</a:t>
            </a:r>
          </a:p>
          <a:p>
            <a:r>
              <a:rPr lang="en-GB" baseline="0" dirty="0"/>
              <a:t>Higher communication models helps in the modern communication practices.</a:t>
            </a:r>
          </a:p>
          <a:p>
            <a:r>
              <a:rPr lang="en-GB" dirty="0"/>
              <a:t>The effective communication by Berlo’s model of</a:t>
            </a:r>
            <a:r>
              <a:rPr lang="en-GB" baseline="0" dirty="0"/>
              <a:t> communication sometimes interrupted due to the following reasons:</a:t>
            </a:r>
          </a:p>
          <a:p>
            <a:r>
              <a:rPr lang="en-GB" baseline="0" dirty="0"/>
              <a:t>Barriers interrupts the communication in delivering messages to the clients, customers etc. which creates limits in effective communication.</a:t>
            </a:r>
          </a:p>
        </p:txBody>
      </p:sp>
      <p:sp>
        <p:nvSpPr>
          <p:cNvPr id="4" name="Slide Number Placeholder 3"/>
          <p:cNvSpPr>
            <a:spLocks noGrp="1"/>
          </p:cNvSpPr>
          <p:nvPr>
            <p:ph type="sldNum" sz="quarter" idx="10"/>
          </p:nvPr>
        </p:nvSpPr>
        <p:spPr/>
        <p:txBody>
          <a:bodyPr/>
          <a:lstStyle/>
          <a:p>
            <a:fld id="{302FCB47-EDAF-4A4C-A811-B55275D66DD1}" type="slidenum">
              <a:rPr lang="en-GB" smtClean="0"/>
              <a:pPr/>
              <a:t>21</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Barriers in communication faced by Tesco:</a:t>
            </a:r>
          </a:p>
          <a:p>
            <a:r>
              <a:rPr lang="en-US" sz="1200" kern="1200" dirty="0">
                <a:solidFill>
                  <a:schemeClr val="tx1"/>
                </a:solidFill>
                <a:latin typeface="+mn-lt"/>
                <a:ea typeface="+mn-ea"/>
                <a:cs typeface="+mn-cs"/>
              </a:rPr>
              <a:t>Language barrier: in</a:t>
            </a:r>
            <a:r>
              <a:rPr lang="en-US" sz="1200" kern="1200" baseline="0" dirty="0">
                <a:solidFill>
                  <a:schemeClr val="tx1"/>
                </a:solidFill>
                <a:latin typeface="+mn-lt"/>
                <a:ea typeface="+mn-ea"/>
                <a:cs typeface="+mn-cs"/>
              </a:rPr>
              <a:t> Tesco</a:t>
            </a:r>
            <a:r>
              <a:rPr lang="en-US" sz="1200" kern="1200" dirty="0">
                <a:solidFill>
                  <a:schemeClr val="tx1"/>
                </a:solidFill>
                <a:latin typeface="+mn-lt"/>
                <a:ea typeface="+mn-ea"/>
                <a:cs typeface="+mn-cs"/>
              </a:rPr>
              <a:t> miscommunication and misunderstanding due to language, accents, uniqueness, and unwanted consequences which can cause serious effects on the company.</a:t>
            </a:r>
          </a:p>
          <a:p>
            <a:r>
              <a:rPr lang="en-US" sz="1200" kern="1200" dirty="0">
                <a:solidFill>
                  <a:schemeClr val="tx1"/>
                </a:solidFill>
                <a:latin typeface="+mn-lt"/>
                <a:ea typeface="+mn-ea"/>
                <a:cs typeface="+mn-cs"/>
              </a:rPr>
              <a:t>Cultural barriers: the values, beliefs, lifestyle, and habits are addressing culture so the leader can teach the team members to follow the atmosphere of the</a:t>
            </a:r>
            <a:r>
              <a:rPr lang="en-US" sz="1200" kern="1200" baseline="0" dirty="0">
                <a:solidFill>
                  <a:schemeClr val="tx1"/>
                </a:solidFill>
                <a:latin typeface="+mn-lt"/>
                <a:ea typeface="+mn-ea"/>
                <a:cs typeface="+mn-cs"/>
              </a:rPr>
              <a:t> Tesco (</a:t>
            </a:r>
            <a:r>
              <a:rPr lang="en-US" sz="1200" b="0" i="0" kern="1200" dirty="0">
                <a:solidFill>
                  <a:schemeClr val="tx1"/>
                </a:solidFill>
                <a:latin typeface="+mn-lt"/>
                <a:ea typeface="+mn-ea"/>
                <a:cs typeface="+mn-cs"/>
              </a:rPr>
              <a:t>Gleason et al., 2020</a:t>
            </a:r>
            <a:r>
              <a:rPr lang="en-US" sz="1200" kern="1200" baseline="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Physical barriers: distance has become an ordinary and common factor which is increasing day by day due to which team member suffers from demotivation, miscommunication, distractions, and complaints about the incomplete work by the employees. </a:t>
            </a:r>
          </a:p>
          <a:p>
            <a:r>
              <a:rPr lang="en-US" sz="1200" kern="1200" dirty="0">
                <a:solidFill>
                  <a:schemeClr val="tx1"/>
                </a:solidFill>
                <a:latin typeface="+mn-lt"/>
                <a:ea typeface="+mn-ea"/>
                <a:cs typeface="+mn-cs"/>
              </a:rPr>
              <a:t>Psychological barriers: serious problems are happened due to the psychological thinking of employees which causes clashing communication styles with a negative impact on the other member of the team.</a:t>
            </a:r>
          </a:p>
          <a:p>
            <a:r>
              <a:rPr lang="en-US" sz="1200" kern="1200" dirty="0">
                <a:solidFill>
                  <a:schemeClr val="tx1"/>
                </a:solidFill>
                <a:latin typeface="+mn-lt"/>
                <a:ea typeface="+mn-ea"/>
                <a:cs typeface="+mn-cs"/>
              </a:rPr>
              <a:t>Technological barriers: this barrier happens when lack of knowledge about the tools or not attending the training program</a:t>
            </a:r>
            <a:r>
              <a:rPr lang="en-US" sz="1200" kern="1200" baseline="0" dirty="0">
                <a:solidFill>
                  <a:schemeClr val="tx1"/>
                </a:solidFill>
                <a:latin typeface="+mn-lt"/>
                <a:ea typeface="+mn-ea"/>
                <a:cs typeface="+mn-cs"/>
              </a:rPr>
              <a:t> of Tesco (</a:t>
            </a:r>
            <a:r>
              <a:rPr lang="en-US" sz="1200" b="0" i="0" kern="1200" dirty="0">
                <a:solidFill>
                  <a:schemeClr val="tx1"/>
                </a:solidFill>
                <a:latin typeface="+mn-lt"/>
                <a:ea typeface="+mn-ea"/>
                <a:cs typeface="+mn-cs"/>
              </a:rPr>
              <a:t>Hampton et al.,</a:t>
            </a:r>
            <a:r>
              <a:rPr lang="en-US" sz="1200" b="0" i="0" kern="1200" baseline="0" dirty="0">
                <a:solidFill>
                  <a:schemeClr val="tx1"/>
                </a:solidFill>
                <a:latin typeface="+mn-lt"/>
                <a:ea typeface="+mn-ea"/>
                <a:cs typeface="+mn-cs"/>
              </a:rPr>
              <a:t> 2021</a:t>
            </a:r>
            <a:r>
              <a:rPr lang="en-US" sz="1200" kern="1200" baseline="0" dirty="0">
                <a:solidFill>
                  <a:schemeClr val="tx1"/>
                </a:solidFill>
                <a:latin typeface="+mn-lt"/>
                <a:ea typeface="+mn-ea"/>
                <a:cs typeface="+mn-cs"/>
              </a:rPr>
              <a: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02FCB47-EDAF-4A4C-A811-B55275D66DD1}" type="slidenum">
              <a:rPr lang="en-GB" smtClean="0"/>
              <a:pPr/>
              <a:t>22</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Disadvantages:</a:t>
            </a:r>
          </a:p>
          <a:p>
            <a:r>
              <a:rPr lang="en-US" sz="1200" kern="1200" dirty="0">
                <a:solidFill>
                  <a:schemeClr val="tx1"/>
                </a:solidFill>
                <a:latin typeface="+mn-lt"/>
                <a:ea typeface="+mn-ea"/>
                <a:cs typeface="+mn-cs"/>
              </a:rPr>
              <a:t>The use of jargon language is not included in effective communication.</a:t>
            </a:r>
          </a:p>
          <a:p>
            <a:r>
              <a:rPr lang="en-US" sz="1200" kern="1200" dirty="0">
                <a:solidFill>
                  <a:schemeClr val="tx1"/>
                </a:solidFill>
                <a:latin typeface="+mn-lt"/>
                <a:ea typeface="+mn-ea"/>
                <a:cs typeface="+mn-cs"/>
              </a:rPr>
              <a:t>Attitude towards the sender and poor timing affect effective communication.</a:t>
            </a:r>
          </a:p>
          <a:p>
            <a:r>
              <a:rPr lang="en-US" sz="1200" kern="1200" dirty="0">
                <a:solidFill>
                  <a:schemeClr val="tx1"/>
                </a:solidFill>
                <a:latin typeface="+mn-lt"/>
                <a:ea typeface="+mn-ea"/>
                <a:cs typeface="+mn-cs"/>
              </a:rPr>
              <a:t>The unclear, wrong format and wrong targets are affecting the communication.</a:t>
            </a:r>
          </a:p>
          <a:p>
            <a:r>
              <a:rPr lang="en-US" sz="1200" kern="1200" dirty="0">
                <a:solidFill>
                  <a:schemeClr val="tx1"/>
                </a:solidFill>
                <a:latin typeface="+mn-lt"/>
                <a:ea typeface="+mn-ea"/>
                <a:cs typeface="+mn-cs"/>
              </a:rPr>
              <a:t>Technical breakdown</a:t>
            </a:r>
            <a:r>
              <a:rPr lang="en-US" sz="1200" kern="1200" baseline="0" dirty="0">
                <a:solidFill>
                  <a:schemeClr val="tx1"/>
                </a:solidFill>
                <a:latin typeface="+mn-lt"/>
                <a:ea typeface="+mn-ea"/>
                <a:cs typeface="+mn-cs"/>
              </a:rPr>
              <a:t> causes </a:t>
            </a:r>
            <a:r>
              <a:rPr lang="en-US" sz="1200" kern="1200" dirty="0">
                <a:solidFill>
                  <a:schemeClr val="tx1"/>
                </a:solidFill>
                <a:latin typeface="+mn-lt"/>
                <a:ea typeface="+mn-ea"/>
                <a:cs typeface="+mn-cs"/>
              </a:rPr>
              <a:t>unable to understand the message by the receiver.</a:t>
            </a:r>
          </a:p>
          <a:p>
            <a:r>
              <a:rPr lang="en-US" sz="1200" kern="1200" dirty="0">
                <a:solidFill>
                  <a:schemeClr val="tx1"/>
                </a:solidFill>
                <a:latin typeface="+mn-lt"/>
                <a:ea typeface="+mn-ea"/>
                <a:cs typeface="+mn-cs"/>
              </a:rPr>
              <a:t>The</a:t>
            </a:r>
            <a:r>
              <a:rPr lang="en-US" sz="1200" kern="1200" baseline="0" dirty="0">
                <a:solidFill>
                  <a:schemeClr val="tx1"/>
                </a:solidFill>
                <a:latin typeface="+mn-lt"/>
                <a:ea typeface="+mn-ea"/>
                <a:cs typeface="+mn-cs"/>
              </a:rPr>
              <a:t> effective communication is disturbed and message conveyed is misunderstand by the receiver or it becomes wrong.</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02FCB47-EDAF-4A4C-A811-B55275D66DD1}" type="slidenum">
              <a:rPr lang="en-GB" smtClean="0"/>
              <a:pPr/>
              <a:t>23</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Ways to avoid barriers:</a:t>
            </a:r>
          </a:p>
          <a:p>
            <a:r>
              <a:rPr lang="en-US" sz="1200" kern="1200" dirty="0">
                <a:solidFill>
                  <a:schemeClr val="tx1"/>
                </a:solidFill>
                <a:latin typeface="+mn-lt"/>
                <a:ea typeface="+mn-ea"/>
                <a:cs typeface="+mn-cs"/>
              </a:rPr>
              <a:t>Use concise, clear, readable, listening to someone and avoid the use of jargon and slang etc.</a:t>
            </a:r>
          </a:p>
          <a:p>
            <a:r>
              <a:rPr lang="en-US" sz="1200" kern="1200" dirty="0">
                <a:solidFill>
                  <a:schemeClr val="tx1"/>
                </a:solidFill>
                <a:latin typeface="+mn-lt"/>
                <a:ea typeface="+mn-ea"/>
                <a:cs typeface="+mn-cs"/>
              </a:rPr>
              <a:t>Training and education tools should be provided to overcome it.</a:t>
            </a:r>
          </a:p>
          <a:p>
            <a:r>
              <a:rPr lang="en-US" sz="1200" kern="1200" dirty="0">
                <a:solidFill>
                  <a:schemeClr val="tx1"/>
                </a:solidFill>
                <a:latin typeface="+mn-lt"/>
                <a:ea typeface="+mn-ea"/>
                <a:cs typeface="+mn-cs"/>
              </a:rPr>
              <a:t>Maintain equality and adopt clear rules to maintain the company’s atmosphere cool.</a:t>
            </a:r>
          </a:p>
          <a:p>
            <a:r>
              <a:rPr lang="en-US" sz="1200" kern="1200" dirty="0">
                <a:solidFill>
                  <a:schemeClr val="tx1"/>
                </a:solidFill>
                <a:latin typeface="+mn-lt"/>
                <a:ea typeface="+mn-ea"/>
                <a:cs typeface="+mn-cs"/>
              </a:rPr>
              <a:t>Allowance of work remotely when it is needed to avoid workload.</a:t>
            </a:r>
          </a:p>
          <a:p>
            <a:r>
              <a:rPr lang="en-US" sz="1200" kern="1200" dirty="0">
                <a:solidFill>
                  <a:schemeClr val="tx1"/>
                </a:solidFill>
                <a:latin typeface="+mn-lt"/>
                <a:ea typeface="+mn-ea"/>
                <a:cs typeface="+mn-cs"/>
              </a:rPr>
              <a:t>Anti-harassment training should be mandatory to control psychological barriers.</a:t>
            </a:r>
          </a:p>
          <a:p>
            <a:r>
              <a:rPr lang="en-US" sz="1200" kern="1200" dirty="0">
                <a:solidFill>
                  <a:schemeClr val="tx1"/>
                </a:solidFill>
                <a:latin typeface="+mn-lt"/>
                <a:ea typeface="+mn-ea"/>
                <a:cs typeface="+mn-cs"/>
              </a:rPr>
              <a:t>Use of technology with proper guidance should be done (</a:t>
            </a:r>
            <a:r>
              <a:rPr lang="en-US" sz="1200" b="0" i="0" kern="1200" dirty="0">
                <a:solidFill>
                  <a:schemeClr val="tx1"/>
                </a:solidFill>
                <a:latin typeface="+mn-lt"/>
                <a:ea typeface="+mn-ea"/>
                <a:cs typeface="+mn-cs"/>
              </a:rPr>
              <a:t>Korotkov et al.,2018</a:t>
            </a:r>
            <a:r>
              <a:rPr lang="en-US" sz="1200" kern="1200" dirty="0">
                <a:solidFill>
                  <a:schemeClr val="tx1"/>
                </a:solidFill>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24</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25</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Ring central:</a:t>
            </a:r>
          </a:p>
          <a:p>
            <a:r>
              <a:rPr lang="en-US" sz="1200" kern="1200" dirty="0">
                <a:solidFill>
                  <a:schemeClr val="tx1"/>
                </a:solidFill>
                <a:latin typeface="+mn-lt"/>
                <a:ea typeface="+mn-ea"/>
                <a:cs typeface="+mn-cs"/>
              </a:rPr>
              <a:t>Tesco can use the ring central for effective communication which may lead to a perfect option for all-purpose works. Conferences, VoIP calls, and instant messages are good sources for forwarding the message. All this communication can be done in a single app with multiple devices with a unique experience with any channel of communication used for a particular time or place</a:t>
            </a:r>
            <a:r>
              <a:rPr lang="en-US" sz="1200" kern="1200" baseline="0" dirty="0">
                <a:solidFill>
                  <a:schemeClr val="tx1"/>
                </a:solidFill>
                <a:latin typeface="+mn-lt"/>
                <a:ea typeface="+mn-ea"/>
                <a:cs typeface="+mn-cs"/>
              </a:rPr>
              <a:t> (</a:t>
            </a:r>
            <a:r>
              <a:rPr lang="en-US" sz="1200" b="0" i="0" kern="1200" dirty="0">
                <a:solidFill>
                  <a:schemeClr val="tx1"/>
                </a:solidFill>
                <a:latin typeface="+mn-lt"/>
                <a:ea typeface="+mn-ea"/>
                <a:cs typeface="+mn-cs"/>
              </a:rPr>
              <a:t>Ardulov</a:t>
            </a:r>
            <a:r>
              <a:rPr lang="en-US" sz="1200" b="0" i="0" kern="1200" baseline="0" dirty="0">
                <a:solidFill>
                  <a:schemeClr val="tx1"/>
                </a:solidFill>
                <a:latin typeface="+mn-lt"/>
                <a:ea typeface="+mn-ea"/>
                <a:cs typeface="+mn-cs"/>
              </a:rPr>
              <a:t> et al., 2018</a:t>
            </a:r>
            <a:r>
              <a:rPr lang="en-US" sz="1200" kern="1200" baseline="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26</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27</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Contact monkey: contact monkey can be used by Tesco due to the large number of employees working there due to which paying attention to everyone is impossible. Monkey contact helps in contact internally through emails for the best communication among staff with the latest technology by tracking the email opening and reading. Attention to the customers' contact help in focusing on the engaged employees and measuring click links, email openings, devices and feedback.</a:t>
            </a:r>
          </a:p>
        </p:txBody>
      </p:sp>
      <p:sp>
        <p:nvSpPr>
          <p:cNvPr id="4" name="Slide Number Placeholder 3"/>
          <p:cNvSpPr>
            <a:spLocks noGrp="1"/>
          </p:cNvSpPr>
          <p:nvPr>
            <p:ph type="sldNum" sz="quarter" idx="10"/>
          </p:nvPr>
        </p:nvSpPr>
        <p:spPr/>
        <p:txBody>
          <a:bodyPr/>
          <a:lstStyle/>
          <a:p>
            <a:fld id="{302FCB47-EDAF-4A4C-A811-B55275D66DD1}" type="slidenum">
              <a:rPr lang="en-GB" smtClean="0"/>
              <a:pPr/>
              <a:t>28</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Conclusion:</a:t>
            </a:r>
            <a:r>
              <a:rPr lang="en-US" sz="1200" kern="1200" baseline="0" dirty="0">
                <a:solidFill>
                  <a:schemeClr val="tx1"/>
                </a:solidFill>
                <a:latin typeface="+mn-lt"/>
                <a:ea typeface="+mn-ea"/>
                <a:cs typeface="+mn-cs"/>
              </a:rPr>
              <a:t> </a:t>
            </a:r>
          </a:p>
          <a:p>
            <a:r>
              <a:rPr lang="en-US" sz="1200" kern="1200" dirty="0">
                <a:solidFill>
                  <a:schemeClr val="tx1"/>
                </a:solidFill>
                <a:latin typeface="+mn-lt"/>
                <a:ea typeface="+mn-ea"/>
                <a:cs typeface="+mn-cs"/>
              </a:rPr>
              <a:t>It can be concluded that effective communication in a business is very important which helps in conveying the message to the staff, customers, clients, stakeholders, shareholders, etc. with a proper means of communication. Effective communication is executed in Tesco by the SMART strategy that stands for specifications, measurable, achievable, relevant, and time-bound for smart working with the dedication of employees to the work. Tesco adopts a theory of motivation with the pushing of employees towards success, and achievements they earn while working in the company. Sometimes miscommunication happens due to barriers. To overcome the barriers Tesco held a monthly meeting with the employees to solve the mistake done due to miscommunication. Communication channels used by Tesco for effective communication are emails, phone, memos etc. and new channels can be used by the company such as Ring Central, slenke, monkey contact etc. can be used for avoiding miscommunication.</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 </a:t>
            </a:r>
          </a:p>
        </p:txBody>
      </p:sp>
      <p:sp>
        <p:nvSpPr>
          <p:cNvPr id="4" name="Slide Number Placeholder 3"/>
          <p:cNvSpPr>
            <a:spLocks noGrp="1"/>
          </p:cNvSpPr>
          <p:nvPr>
            <p:ph type="sldNum" sz="quarter" idx="10"/>
          </p:nvPr>
        </p:nvSpPr>
        <p:spPr/>
        <p:txBody>
          <a:bodyPr/>
          <a:lstStyle/>
          <a:p>
            <a:fld id="{302FCB47-EDAF-4A4C-A811-B55275D66DD1}" type="slidenum">
              <a:rPr lang="en-GB" smtClean="0"/>
              <a:pPr/>
              <a:t>29</a:t>
            </a:fld>
            <a:endParaRPr lang="en-GB"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t>ss</a:t>
            </a:r>
          </a:p>
          <a:p>
            <a:r>
              <a:rPr lang="en-US" dirty="0"/>
              <a:t>Ratna, H., 2019.  The importance of effective communication in healthcare practice. </a:t>
            </a:r>
            <a:r>
              <a:rPr lang="en-US" i="1" dirty="0"/>
              <a:t>Harvard Public Health Review</a:t>
            </a:r>
            <a:r>
              <a:rPr lang="en-US" dirty="0"/>
              <a:t>, </a:t>
            </a:r>
            <a:r>
              <a:rPr lang="en-US" i="1" dirty="0"/>
              <a:t>23</a:t>
            </a:r>
            <a:r>
              <a:rPr lang="en-US" dirty="0"/>
              <a:t>, pp.1-6.</a:t>
            </a:r>
          </a:p>
          <a:p>
            <a:r>
              <a:rPr lang="en-US" dirty="0"/>
              <a:t>Moura, M.B.L.D., 2021. </a:t>
            </a:r>
            <a:r>
              <a:rPr lang="en-US" i="1" dirty="0"/>
              <a:t>Equity Research in Food &amp; Retail Industry-TESCO PLC</a:t>
            </a:r>
            <a:r>
              <a:rPr lang="en-US" dirty="0"/>
              <a:t> (Doctoral dissertation, Instituto Superior de Economic e Gestão).</a:t>
            </a:r>
            <a:endParaRPr lang="en-GB" dirty="0"/>
          </a:p>
          <a:p>
            <a:pPr fontAlgn="t"/>
            <a:r>
              <a:rPr lang="en-US" sz="1200" kern="1200" dirty="0">
                <a:solidFill>
                  <a:schemeClr val="tx1"/>
                </a:solidFill>
                <a:latin typeface="+mn-lt"/>
                <a:ea typeface="+mn-ea"/>
                <a:cs typeface="+mn-cs"/>
              </a:rPr>
              <a:t>Faiman, B. and Tariman, J.D., 2019. Shared Decision Making: Improving Patient Outcomes by Understanding the Benefits of and Barriers to Effective Communication. </a:t>
            </a:r>
            <a:r>
              <a:rPr lang="en-US" sz="1200" i="1" kern="1200" dirty="0">
                <a:solidFill>
                  <a:schemeClr val="tx1"/>
                </a:solidFill>
                <a:latin typeface="+mn-lt"/>
                <a:ea typeface="+mn-ea"/>
                <a:cs typeface="+mn-cs"/>
              </a:rPr>
              <a:t>Clinical Journal of Oncology Nursing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23</a:t>
            </a:r>
            <a:r>
              <a:rPr lang="en-US" sz="1200" kern="1200" dirty="0">
                <a:solidFill>
                  <a:schemeClr val="tx1"/>
                </a:solidFill>
                <a:latin typeface="+mn-lt"/>
                <a:ea typeface="+mn-ea"/>
                <a:cs typeface="+mn-cs"/>
              </a:rPr>
              <a:t>(5), pp.540-542.</a:t>
            </a:r>
          </a:p>
          <a:p>
            <a:pPr fontAlgn="t"/>
            <a:r>
              <a:rPr lang="en-US" sz="1200" kern="1200" dirty="0">
                <a:solidFill>
                  <a:schemeClr val="tx1"/>
                </a:solidFill>
                <a:latin typeface="+mn-lt"/>
                <a:ea typeface="+mn-ea"/>
                <a:cs typeface="+mn-cs"/>
              </a:rPr>
              <a:t>Dalton, L., Rapa, E. and Stein, A., 2020. Protecting the psychological health of children through effective communication about COVID-19. </a:t>
            </a:r>
            <a:r>
              <a:rPr lang="en-US" sz="1200" i="1" kern="1200" dirty="0">
                <a:solidFill>
                  <a:schemeClr val="tx1"/>
                </a:solidFill>
                <a:latin typeface="+mn-lt"/>
                <a:ea typeface="+mn-ea"/>
                <a:cs typeface="+mn-cs"/>
              </a:rPr>
              <a:t>The Lancet Child &amp; Adolescent Health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4</a:t>
            </a:r>
            <a:r>
              <a:rPr lang="en-US" sz="1200" kern="1200" dirty="0">
                <a:solidFill>
                  <a:schemeClr val="tx1"/>
                </a:solidFill>
                <a:latin typeface="+mn-lt"/>
                <a:ea typeface="+mn-ea"/>
                <a:cs typeface="+mn-cs"/>
              </a:rPr>
              <a:t>(5), pp.346-347.</a:t>
            </a:r>
          </a:p>
          <a:p>
            <a:r>
              <a:rPr lang="en-US" sz="1200" b="0" i="0" kern="1200" dirty="0">
                <a:solidFill>
                  <a:schemeClr val="tx1"/>
                </a:solidFill>
                <a:latin typeface="+mn-lt"/>
                <a:ea typeface="+mn-ea"/>
                <a:cs typeface="+mn-cs"/>
              </a:rPr>
              <a:t>Awadari, A.C. and Kanwal, S., 2019. Employee participation in organizational change: A case of Tesco PLC. </a:t>
            </a:r>
            <a:r>
              <a:rPr lang="en-US" sz="1200" b="0" i="1" kern="1200" dirty="0">
                <a:solidFill>
                  <a:schemeClr val="tx1"/>
                </a:solidFill>
                <a:latin typeface="+mn-lt"/>
                <a:ea typeface="+mn-ea"/>
                <a:cs typeface="+mn-cs"/>
              </a:rPr>
              <a:t>International Journal of Financial, Accounting, and Management</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1</a:t>
            </a:r>
            <a:r>
              <a:rPr lang="en-US" sz="1200" b="0" i="0" kern="1200" dirty="0">
                <a:solidFill>
                  <a:schemeClr val="tx1"/>
                </a:solidFill>
                <a:latin typeface="+mn-lt"/>
                <a:ea typeface="+mn-ea"/>
                <a:cs typeface="+mn-cs"/>
              </a:rPr>
              <a:t>(2), pp.91-99.</a:t>
            </a:r>
          </a:p>
          <a:p>
            <a:r>
              <a:rPr lang="en-US" sz="1200" b="0" i="0" kern="1200" dirty="0">
                <a:solidFill>
                  <a:schemeClr val="tx1"/>
                </a:solidFill>
                <a:latin typeface="+mn-lt"/>
                <a:ea typeface="+mn-ea"/>
                <a:cs typeface="+mn-cs"/>
              </a:rPr>
              <a:t>Power, N., Dolby, R. and Thorne, D., 2021. ‘Reflecting or frozen?’The impact of Covid-19 on art therapists working with people with a learning disability. </a:t>
            </a:r>
            <a:r>
              <a:rPr lang="en-US" sz="1200" b="0" i="1" kern="1200" dirty="0">
                <a:solidFill>
                  <a:schemeClr val="tx1"/>
                </a:solidFill>
                <a:latin typeface="+mn-lt"/>
                <a:ea typeface="+mn-ea"/>
                <a:cs typeface="+mn-cs"/>
              </a:rPr>
              <a:t>International Journal of Art Therapy</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26</a:t>
            </a:r>
            <a:r>
              <a:rPr lang="en-US" sz="1200" b="0" i="0" kern="1200" dirty="0">
                <a:solidFill>
                  <a:schemeClr val="tx1"/>
                </a:solidFill>
                <a:latin typeface="+mn-lt"/>
                <a:ea typeface="+mn-ea"/>
                <a:cs typeface="+mn-cs"/>
              </a:rPr>
              <a:t>(3), pp.84-95</a:t>
            </a:r>
            <a:br>
              <a:rPr lang="en-US" dirty="0"/>
            </a:br>
            <a:r>
              <a:rPr lang="en-US" sz="1200" b="0" i="0" kern="1200" dirty="0">
                <a:solidFill>
                  <a:schemeClr val="tx1"/>
                </a:solidFill>
                <a:latin typeface="+mn-lt"/>
                <a:ea typeface="+mn-ea"/>
                <a:cs typeface="+mn-cs"/>
              </a:rPr>
              <a:t>Poppi, F.I.M. and Kravanja, P., 2019. Actiones secundum fidei1: Antithesis and metaphoric conceptualization in Banksy’s graffiti art. </a:t>
            </a:r>
            <a:r>
              <a:rPr lang="en-US" sz="1200" b="0" i="1" kern="1200" dirty="0">
                <a:solidFill>
                  <a:schemeClr val="tx1"/>
                </a:solidFill>
                <a:latin typeface="+mn-lt"/>
                <a:ea typeface="+mn-ea"/>
                <a:cs typeface="+mn-cs"/>
              </a:rPr>
              <a:t>Metaphor and the Social world</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9</a:t>
            </a:r>
            <a:r>
              <a:rPr lang="en-US" sz="1200" b="0" i="0" kern="1200" dirty="0">
                <a:solidFill>
                  <a:schemeClr val="tx1"/>
                </a:solidFill>
                <a:latin typeface="+mn-lt"/>
                <a:ea typeface="+mn-ea"/>
                <a:cs typeface="+mn-cs"/>
              </a:rPr>
              <a:t>(1), pp.83-106</a:t>
            </a:r>
          </a:p>
          <a:p>
            <a:r>
              <a:rPr lang="en-US" sz="1200" b="0" i="0" kern="1200" dirty="0">
                <a:solidFill>
                  <a:schemeClr val="tx1"/>
                </a:solidFill>
                <a:latin typeface="+mn-lt"/>
                <a:ea typeface="+mn-ea"/>
                <a:cs typeface="+mn-cs"/>
              </a:rPr>
              <a:t>Maloney, D., Freeman, G. and Wohn, D.Y., 2020. " Talking without a Voice" Understanding Non-verbal Communication in Social Virtual Reality. </a:t>
            </a:r>
            <a:r>
              <a:rPr lang="en-US" sz="1200" b="0" i="1" kern="1200" dirty="0">
                <a:solidFill>
                  <a:schemeClr val="tx1"/>
                </a:solidFill>
                <a:latin typeface="+mn-lt"/>
                <a:ea typeface="+mn-ea"/>
                <a:cs typeface="+mn-cs"/>
              </a:rPr>
              <a:t>Proceedings of the ACM on Human-Computer Interaction</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4</a:t>
            </a:r>
            <a:r>
              <a:rPr lang="en-US" sz="1200" b="0" i="0" kern="1200" dirty="0">
                <a:solidFill>
                  <a:schemeClr val="tx1"/>
                </a:solidFill>
                <a:latin typeface="+mn-lt"/>
                <a:ea typeface="+mn-ea"/>
                <a:cs typeface="+mn-cs"/>
              </a:rPr>
              <a:t>(CSCW2), pp.1-25</a:t>
            </a:r>
          </a:p>
          <a:p>
            <a:r>
              <a:rPr lang="en-US" sz="1200" b="0" i="0" kern="1200" dirty="0">
                <a:solidFill>
                  <a:schemeClr val="tx1"/>
                </a:solidFill>
                <a:latin typeface="+mn-lt"/>
                <a:ea typeface="+mn-ea"/>
                <a:cs typeface="+mn-cs"/>
              </a:rPr>
              <a:t>Guo, W., Sengul, M. and Yu, T., 2021. The impact of executive verbal communication on the convergence of investors’ opinions. </a:t>
            </a:r>
            <a:r>
              <a:rPr lang="en-US" sz="1200" b="0" i="1" kern="1200" dirty="0">
                <a:solidFill>
                  <a:schemeClr val="tx1"/>
                </a:solidFill>
                <a:latin typeface="+mn-lt"/>
                <a:ea typeface="+mn-ea"/>
                <a:cs typeface="+mn-cs"/>
              </a:rPr>
              <a:t>Academy of Management Journal</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64</a:t>
            </a:r>
            <a:r>
              <a:rPr lang="en-US" sz="1200" b="0" i="0" kern="1200" dirty="0">
                <a:solidFill>
                  <a:schemeClr val="tx1"/>
                </a:solidFill>
                <a:latin typeface="+mn-lt"/>
                <a:ea typeface="+mn-ea"/>
                <a:cs typeface="+mn-cs"/>
              </a:rPr>
              <a:t>(6), pp.1763-1792.</a:t>
            </a:r>
          </a:p>
          <a:p>
            <a:r>
              <a:rPr lang="en-US" sz="1200" b="0" i="0" kern="1200" dirty="0">
                <a:solidFill>
                  <a:schemeClr val="tx1"/>
                </a:solidFill>
                <a:latin typeface="+mn-lt"/>
                <a:ea typeface="+mn-ea"/>
                <a:cs typeface="+mn-cs"/>
              </a:rPr>
              <a:t>Taherdoost, H., 2018. A review of technology acceptance and adoption models and theories. </a:t>
            </a:r>
            <a:r>
              <a:rPr lang="en-US" sz="1200" b="0" i="1" kern="1200" dirty="0">
                <a:solidFill>
                  <a:schemeClr val="tx1"/>
                </a:solidFill>
                <a:latin typeface="+mn-lt"/>
                <a:ea typeface="+mn-ea"/>
                <a:cs typeface="+mn-cs"/>
              </a:rPr>
              <a:t>Procedia manufacturing</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22</a:t>
            </a:r>
            <a:r>
              <a:rPr lang="en-US" sz="1200" b="0" i="0" kern="1200" dirty="0">
                <a:solidFill>
                  <a:schemeClr val="tx1"/>
                </a:solidFill>
                <a:latin typeface="+mn-lt"/>
                <a:ea typeface="+mn-ea"/>
                <a:cs typeface="+mn-cs"/>
              </a:rPr>
              <a:t>, pp.960-967</a:t>
            </a:r>
          </a:p>
          <a:p>
            <a:r>
              <a:rPr lang="en-US" sz="1200" b="0" i="0" kern="1200" dirty="0">
                <a:solidFill>
                  <a:schemeClr val="tx1"/>
                </a:solidFill>
                <a:latin typeface="+mn-lt"/>
                <a:ea typeface="+mn-ea"/>
                <a:cs typeface="+mn-cs"/>
              </a:rPr>
              <a:t>Syakur, A., Susilo, T.A.B., Wike, W. and Ahmadi, R., 2020. Sustainability of communication, organizational culture, cooperation, trust and leadership style for lecturer commitments in higher education. </a:t>
            </a:r>
            <a:r>
              <a:rPr lang="en-US" sz="1200" b="0" i="1" kern="1200" dirty="0">
                <a:solidFill>
                  <a:schemeClr val="tx1"/>
                </a:solidFill>
                <a:latin typeface="+mn-lt"/>
                <a:ea typeface="+mn-ea"/>
                <a:cs typeface="+mn-cs"/>
              </a:rPr>
              <a:t>Budapest International Research and Critics Institute (BIRCI-Journal): Humanities and Social Sciences</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3</a:t>
            </a:r>
            <a:r>
              <a:rPr lang="en-US" sz="1200" b="0" i="0" kern="1200" dirty="0">
                <a:solidFill>
                  <a:schemeClr val="tx1"/>
                </a:solidFill>
                <a:latin typeface="+mn-lt"/>
                <a:ea typeface="+mn-ea"/>
                <a:cs typeface="+mn-cs"/>
              </a:rPr>
              <a:t>(2), pp.1325-1335.</a:t>
            </a:r>
          </a:p>
          <a:p>
            <a:r>
              <a:rPr lang="en-US" sz="1200" b="0" i="0" kern="1200" dirty="0">
                <a:solidFill>
                  <a:schemeClr val="tx1"/>
                </a:solidFill>
                <a:latin typeface="+mn-lt"/>
                <a:ea typeface="+mn-ea"/>
                <a:cs typeface="+mn-cs"/>
              </a:rPr>
              <a:t>Bilińska-Reformat, K., Kucharska, B., Twardzik, M. and Dolega, L., 2018. Sustainable development concept and creation of innovative business models by retail chains. </a:t>
            </a:r>
            <a:r>
              <a:rPr lang="en-US" sz="1200" b="0" i="1" kern="1200" dirty="0">
                <a:solidFill>
                  <a:schemeClr val="tx1"/>
                </a:solidFill>
                <a:latin typeface="+mn-lt"/>
                <a:ea typeface="+mn-ea"/>
                <a:cs typeface="+mn-cs"/>
              </a:rPr>
              <a:t>International Journal of Retail &amp; Distribution Management</a:t>
            </a:r>
            <a:r>
              <a:rPr lang="en-US" sz="1200" b="0" i="0" kern="1200" dirty="0">
                <a:solidFill>
                  <a:schemeClr val="tx1"/>
                </a:solidFill>
                <a:latin typeface="+mn-lt"/>
                <a:ea typeface="+mn-ea"/>
                <a:cs typeface="+mn-cs"/>
              </a:rPr>
              <a:t>.</a:t>
            </a:r>
          </a:p>
          <a:p>
            <a:pPr fontAlgn="t"/>
            <a:r>
              <a:rPr lang="en-US" sz="1200" kern="1200" dirty="0">
                <a:solidFill>
                  <a:schemeClr val="tx1"/>
                </a:solidFill>
                <a:latin typeface="+mn-lt"/>
                <a:ea typeface="+mn-ea"/>
                <a:cs typeface="+mn-cs"/>
              </a:rPr>
              <a:t>Efimova, O.V., Tereshina, N.P., Tereshina, N.V. and Zhakov, V.V., 2019, September. Elimination of losses in information services based on approaches of IT-service management. In </a:t>
            </a:r>
            <a:r>
              <a:rPr lang="en-US" sz="1200" i="1" kern="1200" dirty="0">
                <a:solidFill>
                  <a:schemeClr val="tx1"/>
                </a:solidFill>
                <a:latin typeface="+mn-lt"/>
                <a:ea typeface="+mn-ea"/>
                <a:cs typeface="+mn-cs"/>
              </a:rPr>
              <a:t>2019 International Conference" Quality Management, Transport and Information Security, Information Technologies"(IT&amp;QM&amp;IS)</a:t>
            </a:r>
            <a:r>
              <a:rPr lang="en-US" sz="1200" kern="1200" dirty="0">
                <a:solidFill>
                  <a:schemeClr val="tx1"/>
                </a:solidFill>
                <a:latin typeface="+mn-lt"/>
                <a:ea typeface="+mn-ea"/>
                <a:cs typeface="+mn-cs"/>
              </a:rPr>
              <a:t> (pp. 128-131). IEEE.</a:t>
            </a:r>
          </a:p>
          <a:p>
            <a:r>
              <a:rPr lang="en-US" sz="1200" b="0" i="0" kern="1200" dirty="0">
                <a:solidFill>
                  <a:schemeClr val="tx1"/>
                </a:solidFill>
                <a:latin typeface="+mn-lt"/>
                <a:ea typeface="+mn-ea"/>
                <a:cs typeface="+mn-cs"/>
              </a:rPr>
              <a:t>Umeozor, S.N., 2020. Information retrieval: a communication process in the 21st century library. </a:t>
            </a:r>
            <a:r>
              <a:rPr lang="en-US" sz="1200" b="0" i="1" kern="1200" dirty="0">
                <a:solidFill>
                  <a:schemeClr val="tx1"/>
                </a:solidFill>
                <a:latin typeface="+mn-lt"/>
                <a:ea typeface="+mn-ea"/>
                <a:cs typeface="+mn-cs"/>
              </a:rPr>
              <a:t>International Journal of Knowledge Content Development &amp; Technology</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10</a:t>
            </a:r>
            <a:r>
              <a:rPr lang="en-US" sz="1200" b="0" i="0" kern="1200" dirty="0">
                <a:solidFill>
                  <a:schemeClr val="tx1"/>
                </a:solidFill>
                <a:latin typeface="+mn-lt"/>
                <a:ea typeface="+mn-ea"/>
                <a:cs typeface="+mn-cs"/>
              </a:rPr>
              <a:t>(2), pp.7-18.</a:t>
            </a:r>
            <a:br>
              <a:rPr lang="en-US" dirty="0"/>
            </a:br>
            <a:r>
              <a:rPr lang="en-US" sz="1200" b="0" i="0" kern="1200" dirty="0">
                <a:solidFill>
                  <a:schemeClr val="tx1"/>
                </a:solidFill>
                <a:latin typeface="+mn-lt"/>
                <a:ea typeface="+mn-ea"/>
                <a:cs typeface="+mn-cs"/>
              </a:rPr>
              <a:t>Kuznar, L.A. and Yager, M., 2020. </a:t>
            </a:r>
            <a:r>
              <a:rPr lang="en-US" sz="1200" b="0" i="1" kern="1200" dirty="0">
                <a:solidFill>
                  <a:schemeClr val="tx1"/>
                </a:solidFill>
                <a:latin typeface="+mn-lt"/>
                <a:ea typeface="+mn-ea"/>
                <a:cs typeface="+mn-cs"/>
              </a:rPr>
              <a:t>The Development of Communication Models, Quick Look</a:t>
            </a:r>
            <a:r>
              <a:rPr lang="en-US" sz="1200" b="0" i="0" kern="1200" dirty="0">
                <a:solidFill>
                  <a:schemeClr val="tx1"/>
                </a:solidFill>
                <a:latin typeface="+mn-lt"/>
                <a:ea typeface="+mn-ea"/>
                <a:cs typeface="+mn-cs"/>
              </a:rPr>
              <a:t>. Joint Staff J39, Strategic Multi-layer Assessment Washington, DC United States.</a:t>
            </a:r>
          </a:p>
          <a:p>
            <a:r>
              <a:rPr lang="en-US" sz="1200" b="0" i="0" kern="1200" dirty="0">
                <a:solidFill>
                  <a:schemeClr val="tx1"/>
                </a:solidFill>
                <a:latin typeface="+mn-lt"/>
                <a:ea typeface="+mn-ea"/>
                <a:cs typeface="+mn-cs"/>
              </a:rPr>
              <a:t>Gleason, C., Valencia, S., Kirabo, L., Wu, J., Guo, A., Jeanne Carter, E., Bigham, J., Bennett, C. and Pavel, A., 2020, October. Disability and the COVID-19 pandemic: Using Twitter to understand accessibility during rapid societal transition. In </a:t>
            </a:r>
            <a:r>
              <a:rPr lang="en-US" sz="1200" b="0" i="1" kern="1200" dirty="0">
                <a:solidFill>
                  <a:schemeClr val="tx1"/>
                </a:solidFill>
                <a:latin typeface="+mn-lt"/>
                <a:ea typeface="+mn-ea"/>
                <a:cs typeface="+mn-cs"/>
              </a:rPr>
              <a:t>The 22nd International ACM SIGACCESS Conference on Computers and Accessibility</a:t>
            </a:r>
            <a:r>
              <a:rPr lang="en-US" sz="1200" b="0" i="0" kern="1200" dirty="0">
                <a:solidFill>
                  <a:schemeClr val="tx1"/>
                </a:solidFill>
                <a:latin typeface="+mn-lt"/>
                <a:ea typeface="+mn-ea"/>
                <a:cs typeface="+mn-cs"/>
              </a:rPr>
              <a:t> (pp. 1-14)</a:t>
            </a:r>
          </a:p>
          <a:p>
            <a:r>
              <a:rPr lang="en-US" sz="1200" b="0" i="0" kern="1200" dirty="0">
                <a:solidFill>
                  <a:schemeClr val="tx1"/>
                </a:solidFill>
                <a:latin typeface="+mn-lt"/>
                <a:ea typeface="+mn-ea"/>
                <a:cs typeface="+mn-cs"/>
              </a:rPr>
              <a:t>Hampton, S., Man, J., Allison, C., Aydin, E., Baron-Cohen, S. and Holt, R., 2021. A qualitative exploration of autistic mothers’ experiences II: Childbirth and postnatal experiences. </a:t>
            </a:r>
            <a:r>
              <a:rPr lang="en-US" sz="1200" b="0" i="1" kern="1200" dirty="0">
                <a:solidFill>
                  <a:schemeClr val="tx1"/>
                </a:solidFill>
                <a:latin typeface="+mn-lt"/>
                <a:ea typeface="+mn-ea"/>
                <a:cs typeface="+mn-cs"/>
              </a:rPr>
              <a:t>Autism</a:t>
            </a:r>
            <a:r>
              <a:rPr lang="en-US" sz="1200" b="0" i="0" kern="1200" dirty="0">
                <a:solidFill>
                  <a:schemeClr val="tx1"/>
                </a:solidFill>
                <a:latin typeface="+mn-lt"/>
                <a:ea typeface="+mn-ea"/>
                <a:cs typeface="+mn-cs"/>
              </a:rPr>
              <a:t>, p.13623613211043701.</a:t>
            </a:r>
          </a:p>
          <a:p>
            <a:pPr fontAlgn="t"/>
            <a:r>
              <a:rPr lang="en-US" sz="1200" kern="1200" dirty="0">
                <a:solidFill>
                  <a:schemeClr val="tx1"/>
                </a:solidFill>
                <a:latin typeface="+mn-lt"/>
                <a:ea typeface="+mn-ea"/>
                <a:cs typeface="+mn-cs"/>
              </a:rPr>
              <a:t>Korotkov, K.O., Martynova, P.A. and Semenova, A.S., 2018. BARRIERS IN EFFECTIVE INTERCULTURAL COMMUNICATON. </a:t>
            </a:r>
            <a:r>
              <a:rPr lang="en-US" sz="1200" i="1" kern="1200" dirty="0">
                <a:solidFill>
                  <a:schemeClr val="tx1"/>
                </a:solidFill>
                <a:latin typeface="+mn-lt"/>
                <a:ea typeface="+mn-ea"/>
                <a:cs typeface="+mn-cs"/>
              </a:rPr>
              <a:t>«RUSSIAN ECONOMY: GOALS, CHALLENGES AND ACHIEVEMENTS»</a:t>
            </a:r>
            <a:r>
              <a:rPr lang="en-US" sz="1200" kern="1200" dirty="0">
                <a:solidFill>
                  <a:schemeClr val="tx1"/>
                </a:solidFill>
                <a:latin typeface="+mn-lt"/>
                <a:ea typeface="+mn-ea"/>
                <a:cs typeface="+mn-cs"/>
              </a:rPr>
              <a:t>, p.126.</a:t>
            </a:r>
          </a:p>
          <a:p>
            <a:r>
              <a:rPr lang="en-US" dirty="0"/>
              <a:t>Vancouver</a:t>
            </a:r>
            <a:br>
              <a:rPr lang="en-US" dirty="0"/>
            </a:br>
            <a:endParaRPr lang="en-GB" dirty="0"/>
          </a:p>
        </p:txBody>
      </p:sp>
      <p:sp>
        <p:nvSpPr>
          <p:cNvPr id="4" name="Slide Number Placeholder 3"/>
          <p:cNvSpPr>
            <a:spLocks noGrp="1"/>
          </p:cNvSpPr>
          <p:nvPr>
            <p:ph type="sldNum" sz="quarter" idx="10"/>
          </p:nvPr>
        </p:nvSpPr>
        <p:spPr/>
        <p:txBody>
          <a:bodyPr/>
          <a:lstStyle/>
          <a:p>
            <a:fld id="{302FCB47-EDAF-4A4C-A811-B55275D66DD1}" type="slidenum">
              <a:rPr lang="en-GB" smtClean="0"/>
              <a:pPr/>
              <a:t>30</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481716E-44C6-4F72-BC1A-FCFDA5EBC868}" type="datetimeFigureOut">
              <a:rPr lang="en-US" smtClean="0"/>
              <a:pPr/>
              <a:t>7/22/2022</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F313DA66-B487-4F5D-8E87-B37A4E23E346}" type="slidenum">
              <a:rPr lang="en-GB" smtClean="0"/>
              <a:pPr/>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13DA66-B487-4F5D-8E87-B37A4E23E346}" type="slidenum">
              <a:rPr lang="en-GB" smtClean="0"/>
              <a:pPr/>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D481716E-44C6-4F72-BC1A-FCFDA5EBC868}" type="datetimeFigureOut">
              <a:rPr lang="en-US" smtClean="0"/>
              <a:pPr/>
              <a:t>7/22/2022</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F313DA66-B487-4F5D-8E87-B37A4E23E346}" type="slidenum">
              <a:rPr lang="en-GB" smtClean="0"/>
              <a:pPr/>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313DA66-B487-4F5D-8E87-B37A4E23E346}" type="slidenum">
              <a:rPr lang="en-GB" smtClean="0"/>
              <a:pPr/>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313DA66-B487-4F5D-8E87-B37A4E23E346}" type="slidenum">
              <a:rPr lang="en-GB" smtClean="0"/>
              <a:pPr/>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313DA66-B487-4F5D-8E87-B37A4E23E346}" type="slidenum">
              <a:rPr lang="en-GB" smtClean="0"/>
              <a:pPr/>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313DA66-B487-4F5D-8E87-B37A4E23E346}" type="slidenum">
              <a:rPr lang="en-GB" smtClean="0"/>
              <a:pPr/>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313DA66-B487-4F5D-8E87-B37A4E23E346}" type="slidenum">
              <a:rPr lang="en-GB" smtClean="0"/>
              <a:pPr/>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a:t>Click icon to add picture</a:t>
            </a:r>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313DA66-B487-4F5D-8E87-B37A4E23E346}" type="slidenum">
              <a:rPr lang="en-GB" smtClean="0"/>
              <a:pPr/>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13DA66-B487-4F5D-8E87-B37A4E23E346}"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481716E-44C6-4F72-BC1A-FCFDA5EBC868}" type="datetimeFigureOut">
              <a:rPr lang="en-US" smtClean="0"/>
              <a:pPr/>
              <a:t>7/22/2022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313DA66-B487-4F5D-8E87-B37A4E23E346}" type="slidenum">
              <a:rPr lang="en-GB" smtClean="0"/>
              <a:pPr/>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D481716E-44C6-4F72-BC1A-FCFDA5EBC868}" type="datetimeFigureOut">
              <a:rPr lang="en-US" smtClean="0"/>
              <a:pPr/>
              <a:t>7/22/2022</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13DA66-B487-4F5D-8E87-B37A4E23E346}" type="slidenum">
              <a:rPr lang="en-GB" smtClean="0"/>
              <a:pPr/>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Effective team working and communication </a:t>
            </a:r>
          </a:p>
        </p:txBody>
      </p:sp>
      <p:sp>
        <p:nvSpPr>
          <p:cNvPr id="3" name="Subtitle 2"/>
          <p:cNvSpPr>
            <a:spLocks noGrp="1"/>
          </p:cNvSpPr>
          <p:nvPr>
            <p:ph type="subTitle" idx="4294967295"/>
          </p:nvPr>
        </p:nvSpPr>
        <p:spPr>
          <a:xfrm>
            <a:off x="914400" y="1676400"/>
            <a:ext cx="6858000" cy="4267200"/>
          </a:xfrm>
        </p:spPr>
        <p:txBody>
          <a:bodyPr>
            <a:normAutofit/>
          </a:bodyPr>
          <a:lstStyle/>
          <a:p>
            <a:r>
              <a:rPr lang="en-GB" dirty="0"/>
              <a:t>Module code: BMSW4002</a:t>
            </a:r>
          </a:p>
          <a:p>
            <a:r>
              <a:rPr lang="en-GB" dirty="0"/>
              <a:t>Lecturer: Muhammad Islam </a:t>
            </a:r>
          </a:p>
          <a:p>
            <a:r>
              <a:rPr lang="en-GB" dirty="0"/>
              <a:t>Student names:</a:t>
            </a:r>
          </a:p>
          <a:p>
            <a:r>
              <a:rPr lang="en-GB" dirty="0"/>
              <a:t>Ionela-Diana </a:t>
            </a:r>
            <a:r>
              <a:rPr lang="en-GB" dirty="0" err="1"/>
              <a:t>Bojila</a:t>
            </a:r>
            <a:r>
              <a:rPr lang="en-GB" dirty="0"/>
              <a:t>: 2121819</a:t>
            </a:r>
          </a:p>
          <a:p>
            <a:r>
              <a:rPr lang="en-GB" dirty="0"/>
              <a:t>Ana Maria Luiza Macovei: 2122577</a:t>
            </a:r>
          </a:p>
          <a:p>
            <a:r>
              <a:rPr lang="en-GB" dirty="0"/>
              <a:t>Maria Francesca </a:t>
            </a:r>
            <a:r>
              <a:rPr lang="en-GB" dirty="0" err="1"/>
              <a:t>Bumbu</a:t>
            </a:r>
            <a:r>
              <a:rPr lang="en-GB" dirty="0"/>
              <a:t>:  2121820</a:t>
            </a:r>
          </a:p>
          <a:p>
            <a:r>
              <a:rPr lang="en-GB" dirty="0" err="1"/>
              <a:t>Anic</a:t>
            </a:r>
            <a:r>
              <a:rPr lang="en-GB" dirty="0"/>
              <a:t>-Virgil </a:t>
            </a:r>
            <a:r>
              <a:rPr lang="en-GB" dirty="0" err="1"/>
              <a:t>Bica</a:t>
            </a:r>
            <a:r>
              <a:rPr lang="en-GB" dirty="0"/>
              <a:t>: 2123311</a:t>
            </a:r>
          </a:p>
          <a:p>
            <a:r>
              <a:rPr lang="en-GB" dirty="0"/>
              <a:t>Marian-Viorel Matei 2123249</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Introduction </a:t>
            </a:r>
          </a:p>
        </p:txBody>
      </p:sp>
      <p:sp>
        <p:nvSpPr>
          <p:cNvPr id="3" name="Content Placeholder 2"/>
          <p:cNvSpPr>
            <a:spLocks noGrp="1"/>
          </p:cNvSpPr>
          <p:nvPr>
            <p:ph sz="quarter" idx="1"/>
          </p:nvPr>
        </p:nvSpPr>
        <p:spPr/>
        <p:txBody>
          <a:bodyPr/>
          <a:lstStyle/>
          <a:p>
            <a:pPr algn="just">
              <a:buNone/>
            </a:pPr>
            <a:r>
              <a:rPr lang="en-GB" dirty="0"/>
              <a:t>   </a:t>
            </a:r>
            <a:r>
              <a:rPr lang="en-US" dirty="0"/>
              <a:t>Effective communication is the correct, complete, and concise exchange of messages, thoughts, etc. from which the sender and receiver are satisfied.  It is directly, connected with the sender who conveys the message and the receiver, who reads or receives the message.  This presentation critically analyses the communication methods, strategies, and barriers between Tesco and its external stakeholders.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Tesco </a:t>
            </a:r>
          </a:p>
        </p:txBody>
      </p:sp>
      <p:sp>
        <p:nvSpPr>
          <p:cNvPr id="3" name="Content Placeholder 2"/>
          <p:cNvSpPr>
            <a:spLocks noGrp="1"/>
          </p:cNvSpPr>
          <p:nvPr>
            <p:ph sz="quarter" idx="1"/>
          </p:nvPr>
        </p:nvSpPr>
        <p:spPr/>
        <p:txBody>
          <a:bodyPr/>
          <a:lstStyle/>
          <a:p>
            <a:r>
              <a:rPr lang="en-US" dirty="0"/>
              <a:t>Tesco is a multinational company that carries online shopping by the customers.</a:t>
            </a:r>
          </a:p>
          <a:p>
            <a:r>
              <a:rPr lang="en-US" dirty="0"/>
              <a:t>Variety of food, drinks, groceries, household appliances etc . are available at Tesco.</a:t>
            </a:r>
          </a:p>
          <a:p>
            <a:r>
              <a:rPr lang="en-US" dirty="0"/>
              <a:t>Communication strategy adopted as SMART by Tesco.</a:t>
            </a:r>
          </a:p>
          <a:p>
            <a:r>
              <a:rPr lang="en-US" dirty="0"/>
              <a:t>Provides consultancy retail banking and insurance services to the staff.</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communication:</a:t>
            </a:r>
          </a:p>
        </p:txBody>
      </p:sp>
      <p:sp>
        <p:nvSpPr>
          <p:cNvPr id="3" name="Content Placeholder 2"/>
          <p:cNvSpPr>
            <a:spLocks noGrp="1"/>
          </p:cNvSpPr>
          <p:nvPr>
            <p:ph sz="quarter" idx="1"/>
          </p:nvPr>
        </p:nvSpPr>
        <p:spPr/>
        <p:txBody>
          <a:bodyPr/>
          <a:lstStyle/>
          <a:p>
            <a:r>
              <a:rPr lang="en-US" dirty="0"/>
              <a:t>Major key between employees, workers, and individuals.</a:t>
            </a:r>
          </a:p>
          <a:p>
            <a:r>
              <a:rPr lang="en-US" dirty="0"/>
              <a:t>Giving equations, quick problem solving, being polite etc.</a:t>
            </a:r>
          </a:p>
          <a:p>
            <a:r>
              <a:rPr lang="en-US" dirty="0"/>
              <a:t>Open-mindedness, friendliness, and confidence give the motivation to do work.</a:t>
            </a:r>
          </a:p>
          <a:p>
            <a:r>
              <a:rPr lang="en-US" dirty="0"/>
              <a:t>Dedication and best working staff.</a:t>
            </a:r>
            <a:endParaRPr lang="en-GB" dirty="0"/>
          </a:p>
        </p:txBody>
      </p:sp>
      <p:pic>
        <p:nvPicPr>
          <p:cNvPr id="7" name="Picture 6" descr="images.jpg"/>
          <p:cNvPicPr>
            <a:picLocks noChangeAspect="1"/>
          </p:cNvPicPr>
          <p:nvPr/>
        </p:nvPicPr>
        <p:blipFill>
          <a:blip r:embed="rId3"/>
          <a:stretch>
            <a:fillRect/>
          </a:stretch>
        </p:blipFill>
        <p:spPr>
          <a:xfrm>
            <a:off x="3733800" y="3657600"/>
            <a:ext cx="4267200" cy="22002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effective communication </a:t>
            </a:r>
          </a:p>
        </p:txBody>
      </p:sp>
      <p:sp>
        <p:nvSpPr>
          <p:cNvPr id="3" name="Content Placeholder 2"/>
          <p:cNvSpPr>
            <a:spLocks noGrp="1"/>
          </p:cNvSpPr>
          <p:nvPr>
            <p:ph sz="quarter" idx="1"/>
          </p:nvPr>
        </p:nvSpPr>
        <p:spPr/>
        <p:txBody>
          <a:bodyPr/>
          <a:lstStyle/>
          <a:p>
            <a:r>
              <a:rPr lang="en-US" dirty="0"/>
              <a:t>High engagement of employees</a:t>
            </a:r>
          </a:p>
          <a:p>
            <a:r>
              <a:rPr lang="en-US" dirty="0"/>
              <a:t>Good culture of the workplace</a:t>
            </a:r>
          </a:p>
          <a:p>
            <a:r>
              <a:rPr lang="en-US" dirty="0"/>
              <a:t>Good client relations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effective communication </a:t>
            </a:r>
          </a:p>
        </p:txBody>
      </p:sp>
      <p:sp>
        <p:nvSpPr>
          <p:cNvPr id="3" name="Content Placeholder 2"/>
          <p:cNvSpPr>
            <a:spLocks noGrp="1"/>
          </p:cNvSpPr>
          <p:nvPr>
            <p:ph sz="quarter" idx="1"/>
          </p:nvPr>
        </p:nvSpPr>
        <p:spPr/>
        <p:txBody>
          <a:bodyPr/>
          <a:lstStyle/>
          <a:p>
            <a:r>
              <a:rPr lang="en-US" dirty="0"/>
              <a:t>Job satisfaction and innovations</a:t>
            </a:r>
          </a:p>
          <a:p>
            <a:r>
              <a:rPr lang="en-US" dirty="0"/>
              <a:t>Good teamwork</a:t>
            </a:r>
          </a:p>
          <a:p>
            <a:r>
              <a:rPr lang="en-US" dirty="0"/>
              <a:t>Improves network</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effective communication </a:t>
            </a:r>
          </a:p>
        </p:txBody>
      </p:sp>
      <p:sp>
        <p:nvSpPr>
          <p:cNvPr id="3" name="Content Placeholder 2"/>
          <p:cNvSpPr>
            <a:spLocks noGrp="1"/>
          </p:cNvSpPr>
          <p:nvPr>
            <p:ph sz="quarter" idx="1"/>
          </p:nvPr>
        </p:nvSpPr>
        <p:spPr/>
        <p:txBody>
          <a:bodyPr/>
          <a:lstStyle/>
          <a:p>
            <a:r>
              <a:rPr lang="en-US" dirty="0"/>
              <a:t>Productivity: engaged team members promotes work production.</a:t>
            </a:r>
          </a:p>
          <a:p>
            <a:r>
              <a:rPr lang="en-US" dirty="0"/>
              <a:t>Resolve issues: internal issues of the team are resolved by attentive listening and actively working with the team.</a:t>
            </a:r>
          </a:p>
          <a:p>
            <a:r>
              <a:rPr lang="en-US" dirty="0"/>
              <a:t>Innovations: team members are free to share innovative ideas and thoughts with the team.</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of Tesco</a:t>
            </a:r>
          </a:p>
        </p:txBody>
      </p:sp>
      <p:sp>
        <p:nvSpPr>
          <p:cNvPr id="3" name="Content Placeholder 2"/>
          <p:cNvSpPr>
            <a:spLocks noGrp="1"/>
          </p:cNvSpPr>
          <p:nvPr>
            <p:ph sz="quarter" idx="1"/>
          </p:nvPr>
        </p:nvSpPr>
        <p:spPr/>
        <p:txBody>
          <a:bodyPr/>
          <a:lstStyle/>
          <a:p>
            <a:r>
              <a:rPr lang="en-US" dirty="0"/>
              <a:t>This, directly and indirectly, connects with Tesco.</a:t>
            </a:r>
          </a:p>
          <a:p>
            <a:r>
              <a:rPr lang="en-US" dirty="0"/>
              <a:t>Employees, managers, board directors, etc . are internal stakeholders of Tesco.</a:t>
            </a:r>
          </a:p>
          <a:p>
            <a:r>
              <a:rPr lang="en-US" dirty="0"/>
              <a:t>Customers, pressure groups, suppliers, etc are external stakeholders that serve quality and fresh products.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strategies of TESCO</a:t>
            </a:r>
          </a:p>
        </p:txBody>
      </p:sp>
      <p:sp>
        <p:nvSpPr>
          <p:cNvPr id="3" name="Content Placeholder 2"/>
          <p:cNvSpPr>
            <a:spLocks noGrp="1"/>
          </p:cNvSpPr>
          <p:nvPr>
            <p:ph sz="quarter" idx="1"/>
          </p:nvPr>
        </p:nvSpPr>
        <p:spPr/>
        <p:txBody>
          <a:bodyPr/>
          <a:lstStyle/>
          <a:p>
            <a:pPr algn="just"/>
            <a:r>
              <a:rPr lang="en-GB" dirty="0"/>
              <a:t>Communication is the main tool which helps in advertising, and convey cohesive messages to the staff and customers of Tesco.  </a:t>
            </a:r>
          </a:p>
          <a:p>
            <a:pPr algn="just"/>
            <a:r>
              <a:rPr lang="en-GB" dirty="0"/>
              <a:t>Tesco mainly uses the verbal and non-verbal communications with the oral and written methods.</a:t>
            </a:r>
          </a:p>
          <a:p>
            <a:pPr algn="just"/>
            <a:r>
              <a:rPr lang="en-GB" dirty="0"/>
              <a:t> verbal communication involves conversation, meetings, telephone conferencing, telephone call, etc.</a:t>
            </a:r>
          </a:p>
          <a:p>
            <a:pPr algn="just"/>
            <a:r>
              <a:rPr lang="en-GB" dirty="0"/>
              <a:t>Non-verbal communication involves letter, memo, reports, adverts, e-mails,  etc.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strategy of Tesco</a:t>
            </a:r>
          </a:p>
        </p:txBody>
      </p:sp>
      <p:sp>
        <p:nvSpPr>
          <p:cNvPr id="3" name="Content Placeholder 2"/>
          <p:cNvSpPr>
            <a:spLocks noGrp="1"/>
          </p:cNvSpPr>
          <p:nvPr>
            <p:ph sz="quarter" idx="1"/>
          </p:nvPr>
        </p:nvSpPr>
        <p:spPr/>
        <p:txBody>
          <a:bodyPr/>
          <a:lstStyle/>
          <a:p>
            <a:r>
              <a:rPr lang="en-US" b="1" dirty="0"/>
              <a:t>Advantages of verbal communication: </a:t>
            </a:r>
          </a:p>
          <a:p>
            <a:pPr>
              <a:buFont typeface="Arial" pitchFamily="34" charset="0"/>
              <a:buChar char="•"/>
            </a:pPr>
            <a:r>
              <a:rPr lang="en-US" dirty="0"/>
              <a:t>Time rescue</a:t>
            </a:r>
          </a:p>
          <a:p>
            <a:pPr>
              <a:buFont typeface="Arial" pitchFamily="34" charset="0"/>
              <a:buChar char="•"/>
            </a:pPr>
            <a:r>
              <a:rPr lang="en-US" dirty="0"/>
              <a:t>Effective</a:t>
            </a:r>
          </a:p>
          <a:p>
            <a:pPr>
              <a:buFont typeface="Arial" pitchFamily="34" charset="0"/>
              <a:buChar char="•"/>
            </a:pPr>
            <a:r>
              <a:rPr lang="en-US" dirty="0"/>
              <a:t>Immediate feedback</a:t>
            </a:r>
          </a:p>
          <a:p>
            <a:pPr>
              <a:buFont typeface="Arial" pitchFamily="34" charset="0"/>
              <a:buChar char="•"/>
            </a:pPr>
            <a:r>
              <a:rPr lang="en-US" dirty="0"/>
              <a:t>Easy </a:t>
            </a:r>
          </a:p>
          <a:p>
            <a:r>
              <a:rPr lang="en-US" b="1" dirty="0"/>
              <a:t>Disadvantage of verbal communication:</a:t>
            </a:r>
          </a:p>
          <a:p>
            <a:pPr>
              <a:buFont typeface="Arial" pitchFamily="34" charset="0"/>
              <a:buChar char="•"/>
            </a:pPr>
            <a:r>
              <a:rPr lang="en-GB" dirty="0"/>
              <a:t>Indifferences create</a:t>
            </a:r>
          </a:p>
          <a:p>
            <a:pPr>
              <a:buFont typeface="Arial" pitchFamily="34" charset="0"/>
              <a:buChar char="•"/>
            </a:pPr>
            <a:r>
              <a:rPr lang="en-GB" dirty="0"/>
              <a:t>Communication gaps</a:t>
            </a:r>
          </a:p>
          <a:p>
            <a:pPr>
              <a:buFont typeface="Arial" pitchFamily="34" charset="0"/>
              <a:buChar char="•"/>
            </a:pPr>
            <a:r>
              <a:rPr lang="en-GB" dirty="0"/>
              <a:t>Inconvenient</a:t>
            </a:r>
          </a:p>
          <a:p>
            <a:pPr>
              <a:buFont typeface="Arial" pitchFamily="34" charset="0"/>
              <a:buChar char="•"/>
            </a:pPr>
            <a:r>
              <a:rPr lang="en-GB" dirty="0"/>
              <a:t>Confusion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strategy of Tesco</a:t>
            </a:r>
          </a:p>
        </p:txBody>
      </p:sp>
      <p:sp>
        <p:nvSpPr>
          <p:cNvPr id="3" name="Content Placeholder 2"/>
          <p:cNvSpPr>
            <a:spLocks noGrp="1"/>
          </p:cNvSpPr>
          <p:nvPr>
            <p:ph sz="quarter" idx="1"/>
          </p:nvPr>
        </p:nvSpPr>
        <p:spPr/>
        <p:txBody>
          <a:bodyPr/>
          <a:lstStyle/>
          <a:p>
            <a:r>
              <a:rPr lang="en-GB" b="1" dirty="0"/>
              <a:t>Advantages of non-verbal communication: </a:t>
            </a:r>
          </a:p>
          <a:p>
            <a:pPr>
              <a:buFont typeface="Arial" pitchFamily="34" charset="0"/>
              <a:buChar char="•"/>
            </a:pPr>
            <a:r>
              <a:rPr lang="en-GB" dirty="0"/>
              <a:t>Presentable </a:t>
            </a:r>
          </a:p>
          <a:p>
            <a:pPr>
              <a:buFont typeface="Arial" pitchFamily="34" charset="0"/>
              <a:buChar char="•"/>
            </a:pPr>
            <a:r>
              <a:rPr lang="en-GB" dirty="0"/>
              <a:t>Substitute</a:t>
            </a:r>
          </a:p>
          <a:p>
            <a:pPr>
              <a:buFont typeface="Arial" pitchFamily="34" charset="0"/>
              <a:buChar char="•"/>
            </a:pPr>
            <a:r>
              <a:rPr lang="en-GB" dirty="0"/>
              <a:t>Helpful</a:t>
            </a:r>
          </a:p>
          <a:p>
            <a:pPr>
              <a:buFont typeface="Arial" pitchFamily="34" charset="0"/>
              <a:buChar char="•"/>
            </a:pPr>
            <a:r>
              <a:rPr lang="en-GB" dirty="0"/>
              <a:t>Attractive</a:t>
            </a:r>
          </a:p>
          <a:p>
            <a:r>
              <a:rPr lang="en-GB" b="1" dirty="0"/>
              <a:t>Disadvantages of non-verbal communication:</a:t>
            </a:r>
          </a:p>
          <a:p>
            <a:pPr>
              <a:buFont typeface="Arial" pitchFamily="34" charset="0"/>
              <a:buChar char="•"/>
            </a:pPr>
            <a:r>
              <a:rPr lang="en-GB" dirty="0"/>
              <a:t>Distortion</a:t>
            </a:r>
          </a:p>
          <a:p>
            <a:pPr>
              <a:buFont typeface="Arial" pitchFamily="34" charset="0"/>
              <a:buChar char="•"/>
            </a:pPr>
            <a:r>
              <a:rPr lang="en-GB" dirty="0"/>
              <a:t>Costly</a:t>
            </a:r>
          </a:p>
          <a:p>
            <a:pPr>
              <a:buFont typeface="Arial" pitchFamily="34" charset="0"/>
              <a:buChar char="•"/>
            </a:pPr>
            <a:r>
              <a:rPr lang="en-GB" dirty="0"/>
              <a:t>Difficult</a:t>
            </a:r>
          </a:p>
          <a:p>
            <a:pPr>
              <a:buFont typeface="Arial" pitchFamily="34" charset="0"/>
              <a:buChar char="•"/>
            </a:pPr>
            <a:r>
              <a:rPr lang="en-GB" dirty="0"/>
              <a:t>Unavailability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Theories of communication adopted by Tesco:</a:t>
            </a:r>
          </a:p>
        </p:txBody>
      </p:sp>
      <p:sp>
        <p:nvSpPr>
          <p:cNvPr id="3" name="Content Placeholder 2"/>
          <p:cNvSpPr>
            <a:spLocks noGrp="1"/>
          </p:cNvSpPr>
          <p:nvPr>
            <p:ph sz="quarter" idx="1"/>
          </p:nvPr>
        </p:nvSpPr>
        <p:spPr/>
        <p:txBody>
          <a:bodyPr/>
          <a:lstStyle/>
          <a:p>
            <a:r>
              <a:rPr lang="en-GB" dirty="0"/>
              <a:t>Communication in Tesco is a complex method which involves creation, exchange, interpret , and store messages to achieve goals with in Tesco.</a:t>
            </a:r>
          </a:p>
          <a:p>
            <a:r>
              <a:rPr lang="en-GB" dirty="0"/>
              <a:t>The theories adopted by Tesco for the future and balanced working of employees are:</a:t>
            </a:r>
          </a:p>
          <a:p>
            <a:pPr marL="514350" indent="-514350">
              <a:buFont typeface="Wingdings" pitchFamily="2" charset="2"/>
              <a:buChar char="v"/>
            </a:pPr>
            <a:r>
              <a:rPr lang="en-GB" dirty="0"/>
              <a:t>Acceptance theory of Tesco</a:t>
            </a:r>
          </a:p>
          <a:p>
            <a:pPr marL="514350" indent="-514350">
              <a:buFont typeface="Wingdings" pitchFamily="2" charset="2"/>
              <a:buChar char="v"/>
            </a:pPr>
            <a:r>
              <a:rPr lang="en-GB" dirty="0"/>
              <a:t>Functional approach to corporate culture</a:t>
            </a:r>
          </a:p>
          <a:p>
            <a:pPr marL="514350" indent="-514350">
              <a:buNone/>
            </a:pPr>
            <a:r>
              <a:rPr lang="en-GB" dirty="0"/>
              <a:t>This theories support work culture of employees with the provision to achieve high command for Tesco.</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Theories of communication adopted by Tesco:</a:t>
            </a:r>
          </a:p>
        </p:txBody>
      </p:sp>
      <p:sp>
        <p:nvSpPr>
          <p:cNvPr id="3" name="Content Placeholder 2"/>
          <p:cNvSpPr>
            <a:spLocks noGrp="1"/>
          </p:cNvSpPr>
          <p:nvPr>
            <p:ph sz="quarter" idx="1"/>
          </p:nvPr>
        </p:nvSpPr>
        <p:spPr>
          <a:xfrm>
            <a:off x="381000" y="1143000"/>
            <a:ext cx="8229600" cy="4937760"/>
          </a:xfrm>
        </p:spPr>
        <p:txBody>
          <a:bodyPr>
            <a:normAutofit/>
          </a:bodyPr>
          <a:lstStyle/>
          <a:p>
            <a:r>
              <a:rPr lang="en-GB" dirty="0"/>
              <a:t>Acceptance theory of Tesco: </a:t>
            </a:r>
          </a:p>
          <a:p>
            <a:pPr algn="just">
              <a:buNone/>
            </a:pPr>
            <a:r>
              <a:rPr lang="en-GB" dirty="0"/>
              <a:t>Tesco adopt this theory for the communication, cohesiveness for formal  company and maintenance of honesty and self esteem with different zones.</a:t>
            </a:r>
          </a:p>
          <a:p>
            <a:pPr>
              <a:buFont typeface="Arial" pitchFamily="34" charset="0"/>
              <a:buChar char="•"/>
            </a:pPr>
            <a:r>
              <a:rPr lang="en-GB" dirty="0"/>
              <a:t>Advantages: acceptance, interpret the communication, consistency, believes.</a:t>
            </a:r>
          </a:p>
          <a:p>
            <a:pPr>
              <a:buFont typeface="Arial" pitchFamily="34" charset="0"/>
              <a:buChar char="•"/>
            </a:pPr>
            <a:r>
              <a:rPr lang="en-GB" dirty="0"/>
              <a:t>Disadvantages: unaccepted, borderline actions, zone of difference.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pPr marL="0" indent="0">
              <a:spcBef>
                <a:spcPts val="0"/>
              </a:spcBef>
              <a:buClrTx/>
              <a:buSzTx/>
              <a:buNone/>
              <a:defRPr/>
            </a:pPr>
            <a:r>
              <a:rPr lang="en-GB" dirty="0"/>
              <a:t>Functional approach to corporate culture: </a:t>
            </a:r>
          </a:p>
          <a:p>
            <a:r>
              <a:rPr lang="en-GB" dirty="0"/>
              <a:t>Due to assumption of reflection and creation for distinguish Tesco culture for competitive growth and progressive shape of company by the communication.</a:t>
            </a:r>
          </a:p>
          <a:p>
            <a:pPr>
              <a:buFont typeface="Arial" pitchFamily="34" charset="0"/>
              <a:buChar char="•"/>
            </a:pPr>
            <a:r>
              <a:rPr lang="en-GB" dirty="0"/>
              <a:t>Advantages : clarity, speed, specialization.</a:t>
            </a:r>
          </a:p>
          <a:p>
            <a:r>
              <a:rPr lang="en-GB" dirty="0"/>
              <a:t>Disadvantages :  lack of coordination, segregation and weak bonding.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Theories of communication adopted by Tesco:</a:t>
            </a:r>
          </a:p>
        </p:txBody>
      </p:sp>
      <p:sp>
        <p:nvSpPr>
          <p:cNvPr id="3" name="Content Placeholder 2"/>
          <p:cNvSpPr>
            <a:spLocks noGrp="1"/>
          </p:cNvSpPr>
          <p:nvPr>
            <p:ph sz="quarter" idx="1"/>
          </p:nvPr>
        </p:nvSpPr>
        <p:spPr/>
        <p:txBody>
          <a:bodyPr/>
          <a:lstStyle/>
          <a:p>
            <a:pPr>
              <a:buNone/>
            </a:pPr>
            <a:r>
              <a:rPr lang="en-GB" dirty="0"/>
              <a:t>Benefits:</a:t>
            </a:r>
          </a:p>
          <a:p>
            <a:r>
              <a:rPr lang="en-GB" dirty="0"/>
              <a:t>Smooth working and good teamwork.</a:t>
            </a:r>
          </a:p>
          <a:p>
            <a:r>
              <a:rPr lang="en-GB" dirty="0"/>
              <a:t>Healthy staff.</a:t>
            </a:r>
          </a:p>
          <a:p>
            <a:r>
              <a:rPr lang="en-GB" dirty="0"/>
              <a:t>Valued employees.</a:t>
            </a:r>
          </a:p>
          <a:p>
            <a:r>
              <a:rPr lang="en-GB" dirty="0"/>
              <a:t>Satisfaction.</a:t>
            </a:r>
          </a:p>
          <a:p>
            <a:r>
              <a:rPr lang="en-GB" dirty="0"/>
              <a:t>Training and development.</a:t>
            </a:r>
          </a:p>
          <a:p>
            <a:r>
              <a:rPr lang="en-GB" dirty="0"/>
              <a:t>Human interaction</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channels used by Tesco </a:t>
            </a:r>
          </a:p>
        </p:txBody>
      </p:sp>
      <p:sp>
        <p:nvSpPr>
          <p:cNvPr id="3" name="Content Placeholder 2"/>
          <p:cNvSpPr>
            <a:spLocks noGrp="1"/>
          </p:cNvSpPr>
          <p:nvPr>
            <p:ph sz="quarter" idx="1"/>
          </p:nvPr>
        </p:nvSpPr>
        <p:spPr>
          <a:xfrm>
            <a:off x="533400" y="1295400"/>
            <a:ext cx="8229600" cy="4937760"/>
          </a:xfrm>
        </p:spPr>
        <p:txBody>
          <a:bodyPr/>
          <a:lstStyle/>
          <a:p>
            <a:pPr>
              <a:buNone/>
            </a:pPr>
            <a:r>
              <a:rPr lang="en-US" dirty="0"/>
              <a:t>The communication process of Tesco involves four main elements a sender, a message, a receiver, and feedback which completes by giving the proper form of information rewarded as effective communication. The types of effective communication are :</a:t>
            </a:r>
          </a:p>
          <a:p>
            <a:r>
              <a:rPr lang="en-US" dirty="0"/>
              <a:t>Internal communication channel</a:t>
            </a:r>
          </a:p>
          <a:p>
            <a:r>
              <a:rPr lang="en-US" dirty="0"/>
              <a:t>External communication channel</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Communication channels used by Tesco </a:t>
            </a:r>
          </a:p>
        </p:txBody>
      </p:sp>
      <p:sp>
        <p:nvSpPr>
          <p:cNvPr id="3" name="Content Placeholder 2"/>
          <p:cNvSpPr>
            <a:spLocks noGrp="1"/>
          </p:cNvSpPr>
          <p:nvPr>
            <p:ph sz="quarter" idx="1"/>
          </p:nvPr>
        </p:nvSpPr>
        <p:spPr/>
        <p:txBody>
          <a:bodyPr/>
          <a:lstStyle/>
          <a:p>
            <a:r>
              <a:rPr lang="en-GB" dirty="0"/>
              <a:t>Internal </a:t>
            </a:r>
            <a:r>
              <a:rPr lang="en-US" dirty="0"/>
              <a:t>communication channel </a:t>
            </a:r>
            <a:r>
              <a:rPr lang="en-GB" dirty="0"/>
              <a:t>:</a:t>
            </a:r>
          </a:p>
          <a:p>
            <a:pPr>
              <a:buFont typeface="Wingdings" pitchFamily="2" charset="2"/>
              <a:buChar char="§"/>
            </a:pPr>
            <a:r>
              <a:rPr lang="en-US" dirty="0"/>
              <a:t>Communications done through reports, staff meetings, forms, and memos, by the official channel, is considered internal communication.</a:t>
            </a:r>
          </a:p>
          <a:p>
            <a:pPr>
              <a:buFont typeface="Wingdings" pitchFamily="2" charset="2"/>
              <a:buChar char="§"/>
            </a:pPr>
            <a:r>
              <a:rPr lang="en-US" dirty="0"/>
              <a:t>It is a well organized and generally required for the board meetings for the proper meaning of messages through effective communication. </a:t>
            </a:r>
          </a:p>
          <a:p>
            <a:pPr>
              <a:buFont typeface="Wingdings" pitchFamily="2" charset="2"/>
              <a:buChar char="§"/>
            </a:pPr>
            <a:r>
              <a:rPr lang="en-US" dirty="0"/>
              <a:t>E-mails: it is used for the formal communication of message to the staff and customers of Tesco to negotiate with their staff, employees, clients, customers, etc.</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Communication channels used by Tesco </a:t>
            </a:r>
          </a:p>
        </p:txBody>
      </p:sp>
      <p:sp>
        <p:nvSpPr>
          <p:cNvPr id="3" name="Content Placeholder 2"/>
          <p:cNvSpPr>
            <a:spLocks noGrp="1"/>
          </p:cNvSpPr>
          <p:nvPr>
            <p:ph sz="quarter" idx="1"/>
          </p:nvPr>
        </p:nvSpPr>
        <p:spPr/>
        <p:txBody>
          <a:bodyPr/>
          <a:lstStyle/>
          <a:p>
            <a:r>
              <a:rPr lang="en-GB" dirty="0"/>
              <a:t>External </a:t>
            </a:r>
            <a:r>
              <a:rPr lang="en-US" dirty="0"/>
              <a:t>communication channel </a:t>
            </a:r>
            <a:r>
              <a:rPr lang="en-GB" dirty="0"/>
              <a:t>:</a:t>
            </a:r>
          </a:p>
          <a:p>
            <a:pPr>
              <a:buFont typeface="Wingdings" pitchFamily="2" charset="2"/>
              <a:buChar char="§"/>
            </a:pPr>
            <a:r>
              <a:rPr lang="en-US" dirty="0"/>
              <a:t>Without the official channels or commands among the individuals.</a:t>
            </a:r>
          </a:p>
          <a:p>
            <a:pPr>
              <a:buFont typeface="Wingdings" pitchFamily="2" charset="2"/>
              <a:buChar char="§"/>
            </a:pPr>
            <a:r>
              <a:rPr lang="en-US" dirty="0"/>
              <a:t>It creates co-operation between the staff with good working place.</a:t>
            </a:r>
          </a:p>
          <a:p>
            <a:pPr>
              <a:buFont typeface="Wingdings" pitchFamily="2" charset="2"/>
              <a:buChar char="§"/>
            </a:pPr>
            <a:r>
              <a:rPr lang="en-US" dirty="0"/>
              <a:t>It is among the workers and the same level of employees.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communication used by Tesco</a:t>
            </a:r>
          </a:p>
        </p:txBody>
      </p:sp>
      <p:sp>
        <p:nvSpPr>
          <p:cNvPr id="3" name="Content Placeholder 2"/>
          <p:cNvSpPr>
            <a:spLocks noGrp="1"/>
          </p:cNvSpPr>
          <p:nvPr>
            <p:ph sz="quarter" idx="1"/>
          </p:nvPr>
        </p:nvSpPr>
        <p:spPr/>
        <p:txBody>
          <a:bodyPr/>
          <a:lstStyle/>
          <a:p>
            <a:pPr>
              <a:buNone/>
            </a:pPr>
            <a:r>
              <a:rPr lang="en-GB" dirty="0"/>
              <a:t>The simple way of representation of an idea or thought. The models used by Tesco for the communication are:</a:t>
            </a:r>
          </a:p>
          <a:p>
            <a:r>
              <a:rPr lang="en-GB" dirty="0"/>
              <a:t>Aristotle mode of communication</a:t>
            </a:r>
          </a:p>
          <a:p>
            <a:r>
              <a:rPr lang="en-GB" dirty="0"/>
              <a:t>Berlo’s model of communication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communication used by Tesco</a:t>
            </a:r>
          </a:p>
        </p:txBody>
      </p:sp>
      <p:sp>
        <p:nvSpPr>
          <p:cNvPr id="3" name="Content Placeholder 2"/>
          <p:cNvSpPr>
            <a:spLocks noGrp="1"/>
          </p:cNvSpPr>
          <p:nvPr>
            <p:ph sz="quarter" idx="1"/>
          </p:nvPr>
        </p:nvSpPr>
        <p:spPr/>
        <p:txBody>
          <a:bodyPr/>
          <a:lstStyle/>
          <a:p>
            <a:r>
              <a:rPr lang="en-GB" dirty="0"/>
              <a:t>Aristotle model of communication: </a:t>
            </a:r>
          </a:p>
          <a:p>
            <a:pPr>
              <a:buNone/>
            </a:pPr>
            <a:r>
              <a:rPr lang="en-GB" dirty="0"/>
              <a:t>It is widely used model by Tesco in which the sender prepares the content and take the absolute charge of communication. </a:t>
            </a:r>
          </a:p>
          <a:p>
            <a:pPr>
              <a:buFont typeface="Arial" pitchFamily="34" charset="0"/>
              <a:buChar char="•"/>
            </a:pPr>
            <a:r>
              <a:rPr lang="en-GB" dirty="0"/>
              <a:t>Advantages: interpret raw staff, new discoveries, order and coherence, vantage points.</a:t>
            </a:r>
          </a:p>
          <a:p>
            <a:pPr>
              <a:buFont typeface="Arial" pitchFamily="34" charset="0"/>
              <a:buChar char="•"/>
            </a:pPr>
            <a:r>
              <a:rPr lang="en-GB" dirty="0"/>
              <a:t>Disadvantages: over simplicity leads to over of events.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communication used by Tesco</a:t>
            </a:r>
          </a:p>
        </p:txBody>
      </p:sp>
      <p:sp>
        <p:nvSpPr>
          <p:cNvPr id="3" name="Content Placeholder 2"/>
          <p:cNvSpPr>
            <a:spLocks noGrp="1"/>
          </p:cNvSpPr>
          <p:nvPr>
            <p:ph sz="quarter" idx="1"/>
          </p:nvPr>
        </p:nvSpPr>
        <p:spPr/>
        <p:txBody>
          <a:bodyPr/>
          <a:lstStyle/>
          <a:p>
            <a:r>
              <a:rPr lang="en-GB" dirty="0"/>
              <a:t>Berlo’s model of communication: </a:t>
            </a:r>
          </a:p>
          <a:p>
            <a:pPr>
              <a:buNone/>
            </a:pPr>
            <a:r>
              <a:rPr lang="en-GB" dirty="0"/>
              <a:t>It is based on the SMCR which stands for source, message, channel, receiver and process take place when sender send a message through various channels and receiver receive the message with correct implementation.</a:t>
            </a:r>
          </a:p>
          <a:p>
            <a:pPr>
              <a:buFont typeface="Arial" pitchFamily="34" charset="0"/>
              <a:buChar char="•"/>
            </a:pPr>
            <a:r>
              <a:rPr lang="en-GB" dirty="0"/>
              <a:t>Advantages: straightforward, person-to-person communication, higher communication.</a:t>
            </a:r>
          </a:p>
          <a:p>
            <a:pPr>
              <a:buFont typeface="Arial" pitchFamily="34" charset="0"/>
              <a:buChar char="•"/>
            </a:pPr>
            <a:r>
              <a:rPr lang="en-GB" dirty="0"/>
              <a:t>Disadvantages: noise, advertisers, absence of feedback.</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Barriers in communication faced by Tesco:</a:t>
            </a:r>
          </a:p>
        </p:txBody>
      </p:sp>
      <p:sp>
        <p:nvSpPr>
          <p:cNvPr id="3" name="Content Placeholder 2"/>
          <p:cNvSpPr>
            <a:spLocks noGrp="1"/>
          </p:cNvSpPr>
          <p:nvPr>
            <p:ph sz="quarter" idx="1"/>
          </p:nvPr>
        </p:nvSpPr>
        <p:spPr/>
        <p:txBody>
          <a:bodyPr/>
          <a:lstStyle/>
          <a:p>
            <a:r>
              <a:rPr lang="en-US" dirty="0"/>
              <a:t>It is difficult to understand the language, culture, distance, technology etc . as a barrier to effective communication. Barriers such as:</a:t>
            </a:r>
          </a:p>
          <a:p>
            <a:r>
              <a:rPr lang="en-US" dirty="0"/>
              <a:t>Language barrier.</a:t>
            </a:r>
          </a:p>
          <a:p>
            <a:r>
              <a:rPr lang="en-US" dirty="0"/>
              <a:t>Cultural barrier.</a:t>
            </a:r>
          </a:p>
          <a:p>
            <a:r>
              <a:rPr lang="en-US" dirty="0"/>
              <a:t>Physical  barrier.</a:t>
            </a:r>
          </a:p>
          <a:p>
            <a:r>
              <a:rPr lang="en-US" dirty="0"/>
              <a:t>Psychological barrier.</a:t>
            </a:r>
          </a:p>
          <a:p>
            <a:r>
              <a:rPr lang="en-US" dirty="0"/>
              <a:t>Technological barrier. </a:t>
            </a:r>
            <a:endParaRPr lang="en-GB" dirty="0"/>
          </a:p>
        </p:txBody>
      </p:sp>
      <p:pic>
        <p:nvPicPr>
          <p:cNvPr id="4" name="Picture 3" descr="language barriers.jpg"/>
          <p:cNvPicPr>
            <a:picLocks noChangeAspect="1"/>
          </p:cNvPicPr>
          <p:nvPr/>
        </p:nvPicPr>
        <p:blipFill>
          <a:blip r:embed="rId3"/>
          <a:stretch>
            <a:fillRect/>
          </a:stretch>
        </p:blipFill>
        <p:spPr>
          <a:xfrm>
            <a:off x="4419600" y="2286000"/>
            <a:ext cx="4219575" cy="25146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Barriers in communication faced by Tesco:</a:t>
            </a:r>
            <a:br>
              <a:rPr lang="en-GB" dirty="0"/>
            </a:br>
            <a:endParaRPr lang="en-GB" dirty="0"/>
          </a:p>
        </p:txBody>
      </p:sp>
      <p:sp>
        <p:nvSpPr>
          <p:cNvPr id="3" name="Content Placeholder 2"/>
          <p:cNvSpPr>
            <a:spLocks noGrp="1"/>
          </p:cNvSpPr>
          <p:nvPr>
            <p:ph sz="quarter" idx="1"/>
          </p:nvPr>
        </p:nvSpPr>
        <p:spPr/>
        <p:txBody>
          <a:bodyPr/>
          <a:lstStyle/>
          <a:p>
            <a:r>
              <a:rPr lang="en-US" dirty="0"/>
              <a:t>Drawbacks:</a:t>
            </a:r>
          </a:p>
          <a:p>
            <a:pPr>
              <a:buFont typeface="Wingdings" pitchFamily="2" charset="2"/>
              <a:buChar char="§"/>
            </a:pPr>
            <a:r>
              <a:rPr lang="en-US" dirty="0"/>
              <a:t>Jargon languages   </a:t>
            </a:r>
          </a:p>
          <a:p>
            <a:pPr>
              <a:buFont typeface="Wingdings" pitchFamily="2" charset="2"/>
              <a:buChar char="§"/>
            </a:pPr>
            <a:r>
              <a:rPr lang="en-US" dirty="0"/>
              <a:t>Attitude towards the sender</a:t>
            </a:r>
          </a:p>
          <a:p>
            <a:pPr>
              <a:buFont typeface="Wingdings" pitchFamily="2" charset="2"/>
              <a:buChar char="§"/>
            </a:pPr>
            <a:r>
              <a:rPr lang="en-US" dirty="0"/>
              <a:t>Poor timing</a:t>
            </a:r>
          </a:p>
          <a:p>
            <a:pPr>
              <a:buFont typeface="Wingdings" pitchFamily="2" charset="2"/>
              <a:buChar char="§"/>
            </a:pPr>
            <a:r>
              <a:rPr lang="en-US" dirty="0"/>
              <a:t>Wrong format</a:t>
            </a:r>
          </a:p>
          <a:p>
            <a:pPr>
              <a:buFont typeface="Wingdings" pitchFamily="2" charset="2"/>
              <a:buChar char="§"/>
            </a:pPr>
            <a:r>
              <a:rPr lang="en-US" dirty="0"/>
              <a:t>Technical breakdown</a:t>
            </a:r>
          </a:p>
          <a:p>
            <a:pPr>
              <a:buNone/>
            </a:pPr>
            <a:endParaRPr lang="en-GB" dirty="0"/>
          </a:p>
        </p:txBody>
      </p:sp>
      <p:pic>
        <p:nvPicPr>
          <p:cNvPr id="4" name="Picture 3" descr="download.jpg"/>
          <p:cNvPicPr>
            <a:picLocks noChangeAspect="1"/>
          </p:cNvPicPr>
          <p:nvPr/>
        </p:nvPicPr>
        <p:blipFill>
          <a:blip r:embed="rId3"/>
          <a:stretch>
            <a:fillRect/>
          </a:stretch>
        </p:blipFill>
        <p:spPr>
          <a:xfrm>
            <a:off x="5257800" y="2743200"/>
            <a:ext cx="2743200" cy="282892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Barriers in communication faced by Tesco:</a:t>
            </a:r>
            <a:br>
              <a:rPr lang="en-GB" dirty="0"/>
            </a:br>
            <a:endParaRPr lang="en-GB" dirty="0"/>
          </a:p>
        </p:txBody>
      </p:sp>
      <p:sp>
        <p:nvSpPr>
          <p:cNvPr id="3" name="Content Placeholder 2"/>
          <p:cNvSpPr>
            <a:spLocks noGrp="1"/>
          </p:cNvSpPr>
          <p:nvPr>
            <p:ph sz="quarter" idx="1"/>
          </p:nvPr>
        </p:nvSpPr>
        <p:spPr/>
        <p:txBody>
          <a:bodyPr/>
          <a:lstStyle/>
          <a:p>
            <a:r>
              <a:rPr lang="en-US" dirty="0"/>
              <a:t>Ways to avoid barriers:</a:t>
            </a:r>
          </a:p>
          <a:p>
            <a:pPr>
              <a:buFont typeface="Wingdings" pitchFamily="2" charset="2"/>
              <a:buChar char="§"/>
            </a:pPr>
            <a:r>
              <a:rPr lang="en-US" dirty="0"/>
              <a:t>Use concise, clear, and readable messages, and avoid the use of jargon languages.</a:t>
            </a:r>
          </a:p>
          <a:p>
            <a:pPr>
              <a:buFont typeface="Wingdings" pitchFamily="2" charset="2"/>
              <a:buChar char="§"/>
            </a:pPr>
            <a:r>
              <a:rPr lang="en-US" dirty="0"/>
              <a:t>Train and educate.</a:t>
            </a:r>
          </a:p>
          <a:p>
            <a:pPr>
              <a:buFont typeface="Wingdings" pitchFamily="2" charset="2"/>
              <a:buChar char="§"/>
            </a:pPr>
            <a:r>
              <a:rPr lang="en-US" dirty="0"/>
              <a:t>Rules and regulations for maintaining equality.</a:t>
            </a:r>
          </a:p>
          <a:p>
            <a:pPr>
              <a:buFont typeface="Wingdings" pitchFamily="2" charset="2"/>
              <a:buChar char="§"/>
            </a:pPr>
            <a:r>
              <a:rPr lang="en-US" dirty="0"/>
              <a:t>Anti-harassment training.</a:t>
            </a:r>
          </a:p>
          <a:p>
            <a:pPr>
              <a:buFont typeface="Wingdings" pitchFamily="2" charset="2"/>
              <a:buChar char="§"/>
            </a:pPr>
            <a:r>
              <a:rPr lang="en-US" dirty="0"/>
              <a:t>Allowance of work remotely.</a:t>
            </a:r>
          </a:p>
          <a:p>
            <a:pPr>
              <a:buFont typeface="Wingdings" pitchFamily="2" charset="2"/>
              <a:buChar char="§"/>
            </a:pPr>
            <a:r>
              <a:rPr lang="en-US" dirty="0"/>
              <a:t>Proper guidance for technology.</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channel that can be used by Tesco</a:t>
            </a:r>
          </a:p>
        </p:txBody>
      </p:sp>
      <p:sp>
        <p:nvSpPr>
          <p:cNvPr id="3" name="Content Placeholder 2"/>
          <p:cNvSpPr>
            <a:spLocks noGrp="1"/>
          </p:cNvSpPr>
          <p:nvPr>
            <p:ph sz="quarter" idx="1"/>
          </p:nvPr>
        </p:nvSpPr>
        <p:spPr/>
        <p:txBody>
          <a:bodyPr/>
          <a:lstStyle/>
          <a:p>
            <a:pPr>
              <a:buFont typeface="Wingdings" pitchFamily="2" charset="2"/>
              <a:buChar char="§"/>
            </a:pPr>
            <a:r>
              <a:rPr lang="en-US" dirty="0"/>
              <a:t>Communication channels that used by Tesco to avoid barriers to reaching effective communication. The substitutes are : </a:t>
            </a:r>
          </a:p>
          <a:p>
            <a:pPr>
              <a:buFont typeface="Wingdings" pitchFamily="2" charset="2"/>
              <a:buChar char="§"/>
            </a:pPr>
            <a:r>
              <a:rPr lang="en-US" dirty="0"/>
              <a:t>Ring central</a:t>
            </a:r>
          </a:p>
          <a:p>
            <a:pPr>
              <a:buFont typeface="Wingdings" pitchFamily="2" charset="2"/>
              <a:buChar char="§"/>
            </a:pPr>
            <a:r>
              <a:rPr lang="en-US" dirty="0"/>
              <a:t>Slenke</a:t>
            </a:r>
          </a:p>
          <a:p>
            <a:pPr>
              <a:buFont typeface="Wingdings" pitchFamily="2" charset="2"/>
              <a:buChar char="§"/>
            </a:pPr>
            <a:r>
              <a:rPr lang="en-US" dirty="0"/>
              <a:t>Steering wheel</a:t>
            </a:r>
          </a:p>
          <a:p>
            <a:pPr>
              <a:buFont typeface="Wingdings" pitchFamily="2" charset="2"/>
              <a:buChar char="§"/>
            </a:pPr>
            <a:r>
              <a:rPr lang="en-US" dirty="0"/>
              <a:t>Contact monkey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channel that can be used by Tesco</a:t>
            </a:r>
          </a:p>
        </p:txBody>
      </p:sp>
      <p:sp>
        <p:nvSpPr>
          <p:cNvPr id="3" name="Content Placeholder 2"/>
          <p:cNvSpPr>
            <a:spLocks noGrp="1"/>
          </p:cNvSpPr>
          <p:nvPr>
            <p:ph sz="quarter" idx="1"/>
          </p:nvPr>
        </p:nvSpPr>
        <p:spPr/>
        <p:txBody>
          <a:bodyPr/>
          <a:lstStyle/>
          <a:p>
            <a:pPr>
              <a:buNone/>
            </a:pPr>
            <a:r>
              <a:rPr lang="en-US" dirty="0"/>
              <a:t>Ring central: this is the perfect option for effective communication for Tesco. It consists of the following features:</a:t>
            </a:r>
          </a:p>
          <a:p>
            <a:pPr>
              <a:buFont typeface="Wingdings" pitchFamily="2" charset="2"/>
              <a:buChar char="§"/>
            </a:pPr>
            <a:r>
              <a:rPr lang="en-US" dirty="0"/>
              <a:t>Conference calls</a:t>
            </a:r>
          </a:p>
          <a:p>
            <a:pPr>
              <a:buFont typeface="Wingdings" pitchFamily="2" charset="2"/>
              <a:buChar char="§"/>
            </a:pPr>
            <a:r>
              <a:rPr lang="en-US" dirty="0"/>
              <a:t>VoIP calls</a:t>
            </a:r>
          </a:p>
          <a:p>
            <a:pPr>
              <a:buFont typeface="Wingdings" pitchFamily="2" charset="2"/>
              <a:buChar char="§"/>
            </a:pPr>
            <a:r>
              <a:rPr lang="en-US" dirty="0"/>
              <a:t>Instant messages</a:t>
            </a:r>
          </a:p>
          <a:p>
            <a:pPr>
              <a:buFont typeface="Wingdings" pitchFamily="2" charset="2"/>
              <a:buChar char="§"/>
            </a:pPr>
            <a:r>
              <a:rPr lang="en-US" dirty="0"/>
              <a:t>it Can use on multiple devices.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channel that can be used by Tesco</a:t>
            </a:r>
          </a:p>
        </p:txBody>
      </p:sp>
      <p:sp>
        <p:nvSpPr>
          <p:cNvPr id="3" name="Content Placeholder 2"/>
          <p:cNvSpPr>
            <a:spLocks noGrp="1"/>
          </p:cNvSpPr>
          <p:nvPr>
            <p:ph sz="quarter" idx="1"/>
          </p:nvPr>
        </p:nvSpPr>
        <p:spPr/>
        <p:txBody>
          <a:bodyPr/>
          <a:lstStyle/>
          <a:p>
            <a:pPr algn="just">
              <a:buNone/>
            </a:pPr>
            <a:r>
              <a:rPr lang="en-US" dirty="0"/>
              <a:t>Slenke: it provides individual and group chat for team working with the task and time management and project, achievements, tasks, files, etc . are maintained.Video conferencing and screen sharing features are not available. It gives a unified experience to users.</a:t>
            </a:r>
          </a:p>
          <a:p>
            <a:pPr algn="just">
              <a:buNone/>
            </a:pPr>
            <a:r>
              <a:rPr lang="en-US" dirty="0"/>
              <a:t>Steering wheel: it is based on first Harvard Business Review BSC article which states a symbol of wheel for  negotiation intended to help employee to navigate into time ahead.</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channel that can be used by Tesco</a:t>
            </a:r>
          </a:p>
        </p:txBody>
      </p:sp>
      <p:sp>
        <p:nvSpPr>
          <p:cNvPr id="3" name="Content Placeholder 2"/>
          <p:cNvSpPr>
            <a:spLocks noGrp="1"/>
          </p:cNvSpPr>
          <p:nvPr>
            <p:ph sz="quarter" idx="1"/>
          </p:nvPr>
        </p:nvSpPr>
        <p:spPr/>
        <p:txBody>
          <a:bodyPr/>
          <a:lstStyle/>
          <a:p>
            <a:r>
              <a:rPr lang="en-US" dirty="0"/>
              <a:t>Contact monkey: this is use for large companies like Tesco due to a large number of employees working so that paying attention to everyone is impossible.</a:t>
            </a:r>
          </a:p>
          <a:p>
            <a:r>
              <a:rPr lang="en-US" dirty="0"/>
              <a:t>It helps to work internally among the staff with the latest tracking features.</a:t>
            </a:r>
          </a:p>
          <a:p>
            <a:r>
              <a:rPr lang="en-US" dirty="0"/>
              <a:t>Help in focusing on the customer as well as the staff also.</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sz="quarter" idx="1"/>
          </p:nvPr>
        </p:nvSpPr>
        <p:spPr/>
        <p:txBody>
          <a:bodyPr/>
          <a:lstStyle/>
          <a:p>
            <a:pPr algn="just">
              <a:buNone/>
            </a:pPr>
            <a:r>
              <a:rPr lang="en-US" dirty="0"/>
              <a:t>   Effective communication helps in proper working. The SMART strategy helps in smart working with the dedication to work. Motivation theory is applied to pushing toward success. Barriers disturb work properly. Communication channels are the means of communication. Different substitutes are present to avoid miscommunication.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sz="quarter" idx="1"/>
          </p:nvPr>
        </p:nvSpPr>
        <p:spPr/>
        <p:txBody>
          <a:bodyPr>
            <a:normAutofit fontScale="62500" lnSpcReduction="20000"/>
          </a:bodyPr>
          <a:lstStyle/>
          <a:p>
            <a:r>
              <a:rPr lang="en-US" dirty="0"/>
              <a:t>Ratna, H., 2019.  The importance of effective communication in healthcare practice. </a:t>
            </a:r>
            <a:r>
              <a:rPr lang="en-US" i="1" dirty="0"/>
              <a:t>Harvard Public Health Review</a:t>
            </a:r>
            <a:r>
              <a:rPr lang="en-US" dirty="0"/>
              <a:t>, </a:t>
            </a:r>
            <a:r>
              <a:rPr lang="en-US" i="1" dirty="0"/>
              <a:t>23</a:t>
            </a:r>
            <a:r>
              <a:rPr lang="en-US" dirty="0"/>
              <a:t>, pp.1-6.</a:t>
            </a:r>
          </a:p>
          <a:p>
            <a:r>
              <a:rPr lang="en-US" dirty="0"/>
              <a:t>Moura, M.B.L.D., 2021. </a:t>
            </a:r>
            <a:r>
              <a:rPr lang="en-US" i="1" dirty="0"/>
              <a:t>Equity Research in Food &amp; Retail Industry-TESCO PLC</a:t>
            </a:r>
            <a:r>
              <a:rPr lang="en-US" dirty="0"/>
              <a:t> (Doctoral dissertation, Instituto Superior de Economic e Gestão).</a:t>
            </a:r>
          </a:p>
          <a:p>
            <a:pPr fontAlgn="t"/>
            <a:r>
              <a:rPr lang="en-US" sz="2800" dirty="0"/>
              <a:t>Faiman, B. and Tariman, J.D., 2019. Shared Decision Making: Improving Patient Outcomes by Understanding the Benefits of and Barriers to Effective Communication. </a:t>
            </a:r>
            <a:r>
              <a:rPr lang="en-US" sz="2800" i="1" dirty="0"/>
              <a:t>Clinical Journal of Oncology Nursing</a:t>
            </a:r>
            <a:r>
              <a:rPr lang="en-US" sz="2800" dirty="0"/>
              <a:t>, </a:t>
            </a:r>
            <a:r>
              <a:rPr lang="en-US" sz="2800" i="1" dirty="0"/>
              <a:t>23</a:t>
            </a:r>
            <a:r>
              <a:rPr lang="en-US" sz="2800" dirty="0"/>
              <a:t>(5), pp.540-542.</a:t>
            </a:r>
          </a:p>
          <a:p>
            <a:pPr fontAlgn="t"/>
            <a:r>
              <a:rPr lang="en-US" sz="2800" dirty="0"/>
              <a:t>Dalton, L., Rapa, E. and Stein, A., 2020. Protecting the psychological health of children through effective communication about COVID-19. </a:t>
            </a:r>
            <a:r>
              <a:rPr lang="en-US" sz="2800" i="1" dirty="0"/>
              <a:t>The Lancet Child &amp; Adolescent Health</a:t>
            </a:r>
            <a:r>
              <a:rPr lang="en-US" sz="2800" dirty="0"/>
              <a:t>, </a:t>
            </a:r>
            <a:r>
              <a:rPr lang="en-US" sz="2800" i="1" dirty="0"/>
              <a:t>4</a:t>
            </a:r>
            <a:r>
              <a:rPr lang="en-US" sz="2800" dirty="0"/>
              <a:t>(5), pp.346-347.</a:t>
            </a:r>
          </a:p>
          <a:p>
            <a:r>
              <a:rPr lang="en-US" sz="2800" dirty="0"/>
              <a:t>Awadari, A.C. and Kanwal, S., 2019. Employee participation in organizational change: A case of Tesco PLC. </a:t>
            </a:r>
            <a:r>
              <a:rPr lang="en-US" sz="2800" i="1" dirty="0"/>
              <a:t>International Journal of Financial, Accounting, and Management</a:t>
            </a:r>
            <a:r>
              <a:rPr lang="en-US" sz="2800" dirty="0"/>
              <a:t>, </a:t>
            </a:r>
            <a:r>
              <a:rPr lang="en-US" sz="2800" i="1" dirty="0"/>
              <a:t>1</a:t>
            </a:r>
            <a:r>
              <a:rPr lang="en-US" sz="2800" dirty="0"/>
              <a:t>(2), pp.91-99.</a:t>
            </a:r>
          </a:p>
          <a:p>
            <a:r>
              <a:rPr lang="en-US" sz="2800" dirty="0"/>
              <a:t>Power, N., Dolby, R. and Thorne, D., 2021. ‘Reflecting or frozen?’The impact of Covid-19 on art therapists working with people with a learning disability. </a:t>
            </a:r>
            <a:r>
              <a:rPr lang="en-US" sz="2800" i="1" dirty="0"/>
              <a:t>International Journal of Art Therapy</a:t>
            </a:r>
            <a:r>
              <a:rPr lang="en-US" sz="2800" dirty="0"/>
              <a:t>, </a:t>
            </a:r>
            <a:r>
              <a:rPr lang="en-US" sz="2800" i="1" dirty="0"/>
              <a:t>26</a:t>
            </a:r>
            <a:r>
              <a:rPr lang="en-US" sz="2800" dirty="0"/>
              <a:t>(3), pp.84-95</a:t>
            </a:r>
            <a:br>
              <a:rPr lang="en-US" dirty="0"/>
            </a:br>
            <a:r>
              <a:rPr lang="en-US" sz="2800" dirty="0"/>
              <a:t>Poppi, F.I.M. and Kravanja, P., 2019. Actiones secundum fidei1: Antithesis and metaphoric conceptualization in Banksy’s graffiti art. </a:t>
            </a:r>
            <a:r>
              <a:rPr lang="en-US" sz="2800" i="1" dirty="0"/>
              <a:t>Metaphor and the Social world</a:t>
            </a:r>
            <a:r>
              <a:rPr lang="en-US" sz="2800" dirty="0"/>
              <a:t>, </a:t>
            </a:r>
            <a:r>
              <a:rPr lang="en-US" sz="2800" i="1" dirty="0"/>
              <a:t>9</a:t>
            </a:r>
            <a:r>
              <a:rPr lang="en-US" sz="2800" dirty="0"/>
              <a:t>(1), pp.83-106</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sz="quarter" idx="1"/>
          </p:nvPr>
        </p:nvGraphicFramePr>
        <p:xfrm>
          <a:off x="457200" y="762001"/>
          <a:ext cx="8077200" cy="5569741"/>
        </p:xfrm>
        <a:graphic>
          <a:graphicData uri="http://schemas.openxmlformats.org/drawingml/2006/table">
            <a:tbl>
              <a:tblPr firstRow="1" bandRow="1">
                <a:tableStyleId>{5C22544A-7EE6-4342-B048-85BDC9FD1C3A}</a:tableStyleId>
              </a:tblPr>
              <a:tblGrid>
                <a:gridCol w="3777737">
                  <a:extLst>
                    <a:ext uri="{9D8B030D-6E8A-4147-A177-3AD203B41FA5}">
                      <a16:colId xmlns:a16="http://schemas.microsoft.com/office/drawing/2014/main" val="20000"/>
                    </a:ext>
                  </a:extLst>
                </a:gridCol>
                <a:gridCol w="4299463">
                  <a:extLst>
                    <a:ext uri="{9D8B030D-6E8A-4147-A177-3AD203B41FA5}">
                      <a16:colId xmlns:a16="http://schemas.microsoft.com/office/drawing/2014/main" val="20001"/>
                    </a:ext>
                  </a:extLst>
                </a:gridCol>
              </a:tblGrid>
              <a:tr h="717043">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10000"/>
                  </a:ext>
                </a:extLst>
              </a:tr>
              <a:tr h="717043">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10001"/>
                  </a:ext>
                </a:extLst>
              </a:tr>
              <a:tr h="10342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The team members are committed</a:t>
                      </a:r>
                      <a:r>
                        <a:rPr lang="en-GB" baseline="0" dirty="0"/>
                        <a:t> with responsibility, respect, understanding and engagement to proper working on time by lending hands to each other.</a:t>
                      </a:r>
                      <a:endParaRPr lang="en-GB" dirty="0"/>
                    </a:p>
                  </a:txBody>
                  <a:tcPr/>
                </a:tc>
                <a:extLst>
                  <a:ext uri="{0D108BD9-81ED-4DB2-BD59-A6C34878D82A}">
                    <a16:rowId xmlns:a16="http://schemas.microsoft.com/office/drawing/2014/main" val="10002"/>
                  </a:ext>
                </a:extLst>
              </a:tr>
              <a:tr h="10342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Building trust, equality,</a:t>
                      </a:r>
                      <a:r>
                        <a:rPr lang="en-GB" baseline="0" dirty="0"/>
                        <a:t>  delegate effectively, developing good collaboration with the team members.</a:t>
                      </a:r>
                      <a:endParaRPr lang="en-GB" dirty="0"/>
                    </a:p>
                  </a:txBody>
                  <a:tcPr/>
                </a:tc>
                <a:extLst>
                  <a:ext uri="{0D108BD9-81ED-4DB2-BD59-A6C34878D82A}">
                    <a16:rowId xmlns:a16="http://schemas.microsoft.com/office/drawing/2014/main" val="10003"/>
                  </a:ext>
                </a:extLst>
              </a:tr>
              <a:tr h="10342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Equal</a:t>
                      </a:r>
                      <a:r>
                        <a:rPr lang="en-GB" baseline="0" dirty="0"/>
                        <a:t> distribution of work , faith and understanding behaviour for each other. Avoiding personality clashes among the team members. </a:t>
                      </a:r>
                      <a:endParaRPr lang="en-GB" dirty="0"/>
                    </a:p>
                  </a:txBody>
                  <a:tcPr/>
                </a:tc>
                <a:extLst>
                  <a:ext uri="{0D108BD9-81ED-4DB2-BD59-A6C34878D82A}">
                    <a16:rowId xmlns:a16="http://schemas.microsoft.com/office/drawing/2014/main" val="10004"/>
                  </a:ext>
                </a:extLst>
              </a:tr>
              <a:tr h="723971">
                <a:tc>
                  <a:txBody>
                    <a:bodyPr/>
                    <a:lstStyle/>
                    <a:p>
                      <a:r>
                        <a:rPr lang="en-GB" dirty="0"/>
                        <a:t>How would you rate your team working? Out of 10? </a:t>
                      </a:r>
                    </a:p>
                  </a:txBody>
                  <a:tcPr/>
                </a:tc>
                <a:tc>
                  <a:txBody>
                    <a:bodyPr/>
                    <a:lstStyle/>
                    <a:p>
                      <a:r>
                        <a:rPr lang="en-GB" dirty="0"/>
                        <a:t>On</a:t>
                      </a:r>
                      <a:r>
                        <a:rPr lang="en-GB" baseline="0" dirty="0"/>
                        <a:t> the  basis of work and proper </a:t>
                      </a:r>
                      <a:r>
                        <a:rPr lang="en-GB" baseline="0"/>
                        <a:t>timing I </a:t>
                      </a:r>
                      <a:r>
                        <a:rPr lang="en-GB" baseline="0" dirty="0"/>
                        <a:t>will rate my team 8out of 10.</a:t>
                      </a:r>
                      <a:endParaRPr lang="en-GB" dirty="0"/>
                    </a:p>
                  </a:txBody>
                  <a:tcPr/>
                </a:tc>
                <a:extLst>
                  <a:ext uri="{0D108BD9-81ED-4DB2-BD59-A6C34878D82A}">
                    <a16:rowId xmlns:a16="http://schemas.microsoft.com/office/drawing/2014/main" val="10005"/>
                  </a:ext>
                </a:extLst>
              </a:tr>
            </a:tbl>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1242</TotalTime>
  <Words>5240</Words>
  <Application>Microsoft Office PowerPoint</Application>
  <PresentationFormat>On-screen Show (4:3)</PresentationFormat>
  <Paragraphs>348</Paragraphs>
  <Slides>31</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Bookman Old Style</vt:lpstr>
      <vt:lpstr>Calibri</vt:lpstr>
      <vt:lpstr>Gill Sans MT</vt:lpstr>
      <vt:lpstr>Wingdings</vt:lpstr>
      <vt:lpstr>Wingdings 3</vt:lpstr>
      <vt:lpstr>Origin</vt:lpstr>
      <vt:lpstr>Effective team working and communication </vt:lpstr>
      <vt:lpstr>Introduction </vt:lpstr>
      <vt:lpstr>Overview of Tesco </vt:lpstr>
      <vt:lpstr>Effective communication:</vt:lpstr>
      <vt:lpstr>Benefits of effective communication </vt:lpstr>
      <vt:lpstr>Benefits of effective communication </vt:lpstr>
      <vt:lpstr>Benefits of effective communication </vt:lpstr>
      <vt:lpstr>Stakeholders of Tesco</vt:lpstr>
      <vt:lpstr>Communication strategies of TESCO</vt:lpstr>
      <vt:lpstr>Communication strategy of Tesco</vt:lpstr>
      <vt:lpstr>Communication strategy of Tesco</vt:lpstr>
      <vt:lpstr>Theories of communication adopted by Tesco:</vt:lpstr>
      <vt:lpstr>Theories of communication adopted by Tesco:</vt:lpstr>
      <vt:lpstr>PowerPoint Presentation</vt:lpstr>
      <vt:lpstr>Theories of communication adopted by Tesco:</vt:lpstr>
      <vt:lpstr>Communication channels used by Tesco </vt:lpstr>
      <vt:lpstr>Communication channels used by Tesco </vt:lpstr>
      <vt:lpstr>Communication channels used by Tesco </vt:lpstr>
      <vt:lpstr>Models of communication used by Tesco</vt:lpstr>
      <vt:lpstr>Models of communication used by Tesco</vt:lpstr>
      <vt:lpstr>Models of communication used by Tesco</vt:lpstr>
      <vt:lpstr>Barriers in communication faced by Tesco:</vt:lpstr>
      <vt:lpstr>Barriers in communication faced by Tesco: </vt:lpstr>
      <vt:lpstr>Barriers in communication faced by Tesco: </vt:lpstr>
      <vt:lpstr>Communication channel that can be used by Tesco</vt:lpstr>
      <vt:lpstr>Communication channel that can be used by Tesco</vt:lpstr>
      <vt:lpstr>Communication channel that can be used by Tesco</vt:lpstr>
      <vt:lpstr>Communication channel that can be used by Tesco</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admin</dc:creator>
  <cp:lastModifiedBy>Marian</cp:lastModifiedBy>
  <cp:revision>147</cp:revision>
  <dcterms:created xsi:type="dcterms:W3CDTF">2022-07-12T04:55:41Z</dcterms:created>
  <dcterms:modified xsi:type="dcterms:W3CDTF">2022-07-22T17:19:06Z</dcterms:modified>
</cp:coreProperties>
</file>