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818" r:id="rId2"/>
    <p:sldId id="819" r:id="rId3"/>
    <p:sldId id="817" r:id="rId4"/>
    <p:sldId id="824" r:id="rId5"/>
    <p:sldId id="821" r:id="rId6"/>
    <p:sldId id="828" r:id="rId7"/>
    <p:sldId id="829" r:id="rId8"/>
    <p:sldId id="825" r:id="rId9"/>
    <p:sldId id="826" r:id="rId10"/>
    <p:sldId id="827" r:id="rId11"/>
    <p:sldId id="830" r:id="rId12"/>
    <p:sldId id="820" r:id="rId13"/>
    <p:sldId id="783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655" autoAdjust="0"/>
  </p:normalViewPr>
  <p:slideViewPr>
    <p:cSldViewPr snapToGrid="0">
      <p:cViewPr varScale="1">
        <p:scale>
          <a:sx n="62" d="100"/>
          <a:sy n="62" d="100"/>
        </p:scale>
        <p:origin x="1032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C15DE-5C95-49BA-9D28-9F1B64BC2E36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9E802-ED00-4A52-97C8-1C0C840DA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70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0AF54D-B834-59BC-6FE8-B3580CBD1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C14D529B-A9C9-867D-E50A-718015CE8C9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55CAA625-7641-1962-9881-313AD19773B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108668AC-C22C-C112-645F-338D39378F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8BE9FF6-558A-4FE3-8952-B5B77695DD1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679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9C146-CD9C-0DA5-8946-A9E930388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32758E-8C49-F215-A805-4C0E44212B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671856-7B8F-C9A4-EB60-1B4A511B45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60B25-6760-05F1-750E-F65BFB48DC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075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65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402E9-81BD-F2C8-0522-666B6AA06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471D1F-3014-E6E8-290A-5D055313EF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F662F8-1038-BCCF-0088-0C2E2423C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E28E7-756B-9CBD-F15C-AAB2AA885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773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402E9-81BD-F2C8-0522-666B6AA06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471D1F-3014-E6E8-290A-5D055313EF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F662F8-1038-BCCF-0088-0C2E2423C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E28E7-756B-9CBD-F15C-AAB2AA885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773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49FE8-722A-FFAC-F2F4-C17901BAC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D4D0D3-7619-1B56-A07F-816531CED0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AD142B-1401-76CD-23D4-D0B6395024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030FC1-039D-67DF-223A-C7EC7949CC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153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511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77B6ADD-8057-4795-9EA0-C2BFC59DEBD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EDC7FF87-5B08-408D-A31E-7885936FD89B}"/>
              </a:ext>
            </a:extLst>
          </p:cNvPr>
          <p:cNvSpPr/>
          <p:nvPr/>
        </p:nvSpPr>
        <p:spPr>
          <a:xfrm>
            <a:off x="86785" y="69851"/>
            <a:ext cx="12018433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D481E7-0F4B-4721-A1D2-3065C90C41E6}"/>
              </a:ext>
            </a:extLst>
          </p:cNvPr>
          <p:cNvSpPr/>
          <p:nvPr/>
        </p:nvSpPr>
        <p:spPr>
          <a:xfrm>
            <a:off x="84667" y="1449389"/>
            <a:ext cx="12026900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6EBA89-5CFB-4207-B527-C80230605BF9}"/>
              </a:ext>
            </a:extLst>
          </p:cNvPr>
          <p:cNvSpPr/>
          <p:nvPr/>
        </p:nvSpPr>
        <p:spPr>
          <a:xfrm>
            <a:off x="84667" y="1397000"/>
            <a:ext cx="12026900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1E5535-D1BB-4EE5-8228-10215B91DB89}"/>
              </a:ext>
            </a:extLst>
          </p:cNvPr>
          <p:cNvSpPr/>
          <p:nvPr/>
        </p:nvSpPr>
        <p:spPr>
          <a:xfrm>
            <a:off x="84667" y="2976564"/>
            <a:ext cx="12026900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27">
            <a:extLst>
              <a:ext uri="{FF2B5EF4-FFF2-40B4-BE49-F238E27FC236}">
                <a16:creationId xmlns:a16="http://schemas.microsoft.com/office/drawing/2014/main" id="{0A4F621C-EBF3-47A0-A29B-AD0D449D4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43343-854E-474A-A869-640ACAE2EC8A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12" name="Footer Placeholder 16">
            <a:extLst>
              <a:ext uri="{FF2B5EF4-FFF2-40B4-BE49-F238E27FC236}">
                <a16:creationId xmlns:a16="http://schemas.microsoft.com/office/drawing/2014/main" id="{505490B3-EE04-4AE0-9210-AD01600BC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8">
            <a:extLst>
              <a:ext uri="{FF2B5EF4-FFF2-40B4-BE49-F238E27FC236}">
                <a16:creationId xmlns:a16="http://schemas.microsoft.com/office/drawing/2014/main" id="{554F9221-7252-4F99-804E-499037787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52216-B4D7-43EF-A270-A498B849C7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6390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B2DBB134-87AD-4381-9270-C41D9EA98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5472-C98E-4103-8C8E-3FD1A7B451A4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3D3C24-CA0E-4010-84E9-20D92C044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86A1F5CD-AEA8-4482-933D-6E2383E2E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9D851-F4CC-45B0-AAE6-AC45A41F8F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697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3D4BD1-3FC3-4D86-9B77-C9799866C87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A341E5B1-9235-4197-A8B8-64667B6AFA85}"/>
              </a:ext>
            </a:extLst>
          </p:cNvPr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25A6E8-E52E-4080-A33B-200A72715E0A}"/>
              </a:ext>
            </a:extLst>
          </p:cNvPr>
          <p:cNvSpPr/>
          <p:nvPr/>
        </p:nvSpPr>
        <p:spPr>
          <a:xfrm flipV="1">
            <a:off x="93134" y="2376489"/>
            <a:ext cx="12018433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9CA2D3-7FA9-488F-BB3C-A7D065777CE2}"/>
              </a:ext>
            </a:extLst>
          </p:cNvPr>
          <p:cNvSpPr/>
          <p:nvPr/>
        </p:nvSpPr>
        <p:spPr>
          <a:xfrm>
            <a:off x="93134" y="2341564"/>
            <a:ext cx="12018433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2F2BE1-B8B3-4088-8F4E-33B8284FF988}"/>
              </a:ext>
            </a:extLst>
          </p:cNvPr>
          <p:cNvSpPr/>
          <p:nvPr/>
        </p:nvSpPr>
        <p:spPr>
          <a:xfrm>
            <a:off x="91018" y="2468564"/>
            <a:ext cx="12020549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5B2DC4C-BD3A-42B1-BFE1-675372B65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84A1C-CAF8-459A-BFCD-B3FFF50B9B01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577B201-5ED4-4E6E-94E8-25BECD1F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DC4F7AA-D0F6-412E-9FD9-1E710FB50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1CC8C-5E06-43F0-8FA4-14F6589010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8989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A69BD6D5-A972-41B7-A6DD-8A8E813AD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D79D7-0182-4A73-80F2-A89A20809D28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B52DDBB-C25C-4547-854B-6E001CC8E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D3D8428-383D-4738-B6DF-A5AFC21D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722B4-2912-4606-B066-50CCBE0516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013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BB46309C-4E65-4420-AECE-D8C790176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142A8-D795-4215-863A-E5F8C6456069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D6A008DC-07C6-4A3A-AD6A-22A9AF4A0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B5E67C66-DA9D-4553-91A1-321EAF08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0701-8C9B-4B6F-8E93-FCD1B3160E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7446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E7694F1E-A08A-4ED3-8AC7-E0FA927F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D68CB-D932-4A48-A1EA-5254BD08A468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9219B92-1FFD-4EC3-9802-A0117BB59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EC17A70C-19C4-4E16-8097-B839A4AE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4F2FA-EDE8-4F5E-AAA8-11D288DC86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638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AB35BAA1-A185-4C8C-9FC5-612DD8ADE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5CC08-B508-4E2B-9259-8640252357B1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C3E6E7-2F34-4290-9279-BED7C0F02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46A9A501-BAA6-4B3A-9EDA-53C282660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F9793-D5AC-4C55-905C-AAE37285DA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373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FA71A45-5BDC-4A1C-9AAC-B89E06C65F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6" name="Rounded Rectangle 10">
            <a:extLst>
              <a:ext uri="{FF2B5EF4-FFF2-40B4-BE49-F238E27FC236}">
                <a16:creationId xmlns:a16="http://schemas.microsoft.com/office/drawing/2014/main" id="{285F6502-5FAD-4281-9346-5CD706474D1D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A0875F50-475C-44B0-AC7F-4E741E0FE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92A14-F827-4BD5-B2CE-BFD14AE48BFE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AA4DAC42-51B5-4298-9054-7941EC45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BA9BD4A7-38B0-4956-AADB-56F1D45E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642FF-4962-42A3-9749-168FBF3313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797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E9F9ADC-B56A-4706-9F28-CDF71E61A824}"/>
              </a:ext>
            </a:extLst>
          </p:cNvPr>
          <p:cNvSpPr/>
          <p:nvPr/>
        </p:nvSpPr>
        <p:spPr>
          <a:xfrm flipV="1">
            <a:off x="91018" y="4683126"/>
            <a:ext cx="12009967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1BB940-91C5-40BF-AA2D-C7FA7B7A755A}"/>
              </a:ext>
            </a:extLst>
          </p:cNvPr>
          <p:cNvSpPr/>
          <p:nvPr/>
        </p:nvSpPr>
        <p:spPr>
          <a:xfrm>
            <a:off x="91018" y="4649789"/>
            <a:ext cx="12009967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D82DB-A247-4915-8D30-F1B3774713F0}"/>
              </a:ext>
            </a:extLst>
          </p:cNvPr>
          <p:cNvSpPr/>
          <p:nvPr/>
        </p:nvSpPr>
        <p:spPr>
          <a:xfrm>
            <a:off x="91018" y="4773614"/>
            <a:ext cx="12009967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6B8973D-7B71-4C2F-B911-CDA85E10F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10090-13D2-498D-A61F-52B476CF86AF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6DB6BDA-966E-4262-96A2-88F8896B3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BCA7197-26AC-4177-90BD-0C6243C3F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4F965-E8C3-469D-8621-8C9DAC2A98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9150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C4161AFB-0E8E-42B8-8765-2487B92FC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F651C-B81B-4085-A57D-E025A64FC8C7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6CC8A77F-3554-4692-9FAC-40BF1808B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2E888E6D-DE23-4CDD-8234-AE5D886BA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87214-A0FD-4B01-92C0-05E2EDB767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098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AA8F327C-E1FB-42C8-8F0F-1AB403EB9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55ACF-A807-4E35-86E9-F6893230AB88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BD842A-949C-4ED8-B778-FB17968F4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3665CFA4-0177-45A3-A04C-D80291913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E43F0-4E7D-4F19-8977-1B0D4180FD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036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060E42-02FC-4DA6-A209-DE34C903B92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8" name="Rounded Rectangle 7">
            <a:extLst>
              <a:ext uri="{FF2B5EF4-FFF2-40B4-BE49-F238E27FC236}">
                <a16:creationId xmlns:a16="http://schemas.microsoft.com/office/drawing/2014/main" id="{B5BBD482-4650-4036-A118-665B5C4214F6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28" name="Title Placeholder 21">
            <a:extLst>
              <a:ext uri="{FF2B5EF4-FFF2-40B4-BE49-F238E27FC236}">
                <a16:creationId xmlns:a16="http://schemas.microsoft.com/office/drawing/2014/main" id="{855BCFF8-0882-4A45-B013-3094A39BC9C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12">
            <a:extLst>
              <a:ext uri="{FF2B5EF4-FFF2-40B4-BE49-F238E27FC236}">
                <a16:creationId xmlns:a16="http://schemas.microsoft.com/office/drawing/2014/main" id="{A925BEA5-10AE-451F-ADA1-BF8B0D091E8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219200" y="1447800"/>
            <a:ext cx="10363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610B36C-7F60-48AB-8585-FFBDC9E6BE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356A2368-CD4D-474B-AF6C-4D103C02E0EA}" type="datetimeFigureOut">
              <a:rPr lang="en-GB"/>
              <a:pPr>
                <a:defRPr/>
              </a:pPr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83B4-D774-4FA6-B452-DB70338BC5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59C810C0-53E0-46B6-8E46-A96B05616C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94733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lvl1pPr algn="ctr" eaLnBrk="1" hangingPunct="1">
              <a:defRPr sz="1400">
                <a:solidFill>
                  <a:srgbClr val="FFFFFF"/>
                </a:solidFill>
                <a:latin typeface="Franklin Gothic Book" panose="020B0503020102020204" pitchFamily="34" charset="0"/>
              </a:defRPr>
            </a:lvl1pPr>
          </a:lstStyle>
          <a:p>
            <a:pPr>
              <a:defRPr/>
            </a:pPr>
            <a:fld id="{1C923933-92D8-4845-B741-94F897A974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90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anose="05020102010507070707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anose="05020102010507070707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ben.duxbur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E6BD9-79B4-C545-BBFA-B5B71112B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ubtitle 8">
            <a:extLst>
              <a:ext uri="{FF2B5EF4-FFF2-40B4-BE49-F238E27FC236}">
                <a16:creationId xmlns:a16="http://schemas.microsoft.com/office/drawing/2014/main" id="{F7DC1673-6187-08DD-9E25-BA000E2B67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Dr Ben Duxbury.   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>
                <a:hlinkClick r:id="rId3"/>
              </a:rPr>
              <a:t>ben.duxbury@uwtsd.ac.uk</a:t>
            </a:r>
            <a:r>
              <a:rPr lang="en-GB" altLang="en-US" dirty="0"/>
              <a:t> 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7E8FCE5D-43D5-1D1E-1351-6FBD92BFE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8340" y="1828800"/>
            <a:ext cx="9973660" cy="1600200"/>
          </a:xfrm>
        </p:spPr>
        <p:txBody>
          <a:bodyPr/>
          <a:lstStyle/>
          <a:p>
            <a:pPr algn="l" eaLnBrk="1" hangingPunct="1"/>
            <a:br>
              <a:rPr lang="en-GB" altLang="en-US" sz="2400" b="1" dirty="0"/>
            </a:br>
            <a:r>
              <a:rPr lang="en-GB" altLang="en-US" sz="2400" b="1" dirty="0"/>
              <a:t>BMNS4014.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Living well: a </a:t>
            </a:r>
            <a:r>
              <a:rPr lang="en-GB" sz="2400" b="1" dirty="0">
                <a:ea typeface="Times New Roman" panose="02020603050405020304" pitchFamily="18" charset="0"/>
              </a:rPr>
              <a:t>L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ife  </a:t>
            </a:r>
            <a:r>
              <a:rPr lang="en-GB" sz="2400" b="1" dirty="0">
                <a:ea typeface="Times New Roman" panose="02020603050405020304" pitchFamily="18" charset="0"/>
              </a:rPr>
              <a:t>C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ourse </a:t>
            </a:r>
            <a:r>
              <a:rPr lang="en-GB" sz="2400" b="1" dirty="0">
                <a:ea typeface="Times New Roman" panose="02020603050405020304" pitchFamily="18" charset="0"/>
              </a:rPr>
              <a:t>A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pproach to Health </a:t>
            </a:r>
            <a:r>
              <a:rPr lang="en-GB" sz="2400" b="1" dirty="0">
                <a:ea typeface="Times New Roman" panose="02020603050405020304" pitchFamily="18" charset="0"/>
              </a:rPr>
              <a:t>and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 Wellbeing </a:t>
            </a:r>
            <a:br>
              <a:rPr lang="en-GB" altLang="en-US" sz="2400" b="1" dirty="0"/>
            </a:br>
            <a:r>
              <a:rPr lang="en-GB" sz="2400" dirty="0"/>
              <a:t>Le</a:t>
            </a:r>
            <a:r>
              <a:rPr lang="en-GB" altLang="en-US" sz="2400" dirty="0"/>
              <a:t>cture  seven. 2025/26.  Revision session and preparation for assignment 1; assessment two guidelines/date</a:t>
            </a:r>
            <a:br>
              <a:rPr lang="en-GB" altLang="en-US" sz="2400" dirty="0"/>
            </a:br>
            <a:br>
              <a:rPr lang="en-GB" altLang="en-US" sz="4000" dirty="0"/>
            </a:b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5F2EDC-F4F6-3748-8578-6A010F9BFE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41" y="1828800"/>
            <a:ext cx="1932599" cy="67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68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E242B-6D46-A24C-524B-CCAD441D7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274638"/>
            <a:ext cx="11179444" cy="563562"/>
          </a:xfrm>
        </p:spPr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9824D-4C06-98B4-31CC-EC89C7C3208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02956" y="838200"/>
            <a:ext cx="11179444" cy="5150604"/>
          </a:xfrm>
        </p:spPr>
        <p:txBody>
          <a:bodyPr/>
          <a:lstStyle/>
          <a:p>
            <a:r>
              <a:rPr lang="en-GB" sz="3200" dirty="0"/>
              <a:t>Preparation for presentation </a:t>
            </a:r>
          </a:p>
          <a:p>
            <a:r>
              <a:rPr lang="en-GB" sz="3200" dirty="0"/>
              <a:t>Revision of first six lectures</a:t>
            </a:r>
          </a:p>
          <a:p>
            <a:r>
              <a:rPr lang="en-GB" sz="3200" dirty="0"/>
              <a:t>Assignment two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35447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95A0AF-0EB1-6486-9295-E1DACF855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AFD68-4B9C-8401-00F6-3CE438B52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69" y="274639"/>
            <a:ext cx="11391331" cy="515776"/>
          </a:xfrm>
        </p:spPr>
        <p:txBody>
          <a:bodyPr/>
          <a:lstStyle/>
          <a:p>
            <a:r>
              <a:rPr lang="en-GB" sz="3200" dirty="0"/>
              <a:t>Assignment 1: individual presentation: in class (w/c 23</a:t>
            </a:r>
            <a:r>
              <a:rPr lang="en-GB" sz="3200" baseline="30000" dirty="0"/>
              <a:t>rd</a:t>
            </a:r>
            <a:r>
              <a:rPr lang="en-GB" sz="3200" dirty="0"/>
              <a:t> March)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F1A10-B06F-5F7B-234E-D1077CC0DBD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069" y="790415"/>
            <a:ext cx="11820117" cy="5792947"/>
          </a:xfrm>
        </p:spPr>
        <p:txBody>
          <a:bodyPr/>
          <a:lstStyle/>
          <a:p>
            <a:r>
              <a:rPr lang="en-GB" sz="3200" dirty="0"/>
              <a:t>Students will deliver a 10-minute presentation to show a holistic understanding of the life course approach and its implications for health and wellbeing.   Your presentation should: </a:t>
            </a:r>
          </a:p>
          <a:p>
            <a:pPr lvl="1"/>
            <a:r>
              <a:rPr lang="en-GB" sz="3200" dirty="0"/>
              <a:t>Demonstrate a clear understanding of the life course approach to health and wellbeing.</a:t>
            </a:r>
          </a:p>
          <a:p>
            <a:pPr lvl="1"/>
            <a:r>
              <a:rPr lang="en-GB" sz="3200" dirty="0"/>
              <a:t>Include key concepts such as the impact of early life, lifestyle choices, and social determinants on long term health. </a:t>
            </a:r>
          </a:p>
          <a:p>
            <a:pPr lvl="1"/>
            <a:r>
              <a:rPr lang="en-GB" sz="3200" dirty="0"/>
              <a:t>Discuss how health and wellbeing evolve throughout different life stages. </a:t>
            </a:r>
          </a:p>
          <a:p>
            <a:r>
              <a:rPr lang="en-GB" sz="3600" dirty="0"/>
              <a:t>Location: </a:t>
            </a:r>
          </a:p>
          <a:p>
            <a:pPr lvl="1"/>
            <a:r>
              <a:rPr lang="en-GB" sz="3400" dirty="0"/>
              <a:t>Carmarthen students: usual lecture room, usual time on 23</a:t>
            </a:r>
            <a:r>
              <a:rPr lang="en-GB" sz="3400" baseline="30000" dirty="0"/>
              <a:t>rd</a:t>
            </a:r>
            <a:r>
              <a:rPr lang="en-GB" sz="3400" dirty="0"/>
              <a:t> March</a:t>
            </a:r>
          </a:p>
          <a:p>
            <a:pPr lvl="1"/>
            <a:r>
              <a:rPr lang="en-GB" sz="3400" dirty="0"/>
              <a:t>Swansea students: room FF001, from 9.30 am on 24</a:t>
            </a:r>
            <a:r>
              <a:rPr lang="en-GB" sz="3400" baseline="30000" dirty="0"/>
              <a:t>th</a:t>
            </a:r>
            <a:r>
              <a:rPr lang="en-GB" sz="3400" dirty="0"/>
              <a:t> March</a:t>
            </a:r>
          </a:p>
        </p:txBody>
      </p:sp>
    </p:spTree>
    <p:extLst>
      <p:ext uri="{BB962C8B-B14F-4D97-AF65-F5344CB8AC3E}">
        <p14:creationId xmlns:p14="http://schemas.microsoft.com/office/powerpoint/2010/main" val="3069409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54B51-3EB1-094D-1F2B-D40341A09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75" y="185980"/>
            <a:ext cx="11349925" cy="652220"/>
          </a:xfrm>
        </p:spPr>
        <p:txBody>
          <a:bodyPr/>
          <a:lstStyle/>
          <a:p>
            <a:r>
              <a:rPr lang="en-GB" dirty="0"/>
              <a:t>Presentation: what it 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D3109-FBEB-60BF-8F6E-F5FE834B27E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2475" y="838200"/>
            <a:ext cx="11840705" cy="6019800"/>
          </a:xfrm>
        </p:spPr>
        <p:txBody>
          <a:bodyPr/>
          <a:lstStyle/>
          <a:p>
            <a:r>
              <a:rPr lang="en-GB" sz="3200" dirty="0"/>
              <a:t>Definition:	</a:t>
            </a:r>
          </a:p>
          <a:p>
            <a:pPr marL="0" indent="0">
              <a:buNone/>
            </a:pPr>
            <a:r>
              <a:rPr lang="en-GB" sz="3200" dirty="0"/>
              <a:t>	A presentation is a talk of a set length, on a set topic – to a known 	audience. It is similar in structure to the essay – but is supported by 	audiovisual aids (sounds or visuals that enhance your message) and 	normally finishes with a question and answer session. The purpose of the 	presentation is usually to demonstrate the student’s subject knowledge 	and their oral communication skills (Burns and Sinfield, 2022, p. 164)</a:t>
            </a:r>
          </a:p>
          <a:p>
            <a:r>
              <a:rPr lang="en-GB" sz="3200" dirty="0"/>
              <a:t>Set length = ten minutes</a:t>
            </a:r>
          </a:p>
          <a:p>
            <a:r>
              <a:rPr lang="en-GB" sz="3200" dirty="0"/>
              <a:t>Set topic = life course approach to health and wellbeing</a:t>
            </a:r>
          </a:p>
          <a:p>
            <a:r>
              <a:rPr lang="en-GB" sz="3200" dirty="0"/>
              <a:t>Known audience = fellow health students; important to use appropriate language, style, tone</a:t>
            </a:r>
          </a:p>
        </p:txBody>
      </p:sp>
    </p:spTree>
    <p:extLst>
      <p:ext uri="{BB962C8B-B14F-4D97-AF65-F5344CB8AC3E}">
        <p14:creationId xmlns:p14="http://schemas.microsoft.com/office/powerpoint/2010/main" val="348711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BAAFB-D5E3-4E58-EAD6-3EAF46290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980" y="274638"/>
            <a:ext cx="11396420" cy="563562"/>
          </a:xfrm>
        </p:spPr>
        <p:txBody>
          <a:bodyPr/>
          <a:lstStyle/>
          <a:p>
            <a:r>
              <a:rPr lang="en-GB" sz="3200" dirty="0"/>
              <a:t>Presentation: the four Ps: plan, prepare, practise, present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8CD33-7CAC-614C-D357-A789A6564B0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5981" y="838200"/>
            <a:ext cx="11654724" cy="5745162"/>
          </a:xfrm>
        </p:spPr>
        <p:txBody>
          <a:bodyPr/>
          <a:lstStyle/>
          <a:p>
            <a:r>
              <a:rPr lang="en-GB" sz="3200" b="1" dirty="0"/>
              <a:t>Planning/preparation: </a:t>
            </a:r>
          </a:p>
          <a:p>
            <a:pPr lvl="1"/>
            <a:r>
              <a:rPr lang="en-GB" sz="3200" dirty="0"/>
              <a:t>Takes considerably longer than presentation: use lecture PPTs/notes, reference lists; read widely, e.g.. textbooks, policy documents, reports, research articles (primary research and secondary analysis) – keep a list of references (these can be referred to in the presentation; the list should be submitted to the Turnitin link).  </a:t>
            </a:r>
          </a:p>
          <a:p>
            <a:pPr lvl="1"/>
            <a:r>
              <a:rPr lang="en-GB" sz="3200" dirty="0"/>
              <a:t>Prepare what you can deliver at reasonably slow pace (natural delivery) in ten minutes – practise giving your presentation (do this several times); make sure that timing is right </a:t>
            </a:r>
          </a:p>
          <a:p>
            <a:pPr lvl="1"/>
            <a:r>
              <a:rPr lang="en-GB" sz="3200" dirty="0"/>
              <a:t>Divide your material into the essential points (that you definitely want to use) and extra information (if you have time) </a:t>
            </a:r>
          </a:p>
        </p:txBody>
      </p:sp>
    </p:spTree>
    <p:extLst>
      <p:ext uri="{BB962C8B-B14F-4D97-AF65-F5344CB8AC3E}">
        <p14:creationId xmlns:p14="http://schemas.microsoft.com/office/powerpoint/2010/main" val="1112663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62B15-7E7B-3B14-38F5-67E656C59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49DBB-7871-3CCE-1852-76FE55B1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461" y="201478"/>
            <a:ext cx="11225939" cy="449451"/>
          </a:xfrm>
        </p:spPr>
        <p:txBody>
          <a:bodyPr/>
          <a:lstStyle/>
          <a:p>
            <a:r>
              <a:rPr lang="en-GB" sz="3200" dirty="0"/>
              <a:t>Prompts/visual aids (encompasses all four 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FF66A-954F-1BC8-0DA9-727CE24234B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4983" y="495947"/>
            <a:ext cx="11882034" cy="6160576"/>
          </a:xfrm>
        </p:spPr>
        <p:txBody>
          <a:bodyPr/>
          <a:lstStyle/>
          <a:p>
            <a:r>
              <a:rPr lang="en-GB" sz="2800" b="1" dirty="0"/>
              <a:t>(Post)card technique</a:t>
            </a:r>
          </a:p>
          <a:p>
            <a:pPr lvl="1"/>
            <a:r>
              <a:rPr lang="en-GB" sz="2800" dirty="0"/>
              <a:t>Break the talk into sections; give each section a heading</a:t>
            </a:r>
          </a:p>
          <a:p>
            <a:pPr lvl="1"/>
            <a:r>
              <a:rPr lang="en-GB" sz="2800" dirty="0"/>
              <a:t>Write the heading and a few easily-read prompt words onto each card</a:t>
            </a:r>
          </a:p>
          <a:p>
            <a:pPr lvl="1"/>
            <a:r>
              <a:rPr lang="en-GB" sz="2800" dirty="0"/>
              <a:t>Number the cards in the order that you want to introduce these points</a:t>
            </a:r>
          </a:p>
          <a:p>
            <a:r>
              <a:rPr lang="en-GB" sz="2800" b="1" dirty="0"/>
              <a:t>PPT</a:t>
            </a:r>
            <a:r>
              <a:rPr lang="en-GB" sz="2800" dirty="0"/>
              <a:t> </a:t>
            </a:r>
          </a:p>
          <a:p>
            <a:pPr lvl="1"/>
            <a:r>
              <a:rPr lang="en-GB" sz="2800" dirty="0"/>
              <a:t>Use large text: no smaller than 28-point</a:t>
            </a:r>
          </a:p>
          <a:p>
            <a:pPr lvl="1"/>
            <a:r>
              <a:rPr lang="en-GB" sz="2800" dirty="0"/>
              <a:t>Use approx. 1 PPT slide for each  2 – 3 minutes of talk (e.g. total of 3 – 5 slides)</a:t>
            </a:r>
          </a:p>
          <a:p>
            <a:pPr lvl="1"/>
            <a:r>
              <a:rPr lang="en-GB" sz="2800" dirty="0"/>
              <a:t>Avoid animation, sound effects, showy graphics, video clips (not enough time)</a:t>
            </a:r>
          </a:p>
          <a:p>
            <a:r>
              <a:rPr lang="en-GB" sz="3000" b="1" dirty="0"/>
              <a:t>Poster</a:t>
            </a:r>
            <a:r>
              <a:rPr lang="en-GB" sz="3000" dirty="0"/>
              <a:t> </a:t>
            </a:r>
          </a:p>
          <a:p>
            <a:pPr lvl="1"/>
            <a:r>
              <a:rPr lang="en-GB" sz="2800" dirty="0"/>
              <a:t>Make it large, bright, informative</a:t>
            </a:r>
          </a:p>
          <a:p>
            <a:pPr lvl="1"/>
            <a:r>
              <a:rPr lang="en-GB" sz="2800" dirty="0"/>
              <a:t>Use blocks of text beneath large headings</a:t>
            </a:r>
          </a:p>
          <a:p>
            <a:pPr lvl="1"/>
            <a:r>
              <a:rPr lang="en-GB" sz="2800" dirty="0"/>
              <a:t>Avoid overloading the poster – use simple and clear structure</a:t>
            </a:r>
          </a:p>
          <a:p>
            <a:r>
              <a:rPr lang="en-GB" sz="3000" dirty="0"/>
              <a:t>Visual aids help direct the listener; illustrate key points</a:t>
            </a:r>
          </a:p>
          <a:p>
            <a:endParaRPr lang="en-GB" sz="30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132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62B15-7E7B-3B14-38F5-67E656C59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49DBB-7871-3CCE-1852-76FE55B1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461" y="201478"/>
            <a:ext cx="11225939" cy="449451"/>
          </a:xfrm>
        </p:spPr>
        <p:txBody>
          <a:bodyPr/>
          <a:lstStyle/>
          <a:p>
            <a:r>
              <a:rPr lang="en-GB" sz="3200" dirty="0"/>
              <a:t>Prompts/visual aids (encompasses all four 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FF66A-954F-1BC8-0DA9-727CE24234B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4983" y="495947"/>
            <a:ext cx="11882034" cy="6160576"/>
          </a:xfrm>
        </p:spPr>
        <p:txBody>
          <a:bodyPr/>
          <a:lstStyle/>
          <a:p>
            <a:r>
              <a:rPr lang="en-GB" sz="2800" b="1" dirty="0"/>
              <a:t>(Post)card technique</a:t>
            </a:r>
          </a:p>
          <a:p>
            <a:pPr lvl="1"/>
            <a:r>
              <a:rPr lang="en-GB" sz="2800" dirty="0"/>
              <a:t>Break the talk into sections; give each section a heading</a:t>
            </a:r>
          </a:p>
          <a:p>
            <a:pPr lvl="1"/>
            <a:r>
              <a:rPr lang="en-GB" sz="2800" dirty="0"/>
              <a:t>Write the heading and a few easily-read prompt words onto each card</a:t>
            </a:r>
          </a:p>
          <a:p>
            <a:pPr lvl="1"/>
            <a:r>
              <a:rPr lang="en-GB" sz="2800" dirty="0"/>
              <a:t>Number the cards in the order that you want to introduce these points</a:t>
            </a:r>
          </a:p>
          <a:p>
            <a:r>
              <a:rPr lang="en-GB" sz="2800" b="1" dirty="0"/>
              <a:t>PPT</a:t>
            </a:r>
            <a:r>
              <a:rPr lang="en-GB" sz="2800" dirty="0"/>
              <a:t> </a:t>
            </a:r>
          </a:p>
          <a:p>
            <a:pPr lvl="1"/>
            <a:r>
              <a:rPr lang="en-GB" sz="2800" dirty="0"/>
              <a:t>Use large text: no smaller than 28-point</a:t>
            </a:r>
          </a:p>
          <a:p>
            <a:pPr lvl="1"/>
            <a:r>
              <a:rPr lang="en-GB" sz="2800" dirty="0"/>
              <a:t>Use approx. 1 PPT slide for each  2 – 3 minutes of talk (e.g. total of 3 – 5 slides)</a:t>
            </a:r>
          </a:p>
          <a:p>
            <a:pPr lvl="1"/>
            <a:r>
              <a:rPr lang="en-GB" sz="2800" dirty="0"/>
              <a:t>Avoid animation, sound effects, showy graphics, video clips (not enough time)</a:t>
            </a:r>
          </a:p>
          <a:p>
            <a:r>
              <a:rPr lang="en-GB" sz="3000" b="1" dirty="0"/>
              <a:t>Poster</a:t>
            </a:r>
            <a:r>
              <a:rPr lang="en-GB" sz="3000" dirty="0"/>
              <a:t> </a:t>
            </a:r>
          </a:p>
          <a:p>
            <a:pPr lvl="1"/>
            <a:r>
              <a:rPr lang="en-GB" sz="2800" dirty="0"/>
              <a:t>Make it large, bright, informative</a:t>
            </a:r>
          </a:p>
          <a:p>
            <a:pPr lvl="1"/>
            <a:r>
              <a:rPr lang="en-GB" sz="2800" dirty="0"/>
              <a:t>Use blocks of text beneath large headings</a:t>
            </a:r>
          </a:p>
          <a:p>
            <a:pPr lvl="1"/>
            <a:r>
              <a:rPr lang="en-GB" sz="2800" dirty="0"/>
              <a:t>Avoid overloading the poster – use simple and clear structure</a:t>
            </a:r>
          </a:p>
          <a:p>
            <a:r>
              <a:rPr lang="en-GB" sz="3000" dirty="0"/>
              <a:t>Visual aids help direct the listener; illustrate key points</a:t>
            </a:r>
          </a:p>
          <a:p>
            <a:endParaRPr lang="en-GB" sz="30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923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29C8-C82A-C809-5B20-2185F077D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471" y="274638"/>
            <a:ext cx="11318929" cy="345294"/>
          </a:xfrm>
        </p:spPr>
        <p:txBody>
          <a:bodyPr/>
          <a:lstStyle/>
          <a:p>
            <a:r>
              <a:rPr lang="en-GB" sz="3200" dirty="0"/>
              <a:t>A good presentation (encompasses all four 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3C17B-E7C7-86D9-362A-B705DB2CB39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39485" y="619932"/>
            <a:ext cx="11789044" cy="6075336"/>
          </a:xfrm>
        </p:spPr>
        <p:txBody>
          <a:bodyPr/>
          <a:lstStyle/>
          <a:p>
            <a:r>
              <a:rPr lang="en-GB" sz="3000" b="1" dirty="0"/>
              <a:t>Strong content</a:t>
            </a:r>
            <a:r>
              <a:rPr lang="en-GB" sz="3000" dirty="0"/>
              <a:t>: knowledge base = relevant, accurate, pitched at right level for course and audience. </a:t>
            </a:r>
          </a:p>
          <a:p>
            <a:r>
              <a:rPr lang="en-GB" sz="3000" b="1" dirty="0"/>
              <a:t>Direction</a:t>
            </a:r>
            <a:r>
              <a:rPr lang="en-GB" sz="3000" dirty="0"/>
              <a:t>: presentation leads audience towards its point, such as to understand the reasons for its position, conclusions or recommendations. </a:t>
            </a:r>
          </a:p>
          <a:p>
            <a:r>
              <a:rPr lang="en-GB" sz="3000" b="1" dirty="0"/>
              <a:t>Clarity</a:t>
            </a:r>
            <a:r>
              <a:rPr lang="en-GB" sz="3000" dirty="0"/>
              <a:t>:</a:t>
            </a:r>
            <a:r>
              <a:rPr lang="en-GB" sz="3000" b="1" dirty="0"/>
              <a:t> </a:t>
            </a:r>
            <a:r>
              <a:rPr lang="en-GB" sz="3000" dirty="0"/>
              <a:t>audience can follow the argument due to organisation/presentation: well-structured, logically sequenced; key points stand out. </a:t>
            </a:r>
          </a:p>
          <a:p>
            <a:r>
              <a:rPr lang="en-GB" sz="3000" b="1" dirty="0"/>
              <a:t>Persuasiveness</a:t>
            </a:r>
            <a:r>
              <a:rPr lang="en-GB" sz="3000" dirty="0"/>
              <a:t>:</a:t>
            </a:r>
            <a:r>
              <a:rPr lang="en-GB" sz="3000" b="1" dirty="0"/>
              <a:t> </a:t>
            </a:r>
            <a:r>
              <a:rPr lang="en-GB" sz="3000" dirty="0"/>
              <a:t>provides a strong case. </a:t>
            </a:r>
          </a:p>
          <a:p>
            <a:r>
              <a:rPr lang="en-GB" sz="3000" b="1" dirty="0"/>
              <a:t>Points of interest</a:t>
            </a:r>
            <a:r>
              <a:rPr lang="en-GB" sz="3000" dirty="0"/>
              <a:t>:</a:t>
            </a:r>
            <a:r>
              <a:rPr lang="en-GB" sz="3000" b="1" dirty="0"/>
              <a:t> </a:t>
            </a:r>
            <a:r>
              <a:rPr lang="en-GB" sz="3000" dirty="0"/>
              <a:t>e.g. relevant/topical issue, interesting argument, relevant data, visual material, examples to illustrate points. </a:t>
            </a:r>
          </a:p>
          <a:p>
            <a:r>
              <a:rPr lang="en-GB" sz="3000" b="1" dirty="0"/>
              <a:t>Well-paced</a:t>
            </a:r>
            <a:r>
              <a:rPr lang="en-GB" sz="3000" dirty="0"/>
              <a:t>:</a:t>
            </a:r>
            <a:r>
              <a:rPr lang="en-GB" sz="3000" b="1" dirty="0"/>
              <a:t> </a:t>
            </a:r>
            <a:r>
              <a:rPr lang="en-GB" sz="3000" dirty="0"/>
              <a:t>moves at speed that maintains attention (not so slow as to be boring/miss key information or so fast as to be confusing/cover more material than possible  in time frame).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384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3A48A-0FBA-99BE-D110-542E04609A9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7972" y="213101"/>
            <a:ext cx="11944027" cy="6431797"/>
          </a:xfrm>
        </p:spPr>
        <p:txBody>
          <a:bodyPr/>
          <a:lstStyle/>
          <a:p>
            <a:r>
              <a:rPr lang="en-GB" sz="3000" b="1" dirty="0"/>
              <a:t>Selective</a:t>
            </a:r>
            <a:r>
              <a:rPr lang="en-GB" sz="3000" dirty="0"/>
              <a:t>: what is omitted can be as important as what is included, for clarity, relevance and pacing. </a:t>
            </a:r>
          </a:p>
          <a:p>
            <a:r>
              <a:rPr lang="en-GB" sz="3000" b="1" dirty="0"/>
              <a:t>Researched</a:t>
            </a:r>
            <a:r>
              <a:rPr lang="en-GB" sz="3000" dirty="0"/>
              <a:t>: evident in talk/answers given to questions/reference list; the speaker should know literature/material well. </a:t>
            </a:r>
          </a:p>
          <a:p>
            <a:r>
              <a:rPr lang="en-GB" sz="3000" b="1" dirty="0"/>
              <a:t>Enjoyable</a:t>
            </a:r>
            <a:r>
              <a:rPr lang="en-GB" sz="3000" dirty="0"/>
              <a:t>: content and style of presentation should engage the audience: it helps if the speaker is confident and enjoys what they are saying (or appears to be).</a:t>
            </a:r>
          </a:p>
          <a:p>
            <a:r>
              <a:rPr lang="en-GB" sz="3000" dirty="0"/>
              <a:t> </a:t>
            </a:r>
            <a:r>
              <a:rPr lang="en-GB" sz="3000" b="1" dirty="0"/>
              <a:t>Audience awareness</a:t>
            </a:r>
            <a:r>
              <a:rPr lang="en-GB" sz="3000" dirty="0"/>
              <a:t>: needs to be evident from the way the talk is designed, prepared, presented</a:t>
            </a:r>
          </a:p>
          <a:p>
            <a:r>
              <a:rPr lang="en-GB" sz="3000" b="1" dirty="0"/>
              <a:t>Technical proficiency</a:t>
            </a:r>
            <a:r>
              <a:rPr lang="en-GB" sz="3000" dirty="0"/>
              <a:t>: materials and slides should be ready; speaker should use technology fluidly. </a:t>
            </a:r>
          </a:p>
          <a:p>
            <a:r>
              <a:rPr lang="en-GB" sz="3000" b="1" dirty="0"/>
              <a:t>Preparation and practice</a:t>
            </a:r>
            <a:r>
              <a:rPr lang="en-GB" sz="3000" dirty="0"/>
              <a:t>: the presenter puts time into thinking through exactly how it will work, and practises until confident everything will run smoothly and fit into time available</a:t>
            </a:r>
          </a:p>
        </p:txBody>
      </p:sp>
    </p:spTree>
    <p:extLst>
      <p:ext uri="{BB962C8B-B14F-4D97-AF65-F5344CB8AC3E}">
        <p14:creationId xmlns:p14="http://schemas.microsoft.com/office/powerpoint/2010/main" val="2970325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51967-04C1-02F4-EA6D-055941D64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75" y="274638"/>
            <a:ext cx="11349925" cy="360793"/>
          </a:xfrm>
        </p:spPr>
        <p:txBody>
          <a:bodyPr/>
          <a:lstStyle/>
          <a:p>
            <a:r>
              <a:rPr lang="en-GB" sz="3200" dirty="0"/>
              <a:t>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099F8-FACA-015C-D5A7-8971592B725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2475" y="418454"/>
            <a:ext cx="11959525" cy="6323309"/>
          </a:xfrm>
        </p:spPr>
        <p:txBody>
          <a:bodyPr/>
          <a:lstStyle/>
          <a:p>
            <a:r>
              <a:rPr lang="en-GB" sz="2800" b="1" dirty="0"/>
              <a:t>Introduction</a:t>
            </a:r>
          </a:p>
          <a:p>
            <a:pPr lvl="1"/>
            <a:r>
              <a:rPr lang="en-GB" sz="2600" dirty="0"/>
              <a:t>Introduce yourself; give topic/reason for choice, agenda </a:t>
            </a:r>
          </a:p>
          <a:p>
            <a:pPr lvl="1"/>
            <a:r>
              <a:rPr lang="en-GB" sz="2600" dirty="0"/>
              <a:t>Acknowledge question, help audience understand approach</a:t>
            </a:r>
          </a:p>
          <a:p>
            <a:pPr lvl="1"/>
            <a:r>
              <a:rPr lang="en-GB" sz="2600" dirty="0"/>
              <a:t>‘Hook’ the audience, i.e. why audience needs to listen and why topic/presentation important </a:t>
            </a:r>
          </a:p>
          <a:p>
            <a:pPr lvl="1"/>
            <a:r>
              <a:rPr lang="en-GB" sz="2600" dirty="0"/>
              <a:t>Agenda: what will be discussed/in what order</a:t>
            </a:r>
          </a:p>
          <a:p>
            <a:r>
              <a:rPr lang="en-GB" sz="2800" b="1" dirty="0"/>
              <a:t>Main body</a:t>
            </a:r>
          </a:p>
          <a:p>
            <a:pPr lvl="1"/>
            <a:r>
              <a:rPr lang="en-GB" sz="2600" dirty="0"/>
              <a:t>Consider step by step, question/guidelines, using evidence (&amp; accompanying references), i.e.</a:t>
            </a:r>
          </a:p>
          <a:p>
            <a:pPr lvl="2"/>
            <a:r>
              <a:rPr lang="en-GB" sz="2400" dirty="0"/>
              <a:t>Demonstrate a clear understanding of life course approach to health/wellbeing.</a:t>
            </a:r>
          </a:p>
          <a:p>
            <a:pPr lvl="2"/>
            <a:r>
              <a:rPr lang="en-GB" sz="2400" dirty="0"/>
              <a:t>Include key concepts such as impact of early life, lifestyle choices, and social determinants on long term health. </a:t>
            </a:r>
          </a:p>
          <a:p>
            <a:pPr lvl="2"/>
            <a:r>
              <a:rPr lang="en-GB" sz="2400" dirty="0"/>
              <a:t>Discuss how health and wellbeing evolve throughout different life stages</a:t>
            </a:r>
          </a:p>
          <a:p>
            <a:r>
              <a:rPr lang="en-GB" sz="2800" b="1" dirty="0"/>
              <a:t>Conclusion:</a:t>
            </a:r>
          </a:p>
          <a:p>
            <a:pPr lvl="1"/>
            <a:r>
              <a:rPr lang="en-GB" sz="2800" dirty="0"/>
              <a:t>Revisit main arguments, re-emphasise main points; refer to question/guidelines to show how these have been answered– thank audience for listening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4109333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63E83-83B6-9AD9-EFAC-82DE536B0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525" y="274638"/>
            <a:ext cx="11191875" cy="630237"/>
          </a:xfrm>
        </p:spPr>
        <p:txBody>
          <a:bodyPr/>
          <a:lstStyle/>
          <a:p>
            <a:r>
              <a:rPr lang="en-GB" dirty="0"/>
              <a:t>References/further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A25B-B9CE-1984-DB97-156852C8B31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0525" y="904875"/>
            <a:ext cx="11191875" cy="51149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Burns, T., and Sinfield, S. (2022).  </a:t>
            </a:r>
            <a:r>
              <a:rPr lang="en-GB" i="1" dirty="0"/>
              <a:t>Essential study skills : the complete guide to success at university </a:t>
            </a:r>
            <a:r>
              <a:rPr lang="en-GB" dirty="0"/>
              <a:t>(5th </a:t>
            </a:r>
            <a:r>
              <a:rPr lang="en-GB" dirty="0" err="1"/>
              <a:t>edn</a:t>
            </a:r>
            <a:r>
              <a:rPr lang="en-GB" dirty="0"/>
              <a:t>).   London: Sage</a:t>
            </a:r>
          </a:p>
          <a:p>
            <a:pPr marL="0" indent="0">
              <a:buNone/>
            </a:pPr>
            <a:r>
              <a:rPr lang="en-GB" dirty="0"/>
              <a:t>Cottrell, S. (2024) </a:t>
            </a:r>
            <a:r>
              <a:rPr lang="en-GB" i="1" dirty="0"/>
              <a:t>The study skills handbook.  </a:t>
            </a:r>
            <a:r>
              <a:rPr lang="en-GB" dirty="0"/>
              <a:t>(6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.).  London: Bloomsbury Academic 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b="1" i="1" dirty="0"/>
              <a:t>For all other information discussed today, please see the lecture PPTs 			and accompanying reference/reading lists on Moodle </a:t>
            </a:r>
            <a:r>
              <a:rPr lang="en-GB" b="1" dirty="0"/>
              <a:t>(we have had six 		lectures before today)</a:t>
            </a:r>
            <a:endParaRPr lang="en-GB" b="1" i="1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E35EF7-2ABA-8D2C-1E6A-FFBDA87C5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058273"/>
            <a:ext cx="1371600" cy="189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223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88200-00A0-807D-2BDE-200A153DFF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26859-DED7-7C7F-5EB9-CD954C7A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519" y="274638"/>
            <a:ext cx="10848006" cy="1058216"/>
          </a:xfrm>
        </p:spPr>
        <p:txBody>
          <a:bodyPr/>
          <a:lstStyle/>
          <a:p>
            <a:r>
              <a:rPr lang="en-GB" sz="3200" dirty="0"/>
              <a:t>Assignment 2: research report </a:t>
            </a:r>
            <a:r>
              <a:rPr lang="en-GB" sz="3200" b="1" u="sng" dirty="0"/>
              <a:t>(deadline: 23.55, Friday 24</a:t>
            </a:r>
            <a:r>
              <a:rPr lang="en-GB" sz="3200" b="1" u="sng" baseline="30000" dirty="0"/>
              <a:t>th</a:t>
            </a:r>
            <a:r>
              <a:rPr lang="en-GB" sz="3200" b="1" u="sng" dirty="0"/>
              <a:t> April)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D5159-8CCB-3246-60F1-60FC9BF325D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1449" y="2333626"/>
            <a:ext cx="11410951" cy="3862458"/>
          </a:xfrm>
        </p:spPr>
        <p:txBody>
          <a:bodyPr/>
          <a:lstStyle/>
          <a:p>
            <a:r>
              <a:rPr lang="en-GB" sz="3200" dirty="0"/>
              <a:t>Students will write an individual research report of 1500 words. </a:t>
            </a:r>
          </a:p>
          <a:p>
            <a:r>
              <a:rPr lang="en-GB" sz="3200" dirty="0"/>
              <a:t>The report should critically analyse how lifestyle choices at various life stages impact long term health and wellbeing, utilising the life course approach. </a:t>
            </a:r>
          </a:p>
          <a:p>
            <a:r>
              <a:rPr lang="en-GB" sz="3200" dirty="0"/>
              <a:t>The report will require students to explore the connections between early life experiences, lifestyle factors such as diet, physical activity, mental health and social determinants of health</a:t>
            </a:r>
          </a:p>
          <a:p>
            <a:r>
              <a:rPr lang="en-GB" sz="3200" b="1" dirty="0"/>
              <a:t>NB: a report template will be available on Moodle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71014F-E82F-DB23-C5C6-780183D3D2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274638"/>
            <a:ext cx="1429719" cy="197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385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D93E8-90CC-4DA1-8C03-4B607CE3F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8318C734-93D5-9E34-15B6-CAC598FC82F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9288" y="404814"/>
            <a:ext cx="8291512" cy="6264275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4400"/>
              <a:t>Any questions?</a:t>
            </a:r>
          </a:p>
        </p:txBody>
      </p:sp>
      <p:pic>
        <p:nvPicPr>
          <p:cNvPr id="27651" name="Picture 4">
            <a:extLst>
              <a:ext uri="{FF2B5EF4-FFF2-40B4-BE49-F238E27FC236}">
                <a16:creationId xmlns:a16="http://schemas.microsoft.com/office/drawing/2014/main" id="{0D89BF99-12B0-9AAA-E807-342740248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1" y="1412876"/>
            <a:ext cx="3624263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56973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8930</TotalTime>
  <Words>1336</Words>
  <Application>Microsoft Office PowerPoint</Application>
  <PresentationFormat>Widescreen</PresentationFormat>
  <Paragraphs>99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Franklin Gothic Book</vt:lpstr>
      <vt:lpstr>Perpetua</vt:lpstr>
      <vt:lpstr>Times New Roman</vt:lpstr>
      <vt:lpstr>Wingdings 2</vt:lpstr>
      <vt:lpstr>Equity</vt:lpstr>
      <vt:lpstr> BMNS4014. Living well: a Life  Course Approach to Health and Wellbeing  Lecture  seven. 2025/26.  Revision session and preparation for assignment 1; assessment two guidelines/date  </vt:lpstr>
      <vt:lpstr>Today</vt:lpstr>
      <vt:lpstr>Assignment 1: individual presentation: in class (w/c 23rd March) </vt:lpstr>
      <vt:lpstr>Presentation: what it is</vt:lpstr>
      <vt:lpstr>Presentation: the four Ps: plan, prepare, practise, present</vt:lpstr>
      <vt:lpstr>Prompts/visual aids (encompasses all four Ps)</vt:lpstr>
      <vt:lpstr>Prompts/visual aids (encompasses all four Ps)</vt:lpstr>
      <vt:lpstr>A good presentation (encompasses all four Ps)</vt:lpstr>
      <vt:lpstr>PowerPoint Presentation</vt:lpstr>
      <vt:lpstr>Structure </vt:lpstr>
      <vt:lpstr>References/further reading</vt:lpstr>
      <vt:lpstr>Assignment 2: research report (deadline: 23.55, Friday 24th April)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Introductory session: Fundamentals of Care. BMNS4004</dc:title>
  <dc:creator>Ben Duxbury</dc:creator>
  <cp:lastModifiedBy>Ben Duxbury</cp:lastModifiedBy>
  <cp:revision>281</cp:revision>
  <cp:lastPrinted>2026-03-02T08:49:13Z</cp:lastPrinted>
  <dcterms:created xsi:type="dcterms:W3CDTF">2021-08-31T06:51:44Z</dcterms:created>
  <dcterms:modified xsi:type="dcterms:W3CDTF">2026-03-19T18:08:13Z</dcterms:modified>
</cp:coreProperties>
</file>