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77" r:id="rId4"/>
    <p:sldId id="276" r:id="rId5"/>
    <p:sldId id="258" r:id="rId6"/>
    <p:sldId id="259" r:id="rId7"/>
    <p:sldId id="260" r:id="rId8"/>
    <p:sldId id="265" r:id="rId9"/>
    <p:sldId id="261" r:id="rId10"/>
    <p:sldId id="262" r:id="rId11"/>
    <p:sldId id="263" r:id="rId12"/>
    <p:sldId id="264" r:id="rId13"/>
    <p:sldId id="266" r:id="rId14"/>
    <p:sldId id="267" r:id="rId15"/>
    <p:sldId id="268" r:id="rId16"/>
    <p:sldId id="278" r:id="rId17"/>
    <p:sldId id="279" r:id="rId18"/>
    <p:sldId id="280" r:id="rId19"/>
    <p:sldId id="281" r:id="rId20"/>
    <p:sldId id="269" r:id="rId21"/>
    <p:sldId id="270" r:id="rId22"/>
    <p:sldId id="271" r:id="rId23"/>
    <p:sldId id="272" r:id="rId24"/>
    <p:sldId id="273" r:id="rId25"/>
    <p:sldId id="274" r:id="rId26"/>
    <p:sldId id="275" r:id="rId27"/>
    <p:sldId id="28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6105F3-185F-4630-A92E-DAB9742043BC}" type="datetimeFigureOut">
              <a:rPr lang="en-US"/>
              <a:t>3/15/2017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0378B2-1307-43D8-8333-4490540C3699}" type="slidenum">
              <a:rPr lang="en-US"/>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60378B2-1307-43D8-8333-4490540C3699}" type="slidenum">
              <a:rPr lang="en-US"/>
              <a:t>27</a:t>
            </a:fld>
            <a:endParaRPr lang="en-US"/>
          </a:p>
        </p:txBody>
      </p:sp>
    </p:spTree>
    <p:extLst>
      <p:ext uri="{BB962C8B-B14F-4D97-AF65-F5344CB8AC3E}">
        <p14:creationId xmlns:p14="http://schemas.microsoft.com/office/powerpoint/2010/main" val="3951118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D9333CF-5167-49AE-8B56-E3A6DEA1AE13}" type="datetimeFigureOut">
              <a:rPr lang="en-GB" smtClean="0"/>
              <a:t>15/03/2017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37859682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DD9333CF-5167-49AE-8B56-E3A6DEA1AE13}" type="datetimeFigureOut">
              <a:rPr lang="en-GB" smtClean="0"/>
              <a:t>15/03/2017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2337877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9333CF-5167-49AE-8B56-E3A6DEA1AE13}" type="datetimeFigureOut">
              <a:rPr lang="en-GB" smtClean="0"/>
              <a:t>15/03/2017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1357076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D9333CF-5167-49AE-8B56-E3A6DEA1AE13}" type="datetimeFigureOut">
              <a:rPr lang="en-GB" smtClean="0"/>
              <a:t>15/03/2017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3006388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D9333CF-5167-49AE-8B56-E3A6DEA1AE13}" type="datetimeFigureOut">
              <a:rPr lang="en-GB" smtClean="0"/>
              <a:t>15/03/2017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400063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DD9333CF-5167-49AE-8B56-E3A6DEA1AE13}" type="datetimeFigureOut">
              <a:rPr lang="en-GB" smtClean="0"/>
              <a:t>15/03/2017</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3732957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DD9333CF-5167-49AE-8B56-E3A6DEA1AE13}" type="datetimeFigureOut">
              <a:rPr lang="en-GB" smtClean="0"/>
              <a:t>15/03/2017</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190380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DD9333CF-5167-49AE-8B56-E3A6DEA1AE13}" type="datetimeFigureOut">
              <a:rPr lang="en-GB" smtClean="0"/>
              <a:t>15/03/2017</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2830031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D9333CF-5167-49AE-8B56-E3A6DEA1AE13}" type="datetimeFigureOut">
              <a:rPr lang="en-GB" smtClean="0"/>
              <a:t>15/03/2017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4024464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D9333CF-5167-49AE-8B56-E3A6DEA1AE13}" type="datetimeFigureOut">
              <a:rPr lang="en-GB" smtClean="0"/>
              <a:t>15/03/2017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511934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D9333CF-5167-49AE-8B56-E3A6DEA1AE13}" type="datetimeFigureOut">
              <a:rPr lang="en-GB" smtClean="0"/>
              <a:t>15/03/2017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25116419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D9333CF-5167-49AE-8B56-E3A6DEA1AE13}" type="datetimeFigureOut">
              <a:rPr lang="en-GB" smtClean="0"/>
              <a:t>15/03/2017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BE3D8-7D5B-433E-86AB-A36B20DBD393}"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30575563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9333CF-5167-49AE-8B56-E3A6DEA1AE13}" type="datetimeFigureOut">
              <a:rPr lang="en-GB" smtClean="0"/>
              <a:t>15/03/2017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2866228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D9333CF-5167-49AE-8B56-E3A6DEA1AE13}" type="datetimeFigureOut">
              <a:rPr lang="en-GB" smtClean="0"/>
              <a:t>15/03/2017</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397662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D9333CF-5167-49AE-8B56-E3A6DEA1AE13}" type="datetimeFigureOut">
              <a:rPr lang="en-GB" smtClean="0"/>
              <a:t>15/03/2017</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7036407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D9333CF-5167-49AE-8B56-E3A6DEA1AE13}" type="datetimeFigureOut">
              <a:rPr lang="en-GB" smtClean="0"/>
              <a:t>15/03/2017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7229650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D9333CF-5167-49AE-8B56-E3A6DEA1AE13}" type="datetimeFigureOut">
              <a:rPr lang="en-GB" smtClean="0"/>
              <a:t>15/03/2017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BE3D8-7D5B-433E-86AB-A36B20DBD393}" type="slidenum">
              <a:rPr lang="en-GB" smtClean="0"/>
              <a:t>‹#›</a:t>
            </a:fld>
            <a:endParaRPr lang="en-GB"/>
          </a:p>
        </p:txBody>
      </p:sp>
    </p:spTree>
    <p:extLst>
      <p:ext uri="{BB962C8B-B14F-4D97-AF65-F5344CB8AC3E}">
        <p14:creationId xmlns:p14="http://schemas.microsoft.com/office/powerpoint/2010/main" val="483573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D9333CF-5167-49AE-8B56-E3A6DEA1AE13}" type="datetimeFigureOut">
              <a:rPr lang="en-GB" smtClean="0"/>
              <a:t>15/03/2017</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B7BE3D8-7D5B-433E-86AB-A36B20DBD393}" type="slidenum">
              <a:rPr lang="en-GB" smtClean="0"/>
              <a:t>‹#›</a:t>
            </a:fld>
            <a:endParaRPr lang="en-GB"/>
          </a:p>
        </p:txBody>
      </p:sp>
    </p:spTree>
    <p:extLst>
      <p:ext uri="{BB962C8B-B14F-4D97-AF65-F5344CB8AC3E}">
        <p14:creationId xmlns:p14="http://schemas.microsoft.com/office/powerpoint/2010/main" val="268119596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history.com/news/the-killer-fog-that-blanketed-london-60-years-ago"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Worlds of Law:</a:t>
            </a:r>
            <a:br>
              <a:rPr lang="en-GB"/>
            </a:br>
            <a:r>
              <a:rPr lang="en-GB"/>
              <a:t>Environment</a:t>
            </a:r>
          </a:p>
        </p:txBody>
      </p:sp>
      <p:sp>
        <p:nvSpPr>
          <p:cNvPr id="3" name="Subtitle 2"/>
          <p:cNvSpPr>
            <a:spLocks noGrp="1"/>
          </p:cNvSpPr>
          <p:nvPr>
            <p:ph type="subTitle" idx="1"/>
          </p:nvPr>
        </p:nvSpPr>
        <p:spPr/>
        <p:txBody>
          <a:bodyPr/>
          <a:lstStyle/>
          <a:p>
            <a:r>
              <a:rPr lang="en-GB"/>
              <a:t>Melanie L. Williams</a:t>
            </a:r>
          </a:p>
        </p:txBody>
      </p:sp>
    </p:spTree>
    <p:extLst>
      <p:ext uri="{BB962C8B-B14F-4D97-AF65-F5344CB8AC3E}">
        <p14:creationId xmlns:p14="http://schemas.microsoft.com/office/powerpoint/2010/main" val="697021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Environmental Law</a:t>
            </a:r>
          </a:p>
        </p:txBody>
      </p:sp>
      <p:sp>
        <p:nvSpPr>
          <p:cNvPr id="3" name="Content Placeholder 2"/>
          <p:cNvSpPr>
            <a:spLocks noGrp="1"/>
          </p:cNvSpPr>
          <p:nvPr>
            <p:ph idx="1"/>
          </p:nvPr>
        </p:nvSpPr>
        <p:spPr/>
        <p:txBody>
          <a:bodyPr/>
          <a:lstStyle/>
          <a:p>
            <a:r>
              <a:rPr lang="en-GB"/>
              <a:t>The broad category of "environmental law" may be broken down into a number of more specific regulatory subjects. While there is no single agreed-upon taxonomy, the core environmental law regimes address environmental pollution. A related but distinct set of regulatory regimes, now strongly influenced by environmental legal principles, focus on the management of specific natural resources, such as forests, minerals, or fisheries. Other areas, such as environmental impact assessment, may not fit neatly into either category, but are nonetheless important components of environmental law.</a:t>
            </a:r>
          </a:p>
        </p:txBody>
      </p:sp>
    </p:spTree>
    <p:extLst>
      <p:ext uri="{BB962C8B-B14F-4D97-AF65-F5344CB8AC3E}">
        <p14:creationId xmlns:p14="http://schemas.microsoft.com/office/powerpoint/2010/main" val="4179713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a:hlinkClick r:id="rId2"/>
              </a:rPr>
              <a:t>http://www.history.com/news/the-killer-fog-that-blanketed-london-60-years-ago</a:t>
            </a:r>
            <a:br>
              <a:rPr lang="en-GB" sz="2400"/>
            </a:br>
            <a:r>
              <a:rPr lang="en-GB" sz="2400"/>
              <a:t>For five days in December 1952, London gasped for air. A toxic fog smothered the British capital, paralyzing the city and blackening out the sun. The worst air pollution disaster in British history is estimated to have killed at least 4,000 Londoners</a:t>
            </a:r>
          </a:p>
        </p:txBody>
      </p:sp>
      <p:pic>
        <p:nvPicPr>
          <p:cNvPr id="4" name="Content Placeholder 3"/>
          <p:cNvPicPr>
            <a:picLocks noGrp="1" noChangeAspect="1"/>
          </p:cNvPicPr>
          <p:nvPr>
            <p:ph idx="1"/>
          </p:nvPr>
        </p:nvPicPr>
        <p:blipFill>
          <a:blip r:embed="rId3"/>
          <a:stretch>
            <a:fillRect/>
          </a:stretch>
        </p:blipFill>
        <p:spPr>
          <a:xfrm>
            <a:off x="2309813" y="3027404"/>
            <a:ext cx="6534150" cy="3496963"/>
          </a:xfrm>
          <a:prstGeom prst="rect">
            <a:avLst/>
          </a:prstGeom>
        </p:spPr>
      </p:pic>
    </p:spTree>
    <p:extLst>
      <p:ext uri="{BB962C8B-B14F-4D97-AF65-F5344CB8AC3E}">
        <p14:creationId xmlns:p14="http://schemas.microsoft.com/office/powerpoint/2010/main" val="931523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a:t>History in English Law – The ‘Great Stink’; ‘London Smog’</a:t>
            </a:r>
          </a:p>
        </p:txBody>
      </p:sp>
      <p:sp>
        <p:nvSpPr>
          <p:cNvPr id="3" name="Content Placeholder 2"/>
          <p:cNvSpPr>
            <a:spLocks noGrp="1"/>
          </p:cNvSpPr>
          <p:nvPr>
            <p:ph idx="1"/>
          </p:nvPr>
        </p:nvSpPr>
        <p:spPr>
          <a:xfrm>
            <a:off x="1103312" y="1383958"/>
            <a:ext cx="8946541" cy="4864442"/>
          </a:xfrm>
        </p:spPr>
        <p:txBody>
          <a:bodyPr>
            <a:normAutofit fontScale="85000" lnSpcReduction="10000"/>
          </a:bodyPr>
          <a:lstStyle/>
          <a:p>
            <a:r>
              <a:rPr lang="en-GB"/>
              <a:t>Early examples of legal enactments designed to consciously preserve the environment, for its own sake or human enjoyment, are found throughout history. In the common law, the primary protection was found in the law of nuisance, but this only allowed for private actions for damages or injunctions if there was harm to land. Thus smells emanating from pig </a:t>
            </a:r>
            <a:r>
              <a:rPr lang="en-GB" err="1"/>
              <a:t>stys</a:t>
            </a:r>
            <a:r>
              <a:rPr lang="en-GB"/>
              <a:t>, strict liability against dumping rubbish, or damage from exploding dams. Private enforcement, however, was limited and found to be woefully inadequate to deal with major environmental threats, particularly threats to common resources. During the "Great Stink" of 1858, the dumping of sewerage into the River Thames began to smell so ghastly in the summer heat that Parliament had to be evacuated. Ironically, the Metropolitan Commission of Sewers Act 1848 had allowed the Metropolitan Commission for Sewers to close cesspits around the city in an attempt to "clean up" but this simply led people to pollute the river. In 19 days, Parliament passed a further Act to build the London sewerage system. London also suffered from terrible air pollution, and this culminated in the "Great Smog" of 1952, which in turn triggered its on legislative response: the Clean Air Act 1956. The basic regulatory structure was to set limits on emissions for households and business (particularly burning coal) while an inspectorate would enforce compliance.</a:t>
            </a:r>
          </a:p>
        </p:txBody>
      </p:sp>
    </p:spTree>
    <p:extLst>
      <p:ext uri="{BB962C8B-B14F-4D97-AF65-F5344CB8AC3E}">
        <p14:creationId xmlns:p14="http://schemas.microsoft.com/office/powerpoint/2010/main" val="2210803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EIA</a:t>
            </a:r>
          </a:p>
        </p:txBody>
      </p:sp>
      <p:sp>
        <p:nvSpPr>
          <p:cNvPr id="3" name="Content Placeholder 2"/>
          <p:cNvSpPr>
            <a:spLocks noGrp="1"/>
          </p:cNvSpPr>
          <p:nvPr>
            <p:ph idx="1"/>
          </p:nvPr>
        </p:nvSpPr>
        <p:spPr/>
        <p:txBody>
          <a:bodyPr vert="horz" lIns="91440" tIns="45720" rIns="91440" bIns="45720" rtlCol="0" anchor="t">
            <a:normAutofit/>
          </a:bodyPr>
          <a:lstStyle/>
          <a:p>
            <a:r>
              <a:rPr lang="en-GB"/>
              <a:t>Environmental impact assessment (EIA) is the term used for the assessment of the environmental consequences (positive and negative) of a plan, policy, programme, or concrete projects prior to the decision to move forward with the proposed action. In this context, the term 'environmental impact assessment' (EIA) is usually used when applied to concrete projects by individuals or companies and the term 'strategic environmental assessment' (SEA) applies to policies, plans and programmes most often proposed by organs of state (Fischer, 2016). Environmental assessments may be governed by rules of administrative procedure regarding public participation and documentation of decision making, and may be subject to judicial review.</a:t>
            </a:r>
          </a:p>
        </p:txBody>
      </p:sp>
    </p:spTree>
    <p:extLst>
      <p:ext uri="{BB962C8B-B14F-4D97-AF65-F5344CB8AC3E}">
        <p14:creationId xmlns:p14="http://schemas.microsoft.com/office/powerpoint/2010/main" val="3527961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Air</a:t>
            </a:r>
          </a:p>
        </p:txBody>
      </p:sp>
      <p:sp>
        <p:nvSpPr>
          <p:cNvPr id="3" name="Content Placeholder 2"/>
          <p:cNvSpPr>
            <a:spLocks noGrp="1"/>
          </p:cNvSpPr>
          <p:nvPr>
            <p:ph idx="1"/>
          </p:nvPr>
        </p:nvSpPr>
        <p:spPr/>
        <p:txBody>
          <a:bodyPr/>
          <a:lstStyle/>
          <a:p>
            <a:r>
              <a:rPr lang="en-GB"/>
              <a:t>Air quality laws govern the emission of air pollutants into the atmosphere. A specialized subset of air quality laws regulate the quality of air inside buildings. Air quality laws are often designed specifically to protect human health by limiting or eliminating airborne pollutant concentrations. Other initiatives are designed to address broader ecological problems, such as limitations on chemicals that affect the ozone layer, and emissions trading programs to address acid rain or climate change. Regulatory efforts include identifying and categorizing air pollutants, setting limits on acceptable emissions levels, and dictating necessary or appropriate mitigation technologies.</a:t>
            </a:r>
          </a:p>
        </p:txBody>
      </p:sp>
    </p:spTree>
    <p:extLst>
      <p:ext uri="{BB962C8B-B14F-4D97-AF65-F5344CB8AC3E}">
        <p14:creationId xmlns:p14="http://schemas.microsoft.com/office/powerpoint/2010/main" val="2625281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Water quality</a:t>
            </a:r>
          </a:p>
        </p:txBody>
      </p:sp>
      <p:sp>
        <p:nvSpPr>
          <p:cNvPr id="3" name="Content Placeholder 2"/>
          <p:cNvSpPr>
            <a:spLocks noGrp="1"/>
          </p:cNvSpPr>
          <p:nvPr>
            <p:ph idx="1"/>
          </p:nvPr>
        </p:nvSpPr>
        <p:spPr/>
        <p:txBody>
          <a:bodyPr>
            <a:normAutofit lnSpcReduction="10000"/>
          </a:bodyPr>
          <a:lstStyle/>
          <a:p>
            <a:r>
              <a:rPr lang="en-GB"/>
              <a:t>Water quality laws govern the release of pollutants into water resources, including surface water, ground water, and stored drinking water. Some water quality laws, such as drinking water regulations, may be designed solely with reference to human health. Many others, including restrictions on the alteration of the chemical, physical, radiological, and biological characteristics of water resources, may also reflect efforts to protect aquatic ecosystems more broadly. Regulatory efforts may include identifying and categorizing water pollutants, dictating acceptable pollutant concentrations in water resources, and limiting pollutant discharges from effluent sources. Regulatory areas include sewage treatment and disposal, industrial and agricultural waste water management, and control of surface runoff from construction sites and urban environments.</a:t>
            </a:r>
          </a:p>
        </p:txBody>
      </p:sp>
    </p:spTree>
    <p:extLst>
      <p:ext uri="{BB962C8B-B14F-4D97-AF65-F5344CB8AC3E}">
        <p14:creationId xmlns:p14="http://schemas.microsoft.com/office/powerpoint/2010/main" val="42706822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Water resources</a:t>
            </a:r>
          </a:p>
        </p:txBody>
      </p:sp>
      <p:sp>
        <p:nvSpPr>
          <p:cNvPr id="3" name="Content Placeholder 2"/>
          <p:cNvSpPr>
            <a:spLocks noGrp="1"/>
          </p:cNvSpPr>
          <p:nvPr>
            <p:ph idx="1"/>
          </p:nvPr>
        </p:nvSpPr>
        <p:spPr/>
        <p:txBody>
          <a:bodyPr/>
          <a:lstStyle/>
          <a:p>
            <a:r>
              <a:rPr lang="en-GB"/>
              <a:t>Water resources laws govern the ownership and use of water resources, including surface water and ground water. Regulatory areas may include water conservation, use restrictions, and ownership regimes.</a:t>
            </a:r>
          </a:p>
        </p:txBody>
      </p:sp>
    </p:spTree>
    <p:extLst>
      <p:ext uri="{BB962C8B-B14F-4D97-AF65-F5344CB8AC3E}">
        <p14:creationId xmlns:p14="http://schemas.microsoft.com/office/powerpoint/2010/main" val="33545033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Waste management</a:t>
            </a:r>
          </a:p>
        </p:txBody>
      </p:sp>
      <p:sp>
        <p:nvSpPr>
          <p:cNvPr id="3" name="Content Placeholder 2"/>
          <p:cNvSpPr>
            <a:spLocks noGrp="1"/>
          </p:cNvSpPr>
          <p:nvPr>
            <p:ph idx="1"/>
          </p:nvPr>
        </p:nvSpPr>
        <p:spPr/>
        <p:txBody>
          <a:bodyPr/>
          <a:lstStyle/>
          <a:p>
            <a:r>
              <a:rPr lang="en-GB"/>
              <a:t>Waste management laws govern the transport, treatment, storage, and disposal of all manner of waste, including municipal solid waste, hazardous waste, and nuclear waste, among many other types. Waste laws are generally designed to minimize or eliminate the uncontrolled dispersal of waste materials into the environment in a manner that may cause ecological or biological harm, and include laws designed to reduce the generation of waste and promote or mandate waste recycling. Regulatory efforts include identifying and categorizing waste types and mandating transport, treatment, storage, and disposal practices.</a:t>
            </a:r>
          </a:p>
        </p:txBody>
      </p:sp>
    </p:spTree>
    <p:extLst>
      <p:ext uri="{BB962C8B-B14F-4D97-AF65-F5344CB8AC3E}">
        <p14:creationId xmlns:p14="http://schemas.microsoft.com/office/powerpoint/2010/main" val="1863082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err="1"/>
              <a:t>Cleanup</a:t>
            </a:r>
            <a:endParaRPr lang="en-GB"/>
          </a:p>
        </p:txBody>
      </p:sp>
      <p:sp>
        <p:nvSpPr>
          <p:cNvPr id="3" name="Content Placeholder 2"/>
          <p:cNvSpPr>
            <a:spLocks noGrp="1"/>
          </p:cNvSpPr>
          <p:nvPr>
            <p:ph idx="1"/>
          </p:nvPr>
        </p:nvSpPr>
        <p:spPr/>
        <p:txBody>
          <a:bodyPr/>
          <a:lstStyle/>
          <a:p>
            <a:r>
              <a:rPr lang="en-GB"/>
              <a:t>Environmental </a:t>
            </a:r>
            <a:r>
              <a:rPr lang="en-GB" err="1"/>
              <a:t>cleanup</a:t>
            </a:r>
            <a:r>
              <a:rPr lang="en-GB"/>
              <a:t> laws govern the removal of pollution or contaminants from environmental media such as soil, sediment, surface water, or ground water. Unlike pollution control laws, </a:t>
            </a:r>
            <a:r>
              <a:rPr lang="en-GB" err="1"/>
              <a:t>cleanup</a:t>
            </a:r>
            <a:r>
              <a:rPr lang="en-GB"/>
              <a:t> laws are designed to respond after-the-fact to environmental contamination, and consequently must often define not only the necessary response actions, but also the parties who may be responsible for undertaking (or paying for) such actions. Regulatory requirements may include rules for emergency response, liability allocation, site assessment, remedial investigation, feasibility studies, remedial action, post-remedial monitoring, and site reuse.</a:t>
            </a:r>
          </a:p>
        </p:txBody>
      </p:sp>
    </p:spTree>
    <p:extLst>
      <p:ext uri="{BB962C8B-B14F-4D97-AF65-F5344CB8AC3E}">
        <p14:creationId xmlns:p14="http://schemas.microsoft.com/office/powerpoint/2010/main" val="15749276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Chemical safety</a:t>
            </a:r>
          </a:p>
        </p:txBody>
      </p:sp>
      <p:sp>
        <p:nvSpPr>
          <p:cNvPr id="3" name="Content Placeholder 2"/>
          <p:cNvSpPr>
            <a:spLocks noGrp="1"/>
          </p:cNvSpPr>
          <p:nvPr>
            <p:ph idx="1"/>
          </p:nvPr>
        </p:nvSpPr>
        <p:spPr/>
        <p:txBody>
          <a:bodyPr/>
          <a:lstStyle/>
          <a:p>
            <a:r>
              <a:rPr lang="en-GB"/>
              <a:t>Chemical safety laws govern the use of chemicals in human activities, particularly man-made chemicals in modern industrial applications. As contrasted with media-oriented environmental laws (e.g., air or water quality laws), chemical control laws seek to manage the (potential) pollutants themselves. Regulatory efforts include banning specific chemical constituents in consumer products (e.g., Bisphenol A in plastic bottles), and regulating pesticides.</a:t>
            </a:r>
          </a:p>
        </p:txBody>
      </p:sp>
    </p:spTree>
    <p:extLst>
      <p:ext uri="{BB962C8B-B14F-4D97-AF65-F5344CB8AC3E}">
        <p14:creationId xmlns:p14="http://schemas.microsoft.com/office/powerpoint/2010/main" val="36022149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Mining law</a:t>
            </a:r>
          </a:p>
        </p:txBody>
      </p:sp>
      <p:sp>
        <p:nvSpPr>
          <p:cNvPr id="3" name="Content Placeholder 2"/>
          <p:cNvSpPr>
            <a:spLocks noGrp="1"/>
          </p:cNvSpPr>
          <p:nvPr>
            <p:ph idx="1"/>
          </p:nvPr>
        </p:nvSpPr>
        <p:spPr/>
        <p:txBody>
          <a:bodyPr/>
          <a:lstStyle/>
          <a:p>
            <a:r>
              <a:rPr lang="en-GB"/>
              <a:t>Mineral resource laws cover several basic topics, including the ownership of the mineral resource and who can work them. Mining is also affected by various regulations regarding the health and safety of miners, as well as the environmental impact of mining.</a:t>
            </a:r>
          </a:p>
        </p:txBody>
      </p:sp>
    </p:spTree>
    <p:extLst>
      <p:ext uri="{BB962C8B-B14F-4D97-AF65-F5344CB8AC3E}">
        <p14:creationId xmlns:p14="http://schemas.microsoft.com/office/powerpoint/2010/main" val="3734148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Forestry Laws</a:t>
            </a:r>
          </a:p>
        </p:txBody>
      </p:sp>
      <p:sp>
        <p:nvSpPr>
          <p:cNvPr id="3" name="Content Placeholder 2"/>
          <p:cNvSpPr>
            <a:spLocks noGrp="1"/>
          </p:cNvSpPr>
          <p:nvPr>
            <p:ph idx="1"/>
          </p:nvPr>
        </p:nvSpPr>
        <p:spPr/>
        <p:txBody>
          <a:bodyPr/>
          <a:lstStyle/>
          <a:p>
            <a:r>
              <a:rPr lang="en-GB"/>
              <a:t>Forestry laws govern activities in designated forest lands, most commonly with respect to forest management and timber harvesting. Ancillary laws may regulate forest land acquisition and prescribed burn practices. Forest management laws generally adopt management policies, such as multiple use and sustained yield, by which public forest resources are to be managed. Governmental agencies are generally responsible for planning and implementing forestry laws on public forest lands, and may be involved in forest inventory, planning, and conservation, and oversight of timber sales. Broader initiatives may seek to slow or reverse deforestation.</a:t>
            </a:r>
          </a:p>
        </p:txBody>
      </p:sp>
    </p:spTree>
    <p:extLst>
      <p:ext uri="{BB962C8B-B14F-4D97-AF65-F5344CB8AC3E}">
        <p14:creationId xmlns:p14="http://schemas.microsoft.com/office/powerpoint/2010/main" val="675625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Wildlife Laws</a:t>
            </a:r>
          </a:p>
        </p:txBody>
      </p:sp>
      <p:sp>
        <p:nvSpPr>
          <p:cNvPr id="3" name="Content Placeholder 2"/>
          <p:cNvSpPr>
            <a:spLocks noGrp="1"/>
          </p:cNvSpPr>
          <p:nvPr>
            <p:ph idx="1"/>
          </p:nvPr>
        </p:nvSpPr>
        <p:spPr/>
        <p:txBody>
          <a:bodyPr/>
          <a:lstStyle/>
          <a:p>
            <a:r>
              <a:rPr lang="en-GB"/>
              <a:t>Wildlife laws govern the potential impact of human activity on wild animals, whether directly on individuals or populations, or indirectly via habitat degradation. Similar laws may operate to protect plant species. Such laws may be enacted entirely to protect biodiversity, or as a means for protecting species deemed important for other reasons. Regulatory efforts may including the creation of special conservation statuses, prohibitions on killing, harming, or disturbing protected species, efforts to induce and support species recovery, establishment of wildlife refuges to support conservation, and prohibitions on trafficking in species or animal parts to combat poaching.</a:t>
            </a:r>
          </a:p>
        </p:txBody>
      </p:sp>
    </p:spTree>
    <p:extLst>
      <p:ext uri="{BB962C8B-B14F-4D97-AF65-F5344CB8AC3E}">
        <p14:creationId xmlns:p14="http://schemas.microsoft.com/office/powerpoint/2010/main" val="473670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Fish and Game law</a:t>
            </a:r>
          </a:p>
        </p:txBody>
      </p:sp>
      <p:sp>
        <p:nvSpPr>
          <p:cNvPr id="3" name="Content Placeholder 2"/>
          <p:cNvSpPr>
            <a:spLocks noGrp="1"/>
          </p:cNvSpPr>
          <p:nvPr>
            <p:ph idx="1"/>
          </p:nvPr>
        </p:nvSpPr>
        <p:spPr/>
        <p:txBody>
          <a:bodyPr vert="horz" lIns="91440" tIns="45720" rIns="91440" bIns="45720" rtlCol="0" anchor="t">
            <a:normAutofit/>
          </a:bodyPr>
          <a:lstStyle/>
          <a:p>
            <a:r>
              <a:rPr lang="en-GB"/>
              <a:t>Fish and game laws regulate the right to pursue and take or kill certain kinds of fish and wild animal (game). Such laws may restrict the days to harvest fish or game, the number of animals caught per person, the species harvested, or the weapons or fishing gear used. Such laws may seek to balance competing needs for preservation and harvest and to manage both environment and populations of fish and game. Game laws can provide a legal structure to collect license fees and other money which is used to fund conservation efforts as well as to obtain harvest information used in wildlife management practice.</a:t>
            </a:r>
          </a:p>
        </p:txBody>
      </p:sp>
    </p:spTree>
    <p:extLst>
      <p:ext uri="{BB962C8B-B14F-4D97-AF65-F5344CB8AC3E}">
        <p14:creationId xmlns:p14="http://schemas.microsoft.com/office/powerpoint/2010/main" val="2398675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International Law and protocols</a:t>
            </a:r>
          </a:p>
        </p:txBody>
      </p:sp>
      <p:sp>
        <p:nvSpPr>
          <p:cNvPr id="3" name="Content Placeholder 2"/>
          <p:cNvSpPr>
            <a:spLocks noGrp="1"/>
          </p:cNvSpPr>
          <p:nvPr>
            <p:ph idx="1"/>
          </p:nvPr>
        </p:nvSpPr>
        <p:spPr>
          <a:xfrm>
            <a:off x="1103313" y="1273175"/>
            <a:ext cx="9864608" cy="4975225"/>
          </a:xfrm>
        </p:spPr>
        <p:txBody>
          <a:bodyPr vert="horz" lIns="91440" tIns="45720" rIns="91440" bIns="45720" rtlCol="0" anchor="t">
            <a:normAutofit/>
          </a:bodyPr>
          <a:lstStyle/>
          <a:p>
            <a:r>
              <a:rPr lang="en-GB" sz="2400" b="1"/>
              <a:t>Global and regional environmental issues are increasingly the subject of international law. Debates over environmental concerns implicate core principles of international law and have been the subject of numerous international agreements and declarations.</a:t>
            </a:r>
          </a:p>
          <a:p>
            <a:r>
              <a:rPr lang="en-GB" sz="2400" b="1"/>
              <a:t>Customary international law is an important source of international environmental law. These are the norms and rules that countries follow as a matter of custom and they are so prevalent that they bind all states in the world. When a principle becomes customary law is not clear cut and many arguments are put forward by states not wishing to be bound. </a:t>
            </a:r>
            <a:endParaRPr lang="en-GB" sz="2400"/>
          </a:p>
        </p:txBody>
      </p:sp>
    </p:spTree>
    <p:extLst>
      <p:ext uri="{BB962C8B-B14F-4D97-AF65-F5344CB8AC3E}">
        <p14:creationId xmlns:p14="http://schemas.microsoft.com/office/powerpoint/2010/main" val="41369374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a:t>Numerous legally binding international agreements encompass a wide variety of issue-areas, from terrestrial, marine and atmospheric pollution through to wildlife and biodiversity protection. International environmental agreements are generally multilateral (or sometimes bilateral) treaties (a.k.a. convention, agreement, protocol, etc.). Protocols are subsidiary agreements built from a primary treaty.</a:t>
            </a:r>
          </a:p>
          <a:p>
            <a:r>
              <a:rPr lang="en-GB"/>
              <a:t>Example: . Significant to international environmental law is the Kyoto Protocol, which followed from the United Nations Framework Convention on Climate Change.</a:t>
            </a:r>
          </a:p>
        </p:txBody>
      </p:sp>
    </p:spTree>
    <p:extLst>
      <p:ext uri="{BB962C8B-B14F-4D97-AF65-F5344CB8AC3E}">
        <p14:creationId xmlns:p14="http://schemas.microsoft.com/office/powerpoint/2010/main" val="34374580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a:bodyPr>
          <a:lstStyle/>
          <a:p>
            <a:r>
              <a:rPr lang="en-GB"/>
              <a:t>The Kyoto Protocol is an international agreement linked to the United Nations Framework Convention on Climate Change, which commits its Parties by setting internationally binding emission reduction targets. </a:t>
            </a:r>
          </a:p>
          <a:p>
            <a:r>
              <a:rPr lang="en-GB"/>
              <a:t>Recognizing that developed countries are principally responsible for the current high levels of GHG emissions in the atmosphere as a result of more than 150 years of industrial activity, the Protocol places a heavier burden on developed nations under the principle of "common but differentiated responsibilities." </a:t>
            </a:r>
          </a:p>
          <a:p>
            <a:r>
              <a:rPr lang="en-GB"/>
              <a:t>The Kyoto Protocol was adopted in Kyoto, Japan, on 11 December 1997 and entered into force on 16 February 2005. The detailed rules for the implementation of the Protocol were adopted at COP 7 in Marrakesh, Morocco, in 2001, and are referred to as the "Marrakesh Accords." Its first commitment period started in 2008 and ended in 2012</a:t>
            </a:r>
          </a:p>
        </p:txBody>
      </p:sp>
    </p:spTree>
    <p:extLst>
      <p:ext uri="{BB962C8B-B14F-4D97-AF65-F5344CB8AC3E}">
        <p14:creationId xmlns:p14="http://schemas.microsoft.com/office/powerpoint/2010/main" val="138179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r>
              <a:rPr lang="en-GB"/>
              <a:t>Doha 2012 – Doha Amendment to the Kyoto Protocol</a:t>
            </a:r>
          </a:p>
          <a:p>
            <a:r>
              <a:rPr lang="en-GB"/>
              <a:t>New commitments for Annex I Parties to the Kyoto Protocol who agreed to take on commitments in a second commitment period from 1 January 2013 to 31 December 2020;</a:t>
            </a:r>
          </a:p>
          <a:p>
            <a:endParaRPr lang="en-GB"/>
          </a:p>
          <a:p>
            <a:r>
              <a:rPr lang="en-GB"/>
              <a:t>A revised list of greenhouse gases (GHG) to be reported on by Parties in the second commitment period; and</a:t>
            </a:r>
          </a:p>
          <a:p>
            <a:endParaRPr lang="en-GB"/>
          </a:p>
          <a:p>
            <a:r>
              <a:rPr lang="en-GB"/>
              <a:t>Amendments to several articles of the Kyoto Protocol which specifically referenced issues pertaining to the first commitment period and which needed to be updated for the second commitment period. </a:t>
            </a:r>
          </a:p>
          <a:p>
            <a:r>
              <a:rPr lang="en-GB"/>
              <a:t>http://unfccc.int/kyoto_protocol/items/2830.php</a:t>
            </a:r>
          </a:p>
        </p:txBody>
      </p:sp>
    </p:spTree>
    <p:extLst>
      <p:ext uri="{BB962C8B-B14F-4D97-AF65-F5344CB8AC3E}">
        <p14:creationId xmlns:p14="http://schemas.microsoft.com/office/powerpoint/2010/main" val="9557454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Dominant Principles in </a:t>
            </a:r>
            <a:r>
              <a:rPr lang="en-GB" err="1"/>
              <a:t>Env</a:t>
            </a:r>
            <a:r>
              <a:rPr lang="en-GB"/>
              <a:t>. Law</a:t>
            </a:r>
          </a:p>
        </p:txBody>
      </p:sp>
      <p:sp>
        <p:nvSpPr>
          <p:cNvPr id="3" name="Content Placeholder 2"/>
          <p:cNvSpPr>
            <a:spLocks noGrp="1"/>
          </p:cNvSpPr>
          <p:nvPr>
            <p:ph idx="1"/>
          </p:nvPr>
        </p:nvSpPr>
        <p:spPr/>
        <p:txBody>
          <a:bodyPr/>
          <a:lstStyle/>
          <a:p>
            <a:r>
              <a:rPr lang="en-GB"/>
              <a:t>Sustainable Development</a:t>
            </a:r>
          </a:p>
          <a:p>
            <a:r>
              <a:rPr lang="en-GB"/>
              <a:t>Defined by the United Nations Environment Programme  [UNEP] as "development that meets the needs of the present without compromising the ability of future generations to meet their own needs," sustainable development may be considered together with the concepts of "integration" (development cannot be considered in isolation from sustainability) and "interdependence" (social and economic development, and environmental protection, are interdependent). Laws mandating environmental impact assessment and requiring or encouraging development to minimize environmental impacts may be assessed against this principle.</a:t>
            </a:r>
          </a:p>
        </p:txBody>
      </p:sp>
    </p:spTree>
    <p:extLst>
      <p:ext uri="{BB962C8B-B14F-4D97-AF65-F5344CB8AC3E}">
        <p14:creationId xmlns:p14="http://schemas.microsoft.com/office/powerpoint/2010/main" val="28468813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a:t>Intergenerational Equity</a:t>
            </a:r>
          </a:p>
          <a:p>
            <a:r>
              <a:rPr lang="en-GB"/>
              <a:t>Defined by UNEP to include intergenerational equity - "the right of future generations to enjoy a fair level of the common patrimony" - and intragenerational equity - "the right of all people within the current generation to fair access to the current generation's entitlement to the Earth's natural resources" - environmental equity considers the present generation under an obligation to account for long-term impacts of activities, and to act to sustain the global environment and resource base for future generations.[3] Pollution control and resource management laws may be assessed against this principle.</a:t>
            </a:r>
          </a:p>
        </p:txBody>
      </p:sp>
    </p:spTree>
    <p:extLst>
      <p:ext uri="{BB962C8B-B14F-4D97-AF65-F5344CB8AC3E}">
        <p14:creationId xmlns:p14="http://schemas.microsoft.com/office/powerpoint/2010/main" val="36520714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a:t>Transboundary Responsibility</a:t>
            </a:r>
          </a:p>
          <a:p>
            <a:r>
              <a:rPr lang="en-GB"/>
              <a:t>Defined in the international law context as an obligation to protect one's own environment, and to prevent damage to </a:t>
            </a:r>
            <a:r>
              <a:rPr lang="en-GB" err="1"/>
              <a:t>neighboring</a:t>
            </a:r>
            <a:r>
              <a:rPr lang="en-GB"/>
              <a:t> environments, UNEP considers transboundary responsibility at the international level as a potential limitation on the rights of the sovereign state. Laws that act to limit externalities imposed upon human health and the environment may be assessed against this principle.</a:t>
            </a:r>
          </a:p>
        </p:txBody>
      </p:sp>
    </p:spTree>
    <p:extLst>
      <p:ext uri="{BB962C8B-B14F-4D97-AF65-F5344CB8AC3E}">
        <p14:creationId xmlns:p14="http://schemas.microsoft.com/office/powerpoint/2010/main" val="20987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92500" lnSpcReduction="10000"/>
          </a:bodyPr>
          <a:lstStyle/>
          <a:p>
            <a:r>
              <a:rPr lang="en-GB"/>
              <a:t>Public Participation and Transparency</a:t>
            </a:r>
          </a:p>
          <a:p>
            <a:r>
              <a:rPr lang="en-GB"/>
              <a:t>Identified as essential conditions for "accountable governments . . ., industrial concerns," and organizations generally, public participation and transparency are presented by UNEP as requiring "effective protection of the human right to hold and express opinions and to seek, receive and impart ideas," "a right of access to appropriate, comprehensible and timely information held by governments and industrial concerns on economic and social policies regarding the sustainable use of natural resources and the protection of the environment, without imposing undue financial burdens upon the applicants and with adequate protection of privacy and business confidentiality," and "effective judicial and administrative proceedings." These principles are present in environmental impact assessment, laws requiring publication and access to relevant environmental data, and administrative procedure.</a:t>
            </a:r>
          </a:p>
        </p:txBody>
      </p:sp>
    </p:spTree>
    <p:extLst>
      <p:ext uri="{BB962C8B-B14F-4D97-AF65-F5344CB8AC3E}">
        <p14:creationId xmlns:p14="http://schemas.microsoft.com/office/powerpoint/2010/main" val="35134077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a:t>Precautionary Principle</a:t>
            </a:r>
          </a:p>
          <a:p>
            <a:r>
              <a:rPr lang="en-GB"/>
              <a:t>One of the most commonly encountered and controversial principles of environmental law, the Rio Declaration formulated the precautionary principle as follows:</a:t>
            </a:r>
          </a:p>
          <a:p>
            <a:r>
              <a:rPr lang="en-GB"/>
              <a:t>In order to protect the environment, the precautionary approach shall be widely applied by States according to their capabilities. Where there are threats of serious or irreversible damage, lack of full scientific certainty shall not be used as a reason for postponing cost-effective measures to prevent environmental degradation.</a:t>
            </a:r>
          </a:p>
          <a:p>
            <a:r>
              <a:rPr lang="en-GB"/>
              <a:t>The principle may play a role in any debate over the need for environmental regulation.</a:t>
            </a:r>
          </a:p>
          <a:p>
            <a:endParaRPr lang="en-GB"/>
          </a:p>
        </p:txBody>
      </p:sp>
    </p:spTree>
    <p:extLst>
      <p:ext uri="{BB962C8B-B14F-4D97-AF65-F5344CB8AC3E}">
        <p14:creationId xmlns:p14="http://schemas.microsoft.com/office/powerpoint/2010/main" val="6115252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a:t>Prevention</a:t>
            </a:r>
          </a:p>
          <a:p>
            <a:r>
              <a:rPr lang="en-GB"/>
              <a:t>The concept of prevention . . . can perhaps better be considered an overarching aim that gives rise to a multitude of legal mechanisms, including prior assessment of environmental harm, licensing or authorization that set out the conditions for operation and the consequences for violation of the conditions, as well as the adoption of strategies and policies. Emission limits and other product or process standards, the use of best available techniques and similar techniques can all be seen as applications of the concept of prevention.[</a:t>
            </a:r>
          </a:p>
        </p:txBody>
      </p:sp>
    </p:spTree>
    <p:extLst>
      <p:ext uri="{BB962C8B-B14F-4D97-AF65-F5344CB8AC3E}">
        <p14:creationId xmlns:p14="http://schemas.microsoft.com/office/powerpoint/2010/main" val="32561243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a:t>Polluter Pays Principle</a:t>
            </a:r>
          </a:p>
          <a:p>
            <a:r>
              <a:rPr lang="en-GB"/>
              <a:t>The polluter pays principle stands for the idea that "the environmental costs of economic activities, including the cost of preventing potential harm, should be internalized rather than imposed upon society at large." All issues related to responsibility for cost for environmental remediation and compliance with pollution control regulations involve this principle.</a:t>
            </a:r>
          </a:p>
        </p:txBody>
      </p:sp>
    </p:spTree>
    <p:extLst>
      <p:ext uri="{BB962C8B-B14F-4D97-AF65-F5344CB8AC3E}">
        <p14:creationId xmlns:p14="http://schemas.microsoft.com/office/powerpoint/2010/main" val="8387565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US">
                <a:solidFill>
                  <a:schemeClr val="tx1"/>
                </a:solidFill>
              </a:rPr>
            </a:br>
            <a:endParaRPr lang="en-US">
              <a:solidFill>
                <a:schemeClr val="tx1"/>
              </a:solidFill>
            </a:endParaRPr>
          </a:p>
        </p:txBody>
      </p:sp>
      <p:sp>
        <p:nvSpPr>
          <p:cNvPr id="3" name="Content Placeholder 2"/>
          <p:cNvSpPr>
            <a:spLocks noGrp="1"/>
          </p:cNvSpPr>
          <p:nvPr>
            <p:ph idx="1"/>
          </p:nvPr>
        </p:nvSpPr>
        <p:spPr>
          <a:xfrm>
            <a:off x="1057275" y="676275"/>
            <a:ext cx="9932987" cy="5227750"/>
          </a:xfrm>
        </p:spPr>
        <p:txBody>
          <a:bodyPr vert="horz" lIns="91440" tIns="45720" rIns="91440" bIns="45720" rtlCol="0" anchor="t">
            <a:normAutofit/>
          </a:bodyPr>
          <a:lstStyle/>
          <a:p>
            <a:r>
              <a:rPr lang="en-US"/>
              <a:t>Example: http://ec.europa.eu/environment/legal/law/pdf/principles/2%20Polluter%20Pays%20Principle_revised.pdf</a:t>
            </a:r>
          </a:p>
          <a:p>
            <a:endParaRPr lang="en-US"/>
          </a:p>
          <a:p>
            <a:r>
              <a:rPr lang="en-US"/>
              <a:t>Instruments to implement PPP:</a:t>
            </a:r>
          </a:p>
          <a:p>
            <a:r>
              <a:rPr lang="en-US"/>
              <a:t>COMMAND AND CONTROL LAW:  Licensing procedures, prohibitions, emission limit values, administrative orders and sanctions</a:t>
            </a:r>
          </a:p>
          <a:p>
            <a:endParaRPr lang="en-US"/>
          </a:p>
          <a:p>
            <a:r>
              <a:rPr lang="en-US"/>
              <a:t>MARKET BASED INSTRUMENTS: Subsidies/feed-in tariffs, </a:t>
            </a:r>
            <a:r>
              <a:rPr lang="en-US" err="1"/>
              <a:t>cerificates</a:t>
            </a:r>
            <a:r>
              <a:rPr lang="en-US"/>
              <a:t>, tax alleviations, liability rules</a:t>
            </a:r>
          </a:p>
          <a:p>
            <a:endParaRPr lang="en-US"/>
          </a:p>
          <a:p>
            <a:r>
              <a:rPr lang="en-US"/>
              <a:t>SOFT LAW: Voluntary agreements, environmental management systems, labelling</a:t>
            </a:r>
          </a:p>
          <a:p>
            <a:endParaRPr lang="en-US"/>
          </a:p>
          <a:p>
            <a:endParaRPr lang="en-US"/>
          </a:p>
          <a:p>
            <a:endParaRPr lang="en-US"/>
          </a:p>
        </p:txBody>
      </p:sp>
    </p:spTree>
    <p:extLst>
      <p:ext uri="{BB962C8B-B14F-4D97-AF65-F5344CB8AC3E}">
        <p14:creationId xmlns:p14="http://schemas.microsoft.com/office/powerpoint/2010/main" val="12685389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27</Slides>
  <Notes>1</Notes>
  <HiddenSlides>0</HiddenSlide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Ion</vt:lpstr>
      <vt:lpstr>Worlds of Law: Environment</vt:lpstr>
      <vt:lpstr>Environmental Law</vt:lpstr>
      <vt:lpstr>http://www.history.com/news/the-killer-fog-that-blanketed-london-60-years-ago For five days in December 1952, London gasped for air. A toxic fog smothered the British capital, paralyzing the city and blackening out the sun. The worst air pollution disaster in British history is estimated to have killed at least 4,000 Londoners</vt:lpstr>
      <vt:lpstr>History in English Law – The ‘Great Stink’; ‘London Smog’</vt:lpstr>
      <vt:lpstr>EIA</vt:lpstr>
      <vt:lpstr>Air</vt:lpstr>
      <vt:lpstr>Water quality</vt:lpstr>
      <vt:lpstr>Water resources</vt:lpstr>
      <vt:lpstr>Waste management</vt:lpstr>
      <vt:lpstr>Cleanup</vt:lpstr>
      <vt:lpstr>Chemical safety</vt:lpstr>
      <vt:lpstr>Mining law</vt:lpstr>
      <vt:lpstr>Forestry Laws</vt:lpstr>
      <vt:lpstr>Wildlife Laws</vt:lpstr>
      <vt:lpstr>Fish and Game law</vt:lpstr>
      <vt:lpstr>International Law and protocols</vt:lpstr>
      <vt:lpstr>PowerPoint Presentation</vt:lpstr>
      <vt:lpstr>PowerPoint Presentation</vt:lpstr>
      <vt:lpstr>PowerPoint Presentation</vt:lpstr>
      <vt:lpstr>Dominant Principles in Env. Law</vt:lpstr>
      <vt:lpstr>PowerPoint Presentation</vt:lpstr>
      <vt:lpstr>PowerPoint Presentation</vt:lpstr>
      <vt:lpstr>PowerPoint Presentation</vt:lpstr>
      <vt:lpstr>PowerPoint Presentation</vt:lpstr>
      <vt:lpstr>PowerPoint Presentation</vt:lpstr>
      <vt:lpstr>PowerPoint Presentation</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Worlds of Law: Environment</dc:title>
  <cp:revision>1</cp:revision>
  <dcterms:modified xsi:type="dcterms:W3CDTF">2017-03-15T09:00:13Z</dcterms:modified>
</cp:coreProperties>
</file>