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60" r:id="rId5"/>
    <p:sldId id="264" r:id="rId6"/>
    <p:sldId id="261" r:id="rId7"/>
    <p:sldId id="262" r:id="rId8"/>
    <p:sldId id="263" r:id="rId9"/>
    <p:sldId id="265" r:id="rId10"/>
    <p:sldId id="266" r:id="rId11"/>
    <p:sldId id="267" r:id="rId12"/>
    <p:sldId id="268" r:id="rId13"/>
    <p:sldId id="2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7" autoAdjust="0"/>
    <p:restoredTop sz="94660"/>
  </p:normalViewPr>
  <p:slideViewPr>
    <p:cSldViewPr snapToGrid="0">
      <p:cViewPr varScale="1">
        <p:scale>
          <a:sx n="57" d="100"/>
          <a:sy n="57" d="100"/>
        </p:scale>
        <p:origin x="102"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166B7E9-D14E-4045-8160-4D75652ACCB2}" type="datetimeFigureOut">
              <a:rPr lang="en-GB" smtClean="0"/>
              <a:t>01/04/2020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4134525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66B7E9-D14E-4045-8160-4D75652ACCB2}" type="datetimeFigureOut">
              <a:rPr lang="en-GB" smtClean="0"/>
              <a:t>01/04/2020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1548366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166B7E9-D14E-4045-8160-4D75652ACCB2}" type="datetimeFigureOut">
              <a:rPr lang="en-GB" smtClean="0"/>
              <a:t>01/04/2020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23385837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166B7E9-D14E-4045-8160-4D75652ACCB2}" type="datetimeFigureOut">
              <a:rPr lang="en-GB" smtClean="0"/>
              <a:t>01/04/2020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34765723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166B7E9-D14E-4045-8160-4D75652ACCB2}" type="datetimeFigureOut">
              <a:rPr lang="en-GB" smtClean="0"/>
              <a:t>01/04/2020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3648114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166B7E9-D14E-4045-8160-4D75652ACCB2}" type="datetimeFigureOut">
              <a:rPr lang="en-GB" smtClean="0"/>
              <a:t>01/04/2020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24477198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66B7E9-D14E-4045-8160-4D75652ACCB2}" type="datetimeFigureOut">
              <a:rPr lang="en-GB" smtClean="0"/>
              <a:t>01/04/2020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35187234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66B7E9-D14E-4045-8160-4D75652ACCB2}" type="datetimeFigureOut">
              <a:rPr lang="en-GB" smtClean="0"/>
              <a:t>01/04/2020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16404486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166B7E9-D14E-4045-8160-4D75652ACCB2}" type="datetimeFigureOut">
              <a:rPr lang="en-GB" smtClean="0"/>
              <a:t>01/04/2020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35394344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66B7E9-D14E-4045-8160-4D75652ACCB2}" type="datetimeFigureOut">
              <a:rPr lang="en-GB" smtClean="0"/>
              <a:t>01/04/2020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2928850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166B7E9-D14E-4045-8160-4D75652ACCB2}" type="datetimeFigureOut">
              <a:rPr lang="en-GB" smtClean="0"/>
              <a:t>01/04/2020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655C44-F3FD-4D4D-8085-3822B8087489}" type="slidenum">
              <a:rPr lang="en-GB" smtClean="0"/>
              <a:t>‹#›</a:t>
            </a:fld>
            <a:endParaRPr lang="en-GB"/>
          </a:p>
        </p:txBody>
      </p:sp>
    </p:spTree>
    <p:extLst>
      <p:ext uri="{BB962C8B-B14F-4D97-AF65-F5344CB8AC3E}">
        <p14:creationId xmlns:p14="http://schemas.microsoft.com/office/powerpoint/2010/main" val="25115469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99"/>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66B7E9-D14E-4045-8160-4D75652ACCB2}" type="datetimeFigureOut">
              <a:rPr lang="en-GB" smtClean="0"/>
              <a:t>01/04/2020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B655C44-F3FD-4D4D-8085-3822B8087489}" type="slidenum">
              <a:rPr lang="en-GB" smtClean="0"/>
              <a:t>‹#›</a:t>
            </a:fld>
            <a:endParaRPr lang="en-GB"/>
          </a:p>
        </p:txBody>
      </p:sp>
    </p:spTree>
    <p:extLst>
      <p:ext uri="{BB962C8B-B14F-4D97-AF65-F5344CB8AC3E}">
        <p14:creationId xmlns:p14="http://schemas.microsoft.com/office/powerpoint/2010/main" val="29060808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challengingbehaviour.org.uk/supporting-you/for-professionals/working-in-partnership.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councilfordisabledchildren.org.uk/independent-support/introducing-independent-support/real-stories-ground/effective-partnership-working"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Partnership Working</a:t>
            </a:r>
            <a:endParaRPr lang="en-GB" b="1"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402082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What is a partnership?</a:t>
            </a:r>
            <a:endParaRPr lang="en-GB" b="1" dirty="0"/>
          </a:p>
        </p:txBody>
      </p:sp>
      <p:sp>
        <p:nvSpPr>
          <p:cNvPr id="3" name="Content Placeholder 2"/>
          <p:cNvSpPr>
            <a:spLocks noGrp="1"/>
          </p:cNvSpPr>
          <p:nvPr>
            <p:ph idx="1"/>
          </p:nvPr>
        </p:nvSpPr>
        <p:spPr/>
        <p:txBody>
          <a:bodyPr>
            <a:normAutofit/>
          </a:bodyPr>
          <a:lstStyle/>
          <a:p>
            <a:pPr marL="0" indent="0">
              <a:buNone/>
            </a:pPr>
            <a:r>
              <a:rPr lang="en-GB" sz="3600" dirty="0" smtClean="0"/>
              <a:t>‘two or more people or organisations working together</a:t>
            </a:r>
          </a:p>
          <a:p>
            <a:pPr marL="0" indent="0">
              <a:buNone/>
            </a:pPr>
            <a:r>
              <a:rPr lang="en-GB" sz="3600" dirty="0" smtClean="0"/>
              <a:t>towards a common aim’ </a:t>
            </a:r>
          </a:p>
          <a:p>
            <a:pPr marL="0" indent="0">
              <a:buNone/>
            </a:pPr>
            <a:r>
              <a:rPr lang="en-GB" sz="3600" dirty="0" smtClean="0"/>
              <a:t>(Leeds Health Action Zone (2002), cited in</a:t>
            </a:r>
          </a:p>
          <a:p>
            <a:pPr marL="0" indent="0">
              <a:buNone/>
            </a:pPr>
            <a:r>
              <a:rPr lang="en-GB" sz="3600" dirty="0" err="1" smtClean="0"/>
              <a:t>Townsley</a:t>
            </a:r>
            <a:r>
              <a:rPr lang="en-GB" sz="3600" dirty="0" smtClean="0"/>
              <a:t> et al. 2004a).</a:t>
            </a:r>
            <a:endParaRPr lang="en-GB" sz="3600" dirty="0"/>
          </a:p>
        </p:txBody>
      </p:sp>
    </p:spTree>
    <p:extLst>
      <p:ext uri="{BB962C8B-B14F-4D97-AF65-F5344CB8AC3E}">
        <p14:creationId xmlns:p14="http://schemas.microsoft.com/office/powerpoint/2010/main" val="17711912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Working together for the benefit of children</a:t>
            </a:r>
            <a:endParaRPr lang="en-GB" b="1" dirty="0"/>
          </a:p>
        </p:txBody>
      </p:sp>
      <p:sp>
        <p:nvSpPr>
          <p:cNvPr id="3" name="Content Placeholder 2"/>
          <p:cNvSpPr>
            <a:spLocks noGrp="1"/>
          </p:cNvSpPr>
          <p:nvPr>
            <p:ph idx="1"/>
          </p:nvPr>
        </p:nvSpPr>
        <p:spPr/>
        <p:txBody>
          <a:bodyPr>
            <a:normAutofit/>
          </a:bodyPr>
          <a:lstStyle/>
          <a:p>
            <a:pPr marL="0" indent="0">
              <a:spcBef>
                <a:spcPts val="0"/>
              </a:spcBef>
              <a:buNone/>
            </a:pPr>
            <a:endParaRPr lang="en-GB" sz="3600" dirty="0" smtClean="0"/>
          </a:p>
          <a:p>
            <a:pPr marL="0" indent="0">
              <a:spcBef>
                <a:spcPts val="0"/>
              </a:spcBef>
              <a:buNone/>
            </a:pPr>
            <a:r>
              <a:rPr lang="en-GB" sz="3600" dirty="0" smtClean="0"/>
              <a:t>The UK Government’s </a:t>
            </a:r>
            <a:r>
              <a:rPr lang="en-GB" sz="3600" i="1" dirty="0" smtClean="0"/>
              <a:t>Every Child Matters </a:t>
            </a:r>
            <a:r>
              <a:rPr lang="en-GB" sz="3600" dirty="0" smtClean="0"/>
              <a:t>policy required professionals to work together in an integrated way in order to promote positive</a:t>
            </a:r>
          </a:p>
          <a:p>
            <a:pPr marL="0" indent="0">
              <a:spcBef>
                <a:spcPts val="0"/>
              </a:spcBef>
              <a:buNone/>
            </a:pPr>
            <a:r>
              <a:rPr lang="en-GB" sz="3600" dirty="0" smtClean="0"/>
              <a:t>outcomes for children and young people (DfES, 2005). </a:t>
            </a:r>
          </a:p>
          <a:p>
            <a:pPr marL="0" indent="0">
              <a:spcBef>
                <a:spcPts val="0"/>
              </a:spcBef>
              <a:buNone/>
            </a:pPr>
            <a:endParaRPr lang="en-GB" sz="3600" dirty="0" smtClean="0"/>
          </a:p>
        </p:txBody>
      </p:sp>
    </p:spTree>
    <p:extLst>
      <p:ext uri="{BB962C8B-B14F-4D97-AF65-F5344CB8AC3E}">
        <p14:creationId xmlns:p14="http://schemas.microsoft.com/office/powerpoint/2010/main" val="38811056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Who are the partners?</a:t>
            </a:r>
            <a:endParaRPr lang="en-GB" b="1" dirty="0"/>
          </a:p>
        </p:txBody>
      </p:sp>
      <p:sp>
        <p:nvSpPr>
          <p:cNvPr id="3" name="Content Placeholder 2"/>
          <p:cNvSpPr>
            <a:spLocks noGrp="1"/>
          </p:cNvSpPr>
          <p:nvPr>
            <p:ph idx="1"/>
          </p:nvPr>
        </p:nvSpPr>
        <p:spPr/>
        <p:txBody>
          <a:bodyPr>
            <a:normAutofit/>
          </a:bodyPr>
          <a:lstStyle/>
          <a:p>
            <a:pPr marL="0" indent="0">
              <a:buNone/>
            </a:pPr>
            <a:r>
              <a:rPr lang="en-GB" dirty="0" smtClean="0"/>
              <a:t>Mainly multi-agency working between:</a:t>
            </a:r>
          </a:p>
          <a:p>
            <a:pPr marL="0" indent="0">
              <a:buNone/>
            </a:pPr>
            <a:r>
              <a:rPr lang="en-GB" dirty="0" smtClean="0"/>
              <a:t>Education</a:t>
            </a:r>
          </a:p>
          <a:p>
            <a:pPr marL="0" indent="0">
              <a:buNone/>
            </a:pPr>
            <a:r>
              <a:rPr lang="en-GB" dirty="0" smtClean="0"/>
              <a:t>Social Services</a:t>
            </a:r>
          </a:p>
          <a:p>
            <a:pPr marL="0" indent="0">
              <a:buNone/>
            </a:pPr>
            <a:r>
              <a:rPr lang="en-GB" dirty="0" smtClean="0"/>
              <a:t>Health </a:t>
            </a:r>
          </a:p>
          <a:p>
            <a:pPr marL="0" indent="0">
              <a:buNone/>
            </a:pPr>
            <a:r>
              <a:rPr lang="en-GB" dirty="0" smtClean="0"/>
              <a:t>But also can include voluntary/community sector, the police, the youth service, regeneration departments and businesses. </a:t>
            </a:r>
          </a:p>
          <a:p>
            <a:pPr marL="0" indent="0">
              <a:buNone/>
            </a:pPr>
            <a:r>
              <a:rPr lang="en-GB" dirty="0" smtClean="0"/>
              <a:t>Important partners should also be the child/young person, parents/carers and possibly advocates.</a:t>
            </a:r>
            <a:endParaRPr lang="en-GB" dirty="0"/>
          </a:p>
        </p:txBody>
      </p:sp>
    </p:spTree>
    <p:extLst>
      <p:ext uri="{BB962C8B-B14F-4D97-AF65-F5344CB8AC3E}">
        <p14:creationId xmlns:p14="http://schemas.microsoft.com/office/powerpoint/2010/main" val="25712105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There are different stages of working together</a:t>
            </a:r>
            <a:endParaRPr lang="en-GB" b="1" dirty="0"/>
          </a:p>
        </p:txBody>
      </p:sp>
      <p:sp>
        <p:nvSpPr>
          <p:cNvPr id="3" name="Content Placeholder 2"/>
          <p:cNvSpPr>
            <a:spLocks noGrp="1"/>
          </p:cNvSpPr>
          <p:nvPr>
            <p:ph idx="1"/>
          </p:nvPr>
        </p:nvSpPr>
        <p:spPr/>
        <p:txBody>
          <a:bodyPr>
            <a:normAutofit/>
          </a:bodyPr>
          <a:lstStyle/>
          <a:p>
            <a:pPr marL="0" indent="0">
              <a:buNone/>
            </a:pPr>
            <a:r>
              <a:rPr lang="en-GB" sz="3600" dirty="0" smtClean="0"/>
              <a:t>The three stages are:</a:t>
            </a:r>
          </a:p>
          <a:p>
            <a:pPr marL="514350" indent="-514350">
              <a:buAutoNum type="arabicPeriod"/>
            </a:pPr>
            <a:r>
              <a:rPr lang="en-GB" sz="3600" dirty="0" smtClean="0"/>
              <a:t>Cooperation</a:t>
            </a:r>
          </a:p>
          <a:p>
            <a:pPr marL="514350" indent="-514350">
              <a:buAutoNum type="arabicPeriod"/>
            </a:pPr>
            <a:r>
              <a:rPr lang="en-GB" sz="3600" dirty="0" smtClean="0"/>
              <a:t>Coordination</a:t>
            </a:r>
          </a:p>
          <a:p>
            <a:pPr marL="514350" indent="-514350">
              <a:buAutoNum type="arabicPeriod"/>
            </a:pPr>
            <a:r>
              <a:rPr lang="en-GB" sz="3600" dirty="0" smtClean="0"/>
              <a:t>Integration</a:t>
            </a:r>
          </a:p>
          <a:p>
            <a:pPr marL="514350" indent="-514350">
              <a:buAutoNum type="arabicPeriod"/>
            </a:pPr>
            <a:endParaRPr lang="en-GB" sz="3600" dirty="0"/>
          </a:p>
        </p:txBody>
      </p:sp>
    </p:spTree>
    <p:extLst>
      <p:ext uri="{BB962C8B-B14F-4D97-AF65-F5344CB8AC3E}">
        <p14:creationId xmlns:p14="http://schemas.microsoft.com/office/powerpoint/2010/main" val="12608747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Cooperation</a:t>
            </a:r>
            <a:endParaRPr lang="en-GB" b="1" dirty="0"/>
          </a:p>
        </p:txBody>
      </p:sp>
      <p:sp>
        <p:nvSpPr>
          <p:cNvPr id="3" name="Content Placeholder 2"/>
          <p:cNvSpPr>
            <a:spLocks noGrp="1"/>
          </p:cNvSpPr>
          <p:nvPr>
            <p:ph idx="1"/>
          </p:nvPr>
        </p:nvSpPr>
        <p:spPr/>
        <p:txBody>
          <a:bodyPr>
            <a:normAutofit/>
          </a:bodyPr>
          <a:lstStyle/>
          <a:p>
            <a:pPr marL="0" indent="0">
              <a:buNone/>
            </a:pPr>
            <a:r>
              <a:rPr lang="en-GB" sz="3600" dirty="0" smtClean="0"/>
              <a:t>At this stage relationships may be more formal. Members agree to co-operate with each other. Their goals remain individual rather than collective, but they see their future as linked. Some planning and division of roles may be required.</a:t>
            </a:r>
          </a:p>
        </p:txBody>
      </p:sp>
    </p:spTree>
    <p:extLst>
      <p:ext uri="{BB962C8B-B14F-4D97-AF65-F5344CB8AC3E}">
        <p14:creationId xmlns:p14="http://schemas.microsoft.com/office/powerpoint/2010/main" val="18131229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Coordination</a:t>
            </a:r>
            <a:endParaRPr lang="en-GB" b="1" dirty="0"/>
          </a:p>
        </p:txBody>
      </p:sp>
      <p:sp>
        <p:nvSpPr>
          <p:cNvPr id="3" name="Content Placeholder 2"/>
          <p:cNvSpPr>
            <a:spLocks noGrp="1"/>
          </p:cNvSpPr>
          <p:nvPr>
            <p:ph idx="1"/>
          </p:nvPr>
        </p:nvSpPr>
        <p:spPr/>
        <p:txBody>
          <a:bodyPr/>
          <a:lstStyle/>
          <a:p>
            <a:pPr marL="0" indent="0">
              <a:buNone/>
            </a:pPr>
            <a:r>
              <a:rPr lang="en-GB" sz="3600" dirty="0" smtClean="0"/>
              <a:t>In this second stage group members agree to carry out pieces of work together, which represent collective goals. Each member is now allowing their activities to be influenced by the contributions of other members. The aim is usually to deliver pre-set, common objectives.</a:t>
            </a:r>
          </a:p>
          <a:p>
            <a:endParaRPr lang="en-GB" dirty="0"/>
          </a:p>
        </p:txBody>
      </p:sp>
    </p:spTree>
    <p:extLst>
      <p:ext uri="{BB962C8B-B14F-4D97-AF65-F5344CB8AC3E}">
        <p14:creationId xmlns:p14="http://schemas.microsoft.com/office/powerpoint/2010/main" val="21327493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Integration</a:t>
            </a:r>
            <a:endParaRPr lang="en-GB" b="1" dirty="0"/>
          </a:p>
        </p:txBody>
      </p:sp>
      <p:sp>
        <p:nvSpPr>
          <p:cNvPr id="3" name="Content Placeholder 2"/>
          <p:cNvSpPr>
            <a:spLocks noGrp="1"/>
          </p:cNvSpPr>
          <p:nvPr>
            <p:ph idx="1"/>
          </p:nvPr>
        </p:nvSpPr>
        <p:spPr/>
        <p:txBody>
          <a:bodyPr/>
          <a:lstStyle/>
          <a:p>
            <a:pPr marL="0" indent="0">
              <a:buNone/>
            </a:pPr>
            <a:r>
              <a:rPr lang="en-GB" sz="3600" dirty="0" smtClean="0"/>
              <a:t>In this final stage the activities undertaken are developed, implemented and ‘owned’ by the group. The partners are committed to co-designing something for a shared purpose. The organisations involved are brought into a new structure with commitment to a common mission. </a:t>
            </a:r>
          </a:p>
          <a:p>
            <a:endParaRPr lang="en-GB" dirty="0"/>
          </a:p>
        </p:txBody>
      </p:sp>
    </p:spTree>
    <p:extLst>
      <p:ext uri="{BB962C8B-B14F-4D97-AF65-F5344CB8AC3E}">
        <p14:creationId xmlns:p14="http://schemas.microsoft.com/office/powerpoint/2010/main" val="3707609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Case Study – Multiagency assessment service for children with Learning Disabilities</a:t>
            </a:r>
            <a:endParaRPr lang="en-GB" b="1" dirty="0"/>
          </a:p>
        </p:txBody>
      </p:sp>
      <p:sp>
        <p:nvSpPr>
          <p:cNvPr id="3" name="Content Placeholder 2"/>
          <p:cNvSpPr>
            <a:spLocks noGrp="1"/>
          </p:cNvSpPr>
          <p:nvPr>
            <p:ph idx="1"/>
          </p:nvPr>
        </p:nvSpPr>
        <p:spPr/>
        <p:txBody>
          <a:bodyPr>
            <a:normAutofit/>
          </a:bodyPr>
          <a:lstStyle/>
          <a:p>
            <a:pPr marL="0" indent="0">
              <a:buNone/>
            </a:pPr>
            <a:r>
              <a:rPr lang="en-GB" dirty="0" smtClean="0"/>
              <a:t>Benefits for children and their families:</a:t>
            </a:r>
          </a:p>
          <a:p>
            <a:r>
              <a:rPr lang="en-GB" dirty="0" smtClean="0"/>
              <a:t>Improved access to services, including only having to visit one place for a complete assessment</a:t>
            </a:r>
          </a:p>
          <a:p>
            <a:r>
              <a:rPr lang="en-GB" dirty="0"/>
              <a:t>R</a:t>
            </a:r>
            <a:r>
              <a:rPr lang="en-GB" dirty="0" smtClean="0"/>
              <a:t>educed waiting time for assessment</a:t>
            </a:r>
          </a:p>
          <a:p>
            <a:r>
              <a:rPr lang="en-GB" dirty="0" smtClean="0"/>
              <a:t>Not having to repeat their story a number of times</a:t>
            </a:r>
          </a:p>
          <a:p>
            <a:r>
              <a:rPr lang="en-GB" dirty="0"/>
              <a:t>O</a:t>
            </a:r>
            <a:r>
              <a:rPr lang="en-GB" dirty="0" smtClean="0"/>
              <a:t>nly had to go to one place for a range of assessments by different agencies</a:t>
            </a:r>
          </a:p>
          <a:p>
            <a:r>
              <a:rPr lang="en-GB" dirty="0" smtClean="0"/>
              <a:t>Families</a:t>
            </a:r>
            <a:r>
              <a:rPr lang="en-GB" dirty="0"/>
              <a:t> </a:t>
            </a:r>
            <a:r>
              <a:rPr lang="en-GB" dirty="0" smtClean="0"/>
              <a:t>were offered advice and support and were very much involved throughout the process   (Atkinson et al, 2002)</a:t>
            </a:r>
          </a:p>
          <a:p>
            <a:endParaRPr lang="en-GB" dirty="0"/>
          </a:p>
        </p:txBody>
      </p:sp>
    </p:spTree>
    <p:extLst>
      <p:ext uri="{BB962C8B-B14F-4D97-AF65-F5344CB8AC3E}">
        <p14:creationId xmlns:p14="http://schemas.microsoft.com/office/powerpoint/2010/main" val="526828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The Social Services and Well-being (Wales) </a:t>
            </a:r>
            <a:br>
              <a:rPr lang="en-GB" b="1" dirty="0" smtClean="0"/>
            </a:br>
            <a:r>
              <a:rPr lang="en-GB" b="1" dirty="0" smtClean="0"/>
              <a:t>Act 2014 </a:t>
            </a:r>
            <a:endParaRPr lang="en-GB" b="1" dirty="0"/>
          </a:p>
        </p:txBody>
      </p:sp>
      <p:sp>
        <p:nvSpPr>
          <p:cNvPr id="3" name="Content Placeholder 2"/>
          <p:cNvSpPr>
            <a:spLocks noGrp="1"/>
          </p:cNvSpPr>
          <p:nvPr>
            <p:ph idx="1"/>
          </p:nvPr>
        </p:nvSpPr>
        <p:spPr/>
        <p:txBody>
          <a:bodyPr/>
          <a:lstStyle/>
          <a:p>
            <a:pPr marL="0" indent="0">
              <a:buNone/>
            </a:pPr>
            <a:r>
              <a:rPr lang="en-GB" sz="3200" dirty="0" smtClean="0"/>
              <a:t>• Requires the local authority to promote co-operation with relevant partners and others</a:t>
            </a:r>
          </a:p>
          <a:p>
            <a:pPr marL="0" indent="0">
              <a:buNone/>
            </a:pPr>
            <a:r>
              <a:rPr lang="en-GB" sz="3200" dirty="0" smtClean="0"/>
              <a:t>• Imposes a duty on relevant partners to co-operate with and provide information to local authorities on their social services function</a:t>
            </a:r>
          </a:p>
          <a:p>
            <a:pPr marL="0" indent="0">
              <a:buNone/>
            </a:pPr>
            <a:r>
              <a:rPr lang="en-GB" sz="3200" dirty="0" smtClean="0"/>
              <a:t>• Promotes integration of care and support with health services</a:t>
            </a:r>
          </a:p>
          <a:p>
            <a:pPr marL="0" indent="0">
              <a:buNone/>
            </a:pPr>
            <a:endParaRPr lang="en-GB" dirty="0" smtClean="0"/>
          </a:p>
          <a:p>
            <a:pPr marL="0" indent="0">
              <a:buNone/>
            </a:pPr>
            <a:endParaRPr lang="en-GB" dirty="0" smtClean="0"/>
          </a:p>
          <a:p>
            <a:pPr marL="0" indent="0">
              <a:buNone/>
            </a:pPr>
            <a:endParaRPr lang="en-GB" dirty="0"/>
          </a:p>
        </p:txBody>
      </p:sp>
    </p:spTree>
    <p:extLst>
      <p:ext uri="{BB962C8B-B14F-4D97-AF65-F5344CB8AC3E}">
        <p14:creationId xmlns:p14="http://schemas.microsoft.com/office/powerpoint/2010/main" val="4267428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Involving families as partners</a:t>
            </a:r>
            <a:endParaRPr lang="en-GB" b="1" dirty="0"/>
          </a:p>
        </p:txBody>
      </p:sp>
      <p:sp>
        <p:nvSpPr>
          <p:cNvPr id="3" name="Content Placeholder 2"/>
          <p:cNvSpPr>
            <a:spLocks noGrp="1"/>
          </p:cNvSpPr>
          <p:nvPr>
            <p:ph idx="1"/>
          </p:nvPr>
        </p:nvSpPr>
        <p:spPr/>
        <p:txBody>
          <a:bodyPr>
            <a:normAutofit lnSpcReduction="10000"/>
          </a:bodyPr>
          <a:lstStyle/>
          <a:p>
            <a:pPr marL="0" indent="0">
              <a:buNone/>
            </a:pPr>
            <a:r>
              <a:rPr lang="en-GB" sz="3200" dirty="0" smtClean="0"/>
              <a:t>The Challenging Behaviour Foundation stresses how important it is to involve the parents/carers of children and young people as partners. They want to see a situation where family carers and professionals work together as equal partners, with both being viewed as experts</a:t>
            </a:r>
            <a:r>
              <a:rPr lang="en-GB" dirty="0" smtClean="0"/>
              <a:t>.</a:t>
            </a:r>
          </a:p>
          <a:p>
            <a:pPr marL="0" indent="0">
              <a:buNone/>
            </a:pPr>
            <a:endParaRPr lang="en-GB" dirty="0"/>
          </a:p>
          <a:p>
            <a:pPr marL="0" indent="0">
              <a:buNone/>
            </a:pPr>
            <a:r>
              <a:rPr lang="en-GB" dirty="0" smtClean="0"/>
              <a:t>There is a video on their website which explains why partnership working is important:</a:t>
            </a:r>
          </a:p>
          <a:p>
            <a:pPr marL="0" indent="0">
              <a:buNone/>
            </a:pPr>
            <a:r>
              <a:rPr lang="en-GB" dirty="0" smtClean="0">
                <a:hlinkClick r:id="rId2"/>
              </a:rPr>
              <a:t>https://www.challengingbehaviour.org.uk/supporting-you/for-professionals/working-in-partnership.html</a:t>
            </a:r>
            <a:endParaRPr lang="en-GB" dirty="0" smtClean="0"/>
          </a:p>
          <a:p>
            <a:pPr marL="0" indent="0">
              <a:buNone/>
            </a:pPr>
            <a:endParaRPr lang="en-GB" dirty="0"/>
          </a:p>
        </p:txBody>
      </p:sp>
    </p:spTree>
    <p:extLst>
      <p:ext uri="{BB962C8B-B14F-4D97-AF65-F5344CB8AC3E}">
        <p14:creationId xmlns:p14="http://schemas.microsoft.com/office/powerpoint/2010/main" val="2259891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b="1" dirty="0" smtClean="0"/>
              <a:t>Council for Disabled Children – examples of effective partnership working</a:t>
            </a:r>
            <a:endParaRPr lang="en-GB" b="1" dirty="0"/>
          </a:p>
        </p:txBody>
      </p:sp>
      <p:sp>
        <p:nvSpPr>
          <p:cNvPr id="3" name="Content Placeholder 2"/>
          <p:cNvSpPr>
            <a:spLocks noGrp="1"/>
          </p:cNvSpPr>
          <p:nvPr>
            <p:ph idx="1"/>
          </p:nvPr>
        </p:nvSpPr>
        <p:spPr/>
        <p:txBody>
          <a:bodyPr/>
          <a:lstStyle/>
          <a:p>
            <a:pPr marL="0" indent="0">
              <a:buNone/>
            </a:pPr>
            <a:endParaRPr lang="en-GB" dirty="0">
              <a:hlinkClick r:id="rId2"/>
            </a:endParaRPr>
          </a:p>
          <a:p>
            <a:pPr marL="0" indent="0">
              <a:buNone/>
            </a:pPr>
            <a:endParaRPr lang="en-GB" dirty="0">
              <a:hlinkClick r:id="rId2"/>
            </a:endParaRPr>
          </a:p>
          <a:p>
            <a:pPr marL="0" indent="0">
              <a:buNone/>
            </a:pPr>
            <a:endParaRPr lang="en-GB" dirty="0" smtClean="0">
              <a:hlinkClick r:id="rId2"/>
            </a:endParaRPr>
          </a:p>
          <a:p>
            <a:pPr marL="0" indent="0">
              <a:buNone/>
            </a:pPr>
            <a:r>
              <a:rPr lang="en-GB" dirty="0" smtClean="0">
                <a:hlinkClick r:id="rId2"/>
              </a:rPr>
              <a:t>https://councilfordisabledchildren.org.uk/independent-support/introducing-independent-support/real-stories-ground/effective-partnership-working</a:t>
            </a:r>
            <a:endParaRPr lang="en-GB" dirty="0" smtClean="0"/>
          </a:p>
          <a:p>
            <a:endParaRPr lang="en-GB" dirty="0"/>
          </a:p>
        </p:txBody>
      </p:sp>
    </p:spTree>
    <p:extLst>
      <p:ext uri="{BB962C8B-B14F-4D97-AF65-F5344CB8AC3E}">
        <p14:creationId xmlns:p14="http://schemas.microsoft.com/office/powerpoint/2010/main" val="12530365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b="1" dirty="0" smtClean="0"/>
              <a:t>References</a:t>
            </a:r>
            <a:endParaRPr lang="en-GB" b="1" dirty="0"/>
          </a:p>
        </p:txBody>
      </p:sp>
      <p:sp>
        <p:nvSpPr>
          <p:cNvPr id="3" name="Content Placeholder 2"/>
          <p:cNvSpPr>
            <a:spLocks noGrp="1"/>
          </p:cNvSpPr>
          <p:nvPr>
            <p:ph idx="1"/>
          </p:nvPr>
        </p:nvSpPr>
        <p:spPr/>
        <p:txBody>
          <a:bodyPr>
            <a:normAutofit/>
          </a:bodyPr>
          <a:lstStyle/>
          <a:p>
            <a:pPr marL="0" indent="0">
              <a:buNone/>
            </a:pPr>
            <a:r>
              <a:rPr lang="en-GB" dirty="0" smtClean="0"/>
              <a:t>Atkinson, M., Wilkin, A., Stott, A., Doherty, P. and Kinder, K. (2002). </a:t>
            </a:r>
            <a:r>
              <a:rPr lang="en-GB" i="1" dirty="0" err="1" smtClean="0"/>
              <a:t>MultiAgency</a:t>
            </a:r>
            <a:r>
              <a:rPr lang="en-GB" i="1" dirty="0" smtClean="0"/>
              <a:t> Working: a Detailed Study </a:t>
            </a:r>
            <a:r>
              <a:rPr lang="en-GB" dirty="0" smtClean="0"/>
              <a:t>(LGA Research Report 26). Slough: NFER </a:t>
            </a:r>
          </a:p>
          <a:p>
            <a:pPr marL="0" indent="0">
              <a:buNone/>
            </a:pPr>
            <a:r>
              <a:rPr lang="en-GB" dirty="0" smtClean="0"/>
              <a:t>DfES (2005) </a:t>
            </a:r>
            <a:r>
              <a:rPr lang="en-GB" i="1" dirty="0" smtClean="0"/>
              <a:t>Every Child Matters</a:t>
            </a:r>
            <a:r>
              <a:rPr lang="en-GB" dirty="0" smtClean="0"/>
              <a:t>. London: DfES [online]. Available:</a:t>
            </a:r>
          </a:p>
          <a:p>
            <a:pPr marL="0" indent="0">
              <a:buNone/>
            </a:pPr>
            <a:r>
              <a:rPr lang="en-GB" dirty="0" smtClean="0"/>
              <a:t>http://www.everychildmatters.gov.uk/publications/ Accessed 1.4.20</a:t>
            </a:r>
          </a:p>
          <a:p>
            <a:pPr marL="0" indent="0">
              <a:buNone/>
            </a:pPr>
            <a:r>
              <a:rPr lang="en-GB" dirty="0" err="1" smtClean="0"/>
              <a:t>Townsley</a:t>
            </a:r>
            <a:r>
              <a:rPr lang="en-GB" dirty="0" smtClean="0"/>
              <a:t>, R., Watson, D. and Abbott, D. (2004b). ‘Working partnerships? A critique of the process of multi-agency working in services to disabled children with complex health care needs’, </a:t>
            </a:r>
            <a:r>
              <a:rPr lang="en-GB" i="1" dirty="0" smtClean="0"/>
              <a:t>Journal of Integrated Care</a:t>
            </a:r>
            <a:r>
              <a:rPr lang="en-GB" dirty="0" smtClean="0"/>
              <a:t>, 12, 2, 24–34. </a:t>
            </a:r>
            <a:endParaRPr lang="en-GB" dirty="0"/>
          </a:p>
        </p:txBody>
      </p:sp>
    </p:spTree>
    <p:extLst>
      <p:ext uri="{BB962C8B-B14F-4D97-AF65-F5344CB8AC3E}">
        <p14:creationId xmlns:p14="http://schemas.microsoft.com/office/powerpoint/2010/main" val="14453018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125</TotalTime>
  <Words>608</Words>
  <Application>Microsoft Office PowerPoint</Application>
  <PresentationFormat>Widescreen</PresentationFormat>
  <Paragraphs>55</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Calibri Light</vt:lpstr>
      <vt:lpstr>Office Theme</vt:lpstr>
      <vt:lpstr>Partnership Working</vt:lpstr>
      <vt:lpstr>What is a partnership?</vt:lpstr>
      <vt:lpstr>Working together for the benefit of children</vt:lpstr>
      <vt:lpstr>Who are the partners?</vt:lpstr>
      <vt:lpstr>There are different stages of working together</vt:lpstr>
      <vt:lpstr>Cooperation</vt:lpstr>
      <vt:lpstr>Coordination</vt:lpstr>
      <vt:lpstr>Integration</vt:lpstr>
      <vt:lpstr>Case Study – Multiagency assessment service for children with Learning Disabilities</vt:lpstr>
      <vt:lpstr>The Social Services and Well-being (Wales)  Act 2014 </vt:lpstr>
      <vt:lpstr>Involving families as partners</vt:lpstr>
      <vt:lpstr>Council for Disabled Children – examples of effective partnership working</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Partnership Working</dc:title>
  <dc:creator>Stephanie Jones</dc:creator>
  <cp:lastModifiedBy>Stephanie Jones</cp:lastModifiedBy>
  <cp:revision>7</cp:revision>
  <dcterms:created xsi:type="dcterms:W3CDTF">2020-04-01T10:46:02Z</dcterms:created>
  <dcterms:modified xsi:type="dcterms:W3CDTF">2020-04-01T12:52:02Z</dcterms:modified>
</cp:coreProperties>
</file>