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53CEFF-18ED-449A-9F94-CDE7A07D8335}" v="109" dt="2022-07-17T06:45:54.517"/>
    <p1510:client id="{C33E3FFB-9D09-356F-A97B-6774AA0F6593}" v="133" dt="2022-07-17T13:14:30.9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60F91A-5C79-4E08-BDE1-8105A72DB9BB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8AD0CC-2861-4E34-8BF4-5699BE8CA54D}">
      <dgm:prSet/>
      <dgm:spPr/>
      <dgm:t>
        <a:bodyPr/>
        <a:lstStyle/>
        <a:p>
          <a:r>
            <a:rPr lang="en-GB"/>
            <a:t>a method for evaluating the impact of outside political, economic, social, technological, environmental, and legal issues on a business (Professional Academy, 2018; Fosher, 2018).</a:t>
          </a:r>
          <a:endParaRPr lang="en-US"/>
        </a:p>
      </dgm:t>
    </dgm:pt>
    <dgm:pt modelId="{CC1837A5-271D-4181-BEFE-CB70CCB2549D}" type="parTrans" cxnId="{9A905B3C-37E0-408F-8A69-2C4F063CFC99}">
      <dgm:prSet/>
      <dgm:spPr/>
      <dgm:t>
        <a:bodyPr/>
        <a:lstStyle/>
        <a:p>
          <a:endParaRPr lang="en-US"/>
        </a:p>
      </dgm:t>
    </dgm:pt>
    <dgm:pt modelId="{C23C8771-AE8C-4F94-B7AF-2EFC644EA9E3}" type="sibTrans" cxnId="{9A905B3C-37E0-408F-8A69-2C4F063CFC99}">
      <dgm:prSet/>
      <dgm:spPr/>
      <dgm:t>
        <a:bodyPr/>
        <a:lstStyle/>
        <a:p>
          <a:endParaRPr lang="en-US"/>
        </a:p>
      </dgm:t>
    </dgm:pt>
    <dgm:pt modelId="{49F68EC7-2893-4EB1-AA74-39E6A0A61E1E}">
      <dgm:prSet/>
      <dgm:spPr/>
      <dgm:t>
        <a:bodyPr/>
        <a:lstStyle/>
        <a:p>
          <a:r>
            <a:rPr lang="en-GB"/>
            <a:t>2019 October 10</a:t>
          </a:r>
          <a:endParaRPr lang="en-US"/>
        </a:p>
      </dgm:t>
    </dgm:pt>
    <dgm:pt modelId="{E6E28E58-F69D-4F27-AD5D-16E2BC6D15B9}" type="parTrans" cxnId="{3694759B-E088-479B-A883-E50641B16539}">
      <dgm:prSet/>
      <dgm:spPr/>
      <dgm:t>
        <a:bodyPr/>
        <a:lstStyle/>
        <a:p>
          <a:endParaRPr lang="en-US"/>
        </a:p>
      </dgm:t>
    </dgm:pt>
    <dgm:pt modelId="{61F0B5B0-947A-46D1-8802-1CE12A64CF22}" type="sibTrans" cxnId="{3694759B-E088-479B-A883-E50641B16539}">
      <dgm:prSet/>
      <dgm:spPr/>
      <dgm:t>
        <a:bodyPr/>
        <a:lstStyle/>
        <a:p>
          <a:endParaRPr lang="en-US"/>
        </a:p>
      </dgm:t>
    </dgm:pt>
    <dgm:pt modelId="{7E698935-FAAC-44A7-9774-38629CAF348A}">
      <dgm:prSet/>
      <dgm:spPr/>
      <dgm:t>
        <a:bodyPr/>
        <a:lstStyle/>
        <a:p>
          <a:r>
            <a:rPr lang="en-GB"/>
            <a:t>A strategic planning method called PESTLE analysis is used to look at many aspects of the market environment that impact a company or organisation. With PESTLE analysis, you can gain a thorough understanding of the environment in which your firm functions.</a:t>
          </a:r>
          <a:endParaRPr lang="en-US"/>
        </a:p>
      </dgm:t>
    </dgm:pt>
    <dgm:pt modelId="{3CAF22C4-F5C2-42AF-A671-F30EBABBAA9D}" type="parTrans" cxnId="{75861D4C-2C99-48B1-B950-836E4CAAF108}">
      <dgm:prSet/>
      <dgm:spPr/>
      <dgm:t>
        <a:bodyPr/>
        <a:lstStyle/>
        <a:p>
          <a:endParaRPr lang="en-US"/>
        </a:p>
      </dgm:t>
    </dgm:pt>
    <dgm:pt modelId="{39DE7006-24F8-45D6-A9C0-8620D5A007EC}" type="sibTrans" cxnId="{75861D4C-2C99-48B1-B950-836E4CAAF108}">
      <dgm:prSet/>
      <dgm:spPr/>
      <dgm:t>
        <a:bodyPr/>
        <a:lstStyle/>
        <a:p>
          <a:endParaRPr lang="en-US"/>
        </a:p>
      </dgm:t>
    </dgm:pt>
    <dgm:pt modelId="{3CE8B9D2-31F0-42E1-B81A-C6C32A868AC1}" type="pres">
      <dgm:prSet presAssocID="{E460F91A-5C79-4E08-BDE1-8105A72DB9BB}" presName="linear" presStyleCnt="0">
        <dgm:presLayoutVars>
          <dgm:animLvl val="lvl"/>
          <dgm:resizeHandles val="exact"/>
        </dgm:presLayoutVars>
      </dgm:prSet>
      <dgm:spPr/>
    </dgm:pt>
    <dgm:pt modelId="{E482D11A-6B59-46F0-BFD4-752E56D6BDC8}" type="pres">
      <dgm:prSet presAssocID="{CB8AD0CC-2861-4E34-8BF4-5699BE8CA54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ECD47AD-1D8B-4221-AF0F-32394AA47F86}" type="pres">
      <dgm:prSet presAssocID="{C23C8771-AE8C-4F94-B7AF-2EFC644EA9E3}" presName="spacer" presStyleCnt="0"/>
      <dgm:spPr/>
    </dgm:pt>
    <dgm:pt modelId="{201D6E2D-FAB9-4AC9-B655-3EAD0932AC3A}" type="pres">
      <dgm:prSet presAssocID="{49F68EC7-2893-4EB1-AA74-39E6A0A61E1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BECCD9C-84A0-4EF0-A8F0-ECED8ACB8176}" type="pres">
      <dgm:prSet presAssocID="{61F0B5B0-947A-46D1-8802-1CE12A64CF22}" presName="spacer" presStyleCnt="0"/>
      <dgm:spPr/>
    </dgm:pt>
    <dgm:pt modelId="{4148C99A-FAD9-4284-AA94-24B15A002237}" type="pres">
      <dgm:prSet presAssocID="{7E698935-FAAC-44A7-9774-38629CAF34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A6FCE18-BC18-4CE4-8B55-1BA413A6AEA7}" type="presOf" srcId="{7E698935-FAAC-44A7-9774-38629CAF348A}" destId="{4148C99A-FAD9-4284-AA94-24B15A002237}" srcOrd="0" destOrd="0" presId="urn:microsoft.com/office/officeart/2005/8/layout/vList2"/>
    <dgm:cxn modelId="{9A905B3C-37E0-408F-8A69-2C4F063CFC99}" srcId="{E460F91A-5C79-4E08-BDE1-8105A72DB9BB}" destId="{CB8AD0CC-2861-4E34-8BF4-5699BE8CA54D}" srcOrd="0" destOrd="0" parTransId="{CC1837A5-271D-4181-BEFE-CB70CCB2549D}" sibTransId="{C23C8771-AE8C-4F94-B7AF-2EFC644EA9E3}"/>
    <dgm:cxn modelId="{75861D4C-2C99-48B1-B950-836E4CAAF108}" srcId="{E460F91A-5C79-4E08-BDE1-8105A72DB9BB}" destId="{7E698935-FAAC-44A7-9774-38629CAF348A}" srcOrd="2" destOrd="0" parTransId="{3CAF22C4-F5C2-42AF-A671-F30EBABBAA9D}" sibTransId="{39DE7006-24F8-45D6-A9C0-8620D5A007EC}"/>
    <dgm:cxn modelId="{642C3F89-83B4-47F9-806F-754312F6C3DD}" type="presOf" srcId="{49F68EC7-2893-4EB1-AA74-39E6A0A61E1E}" destId="{201D6E2D-FAB9-4AC9-B655-3EAD0932AC3A}" srcOrd="0" destOrd="0" presId="urn:microsoft.com/office/officeart/2005/8/layout/vList2"/>
    <dgm:cxn modelId="{0CD87F99-58F6-4B6B-961A-496334E051B9}" type="presOf" srcId="{E460F91A-5C79-4E08-BDE1-8105A72DB9BB}" destId="{3CE8B9D2-31F0-42E1-B81A-C6C32A868AC1}" srcOrd="0" destOrd="0" presId="urn:microsoft.com/office/officeart/2005/8/layout/vList2"/>
    <dgm:cxn modelId="{3694759B-E088-479B-A883-E50641B16539}" srcId="{E460F91A-5C79-4E08-BDE1-8105A72DB9BB}" destId="{49F68EC7-2893-4EB1-AA74-39E6A0A61E1E}" srcOrd="1" destOrd="0" parTransId="{E6E28E58-F69D-4F27-AD5D-16E2BC6D15B9}" sibTransId="{61F0B5B0-947A-46D1-8802-1CE12A64CF22}"/>
    <dgm:cxn modelId="{E12A83C1-BBBC-4D41-93F3-EE7CB27F9BE8}" type="presOf" srcId="{CB8AD0CC-2861-4E34-8BF4-5699BE8CA54D}" destId="{E482D11A-6B59-46F0-BFD4-752E56D6BDC8}" srcOrd="0" destOrd="0" presId="urn:microsoft.com/office/officeart/2005/8/layout/vList2"/>
    <dgm:cxn modelId="{0C6EB644-BBCD-4352-A6AA-8A49E019C2A7}" type="presParOf" srcId="{3CE8B9D2-31F0-42E1-B81A-C6C32A868AC1}" destId="{E482D11A-6B59-46F0-BFD4-752E56D6BDC8}" srcOrd="0" destOrd="0" presId="urn:microsoft.com/office/officeart/2005/8/layout/vList2"/>
    <dgm:cxn modelId="{1C992A3E-4F8C-460B-9463-82F437212958}" type="presParOf" srcId="{3CE8B9D2-31F0-42E1-B81A-C6C32A868AC1}" destId="{9ECD47AD-1D8B-4221-AF0F-32394AA47F86}" srcOrd="1" destOrd="0" presId="urn:microsoft.com/office/officeart/2005/8/layout/vList2"/>
    <dgm:cxn modelId="{B2C29524-0D70-4497-B34A-03BBE8CD2812}" type="presParOf" srcId="{3CE8B9D2-31F0-42E1-B81A-C6C32A868AC1}" destId="{201D6E2D-FAB9-4AC9-B655-3EAD0932AC3A}" srcOrd="2" destOrd="0" presId="urn:microsoft.com/office/officeart/2005/8/layout/vList2"/>
    <dgm:cxn modelId="{5E0880F1-2C6B-4AD3-AFBF-655899E1AC1B}" type="presParOf" srcId="{3CE8B9D2-31F0-42E1-B81A-C6C32A868AC1}" destId="{7BECCD9C-84A0-4EF0-A8F0-ECED8ACB8176}" srcOrd="3" destOrd="0" presId="urn:microsoft.com/office/officeart/2005/8/layout/vList2"/>
    <dgm:cxn modelId="{3F46937C-9936-4CA3-8E17-C635DD69F32F}" type="presParOf" srcId="{3CE8B9D2-31F0-42E1-B81A-C6C32A868AC1}" destId="{4148C99A-FAD9-4284-AA94-24B15A0022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D68036-9FF2-404A-A48D-DF60D75ED3F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426A8D-FD1A-44B0-9435-2E6D89E42FA5}">
      <dgm:prSet/>
      <dgm:spPr/>
      <dgm:t>
        <a:bodyPr/>
        <a:lstStyle/>
        <a:p>
          <a:r>
            <a:rPr lang="en-GB"/>
            <a:t>a fishbone-like portrayal of a problem's causes, effects, and causes in a diagram with the goal of offering practical solutions (tail).</a:t>
          </a:r>
          <a:endParaRPr lang="en-US"/>
        </a:p>
      </dgm:t>
    </dgm:pt>
    <dgm:pt modelId="{253026E9-6C6F-4A34-BE66-537ACA2D3ADB}" type="parTrans" cxnId="{9D41C429-7449-4A1D-BAB4-AB5D3E9ABA7D}">
      <dgm:prSet/>
      <dgm:spPr/>
      <dgm:t>
        <a:bodyPr/>
        <a:lstStyle/>
        <a:p>
          <a:endParaRPr lang="en-US"/>
        </a:p>
      </dgm:t>
    </dgm:pt>
    <dgm:pt modelId="{D1426755-38C2-49BC-8C38-AFA272F2422F}" type="sibTrans" cxnId="{9D41C429-7449-4A1D-BAB4-AB5D3E9ABA7D}">
      <dgm:prSet/>
      <dgm:spPr/>
      <dgm:t>
        <a:bodyPr/>
        <a:lstStyle/>
        <a:p>
          <a:endParaRPr lang="en-US"/>
        </a:p>
      </dgm:t>
    </dgm:pt>
    <dgm:pt modelId="{7611F001-0E15-433F-A366-EAC0658BEEC9}">
      <dgm:prSet/>
      <dgm:spPr/>
      <dgm:t>
        <a:bodyPr/>
        <a:lstStyle/>
        <a:p>
          <a:r>
            <a:rPr lang="en-GB"/>
            <a:t>identifies all the symptoms of any business problem, evaluates the reasons and sub-causes of that problem, and offers remedies (American Society for Quality, 2005).</a:t>
          </a:r>
          <a:endParaRPr lang="en-US"/>
        </a:p>
      </dgm:t>
    </dgm:pt>
    <dgm:pt modelId="{1CA60AF4-4337-4924-9196-B5190F067AD7}" type="parTrans" cxnId="{1BCCB049-3CA8-4E2C-90C6-0C0DE7E8CC95}">
      <dgm:prSet/>
      <dgm:spPr/>
      <dgm:t>
        <a:bodyPr/>
        <a:lstStyle/>
        <a:p>
          <a:endParaRPr lang="en-US"/>
        </a:p>
      </dgm:t>
    </dgm:pt>
    <dgm:pt modelId="{A08C1603-34BF-4964-8264-7C1E7265708E}" type="sibTrans" cxnId="{1BCCB049-3CA8-4E2C-90C6-0C0DE7E8CC95}">
      <dgm:prSet/>
      <dgm:spPr/>
      <dgm:t>
        <a:bodyPr/>
        <a:lstStyle/>
        <a:p>
          <a:endParaRPr lang="en-US"/>
        </a:p>
      </dgm:t>
    </dgm:pt>
    <dgm:pt modelId="{8CF4CF9A-1659-4499-870B-C89238F276F8}">
      <dgm:prSet/>
      <dgm:spPr/>
      <dgm:t>
        <a:bodyPr/>
        <a:lstStyle/>
        <a:p>
          <a:r>
            <a:rPr lang="en-GB"/>
            <a:t>known as the "Ishikawa Diagram" after its Japanese creator (Ishikawa,1986).</a:t>
          </a:r>
          <a:endParaRPr lang="en-US"/>
        </a:p>
      </dgm:t>
    </dgm:pt>
    <dgm:pt modelId="{620B46DD-C628-4C5C-9A01-F69D768C8268}" type="parTrans" cxnId="{8BA59DB4-C132-4338-A7D7-0F77ABE342AC}">
      <dgm:prSet/>
      <dgm:spPr/>
      <dgm:t>
        <a:bodyPr/>
        <a:lstStyle/>
        <a:p>
          <a:endParaRPr lang="en-US"/>
        </a:p>
      </dgm:t>
    </dgm:pt>
    <dgm:pt modelId="{420B7406-B552-426B-AFBF-80D10C475E69}" type="sibTrans" cxnId="{8BA59DB4-C132-4338-A7D7-0F77ABE342AC}">
      <dgm:prSet/>
      <dgm:spPr/>
      <dgm:t>
        <a:bodyPr/>
        <a:lstStyle/>
        <a:p>
          <a:endParaRPr lang="en-US"/>
        </a:p>
      </dgm:t>
    </dgm:pt>
    <dgm:pt modelId="{5A9144BE-AA35-4A3A-8F1D-0FB26502C6F0}" type="pres">
      <dgm:prSet presAssocID="{B8D68036-9FF2-404A-A48D-DF60D75ED3F5}" presName="vert0" presStyleCnt="0">
        <dgm:presLayoutVars>
          <dgm:dir/>
          <dgm:animOne val="branch"/>
          <dgm:animLvl val="lvl"/>
        </dgm:presLayoutVars>
      </dgm:prSet>
      <dgm:spPr/>
    </dgm:pt>
    <dgm:pt modelId="{891F1A75-F4A1-4C1C-8A51-77DE93B307F8}" type="pres">
      <dgm:prSet presAssocID="{8D426A8D-FD1A-44B0-9435-2E6D89E42FA5}" presName="thickLine" presStyleLbl="alignNode1" presStyleIdx="0" presStyleCnt="3"/>
      <dgm:spPr/>
    </dgm:pt>
    <dgm:pt modelId="{344CB266-7752-445B-B85B-B419DBDF7272}" type="pres">
      <dgm:prSet presAssocID="{8D426A8D-FD1A-44B0-9435-2E6D89E42FA5}" presName="horz1" presStyleCnt="0"/>
      <dgm:spPr/>
    </dgm:pt>
    <dgm:pt modelId="{D125A03E-8172-4EC9-AB1B-CF69644A7EE4}" type="pres">
      <dgm:prSet presAssocID="{8D426A8D-FD1A-44B0-9435-2E6D89E42FA5}" presName="tx1" presStyleLbl="revTx" presStyleIdx="0" presStyleCnt="3"/>
      <dgm:spPr/>
    </dgm:pt>
    <dgm:pt modelId="{557DB152-7E2C-471C-AA78-112132184E85}" type="pres">
      <dgm:prSet presAssocID="{8D426A8D-FD1A-44B0-9435-2E6D89E42FA5}" presName="vert1" presStyleCnt="0"/>
      <dgm:spPr/>
    </dgm:pt>
    <dgm:pt modelId="{F0464663-8F09-4057-A559-DE8154F54423}" type="pres">
      <dgm:prSet presAssocID="{7611F001-0E15-433F-A366-EAC0658BEEC9}" presName="thickLine" presStyleLbl="alignNode1" presStyleIdx="1" presStyleCnt="3"/>
      <dgm:spPr/>
    </dgm:pt>
    <dgm:pt modelId="{600A0854-97CE-48C8-9E7B-77BC4D0B8445}" type="pres">
      <dgm:prSet presAssocID="{7611F001-0E15-433F-A366-EAC0658BEEC9}" presName="horz1" presStyleCnt="0"/>
      <dgm:spPr/>
    </dgm:pt>
    <dgm:pt modelId="{5DD8BC18-2377-4963-B324-B39F6A1E6A37}" type="pres">
      <dgm:prSet presAssocID="{7611F001-0E15-433F-A366-EAC0658BEEC9}" presName="tx1" presStyleLbl="revTx" presStyleIdx="1" presStyleCnt="3"/>
      <dgm:spPr/>
    </dgm:pt>
    <dgm:pt modelId="{3A65B4DD-1FD6-4056-96D4-663F1407077D}" type="pres">
      <dgm:prSet presAssocID="{7611F001-0E15-433F-A366-EAC0658BEEC9}" presName="vert1" presStyleCnt="0"/>
      <dgm:spPr/>
    </dgm:pt>
    <dgm:pt modelId="{EE146E2C-9D9D-46CC-8E16-DAF2FC7CD19C}" type="pres">
      <dgm:prSet presAssocID="{8CF4CF9A-1659-4499-870B-C89238F276F8}" presName="thickLine" presStyleLbl="alignNode1" presStyleIdx="2" presStyleCnt="3"/>
      <dgm:spPr/>
    </dgm:pt>
    <dgm:pt modelId="{8F414562-9573-4E14-935E-4D90DE6C76CF}" type="pres">
      <dgm:prSet presAssocID="{8CF4CF9A-1659-4499-870B-C89238F276F8}" presName="horz1" presStyleCnt="0"/>
      <dgm:spPr/>
    </dgm:pt>
    <dgm:pt modelId="{75F64E77-B768-492F-831D-8B156BB8A545}" type="pres">
      <dgm:prSet presAssocID="{8CF4CF9A-1659-4499-870B-C89238F276F8}" presName="tx1" presStyleLbl="revTx" presStyleIdx="2" presStyleCnt="3"/>
      <dgm:spPr/>
    </dgm:pt>
    <dgm:pt modelId="{5C376512-EB4F-4FC4-B8F8-CB1C3373C55B}" type="pres">
      <dgm:prSet presAssocID="{8CF4CF9A-1659-4499-870B-C89238F276F8}" presName="vert1" presStyleCnt="0"/>
      <dgm:spPr/>
    </dgm:pt>
  </dgm:ptLst>
  <dgm:cxnLst>
    <dgm:cxn modelId="{04539710-E85A-4564-A053-191C2B6D3B2B}" type="presOf" srcId="{8D426A8D-FD1A-44B0-9435-2E6D89E42FA5}" destId="{D125A03E-8172-4EC9-AB1B-CF69644A7EE4}" srcOrd="0" destOrd="0" presId="urn:microsoft.com/office/officeart/2008/layout/LinedList"/>
    <dgm:cxn modelId="{9D41C429-7449-4A1D-BAB4-AB5D3E9ABA7D}" srcId="{B8D68036-9FF2-404A-A48D-DF60D75ED3F5}" destId="{8D426A8D-FD1A-44B0-9435-2E6D89E42FA5}" srcOrd="0" destOrd="0" parTransId="{253026E9-6C6F-4A34-BE66-537ACA2D3ADB}" sibTransId="{D1426755-38C2-49BC-8C38-AFA272F2422F}"/>
    <dgm:cxn modelId="{1BCCB049-3CA8-4E2C-90C6-0C0DE7E8CC95}" srcId="{B8D68036-9FF2-404A-A48D-DF60D75ED3F5}" destId="{7611F001-0E15-433F-A366-EAC0658BEEC9}" srcOrd="1" destOrd="0" parTransId="{1CA60AF4-4337-4924-9196-B5190F067AD7}" sibTransId="{A08C1603-34BF-4964-8264-7C1E7265708E}"/>
    <dgm:cxn modelId="{AE3F3088-6EBA-4D93-9E51-57DEFAA02717}" type="presOf" srcId="{7611F001-0E15-433F-A366-EAC0658BEEC9}" destId="{5DD8BC18-2377-4963-B324-B39F6A1E6A37}" srcOrd="0" destOrd="0" presId="urn:microsoft.com/office/officeart/2008/layout/LinedList"/>
    <dgm:cxn modelId="{0632DB90-3F5F-483C-8E9E-A9EC9CDE4271}" type="presOf" srcId="{B8D68036-9FF2-404A-A48D-DF60D75ED3F5}" destId="{5A9144BE-AA35-4A3A-8F1D-0FB26502C6F0}" srcOrd="0" destOrd="0" presId="urn:microsoft.com/office/officeart/2008/layout/LinedList"/>
    <dgm:cxn modelId="{8BA59DB4-C132-4338-A7D7-0F77ABE342AC}" srcId="{B8D68036-9FF2-404A-A48D-DF60D75ED3F5}" destId="{8CF4CF9A-1659-4499-870B-C89238F276F8}" srcOrd="2" destOrd="0" parTransId="{620B46DD-C628-4C5C-9A01-F69D768C8268}" sibTransId="{420B7406-B552-426B-AFBF-80D10C475E69}"/>
    <dgm:cxn modelId="{748EEFD0-2690-48A9-B011-554083A49E78}" type="presOf" srcId="{8CF4CF9A-1659-4499-870B-C89238F276F8}" destId="{75F64E77-B768-492F-831D-8B156BB8A545}" srcOrd="0" destOrd="0" presId="urn:microsoft.com/office/officeart/2008/layout/LinedList"/>
    <dgm:cxn modelId="{44E69DAA-F88D-496E-817A-C82E2ADD616B}" type="presParOf" srcId="{5A9144BE-AA35-4A3A-8F1D-0FB26502C6F0}" destId="{891F1A75-F4A1-4C1C-8A51-77DE93B307F8}" srcOrd="0" destOrd="0" presId="urn:microsoft.com/office/officeart/2008/layout/LinedList"/>
    <dgm:cxn modelId="{F7E40CBC-E0ED-4E4B-9188-5CF5F35CB92A}" type="presParOf" srcId="{5A9144BE-AA35-4A3A-8F1D-0FB26502C6F0}" destId="{344CB266-7752-445B-B85B-B419DBDF7272}" srcOrd="1" destOrd="0" presId="urn:microsoft.com/office/officeart/2008/layout/LinedList"/>
    <dgm:cxn modelId="{F0DEDD0D-8591-4D2C-9C14-99B247D2C66A}" type="presParOf" srcId="{344CB266-7752-445B-B85B-B419DBDF7272}" destId="{D125A03E-8172-4EC9-AB1B-CF69644A7EE4}" srcOrd="0" destOrd="0" presId="urn:microsoft.com/office/officeart/2008/layout/LinedList"/>
    <dgm:cxn modelId="{6E6AFB7C-6244-462B-B3DA-BCAE1171A289}" type="presParOf" srcId="{344CB266-7752-445B-B85B-B419DBDF7272}" destId="{557DB152-7E2C-471C-AA78-112132184E85}" srcOrd="1" destOrd="0" presId="urn:microsoft.com/office/officeart/2008/layout/LinedList"/>
    <dgm:cxn modelId="{64DAF889-FFFF-4D1A-8B96-A2F67B4B7782}" type="presParOf" srcId="{5A9144BE-AA35-4A3A-8F1D-0FB26502C6F0}" destId="{F0464663-8F09-4057-A559-DE8154F54423}" srcOrd="2" destOrd="0" presId="urn:microsoft.com/office/officeart/2008/layout/LinedList"/>
    <dgm:cxn modelId="{9745F146-0A20-4728-A188-461163D5097F}" type="presParOf" srcId="{5A9144BE-AA35-4A3A-8F1D-0FB26502C6F0}" destId="{600A0854-97CE-48C8-9E7B-77BC4D0B8445}" srcOrd="3" destOrd="0" presId="urn:microsoft.com/office/officeart/2008/layout/LinedList"/>
    <dgm:cxn modelId="{005DDF5E-FAC8-4C95-8BDF-F1022BBDDDD5}" type="presParOf" srcId="{600A0854-97CE-48C8-9E7B-77BC4D0B8445}" destId="{5DD8BC18-2377-4963-B324-B39F6A1E6A37}" srcOrd="0" destOrd="0" presId="urn:microsoft.com/office/officeart/2008/layout/LinedList"/>
    <dgm:cxn modelId="{9CB71D42-2E5D-4251-A320-1568427D2D30}" type="presParOf" srcId="{600A0854-97CE-48C8-9E7B-77BC4D0B8445}" destId="{3A65B4DD-1FD6-4056-96D4-663F1407077D}" srcOrd="1" destOrd="0" presId="urn:microsoft.com/office/officeart/2008/layout/LinedList"/>
    <dgm:cxn modelId="{E8C2C523-887B-4B47-B12A-E87A162EA8D1}" type="presParOf" srcId="{5A9144BE-AA35-4A3A-8F1D-0FB26502C6F0}" destId="{EE146E2C-9D9D-46CC-8E16-DAF2FC7CD19C}" srcOrd="4" destOrd="0" presId="urn:microsoft.com/office/officeart/2008/layout/LinedList"/>
    <dgm:cxn modelId="{AB13B31E-D03E-4E64-9793-51FA2F21B2AA}" type="presParOf" srcId="{5A9144BE-AA35-4A3A-8F1D-0FB26502C6F0}" destId="{8F414562-9573-4E14-935E-4D90DE6C76CF}" srcOrd="5" destOrd="0" presId="urn:microsoft.com/office/officeart/2008/layout/LinedList"/>
    <dgm:cxn modelId="{FBB2D670-F7E1-4DDD-9D0D-7911FE01C81D}" type="presParOf" srcId="{8F414562-9573-4E14-935E-4D90DE6C76CF}" destId="{75F64E77-B768-492F-831D-8B156BB8A545}" srcOrd="0" destOrd="0" presId="urn:microsoft.com/office/officeart/2008/layout/LinedList"/>
    <dgm:cxn modelId="{4F715FA4-DC14-465B-BC23-69A91A9C77DE}" type="presParOf" srcId="{8F414562-9573-4E14-935E-4D90DE6C76CF}" destId="{5C376512-EB4F-4FC4-B8F8-CB1C3373C5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2D11A-6B59-46F0-BFD4-752E56D6BDC8}">
      <dsp:nvSpPr>
        <dsp:cNvPr id="0" name=""/>
        <dsp:cNvSpPr/>
      </dsp:nvSpPr>
      <dsp:spPr>
        <a:xfrm>
          <a:off x="0" y="47123"/>
          <a:ext cx="6586489" cy="11977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method for evaluating the impact of outside political, economic, social, technological, environmental, and legal issues on a business (Professional Academy, 2018; Fosher, 2018).</a:t>
          </a:r>
          <a:endParaRPr lang="en-US" sz="1700" kern="1200"/>
        </a:p>
      </dsp:txBody>
      <dsp:txXfrm>
        <a:off x="58469" y="105592"/>
        <a:ext cx="6469551" cy="1080812"/>
      </dsp:txXfrm>
    </dsp:sp>
    <dsp:sp modelId="{201D6E2D-FAB9-4AC9-B655-3EAD0932AC3A}">
      <dsp:nvSpPr>
        <dsp:cNvPr id="0" name=""/>
        <dsp:cNvSpPr/>
      </dsp:nvSpPr>
      <dsp:spPr>
        <a:xfrm>
          <a:off x="0" y="1293834"/>
          <a:ext cx="6586489" cy="119775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2019 October 10</a:t>
          </a:r>
          <a:endParaRPr lang="en-US" sz="1700" kern="1200"/>
        </a:p>
      </dsp:txBody>
      <dsp:txXfrm>
        <a:off x="58469" y="1352303"/>
        <a:ext cx="6469551" cy="1080812"/>
      </dsp:txXfrm>
    </dsp:sp>
    <dsp:sp modelId="{4148C99A-FAD9-4284-AA94-24B15A002237}">
      <dsp:nvSpPr>
        <dsp:cNvPr id="0" name=""/>
        <dsp:cNvSpPr/>
      </dsp:nvSpPr>
      <dsp:spPr>
        <a:xfrm>
          <a:off x="0" y="2540544"/>
          <a:ext cx="6586489" cy="119775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strategic planning method called PESTLE analysis is used to look at many aspects of the market environment that impact a company or organisation. With PESTLE analysis, you can gain a thorough understanding of the environment in which your firm functions.</a:t>
          </a:r>
          <a:endParaRPr lang="en-US" sz="1700" kern="1200"/>
        </a:p>
      </dsp:txBody>
      <dsp:txXfrm>
        <a:off x="58469" y="2599013"/>
        <a:ext cx="6469551" cy="1080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1F1A75-F4A1-4C1C-8A51-77DE93B307F8}">
      <dsp:nvSpPr>
        <dsp:cNvPr id="0" name=""/>
        <dsp:cNvSpPr/>
      </dsp:nvSpPr>
      <dsp:spPr>
        <a:xfrm>
          <a:off x="0" y="1848"/>
          <a:ext cx="65864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5A03E-8172-4EC9-AB1B-CF69644A7EE4}">
      <dsp:nvSpPr>
        <dsp:cNvPr id="0" name=""/>
        <dsp:cNvSpPr/>
      </dsp:nvSpPr>
      <dsp:spPr>
        <a:xfrm>
          <a:off x="0" y="1848"/>
          <a:ext cx="6586489" cy="1260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fishbone-like portrayal of a problem's causes, effects, and causes in a diagram with the goal of offering practical solutions (tail).</a:t>
          </a:r>
          <a:endParaRPr lang="en-US" sz="2100" kern="1200"/>
        </a:p>
      </dsp:txBody>
      <dsp:txXfrm>
        <a:off x="0" y="1848"/>
        <a:ext cx="6586489" cy="1260574"/>
      </dsp:txXfrm>
    </dsp:sp>
    <dsp:sp modelId="{F0464663-8F09-4057-A559-DE8154F54423}">
      <dsp:nvSpPr>
        <dsp:cNvPr id="0" name=""/>
        <dsp:cNvSpPr/>
      </dsp:nvSpPr>
      <dsp:spPr>
        <a:xfrm>
          <a:off x="0" y="1262422"/>
          <a:ext cx="65864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8BC18-2377-4963-B324-B39F6A1E6A37}">
      <dsp:nvSpPr>
        <dsp:cNvPr id="0" name=""/>
        <dsp:cNvSpPr/>
      </dsp:nvSpPr>
      <dsp:spPr>
        <a:xfrm>
          <a:off x="0" y="1262422"/>
          <a:ext cx="6586489" cy="1260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identifies all the symptoms of any business problem, evaluates the reasons and sub-causes of that problem, and offers remedies (American Society for Quality, 2005).</a:t>
          </a:r>
          <a:endParaRPr lang="en-US" sz="2100" kern="1200"/>
        </a:p>
      </dsp:txBody>
      <dsp:txXfrm>
        <a:off x="0" y="1262422"/>
        <a:ext cx="6586489" cy="1260574"/>
      </dsp:txXfrm>
    </dsp:sp>
    <dsp:sp modelId="{EE146E2C-9D9D-46CC-8E16-DAF2FC7CD19C}">
      <dsp:nvSpPr>
        <dsp:cNvPr id="0" name=""/>
        <dsp:cNvSpPr/>
      </dsp:nvSpPr>
      <dsp:spPr>
        <a:xfrm>
          <a:off x="0" y="2522996"/>
          <a:ext cx="65864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64E77-B768-492F-831D-8B156BB8A545}">
      <dsp:nvSpPr>
        <dsp:cNvPr id="0" name=""/>
        <dsp:cNvSpPr/>
      </dsp:nvSpPr>
      <dsp:spPr>
        <a:xfrm>
          <a:off x="0" y="2522996"/>
          <a:ext cx="6586489" cy="1260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known as the "Ishikawa Diagram" after its Japanese creator (Ishikawa,1986).</a:t>
          </a:r>
          <a:endParaRPr lang="en-US" sz="2100" kern="1200"/>
        </a:p>
      </dsp:txBody>
      <dsp:txXfrm>
        <a:off x="0" y="2522996"/>
        <a:ext cx="6586489" cy="1260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q.org/learnabout-quality/cause-analysis-tools/overview/fishbon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dirty="0">
                <a:ea typeface="+mj-lt"/>
                <a:cs typeface="+mj-lt"/>
              </a:rPr>
              <a:t>PESTEL, FISHBONE &amp; PMI </a:t>
            </a:r>
            <a:endParaRPr lang="en-GB" dirty="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ea typeface="+mn-lt"/>
                <a:cs typeface="+mn-lt"/>
              </a:rPr>
              <a:t>RESOURCES FOR BUSINESS ANALYSIS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By; kelvin </a:t>
            </a:r>
            <a:r>
              <a:rPr lang="en-GB" dirty="0" err="1">
                <a:cs typeface="Calibri"/>
              </a:rPr>
              <a:t>arkaah</a:t>
            </a:r>
            <a:r>
              <a:rPr lang="en-GB" dirty="0"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CDFE9-13E0-AC09-B5B1-8DC37E9E3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/>
                <a:cs typeface="Arial"/>
              </a:rPr>
              <a:t>CONTENTS</a:t>
            </a:r>
            <a:endParaRPr lang="en-GB" dirty="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33709-05CC-A0DF-08E2-178FF224B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PESTEL, FISHBONE, and PMI Overview.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r>
              <a:rPr lang="en-US" dirty="0">
                <a:ea typeface="+mn-lt"/>
                <a:cs typeface="+mn-lt"/>
              </a:rPr>
              <a:t>What is PESTEL?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r>
              <a:rPr lang="en-US" dirty="0">
                <a:ea typeface="+mn-lt"/>
                <a:cs typeface="+mn-lt"/>
              </a:rPr>
              <a:t>What does PESTEL stand for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r>
              <a:rPr lang="en-US" dirty="0">
                <a:ea typeface="+mn-lt"/>
                <a:cs typeface="+mn-lt"/>
              </a:rPr>
              <a:t>Describe fishbone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r>
              <a:rPr lang="en-US" dirty="0">
                <a:ea typeface="+mn-lt"/>
                <a:cs typeface="+mn-lt"/>
              </a:rPr>
              <a:t>Justification for fishbone</a:t>
            </a: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r>
              <a:rPr lang="en-US" dirty="0">
                <a:ea typeface="+mn-lt"/>
                <a:cs typeface="+mn-lt"/>
              </a:rPr>
              <a:t>PMI matrix.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r>
              <a:rPr lang="en-US" dirty="0">
                <a:ea typeface="+mn-lt"/>
                <a:cs typeface="+mn-lt"/>
              </a:rPr>
              <a:t>Recommendation in conclusion.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r>
              <a:rPr lang="en-US" dirty="0">
                <a:ea typeface="+mn-lt"/>
                <a:cs typeface="+mn-lt"/>
              </a:rPr>
              <a:t>References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 panose="020B0604020202020204" pitchFamily="34" charset="0"/>
              <a:buChar char="ü"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851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1157E-F818-7B7D-D1D6-EEA3C7FCA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>
                <a:ea typeface="+mj-lt"/>
                <a:cs typeface="+mj-lt"/>
              </a:rPr>
              <a:t>INTRODUCTION</a:t>
            </a:r>
            <a:endParaRPr lang="en-GB" sz="5400">
              <a:ea typeface="+mj-lt"/>
              <a:cs typeface="+mj-lt"/>
            </a:endParaRPr>
          </a:p>
          <a:p>
            <a:endParaRPr lang="en-GB" sz="5400">
              <a:cs typeface="Calibri Light"/>
            </a:endParaRPr>
          </a:p>
        </p:txBody>
      </p:sp>
      <p:pic>
        <p:nvPicPr>
          <p:cNvPr id="25" name="Picture 4" descr="A swimming goldfish with shark fin">
            <a:extLst>
              <a:ext uri="{FF2B5EF4-FFF2-40B4-BE49-F238E27FC236}">
                <a16:creationId xmlns:a16="http://schemas.microsoft.com/office/drawing/2014/main" id="{E65889F9-3A65-55FA-C472-941871AB32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09" r="39413" b="-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284FA-754D-8941-313A-DE1D27A8F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200">
                <a:ea typeface="+mn-lt"/>
                <a:cs typeface="+mn-lt"/>
              </a:rPr>
              <a:t>PROBLEM </a:t>
            </a:r>
            <a:endParaRPr lang="en-GB" sz="12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Issues or difficulties that are harming the company's operations and could get worse if not addressed.</a:t>
            </a:r>
            <a:endParaRPr lang="en-GB" sz="1200">
              <a:cs typeface="Calibri" panose="020F0502020204030204"/>
            </a:endParaRPr>
          </a:p>
          <a:p>
            <a:pPr>
              <a:buNone/>
            </a:pPr>
            <a:endParaRPr lang="en-GB" sz="1200">
              <a:ea typeface="+mn-lt"/>
              <a:cs typeface="+mn-lt"/>
            </a:endParaRPr>
          </a:p>
          <a:p>
            <a:r>
              <a:rPr lang="en-GB" sz="1200">
                <a:ea typeface="+mn-lt"/>
                <a:cs typeface="+mn-lt"/>
              </a:rPr>
              <a:t>FISHBONE</a:t>
            </a: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a comprehensive analysis of the issue, including its root causes, and every potential fix.</a:t>
            </a:r>
            <a:endParaRPr lang="en-GB" sz="1200">
              <a:cs typeface="Calibri"/>
            </a:endParaRPr>
          </a:p>
          <a:p>
            <a:r>
              <a:rPr lang="en-GB" sz="1200">
                <a:ea typeface="+mn-lt"/>
                <a:cs typeface="+mn-lt"/>
              </a:rPr>
              <a:t>PESTEL</a:t>
            </a:r>
            <a:endParaRPr lang="en-GB" sz="1200">
              <a:cs typeface="Calibri" panose="020F0502020204030204"/>
            </a:endParaRP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the forces outside the company that are having an impact.</a:t>
            </a:r>
            <a:endParaRPr lang="en-GB" sz="1200"/>
          </a:p>
          <a:p>
            <a:pPr>
              <a:buNone/>
            </a:pPr>
            <a:endParaRPr lang="en-GB" sz="1200"/>
          </a:p>
          <a:p>
            <a:r>
              <a:rPr lang="en-GB" sz="1200">
                <a:ea typeface="+mn-lt"/>
                <a:cs typeface="+mn-lt"/>
              </a:rPr>
              <a:t>PMl</a:t>
            </a:r>
            <a:endParaRPr lang="en-GB" sz="1200">
              <a:cs typeface="Calibri" panose="020F0502020204030204"/>
            </a:endParaRP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a tool for critical thinking, brainstorming, and decision-making that helps you analyse a situation and come to an informed choice.</a:t>
            </a:r>
            <a:endParaRPr lang="en-GB" sz="1200"/>
          </a:p>
          <a:p>
            <a:pPr>
              <a:buNone/>
            </a:pPr>
            <a:endParaRPr lang="en-GB" sz="1200">
              <a:cs typeface="Calibri"/>
            </a:endParaRPr>
          </a:p>
          <a:p>
            <a:endParaRPr lang="en-GB" sz="1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50664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6EBDA-DCE4-3FE2-4C42-4E534B5E6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5400">
                <a:ea typeface="+mj-lt"/>
                <a:cs typeface="+mj-lt"/>
              </a:rPr>
              <a:t>PESTEL</a:t>
            </a:r>
            <a:endParaRPr lang="en-GB" sz="5400">
              <a:ea typeface="+mj-lt"/>
              <a:cs typeface="+mj-lt"/>
            </a:endParaRPr>
          </a:p>
          <a:p>
            <a:endParaRPr lang="en-GB" sz="5400">
              <a:cs typeface="Calibri Light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CF773B6-7A14-B3F9-5EFA-2C5F00620A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84" r="35100" b="4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B185824E-BCDF-15E4-1081-A07371BDB3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6415361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8025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53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FE11A-B508-656B-8533-81A7B03FD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…AN ACRONYM</a:t>
            </a:r>
          </a:p>
          <a:p>
            <a:pPr algn="ctr"/>
            <a:endParaRPr lang="en-US" sz="2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01F6A91-505D-034C-89A8-F45C69CCBF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1738" r="8937"/>
          <a:stretch/>
        </p:blipFill>
        <p:spPr>
          <a:xfrm>
            <a:off x="4038600" y="1014774"/>
            <a:ext cx="7188199" cy="4825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921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398AC-1152-D015-52AA-8FD680C75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FISHBONE</a:t>
            </a:r>
            <a:endParaRPr lang="en-GB">
              <a:ea typeface="+mj-lt"/>
              <a:cs typeface="+mj-lt"/>
            </a:endParaRPr>
          </a:p>
          <a:p>
            <a:endParaRPr lang="en-GB">
              <a:cs typeface="Calibri Light"/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598F8772-D5A9-EE42-3CB0-B40CEFC7B5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404" r="25574" b="-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D75A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D78B403F-E52C-A376-AFE6-86A0795DB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109176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6180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10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12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Rectangle 14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3A7DF-7C24-FE74-5B03-57E3371AC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FISHBONE DIAGRAM </a:t>
            </a:r>
            <a:endParaRPr lang="en-GB" sz="4000"/>
          </a:p>
        </p:txBody>
      </p:sp>
      <p:sp>
        <p:nvSpPr>
          <p:cNvPr id="42" name="Rectangle 16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map&#10;&#10;Description automatically generated">
            <a:extLst>
              <a:ext uri="{FF2B5EF4-FFF2-40B4-BE49-F238E27FC236}">
                <a16:creationId xmlns:a16="http://schemas.microsoft.com/office/drawing/2014/main" id="{7A349DBB-9840-ADAA-9654-754F38146B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9"/>
          <a:stretch/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43" name="Content Placeholder 7">
            <a:extLst>
              <a:ext uri="{FF2B5EF4-FFF2-40B4-BE49-F238E27FC236}">
                <a16:creationId xmlns:a16="http://schemas.microsoft.com/office/drawing/2014/main" id="{15643A89-3290-7544-F3BD-2BC4CB703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189430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93683-2625-03F2-E530-BC8BA07ED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PMI GRID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16995-B3DB-01CD-BA4C-5A37AE26D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The PMI Chart, whose letters stand for plus, minus, and interesting, is a tool for brainstorming, decision-making, and critical thinking that can be helpful for delving into complex situations, coming to mutual understandings, and making more thoughtful decisions.</a:t>
            </a:r>
            <a:br>
              <a:rPr lang="en-US" sz="2000"/>
            </a:br>
            <a:endParaRPr lang="en-US" sz="2000"/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r>
              <a:rPr lang="en-US" sz="2000" b="1">
                <a:ea typeface="+mn-lt"/>
                <a:cs typeface="+mn-lt"/>
              </a:rPr>
              <a:t>M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r>
              <a:rPr lang="en-US" sz="2000">
                <a:ea typeface="+mn-lt"/>
                <a:cs typeface="+mn-lt"/>
              </a:rPr>
              <a:t>Minus</a:t>
            </a: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r>
              <a:rPr lang="en-US" sz="2000">
                <a:ea typeface="+mn-lt"/>
                <a:cs typeface="+mn-lt"/>
              </a:rPr>
              <a:t> </a:t>
            </a:r>
            <a:r>
              <a:rPr lang="en-US" sz="2000" b="1">
                <a:ea typeface="+mn-lt"/>
                <a:cs typeface="+mn-lt"/>
              </a:rPr>
              <a:t>P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r>
              <a:rPr lang="en-US" sz="2000">
                <a:ea typeface="+mn-lt"/>
                <a:cs typeface="+mn-lt"/>
              </a:rPr>
              <a:t>Plus</a:t>
            </a: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endParaRPr lang="en-US" sz="2000">
              <a:cs typeface="Calibri"/>
            </a:endParaRP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endParaRPr lang="en-US" sz="2000">
              <a:cs typeface="Calibri"/>
            </a:endParaRP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r>
              <a:rPr lang="en-US" sz="2000">
                <a:ea typeface="+mn-lt"/>
                <a:cs typeface="+mn-lt"/>
              </a:rPr>
              <a:t>Interesting</a:t>
            </a: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endParaRPr lang="en-US" sz="2000">
              <a:cs typeface="Calibri"/>
            </a:endParaRPr>
          </a:p>
          <a:p>
            <a:pPr>
              <a:spcBef>
                <a:spcPts val="0"/>
              </a:spcBef>
              <a:buFont typeface="Wingdings,Sans-Serif" panose="020B0604020202020204" pitchFamily="34" charset="0"/>
              <a:buChar char="q"/>
            </a:pPr>
            <a:endParaRPr lang="en-US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0158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74F8AB6-963F-D69C-6879-A42AAB0C27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6764" y="457200"/>
            <a:ext cx="789847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36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DE5D9-E51F-A37A-1949-5162BE8E2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PMI GRID</a:t>
            </a:r>
            <a:endParaRPr lang="en-GB" dirty="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4F8F6-D07A-3CFC-F16F-7A9460DBB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helpful in a conversation or debate over a difficult choice.</a:t>
            </a:r>
            <a:endParaRPr lang="en-GB">
              <a:cs typeface="Calibri" panose="020F0502020204030204"/>
            </a:endParaRP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Debates raise positives, negatives, and interesting points.</a:t>
            </a:r>
            <a:endParaRPr lang="en-GB"/>
          </a:p>
          <a:p>
            <a:r>
              <a:rPr lang="en-GB" dirty="0" err="1">
                <a:ea typeface="+mn-lt"/>
                <a:cs typeface="+mn-lt"/>
              </a:rPr>
              <a:t>Dr.</a:t>
            </a:r>
            <a:r>
              <a:rPr lang="en-GB" dirty="0">
                <a:ea typeface="+mn-lt"/>
                <a:cs typeface="+mn-lt"/>
              </a:rPr>
              <a:t> Edward de Bono created a chart to track discussion activity (De Bono 1985). 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80845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78EB2-B50A-4AC9-5896-FC4B1D71D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PMI GRID </a:t>
            </a:r>
            <a:endParaRPr lang="en-GB" dirty="0"/>
          </a:p>
        </p:txBody>
      </p:sp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9284D612-D848-8DA4-48D1-8F96427D90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7901" y="1825625"/>
            <a:ext cx="6216197" cy="4351338"/>
          </a:xfrm>
        </p:spPr>
      </p:pic>
    </p:spTree>
    <p:extLst>
      <p:ext uri="{BB962C8B-B14F-4D97-AF65-F5344CB8AC3E}">
        <p14:creationId xmlns:p14="http://schemas.microsoft.com/office/powerpoint/2010/main" val="29458415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2BCB6-CF4F-3A17-3417-62F59A4CA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CONCLUSION AND RECOMMENDATION</a:t>
            </a:r>
            <a:endParaRPr lang="en-GB" dirty="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71C03-A4B2-CD56-6CCE-E4A0CD97E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ways to business analysis that are realistic. </a:t>
            </a:r>
            <a:endParaRPr lang="en-GB"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determines issues.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examines the root reasons</a:t>
            </a:r>
          </a:p>
          <a:p>
            <a:r>
              <a:rPr lang="en-GB" dirty="0">
                <a:ea typeface="+mn-lt"/>
                <a:cs typeface="+mn-lt"/>
              </a:rPr>
              <a:t>offers a solution.</a:t>
            </a:r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Making a Reasoned Choice \s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249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AAD319-A426-7A36-9B22-D301668E3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r>
              <a:rPr lang="en-US" dirty="0">
                <a:ea typeface="+mj-lt"/>
                <a:cs typeface="+mj-lt"/>
              </a:rPr>
              <a:t>REFERENCES</a:t>
            </a:r>
            <a:endParaRPr lang="en-GB" dirty="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17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17513-BFA3-24F0-02E4-24920FCD1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Fishbone diagram from the American Society for Quality in 2005 Link: </a:t>
            </a:r>
            <a:r>
              <a:rPr lang="en-GB" dirty="0">
                <a:ea typeface="+mn-lt"/>
                <a:cs typeface="+mn-lt"/>
                <a:hlinkClick r:id="rId2"/>
              </a:rPr>
              <a:t>http://www.asq.org/learnabout-quality/cause-analysis-tools/overview/fishbone.html</a:t>
            </a:r>
            <a:r>
              <a:rPr lang="en-GB" dirty="0">
                <a:ea typeface="+mn-lt"/>
                <a:cs typeface="+mn-lt"/>
              </a:rPr>
              <a:t> Until: June 23, 2022. </a:t>
            </a:r>
            <a:endParaRPr lang="en-GB"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E. De Bono (1985). The Thinking Course by De Bono. London: Ariel Books.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H. Fosher (2018). Using PESTEL Analysis, comprehend the marketing and management of trails (Doctoral dissertation, University of New Hampshire). </a:t>
            </a:r>
            <a:endParaRPr lang="en-GB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K. Ishikawa (1986). Quality Control Guide. Asian Productivity Organization, Tokyo, Japan.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533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PESTEL, FISHBONE &amp; PMI  </vt:lpstr>
      <vt:lpstr>CONTENTS </vt:lpstr>
      <vt:lpstr>INTRODUCTION </vt:lpstr>
      <vt:lpstr>PESTEL </vt:lpstr>
      <vt:lpstr>PESTEL …AN ACRONYM </vt:lpstr>
      <vt:lpstr>FISHBONE </vt:lpstr>
      <vt:lpstr>FISHBONE DIAGRAM </vt:lpstr>
      <vt:lpstr>PMI GRID</vt:lpstr>
      <vt:lpstr>PowerPoint Presentation</vt:lpstr>
      <vt:lpstr>PMI GRID </vt:lpstr>
      <vt:lpstr>PMI GRID </vt:lpstr>
      <vt:lpstr>CONCLUSION AND RECOMMENDATION </vt:lpstr>
      <vt:lpstr>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158</cp:revision>
  <dcterms:created xsi:type="dcterms:W3CDTF">2022-07-17T05:38:45Z</dcterms:created>
  <dcterms:modified xsi:type="dcterms:W3CDTF">2022-07-17T13:15:09Z</dcterms:modified>
</cp:coreProperties>
</file>