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10012-A37C-4BF4-8B70-FE26207E1BA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638FA3-CB4B-429D-92BC-8494BE90ABDE}">
      <dgm:prSet/>
      <dgm:spPr/>
      <dgm:t>
        <a:bodyPr/>
        <a:lstStyle/>
        <a:p>
          <a:r>
            <a:rPr lang="en-GB" dirty="0"/>
            <a:t>Female Leaders: Born or Made?</a:t>
          </a:r>
          <a:endParaRPr lang="en-US" dirty="0"/>
        </a:p>
      </dgm:t>
    </dgm:pt>
    <dgm:pt modelId="{00D7C1B9-2F33-4BD7-A2A7-6BFC9F00B1A4}" type="parTrans" cxnId="{E5B7CD62-820D-4797-B65E-DD656693CFCD}">
      <dgm:prSet/>
      <dgm:spPr/>
      <dgm:t>
        <a:bodyPr/>
        <a:lstStyle/>
        <a:p>
          <a:endParaRPr lang="en-US"/>
        </a:p>
      </dgm:t>
    </dgm:pt>
    <dgm:pt modelId="{6BD55FC1-7058-4374-91CA-C6B6C0B1E412}" type="sibTrans" cxnId="{E5B7CD62-820D-4797-B65E-DD656693CFCD}">
      <dgm:prSet/>
      <dgm:spPr/>
      <dgm:t>
        <a:bodyPr/>
        <a:lstStyle/>
        <a:p>
          <a:endParaRPr lang="en-US"/>
        </a:p>
      </dgm:t>
    </dgm:pt>
    <dgm:pt modelId="{4F5A68DC-507B-4E24-B78F-9D332B8274C6}">
      <dgm:prSet/>
      <dgm:spPr/>
      <dgm:t>
        <a:bodyPr/>
        <a:lstStyle/>
        <a:p>
          <a:r>
            <a:rPr lang="en-GB"/>
            <a:t>Recognising and appreciating inherent leadership traits that women often exhibit</a:t>
          </a:r>
          <a:endParaRPr lang="en-US"/>
        </a:p>
      </dgm:t>
    </dgm:pt>
    <dgm:pt modelId="{BB1B3E2D-66FA-4640-8A54-61251AF91AC9}" type="parTrans" cxnId="{12A612BF-4C8E-4D1C-9BD4-5E63CF21FBC2}">
      <dgm:prSet/>
      <dgm:spPr/>
      <dgm:t>
        <a:bodyPr/>
        <a:lstStyle/>
        <a:p>
          <a:endParaRPr lang="en-US"/>
        </a:p>
      </dgm:t>
    </dgm:pt>
    <dgm:pt modelId="{9DB51DE3-D28C-4E3F-8AAB-4142CEDC1CFE}" type="sibTrans" cxnId="{12A612BF-4C8E-4D1C-9BD4-5E63CF21FBC2}">
      <dgm:prSet/>
      <dgm:spPr/>
      <dgm:t>
        <a:bodyPr/>
        <a:lstStyle/>
        <a:p>
          <a:endParaRPr lang="en-US"/>
        </a:p>
      </dgm:t>
    </dgm:pt>
    <dgm:pt modelId="{86B9AAB8-5583-473C-A421-4F3615EAEA9A}">
      <dgm:prSet/>
      <dgm:spPr/>
      <dgm:t>
        <a:bodyPr/>
        <a:lstStyle/>
        <a:p>
          <a:r>
            <a:rPr lang="en-GB"/>
            <a:t>Some acquire their skills through education, coaching and learning.</a:t>
          </a:r>
          <a:endParaRPr lang="en-US"/>
        </a:p>
      </dgm:t>
    </dgm:pt>
    <dgm:pt modelId="{4AD94871-E3E5-48D4-B545-E78B647E838A}" type="parTrans" cxnId="{6D4D7669-4E51-47AF-B240-D3F225C5331A}">
      <dgm:prSet/>
      <dgm:spPr/>
      <dgm:t>
        <a:bodyPr/>
        <a:lstStyle/>
        <a:p>
          <a:endParaRPr lang="en-US"/>
        </a:p>
      </dgm:t>
    </dgm:pt>
    <dgm:pt modelId="{ADDAF62F-0352-4C91-88E2-CB641D008D96}" type="sibTrans" cxnId="{6D4D7669-4E51-47AF-B240-D3F225C5331A}">
      <dgm:prSet/>
      <dgm:spPr/>
      <dgm:t>
        <a:bodyPr/>
        <a:lstStyle/>
        <a:p>
          <a:endParaRPr lang="en-US"/>
        </a:p>
      </dgm:t>
    </dgm:pt>
    <dgm:pt modelId="{89BADD46-4EBD-4573-A014-C2A20EBE3193}" type="pres">
      <dgm:prSet presAssocID="{93B10012-A37C-4BF4-8B70-FE26207E1BA9}" presName="vert0" presStyleCnt="0">
        <dgm:presLayoutVars>
          <dgm:dir/>
          <dgm:animOne val="branch"/>
          <dgm:animLvl val="lvl"/>
        </dgm:presLayoutVars>
      </dgm:prSet>
      <dgm:spPr/>
    </dgm:pt>
    <dgm:pt modelId="{3469568E-A622-4320-83AD-745FF084B1C4}" type="pres">
      <dgm:prSet presAssocID="{C5638FA3-CB4B-429D-92BC-8494BE90ABDE}" presName="thickLine" presStyleLbl="alignNode1" presStyleIdx="0" presStyleCnt="3"/>
      <dgm:spPr/>
    </dgm:pt>
    <dgm:pt modelId="{3EA82C52-E1D5-479B-B7A8-56D018A23490}" type="pres">
      <dgm:prSet presAssocID="{C5638FA3-CB4B-429D-92BC-8494BE90ABDE}" presName="horz1" presStyleCnt="0"/>
      <dgm:spPr/>
    </dgm:pt>
    <dgm:pt modelId="{D1757E8D-3D44-49B9-A802-22F4BD84F722}" type="pres">
      <dgm:prSet presAssocID="{C5638FA3-CB4B-429D-92BC-8494BE90ABDE}" presName="tx1" presStyleLbl="revTx" presStyleIdx="0" presStyleCnt="3"/>
      <dgm:spPr/>
    </dgm:pt>
    <dgm:pt modelId="{4056B80B-3856-412F-BA9B-663402F73BF7}" type="pres">
      <dgm:prSet presAssocID="{C5638FA3-CB4B-429D-92BC-8494BE90ABDE}" presName="vert1" presStyleCnt="0"/>
      <dgm:spPr/>
    </dgm:pt>
    <dgm:pt modelId="{B08B491B-1BC9-4E0A-9529-B038966DCF7D}" type="pres">
      <dgm:prSet presAssocID="{4F5A68DC-507B-4E24-B78F-9D332B8274C6}" presName="thickLine" presStyleLbl="alignNode1" presStyleIdx="1" presStyleCnt="3"/>
      <dgm:spPr/>
    </dgm:pt>
    <dgm:pt modelId="{8CDA5AB3-399D-49E9-840A-8FDE8767E1B0}" type="pres">
      <dgm:prSet presAssocID="{4F5A68DC-507B-4E24-B78F-9D332B8274C6}" presName="horz1" presStyleCnt="0"/>
      <dgm:spPr/>
    </dgm:pt>
    <dgm:pt modelId="{C0F65DEB-13A8-4347-8253-21CF32408A0B}" type="pres">
      <dgm:prSet presAssocID="{4F5A68DC-507B-4E24-B78F-9D332B8274C6}" presName="tx1" presStyleLbl="revTx" presStyleIdx="1" presStyleCnt="3"/>
      <dgm:spPr/>
    </dgm:pt>
    <dgm:pt modelId="{6EE3162D-6B60-414F-BA83-404FDE581C2A}" type="pres">
      <dgm:prSet presAssocID="{4F5A68DC-507B-4E24-B78F-9D332B8274C6}" presName="vert1" presStyleCnt="0"/>
      <dgm:spPr/>
    </dgm:pt>
    <dgm:pt modelId="{CB46B614-6A9C-4AB2-9D4E-07BD73144DFD}" type="pres">
      <dgm:prSet presAssocID="{86B9AAB8-5583-473C-A421-4F3615EAEA9A}" presName="thickLine" presStyleLbl="alignNode1" presStyleIdx="2" presStyleCnt="3"/>
      <dgm:spPr/>
    </dgm:pt>
    <dgm:pt modelId="{C9BEAFA5-ED15-48C9-AAEB-45B6717E069F}" type="pres">
      <dgm:prSet presAssocID="{86B9AAB8-5583-473C-A421-4F3615EAEA9A}" presName="horz1" presStyleCnt="0"/>
      <dgm:spPr/>
    </dgm:pt>
    <dgm:pt modelId="{80EA78B4-8F1A-4A12-8AA2-17CF2A441154}" type="pres">
      <dgm:prSet presAssocID="{86B9AAB8-5583-473C-A421-4F3615EAEA9A}" presName="tx1" presStyleLbl="revTx" presStyleIdx="2" presStyleCnt="3"/>
      <dgm:spPr/>
    </dgm:pt>
    <dgm:pt modelId="{9EDC113E-A848-4AF7-AE28-CF801C43EF76}" type="pres">
      <dgm:prSet presAssocID="{86B9AAB8-5583-473C-A421-4F3615EAEA9A}" presName="vert1" presStyleCnt="0"/>
      <dgm:spPr/>
    </dgm:pt>
  </dgm:ptLst>
  <dgm:cxnLst>
    <dgm:cxn modelId="{CDE97B30-A3B8-4FBA-A9C1-3DA5D1D6FC70}" type="presOf" srcId="{86B9AAB8-5583-473C-A421-4F3615EAEA9A}" destId="{80EA78B4-8F1A-4A12-8AA2-17CF2A441154}" srcOrd="0" destOrd="0" presId="urn:microsoft.com/office/officeart/2008/layout/LinedList"/>
    <dgm:cxn modelId="{EED8A934-0149-40D8-99D0-074172E43B46}" type="presOf" srcId="{4F5A68DC-507B-4E24-B78F-9D332B8274C6}" destId="{C0F65DEB-13A8-4347-8253-21CF32408A0B}" srcOrd="0" destOrd="0" presId="urn:microsoft.com/office/officeart/2008/layout/LinedList"/>
    <dgm:cxn modelId="{E5B7CD62-820D-4797-B65E-DD656693CFCD}" srcId="{93B10012-A37C-4BF4-8B70-FE26207E1BA9}" destId="{C5638FA3-CB4B-429D-92BC-8494BE90ABDE}" srcOrd="0" destOrd="0" parTransId="{00D7C1B9-2F33-4BD7-A2A7-6BFC9F00B1A4}" sibTransId="{6BD55FC1-7058-4374-91CA-C6B6C0B1E412}"/>
    <dgm:cxn modelId="{71F17046-5462-4655-9651-33E25663B694}" type="presOf" srcId="{93B10012-A37C-4BF4-8B70-FE26207E1BA9}" destId="{89BADD46-4EBD-4573-A014-C2A20EBE3193}" srcOrd="0" destOrd="0" presId="urn:microsoft.com/office/officeart/2008/layout/LinedList"/>
    <dgm:cxn modelId="{6D4D7669-4E51-47AF-B240-D3F225C5331A}" srcId="{93B10012-A37C-4BF4-8B70-FE26207E1BA9}" destId="{86B9AAB8-5583-473C-A421-4F3615EAEA9A}" srcOrd="2" destOrd="0" parTransId="{4AD94871-E3E5-48D4-B545-E78B647E838A}" sibTransId="{ADDAF62F-0352-4C91-88E2-CB641D008D96}"/>
    <dgm:cxn modelId="{2E21DCA2-8715-40DB-9001-116EC87E6E64}" type="presOf" srcId="{C5638FA3-CB4B-429D-92BC-8494BE90ABDE}" destId="{D1757E8D-3D44-49B9-A802-22F4BD84F722}" srcOrd="0" destOrd="0" presId="urn:microsoft.com/office/officeart/2008/layout/LinedList"/>
    <dgm:cxn modelId="{12A612BF-4C8E-4D1C-9BD4-5E63CF21FBC2}" srcId="{93B10012-A37C-4BF4-8B70-FE26207E1BA9}" destId="{4F5A68DC-507B-4E24-B78F-9D332B8274C6}" srcOrd="1" destOrd="0" parTransId="{BB1B3E2D-66FA-4640-8A54-61251AF91AC9}" sibTransId="{9DB51DE3-D28C-4E3F-8AAB-4142CEDC1CFE}"/>
    <dgm:cxn modelId="{5FFBAD58-4F95-4EE4-A902-0DF1E37CBAF5}" type="presParOf" srcId="{89BADD46-4EBD-4573-A014-C2A20EBE3193}" destId="{3469568E-A622-4320-83AD-745FF084B1C4}" srcOrd="0" destOrd="0" presId="urn:microsoft.com/office/officeart/2008/layout/LinedList"/>
    <dgm:cxn modelId="{98E88A7E-E474-43F3-81B8-4E161CE45E17}" type="presParOf" srcId="{89BADD46-4EBD-4573-A014-C2A20EBE3193}" destId="{3EA82C52-E1D5-479B-B7A8-56D018A23490}" srcOrd="1" destOrd="0" presId="urn:microsoft.com/office/officeart/2008/layout/LinedList"/>
    <dgm:cxn modelId="{20337E41-64E6-492A-9235-EA589F0A296D}" type="presParOf" srcId="{3EA82C52-E1D5-479B-B7A8-56D018A23490}" destId="{D1757E8D-3D44-49B9-A802-22F4BD84F722}" srcOrd="0" destOrd="0" presId="urn:microsoft.com/office/officeart/2008/layout/LinedList"/>
    <dgm:cxn modelId="{35949C04-FFC1-4E54-ADE5-24ACE74243A1}" type="presParOf" srcId="{3EA82C52-E1D5-479B-B7A8-56D018A23490}" destId="{4056B80B-3856-412F-BA9B-663402F73BF7}" srcOrd="1" destOrd="0" presId="urn:microsoft.com/office/officeart/2008/layout/LinedList"/>
    <dgm:cxn modelId="{74D3508F-977E-4953-94C4-2407890BB05D}" type="presParOf" srcId="{89BADD46-4EBD-4573-A014-C2A20EBE3193}" destId="{B08B491B-1BC9-4E0A-9529-B038966DCF7D}" srcOrd="2" destOrd="0" presId="urn:microsoft.com/office/officeart/2008/layout/LinedList"/>
    <dgm:cxn modelId="{6EBF8A85-6D01-4C12-87B5-1F0E226957C7}" type="presParOf" srcId="{89BADD46-4EBD-4573-A014-C2A20EBE3193}" destId="{8CDA5AB3-399D-49E9-840A-8FDE8767E1B0}" srcOrd="3" destOrd="0" presId="urn:microsoft.com/office/officeart/2008/layout/LinedList"/>
    <dgm:cxn modelId="{2764D410-ADBD-495D-AA60-09D3E74CC7E4}" type="presParOf" srcId="{8CDA5AB3-399D-49E9-840A-8FDE8767E1B0}" destId="{C0F65DEB-13A8-4347-8253-21CF32408A0B}" srcOrd="0" destOrd="0" presId="urn:microsoft.com/office/officeart/2008/layout/LinedList"/>
    <dgm:cxn modelId="{5394994D-2F12-4F38-95AC-0FA45BB686D6}" type="presParOf" srcId="{8CDA5AB3-399D-49E9-840A-8FDE8767E1B0}" destId="{6EE3162D-6B60-414F-BA83-404FDE581C2A}" srcOrd="1" destOrd="0" presId="urn:microsoft.com/office/officeart/2008/layout/LinedList"/>
    <dgm:cxn modelId="{8C839AA7-E2D2-4AFA-8D39-5DC758FA5A19}" type="presParOf" srcId="{89BADD46-4EBD-4573-A014-C2A20EBE3193}" destId="{CB46B614-6A9C-4AB2-9D4E-07BD73144DFD}" srcOrd="4" destOrd="0" presId="urn:microsoft.com/office/officeart/2008/layout/LinedList"/>
    <dgm:cxn modelId="{9BECAA36-4D6E-4D85-9B96-FE74B38A8AB0}" type="presParOf" srcId="{89BADD46-4EBD-4573-A014-C2A20EBE3193}" destId="{C9BEAFA5-ED15-48C9-AAEB-45B6717E069F}" srcOrd="5" destOrd="0" presId="urn:microsoft.com/office/officeart/2008/layout/LinedList"/>
    <dgm:cxn modelId="{798E7ADB-CFB3-4653-9157-E98F51D74679}" type="presParOf" srcId="{C9BEAFA5-ED15-48C9-AAEB-45B6717E069F}" destId="{80EA78B4-8F1A-4A12-8AA2-17CF2A441154}" srcOrd="0" destOrd="0" presId="urn:microsoft.com/office/officeart/2008/layout/LinedList"/>
    <dgm:cxn modelId="{D423BBB8-F913-4438-93CD-4BC87E466596}" type="presParOf" srcId="{C9BEAFA5-ED15-48C9-AAEB-45B6717E069F}" destId="{9EDC113E-A848-4AF7-AE28-CF801C43EF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69568E-A622-4320-83AD-745FF084B1C4}">
      <dsp:nvSpPr>
        <dsp:cNvPr id="0" name=""/>
        <dsp:cNvSpPr/>
      </dsp:nvSpPr>
      <dsp:spPr>
        <a:xfrm>
          <a:off x="0" y="2379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57E8D-3D44-49B9-A802-22F4BD84F722}">
      <dsp:nvSpPr>
        <dsp:cNvPr id="0" name=""/>
        <dsp:cNvSpPr/>
      </dsp:nvSpPr>
      <dsp:spPr>
        <a:xfrm>
          <a:off x="0" y="2379"/>
          <a:ext cx="6172199" cy="162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Female Leaders: Born or Made?</a:t>
          </a:r>
          <a:endParaRPr lang="en-US" sz="3200" kern="1200" dirty="0"/>
        </a:p>
      </dsp:txBody>
      <dsp:txXfrm>
        <a:off x="0" y="2379"/>
        <a:ext cx="6172199" cy="1622955"/>
      </dsp:txXfrm>
    </dsp:sp>
    <dsp:sp modelId="{B08B491B-1BC9-4E0A-9529-B038966DCF7D}">
      <dsp:nvSpPr>
        <dsp:cNvPr id="0" name=""/>
        <dsp:cNvSpPr/>
      </dsp:nvSpPr>
      <dsp:spPr>
        <a:xfrm>
          <a:off x="0" y="162533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65DEB-13A8-4347-8253-21CF32408A0B}">
      <dsp:nvSpPr>
        <dsp:cNvPr id="0" name=""/>
        <dsp:cNvSpPr/>
      </dsp:nvSpPr>
      <dsp:spPr>
        <a:xfrm>
          <a:off x="0" y="1625334"/>
          <a:ext cx="6172199" cy="162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Recognising and appreciating inherent leadership traits that women often exhibit</a:t>
          </a:r>
          <a:endParaRPr lang="en-US" sz="3200" kern="1200"/>
        </a:p>
      </dsp:txBody>
      <dsp:txXfrm>
        <a:off x="0" y="1625334"/>
        <a:ext cx="6172199" cy="1622955"/>
      </dsp:txXfrm>
    </dsp:sp>
    <dsp:sp modelId="{CB46B614-6A9C-4AB2-9D4E-07BD73144DFD}">
      <dsp:nvSpPr>
        <dsp:cNvPr id="0" name=""/>
        <dsp:cNvSpPr/>
      </dsp:nvSpPr>
      <dsp:spPr>
        <a:xfrm>
          <a:off x="0" y="3248290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A78B4-8F1A-4A12-8AA2-17CF2A441154}">
      <dsp:nvSpPr>
        <dsp:cNvPr id="0" name=""/>
        <dsp:cNvSpPr/>
      </dsp:nvSpPr>
      <dsp:spPr>
        <a:xfrm>
          <a:off x="0" y="3248290"/>
          <a:ext cx="6172199" cy="1622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Some acquire their skills through education, coaching and learning.</a:t>
          </a:r>
          <a:endParaRPr lang="en-US" sz="3200" kern="1200"/>
        </a:p>
      </dsp:txBody>
      <dsp:txXfrm>
        <a:off x="0" y="3248290"/>
        <a:ext cx="6172199" cy="1622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5C421-AF9C-0728-CBCF-070B79228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0C8E-722D-1242-5036-53650F69A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7CB938-B884-476C-AAA8-8B61DC3B5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2ABAE-DC14-E5A0-90CD-8D40900D4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DC081-D5D5-285B-E818-EC192B929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6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1F02-F034-98D6-CA23-2D625ADED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6353B-F12A-5A0D-3E81-D50A66C4B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9F9A9-642B-E500-9F9A-9ED3A15A5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81A5F-BFD2-8F4C-0916-D111312A3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76D23-B6BD-0013-D555-89EDD8F26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046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975C-8168-7C33-188C-44BAFEA00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D3421-0ED1-6C29-0ADF-87ED1F763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9EFEC-0B52-D8A5-208B-7861F2B0E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A1070-5D56-C307-1356-EAD44540A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916A-7400-BDB8-0062-33A5BF296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04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5F2A9-8A35-2402-4280-AF9033073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5B0C0-F716-1538-85AD-80BAFAE01E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B4F608-1AFD-9FA4-8AB8-5E53D5AA23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191510-4252-5EDB-269E-E4B105041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9AEDD-362A-2DB1-AFAF-0E2BE6829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864F55-275A-55FF-075D-D55F79799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669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939E-D60D-FB0A-06EA-3F94447F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86992-D526-2BB6-903B-30916A5E1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4791D-75F9-1CFA-C15C-0C6786FB83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2BE384-EFEC-7450-5438-3C4E124412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5FBEB8-74F6-C7DE-94E9-50AFF1EAA1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6482C6-7C78-BCBE-AA09-ED71EAD3E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91542F-0D2E-1D72-D202-A31A41775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365CCD-807A-4F11-D0D5-E1DD0DEC7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3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E461-6E72-4972-70F4-D7025906C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CE2C48-EC53-FA9D-7267-F574806E2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D327AA-8B46-9671-13BD-6B1B2F826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0F153-2A88-4D58-6A0E-CAE072DEB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396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04F6D5-162F-F139-78BB-6A69EDF54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927C9E-D81C-B852-710B-AFA13FF50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F670D-81A2-86A5-89F4-89AD74331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050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80B7-97FD-403D-A60E-DF1DC5D5D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B9DD1-E4E4-98E1-0BCD-7311463E7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351A35-8883-634E-AC49-6DC3F4199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D7470-6713-B8F4-30DA-0387A029B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4A917-5E3B-8BCA-2DE6-15B8C1513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854-F053-8C85-43B3-35D32449D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85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FB64B-D40E-432B-50A2-77E4173A7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EA862F-3111-C328-A19C-3E59D09B43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1E491-448D-2C31-AA3F-396CDA2A7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0D4A3-AE05-3AAD-4719-9EACFE608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23EF54-B555-4703-226C-C13AE899C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132BEE-B5EF-9600-6A05-DB17E7CFF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53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FBF27-6024-3D7B-555A-47766D4EF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4D7945-4DB5-E160-BE95-69758AB302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743FC-4B1C-1662-A7C5-4FD142CB8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773E-BE9E-BF6C-F95B-F23D26CA2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D8243B-E98E-3EA5-662A-898066160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264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F63AE5-2A2F-8CF6-24B4-6A19CD699E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C1615C-401A-E551-F260-45308B5BA6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CB39C-C5DC-2395-DBF8-50E86F352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01E9A-CFF8-1A72-A723-4E3C31DA7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397E8-B4F8-1C0F-E68F-56F0C0802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713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62FFC6-4270-EA2B-8F18-A221DCE61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775CA-3ED7-3E66-6D15-D81FD1069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6846C-C932-7C4C-E84A-0733784A22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D44104-694B-42F6-B947-B46ECCF14C87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BC87C-4A5F-0255-422C-6EAFBD815B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D965B-4DA1-3422-1785-FBB291B2C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8AEDC0-690F-44B1-BC2C-F15B35562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2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gurun\OneDrive\Desktop\Women%20leadership%20effectiveness%20%20competitive%20factors%20and%20subjective%20and%20objective%20qualities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BBA453-6887-D64E-7F24-C2EBE3FDB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 to Women Leadership in SMEs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1DFC6B-63BA-EEFF-E54B-03CA7AF23A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Women are increasingly taking leadership roles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Contribution of women leaders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SMEs are important drivers of economic growth and employment.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Despite progress, women leaders still face several challenges.</a:t>
            </a:r>
          </a:p>
        </p:txBody>
      </p:sp>
    </p:spTree>
    <p:extLst>
      <p:ext uri="{BB962C8B-B14F-4D97-AF65-F5344CB8AC3E}">
        <p14:creationId xmlns:p14="http://schemas.microsoft.com/office/powerpoint/2010/main" val="2888661260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A75B2-8756-C000-0A57-51CDF1F62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Three-Dimensional View to Women Leadership in SMEs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1D6A101-2793-F1EF-CEBD-C6AF3A37FA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156284-773E-37EA-F31D-586317B4CE9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4400" dirty="0"/>
              <a:t>-Opportunities</a:t>
            </a:r>
          </a:p>
          <a:p>
            <a:r>
              <a:rPr lang="en-GB" sz="4400" dirty="0"/>
              <a:t>-Challenges</a:t>
            </a:r>
          </a:p>
          <a:p>
            <a:r>
              <a:rPr lang="en-GB" sz="4400" dirty="0"/>
              <a:t>-Abilities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3394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284D9-0EAA-12BA-D20F-D30639778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Women leadership effectiveness: competitive factors and subjective and objective qualities- Farhan, B. Y. available at: </a:t>
            </a:r>
            <a:r>
              <a:rPr lang="en-GB" sz="2400">
                <a:solidFill>
                  <a:srgbClr val="FFFFFF"/>
                </a:solidFill>
                <a:hlinkClick r:id="rId2"/>
              </a:rPr>
              <a:t>Women leadership effectiveness competitive factors and subjective and objective qualities.pdf</a:t>
            </a: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7D5CB-74B1-90B5-178E-345A1441F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The purpose of this study is to identify the competitive factors that contribute to leadership effectiveness for women. </a:t>
            </a:r>
          </a:p>
          <a:p>
            <a:r>
              <a:rPr lang="en-GB" sz="2600"/>
              <a:t>Two research questions: </a:t>
            </a:r>
            <a:r>
              <a:rPr lang="en-GB" sz="2600">
                <a:highlight>
                  <a:srgbClr val="FFFF00"/>
                </a:highlight>
              </a:rPr>
              <a:t>How do women lead? And what are their competitive factors and leadership qualities?</a:t>
            </a:r>
          </a:p>
          <a:p>
            <a:r>
              <a:rPr lang="en-GB" sz="2600"/>
              <a:t>This study used an explanatory mixed-method design, where quantitative data were collected first, followed by secondary qualitative data. </a:t>
            </a:r>
          </a:p>
          <a:p>
            <a:r>
              <a:rPr lang="en-GB" sz="2600"/>
              <a:t>This study aimed to shed light on what contributes to the leadership effectiveness of the top 10 women CEOs leading Fortune 500 companies in 2021.</a:t>
            </a:r>
          </a:p>
        </p:txBody>
      </p:sp>
    </p:spTree>
    <p:extLst>
      <p:ext uri="{BB962C8B-B14F-4D97-AF65-F5344CB8AC3E}">
        <p14:creationId xmlns:p14="http://schemas.microsoft.com/office/powerpoint/2010/main" val="242101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D5280B-4CE4-3BF0-5CA3-943116B381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828" y="1147158"/>
            <a:ext cx="6038470" cy="4713316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Conclusion and Future Directions</a:t>
            </a:r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B58CA7-8F5B-1D8D-A3B7-1B880B91F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30590" y="1687486"/>
            <a:ext cx="3300156" cy="3636818"/>
          </a:xfrm>
        </p:spPr>
        <p:txBody>
          <a:bodyPr anchor="ctr">
            <a:normAutofit/>
          </a:bodyPr>
          <a:lstStyle/>
          <a:p>
            <a:pPr algn="l"/>
            <a:r>
              <a:rPr lang="en-GB" sz="1700"/>
              <a:t>-greater support is needed to overcome barriers</a:t>
            </a:r>
          </a:p>
          <a:p>
            <a:pPr algn="l"/>
            <a:r>
              <a:rPr lang="en-GB" sz="1700"/>
              <a:t>-future research should explore leadership effectiveness, gender equality, and SME growth</a:t>
            </a:r>
          </a:p>
          <a:p>
            <a:pPr algn="l"/>
            <a:r>
              <a:rPr lang="en-GB" sz="1700"/>
              <a:t>- </a:t>
            </a:r>
            <a:r>
              <a:rPr lang="en-GB" sz="1700" b="1"/>
              <a:t>Empowering women leaders in SMEs is not only a matter of gender equality but also a strategic approach to fostering innovation, economic growth, and sustainable business development.</a:t>
            </a:r>
          </a:p>
        </p:txBody>
      </p:sp>
    </p:spTree>
    <p:extLst>
      <p:ext uri="{BB962C8B-B14F-4D97-AF65-F5344CB8AC3E}">
        <p14:creationId xmlns:p14="http://schemas.microsoft.com/office/powerpoint/2010/main" val="4725852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b930108742c247c3531065d3c7a3a2f1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1f07a5d87a2b98558060a815aeaa3260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Props1.xml><?xml version="1.0" encoding="utf-8"?>
<ds:datastoreItem xmlns:ds="http://schemas.openxmlformats.org/officeDocument/2006/customXml" ds:itemID="{B928E429-A3E6-4781-A87E-3C8597D5D8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71B141-30A8-4B6D-A351-F2435188736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DF181F-066E-46A9-B168-E1A2CE17E8B3}">
  <ds:schemaRefs>
    <ds:schemaRef ds:uri="http://purl.org/dc/dcmitype/"/>
    <ds:schemaRef ds:uri="http://www.w3.org/XML/1998/namespace"/>
    <ds:schemaRef ds:uri="http://purl.org/dc/terms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936e02c4-a484-4998-a51a-c24e6dc61f3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251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Introduction to Women Leadership in SMEs</vt:lpstr>
      <vt:lpstr>Three-Dimensional View to Women Leadership in SMEs</vt:lpstr>
      <vt:lpstr>Women leadership effectiveness: competitive factors and subjective and objective qualities- Farhan, B. Y. available at: Women leadership effectiveness competitive factors and subjective and objective qualities.pdf</vt:lpstr>
      <vt:lpstr>Conclusion and Future Directions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Anu Gurung (2531965)</dc:creator>
  <cp:lastModifiedBy>John Harris</cp:lastModifiedBy>
  <cp:revision>3</cp:revision>
  <dcterms:created xsi:type="dcterms:W3CDTF">2026-06-29T15:51:20Z</dcterms:created>
  <dcterms:modified xsi:type="dcterms:W3CDTF">2026-06-30T07:48:41Z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