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9"/>
  </p:notesMasterIdLst>
  <p:handoutMasterIdLst>
    <p:handoutMasterId r:id="rId20"/>
  </p:handoutMasterIdLst>
  <p:sldIdLst>
    <p:sldId id="283" r:id="rId2"/>
    <p:sldId id="287" r:id="rId3"/>
    <p:sldId id="291" r:id="rId4"/>
    <p:sldId id="293" r:id="rId5"/>
    <p:sldId id="294" r:id="rId6"/>
    <p:sldId id="295" r:id="rId7"/>
    <p:sldId id="290" r:id="rId8"/>
    <p:sldId id="297" r:id="rId9"/>
    <p:sldId id="296" r:id="rId10"/>
    <p:sldId id="306" r:id="rId11"/>
    <p:sldId id="307" r:id="rId12"/>
    <p:sldId id="300" r:id="rId13"/>
    <p:sldId id="299" r:id="rId14"/>
    <p:sldId id="298" r:id="rId15"/>
    <p:sldId id="304" r:id="rId16"/>
    <p:sldId id="303" r:id="rId17"/>
    <p:sldId id="301" r:id="rId1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4" autoAdjust="0"/>
    <p:restoredTop sz="81305"/>
  </p:normalViewPr>
  <p:slideViewPr>
    <p:cSldViewPr snapToGrid="0">
      <p:cViewPr varScale="1">
        <p:scale>
          <a:sx n="74" d="100"/>
          <a:sy n="74" d="100"/>
        </p:scale>
        <p:origin x="67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1/28/2019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70320808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etm.org.uk/resources/40534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the importance of the equals sign and the notion of equality – introduce Robert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Recorde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Model how the balance can be used in the early years to reinforce the notion of equality – using Numicon and/or multilink etc.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262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move on to the idea of a whole and parts – explain that key to understanding addition and subtraction is the idea that a number can be partitioned into parts.  Ask students: how many ways can you partition 10? Use Numicon to show all the ways to partition 10.  Is there a rule for the number of ways you can partition a number? Could use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cuisenaire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this point.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880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https://vimeo.com/70320808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How has the teacher used the connections model? How could this support understanding of addition and subtraction? Explain the notion of additive reasoning. 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359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A6D3F-514E-44FE-A05B-4A5C1665E82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736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3"/>
              </a:rPr>
              <a:t>https://www.ncetm.org.uk/resources/40534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740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Ask the groups to be able to explain and demonstrate the activity to someone else.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93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4725" TargetMode="External"/><Relationship Id="rId2" Type="http://schemas.openxmlformats.org/officeDocument/2006/relationships/hyperlink" Target="https://illuminations.nctm.org/Activity.aspx?id=3530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XbU3UgGuiJ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vimeo.com/70320808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5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266664"/>
            <a:ext cx="115570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solidFill>
                  <a:schemeClr val="bg1"/>
                </a:solidFill>
              </a:rPr>
              <a:t>Adio</a:t>
            </a:r>
            <a:r>
              <a:rPr lang="en-US" sz="4800" dirty="0" smtClean="0">
                <a:solidFill>
                  <a:schemeClr val="bg1"/>
                </a:solidFill>
              </a:rPr>
              <a:t> a </a:t>
            </a:r>
            <a:r>
              <a:rPr lang="en-US" sz="4800" dirty="0" err="1" smtClean="0">
                <a:solidFill>
                  <a:schemeClr val="bg1"/>
                </a:solidFill>
              </a:rPr>
              <a:t>Thynnu</a:t>
            </a:r>
            <a:r>
              <a:rPr lang="en-US" sz="4800" dirty="0" smtClean="0">
                <a:solidFill>
                  <a:schemeClr val="bg1"/>
                </a:solidFill>
              </a:rPr>
              <a:t> (1)</a:t>
            </a:r>
          </a:p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Addition and Subtraction (1)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0"/>
            <a:ext cx="8229600" cy="1075981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9600" b="1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9600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Session objectives</a:t>
            </a:r>
            <a:endParaRPr lang="en-US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775066" y="864175"/>
            <a:ext cx="6102927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172940" y="939567"/>
            <a:ext cx="5361709" cy="42572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ymresymu</a:t>
            </a:r>
            <a:r>
              <a:rPr lang="en-US" dirty="0" smtClean="0"/>
              <a:t> </a:t>
            </a:r>
            <a:r>
              <a:rPr lang="en-US" dirty="0" err="1" smtClean="0"/>
              <a:t>adiol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cysyniad</a:t>
            </a:r>
            <a:r>
              <a:rPr lang="en-US" dirty="0" smtClean="0"/>
              <a:t> a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/>
              <a:t>y</a:t>
            </a:r>
            <a:r>
              <a:rPr lang="en-US" dirty="0" err="1" smtClean="0"/>
              <a:t>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endParaRPr lang="en-US" dirty="0" smtClean="0"/>
          </a:p>
          <a:p>
            <a:pPr>
              <a:lnSpc>
                <a:spcPct val="100000"/>
              </a:lnSpc>
            </a:pPr>
            <a:r>
              <a:rPr lang="en-US" dirty="0" err="1" smtClean="0"/>
              <a:t>Deall</a:t>
            </a:r>
            <a:r>
              <a:rPr lang="en-US" dirty="0" smtClean="0"/>
              <a:t> y </a:t>
            </a:r>
            <a:r>
              <a:rPr lang="en-US" dirty="0" err="1" smtClean="0"/>
              <a:t>strwythurau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thynni</a:t>
            </a:r>
            <a:r>
              <a:rPr lang="en-US" dirty="0" smtClean="0"/>
              <a:t> ac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modelau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o </a:t>
            </a:r>
            <a:r>
              <a:rPr lang="en-US" dirty="0" err="1" smtClean="0"/>
              <a:t>hyn</a:t>
            </a:r>
            <a:endParaRPr lang="en-US" dirty="0" smtClean="0"/>
          </a:p>
          <a:p>
            <a:pPr>
              <a:lnSpc>
                <a:spcPct val="100000"/>
              </a:lnSpc>
            </a:pPr>
            <a:r>
              <a:rPr lang="en-US" dirty="0" err="1" smtClean="0"/>
              <a:t>Ystyried</a:t>
            </a:r>
            <a:r>
              <a:rPr lang="en-US" dirty="0" smtClean="0"/>
              <a:t> y </a:t>
            </a:r>
            <a:r>
              <a:rPr lang="en-US" dirty="0" err="1" smtClean="0"/>
              <a:t>defnydd</a:t>
            </a:r>
            <a:r>
              <a:rPr lang="en-US" dirty="0" smtClean="0"/>
              <a:t> o </a:t>
            </a:r>
            <a:r>
              <a:rPr lang="en-US" dirty="0" err="1" smtClean="0"/>
              <a:t>adnoddau</a:t>
            </a:r>
            <a:r>
              <a:rPr lang="en-US" dirty="0" smtClean="0"/>
              <a:t> </a:t>
            </a:r>
            <a:r>
              <a:rPr lang="en-US" dirty="0" err="1" smtClean="0"/>
              <a:t>diriaethol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gefnogi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ytsod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endParaRPr lang="en-US" dirty="0" smtClean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780015" y="962611"/>
            <a:ext cx="6274965" cy="501661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</a:t>
            </a:r>
            <a:r>
              <a:rPr lang="en-GB" dirty="0" smtClean="0"/>
              <a:t>nderstand </a:t>
            </a:r>
            <a:r>
              <a:rPr lang="en-GB" dirty="0"/>
              <a:t>additive reasoning as an idea and to understand how addition and subtraction progress through the primary school</a:t>
            </a:r>
          </a:p>
          <a:p>
            <a:r>
              <a:rPr lang="en-GB" dirty="0"/>
              <a:t>U</a:t>
            </a:r>
            <a:r>
              <a:rPr lang="en-GB" dirty="0" smtClean="0"/>
              <a:t>nderstand </a:t>
            </a:r>
            <a:r>
              <a:rPr lang="en-GB" dirty="0"/>
              <a:t>the structures within addition and subtraction and consider models for promoting understanding of these</a:t>
            </a:r>
          </a:p>
          <a:p>
            <a:r>
              <a:rPr lang="en-GB" dirty="0"/>
              <a:t>C</a:t>
            </a:r>
            <a:r>
              <a:rPr lang="en-GB" dirty="0" smtClean="0"/>
              <a:t>onsider </a:t>
            </a:r>
            <a:r>
              <a:rPr lang="en-GB" dirty="0"/>
              <a:t>the use of visual and concrete resources to support addition and </a:t>
            </a:r>
            <a:r>
              <a:rPr lang="en-GB" dirty="0" smtClean="0"/>
              <a:t>subtraction </a:t>
            </a:r>
            <a:r>
              <a:rPr lang="en-GB" dirty="0"/>
              <a:t>through the primary school.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1112561"/>
            <a:ext cx="5968068" cy="4910734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Corbel" panose="020B0503020204020204" pitchFamily="34" charset="0"/>
              </a:rPr>
              <a:t>Complete the number sentences on the sheets.  For each number sentence consider the strategy you used to complete the problem.</a:t>
            </a:r>
          </a:p>
          <a:p>
            <a:pPr marL="0" indent="0">
              <a:buNone/>
            </a:pPr>
            <a:r>
              <a:rPr lang="en-GB" sz="3200" i="1" dirty="0">
                <a:latin typeface="Corbel" panose="020B0503020204020204" pitchFamily="34" charset="0"/>
              </a:rPr>
              <a:t>Which of these number sentences do you feel children will find most easy or difficult?  Why?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840" y="4603266"/>
            <a:ext cx="2055688" cy="2068272"/>
          </a:xfrm>
          <a:prstGeom prst="rect">
            <a:avLst/>
          </a:prstGeom>
        </p:spPr>
      </p:pic>
      <p:sp>
        <p:nvSpPr>
          <p:cNvPr id="6" name="Title 2"/>
          <p:cNvSpPr txBox="1">
            <a:spLocks/>
          </p:cNvSpPr>
          <p:nvPr/>
        </p:nvSpPr>
        <p:spPr>
          <a:xfrm>
            <a:off x="1981200" y="157200"/>
            <a:ext cx="8229600" cy="1075981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gychwynnol</a:t>
            </a:r>
            <a:r>
              <a:rPr lang="mr-IN" sz="96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Starting Task</a:t>
            </a:r>
            <a:endParaRPr lang="en-US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267748" y="1112561"/>
            <a:ext cx="5914780" cy="41389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z="3200" dirty="0" smtClean="0">
                <a:latin typeface="Corbel" panose="020B0503020204020204" pitchFamily="34" charset="0"/>
              </a:rPr>
              <a:t>Llenwch y brawddegau rhif ar y taflenni.  Ar gyfer pob brawddeg rif ystyriwch pa strategaeth rydych yn defnyddio i gwblhau’r broblem.</a:t>
            </a:r>
          </a:p>
          <a:p>
            <a:pPr marL="0" indent="0">
              <a:buFont typeface="Arial"/>
              <a:buNone/>
            </a:pPr>
            <a:r>
              <a:rPr lang="cy-GB" sz="3200" i="1" dirty="0" smtClean="0">
                <a:latin typeface="Corbel" panose="020B0503020204020204" pitchFamily="34" charset="0"/>
              </a:rPr>
              <a:t>Yn eich barn chi, pa frawddegau rhif fydd hawsaf neu </a:t>
            </a:r>
            <a:r>
              <a:rPr lang="cy-GB" sz="3200" i="1" dirty="0" err="1" smtClean="0">
                <a:latin typeface="Corbel" panose="020B0503020204020204" pitchFamily="34" charset="0"/>
              </a:rPr>
              <a:t>anoddaf</a:t>
            </a:r>
            <a:r>
              <a:rPr lang="cy-GB" sz="3200" i="1" dirty="0" smtClean="0">
                <a:latin typeface="Corbel" panose="020B0503020204020204" pitchFamily="34" charset="0"/>
              </a:rPr>
              <a:t> i blant?  Pam?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8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2077" y="615057"/>
            <a:ext cx="8358388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i="1" dirty="0">
                <a:latin typeface="Corbel" panose="020B0503020204020204" pitchFamily="34" charset="0"/>
              </a:rPr>
              <a:t>‘ The notion of equality is a central – but sorely neglected – concept in mathematics education</a:t>
            </a:r>
            <a:r>
              <a:rPr lang="en-GB" sz="3200" i="1" dirty="0" smtClean="0">
                <a:latin typeface="Corbel" panose="020B0503020204020204" pitchFamily="34" charset="0"/>
              </a:rPr>
              <a:t>.</a:t>
            </a:r>
          </a:p>
          <a:p>
            <a:r>
              <a:rPr lang="en-GB" sz="3200" i="1" dirty="0" smtClean="0">
                <a:latin typeface="Corbel" panose="020B0503020204020204" pitchFamily="34" charset="0"/>
              </a:rPr>
              <a:t>.</a:t>
            </a:r>
            <a:r>
              <a:rPr lang="en-GB" sz="3200" i="1" dirty="0">
                <a:latin typeface="Corbel" panose="020B0503020204020204" pitchFamily="34" charset="0"/>
              </a:rPr>
              <a:t>.. There is a need for teachers to vary the position of the equality symbol ‘</a:t>
            </a:r>
          </a:p>
          <a:p>
            <a:r>
              <a:rPr lang="en-GB" sz="2400" dirty="0" smtClean="0">
                <a:latin typeface="Corbel" panose="020B0503020204020204" pitchFamily="34" charset="0"/>
              </a:rPr>
              <a:t>(</a:t>
            </a:r>
            <a:r>
              <a:rPr lang="en-GB" sz="2400" dirty="0">
                <a:latin typeface="Corbel" panose="020B0503020204020204" pitchFamily="34" charset="0"/>
              </a:rPr>
              <a:t>Cockburn and Littler, 2008</a:t>
            </a:r>
            <a:r>
              <a:rPr lang="en-GB" sz="2400" dirty="0" smtClean="0">
                <a:latin typeface="Corbel" panose="020B0503020204020204" pitchFamily="34" charset="0"/>
              </a:rPr>
              <a:t>)</a:t>
            </a: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r>
              <a:rPr lang="en-GB" sz="2800" dirty="0">
                <a:hlinkClick r:id="rId2"/>
              </a:rPr>
              <a:t>https://illuminations.nctm.org/Activity.aspx?id=3530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 smtClean="0">
                <a:latin typeface="Corbel" panose="020B0503020204020204" pitchFamily="34" charset="0"/>
                <a:hlinkClick r:id="rId3"/>
              </a:rPr>
              <a:t>http://nrich.maths.org/4725</a:t>
            </a:r>
            <a:endParaRPr lang="en-GB" sz="2800" dirty="0" smtClean="0">
              <a:latin typeface="Corbel" panose="020B0503020204020204" pitchFamily="34" charset="0"/>
            </a:endParaRP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endParaRPr lang="en-GB" sz="2400" dirty="0">
              <a:latin typeface="Corbel" panose="020B0503020204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23245" t="11055" r="12613" b="6973"/>
          <a:stretch/>
        </p:blipFill>
        <p:spPr>
          <a:xfrm>
            <a:off x="8665829" y="2245071"/>
            <a:ext cx="3257724" cy="234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21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81434" y="339958"/>
            <a:ext cx="5391527" cy="1325563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dirty="0" err="1" smtClean="0">
                <a:solidFill>
                  <a:schemeClr val="accent1">
                    <a:lumMod val="75000"/>
                  </a:schemeClr>
                </a:solidFill>
              </a:rPr>
              <a:t>Pwysigrwydd</a:t>
            </a:r>
            <a:r>
              <a:rPr lang="en-US" sz="5500" dirty="0" smtClean="0">
                <a:solidFill>
                  <a:schemeClr val="accent1">
                    <a:lumMod val="75000"/>
                  </a:schemeClr>
                </a:solidFill>
              </a:rPr>
              <a:t> y symbol </a:t>
            </a:r>
            <a:r>
              <a:rPr lang="en-US" sz="5500" dirty="0" err="1" smtClean="0">
                <a:solidFill>
                  <a:schemeClr val="accent1">
                    <a:lumMod val="75000"/>
                  </a:schemeClr>
                </a:solidFill>
              </a:rPr>
              <a:t>hafal</a:t>
            </a:r>
            <a:r>
              <a:rPr lang="en-US" sz="5500" dirty="0" smtClean="0">
                <a:solidFill>
                  <a:schemeClr val="accent1">
                    <a:lumMod val="75000"/>
                  </a:schemeClr>
                </a:solidFill>
              </a:rPr>
              <a:t> =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18115" y="1287304"/>
            <a:ext cx="6988028" cy="474816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1200"/>
              </a:spcAft>
              <a:buFont typeface="Arial"/>
              <a:buNone/>
            </a:pPr>
            <a:r>
              <a:rPr lang="en-US" b="1" dirty="0" smtClean="0"/>
              <a:t>What’s the Welsh connection?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A Welsh mathematician who grew up in Tenby in Tudor times (born 1512)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Wrote the first English language ‘text book’ for teaching mathematics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Got tired of writing ‘is equals to’ in calculations so he decided to use the = symbol, because ‘no two things can be more equal’ (i.e. parallel lines of the same length)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4468" y="1328958"/>
            <a:ext cx="3971232" cy="4240265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484409" y="178368"/>
            <a:ext cx="5172638" cy="1648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 importance of the equals sign =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63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6923" y="658739"/>
            <a:ext cx="4220361" cy="1325563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Pwysigrwydd</a:t>
            </a:r>
            <a:r>
              <a:rPr lang="en-US" dirty="0" smtClean="0"/>
              <a:t> y symbol </a:t>
            </a:r>
            <a:r>
              <a:rPr lang="en-US" dirty="0" err="1" smtClean="0"/>
              <a:t>hafal</a:t>
            </a:r>
            <a:r>
              <a:rPr lang="en-US" dirty="0" smtClean="0"/>
              <a:t> =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648714"/>
            <a:ext cx="6225973" cy="3547108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Cymreig</a:t>
            </a:r>
            <a:r>
              <a:rPr lang="en-US" dirty="0" smtClean="0"/>
              <a:t>? /</a:t>
            </a:r>
            <a:r>
              <a:rPr lang="en-US" b="1" dirty="0" smtClean="0"/>
              <a:t> What’s the Welsh connection?</a:t>
            </a:r>
          </a:p>
          <a:p>
            <a:pPr>
              <a:spcAft>
                <a:spcPts val="1200"/>
              </a:spcAft>
            </a:pPr>
            <a:r>
              <a:rPr lang="en-US" dirty="0" smtClean="0"/>
              <a:t>Robert </a:t>
            </a:r>
            <a:r>
              <a:rPr lang="en-US" dirty="0" err="1" smtClean="0"/>
              <a:t>Recorde</a:t>
            </a:r>
            <a:endParaRPr lang="en-US" dirty="0" smtClean="0"/>
          </a:p>
          <a:p>
            <a:r>
              <a:rPr lang="en-US" dirty="0" smtClean="0">
                <a:hlinkClick r:id="rId2"/>
              </a:rPr>
              <a:t>https://www.youtube.com/watch?v=XbU3UgGuiJ8</a:t>
            </a:r>
            <a:endParaRPr lang="en-US" dirty="0" smtClean="0"/>
          </a:p>
          <a:p>
            <a:pPr algn="r">
              <a:buNone/>
            </a:pPr>
            <a:r>
              <a:rPr lang="en-US" sz="1500" dirty="0" smtClean="0"/>
              <a:t>(112 </a:t>
            </a:r>
            <a:r>
              <a:rPr lang="en-US" sz="1500" dirty="0" err="1" smtClean="0"/>
              <a:t>e</a:t>
            </a:r>
            <a:r>
              <a:rPr lang="en-US" sz="1500" dirty="0" smtClean="0"/>
              <a:t>.)</a:t>
            </a:r>
            <a:endParaRPr lang="en-US" sz="1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0667" y="2209801"/>
            <a:ext cx="3769748" cy="4240265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979640" y="335560"/>
            <a:ext cx="4232789" cy="1648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The importance of the equals sign =</a:t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18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184559" y="157200"/>
            <a:ext cx="11722180" cy="1075981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cyfan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a’i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rannau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96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The whole and its parts</a:t>
            </a:r>
            <a:endParaRPr lang="en-US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96000" y="1112561"/>
            <a:ext cx="5968068" cy="491073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smtClean="0"/>
              <a:t>The key </a:t>
            </a:r>
            <a:r>
              <a:rPr lang="en-GB" sz="3200" dirty="0"/>
              <a:t>to understanding addition and subtraction is the idea that a number can be partitioned into parts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30869" y="1108340"/>
            <a:ext cx="5447810" cy="41389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Yr allwedd i ddeall adio a thynnu yw’r syniad bod rhif yn medru cael ei dosrannu yn rannau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218115" y="3363985"/>
            <a:ext cx="11610362" cy="145129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1200"/>
              </a:spcAft>
              <a:buFont typeface="Arial"/>
              <a:buNone/>
            </a:pPr>
            <a:r>
              <a:rPr lang="en-GB" sz="3600" b="1" dirty="0" err="1" smtClean="0"/>
              <a:t>Sawl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ffordd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sydd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i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ddosrannu</a:t>
            </a:r>
            <a:r>
              <a:rPr lang="en-GB" sz="3600" b="1" dirty="0" smtClean="0"/>
              <a:t> 10?</a:t>
            </a:r>
          </a:p>
          <a:p>
            <a:pPr marL="0" indent="0" algn="ctr">
              <a:spcAft>
                <a:spcPts val="1200"/>
              </a:spcAft>
              <a:buFont typeface="Arial"/>
              <a:buNone/>
            </a:pPr>
            <a:r>
              <a:rPr lang="en-GB" sz="3600" b="1" dirty="0" smtClean="0"/>
              <a:t>How may ways can you partition 10?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30780" t="18303" r="34542" b="24817"/>
          <a:stretch/>
        </p:blipFill>
        <p:spPr>
          <a:xfrm>
            <a:off x="318782" y="2899731"/>
            <a:ext cx="2114026" cy="26005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64014" t="18303" r="1" b="24817"/>
          <a:stretch/>
        </p:blipFill>
        <p:spPr>
          <a:xfrm>
            <a:off x="9713095" y="2899731"/>
            <a:ext cx="2193644" cy="2600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06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9" grpI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104861" y="1278542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184559" y="157200"/>
            <a:ext cx="5167617" cy="1075981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Cefnogi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dealltwriaeth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plant o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adio</a:t>
            </a:r>
            <a:r>
              <a:rPr lang="en-GB" sz="9600" b="1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9600" b="1" dirty="0" err="1" smtClean="0">
                <a:solidFill>
                  <a:schemeClr val="accent1">
                    <a:lumMod val="75000"/>
                  </a:schemeClr>
                </a:solidFill>
              </a:rPr>
              <a:t>thynnu</a:t>
            </a:r>
            <a:endParaRPr lang="en-US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536735" y="3380763"/>
            <a:ext cx="6777248" cy="228570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3200" b="1" dirty="0"/>
              <a:t>How has the teacher used the connections model? </a:t>
            </a:r>
            <a:endParaRPr lang="en-GB" sz="3200" b="1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3200" b="1" dirty="0" smtClean="0"/>
              <a:t>How </a:t>
            </a:r>
            <a:r>
              <a:rPr lang="en-GB" sz="3200" b="1" dirty="0"/>
              <a:t>could this support understanding of addition and subtraction? </a:t>
            </a:r>
            <a:endParaRPr lang="en-GB" sz="3200" b="1" dirty="0" smtClean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946603" y="1273608"/>
            <a:ext cx="6269478" cy="2298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Sut mae’r athrawes wedi defnyddio’r model cysylltu? </a:t>
            </a:r>
          </a:p>
          <a:p>
            <a:pPr marL="0" indent="0">
              <a:buFont typeface="Arial"/>
              <a:buNone/>
            </a:pPr>
            <a:r>
              <a:rPr lang="cy-GB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Sut allai gefnogi dealltwriaeth o adio a thynnu?</a:t>
            </a:r>
          </a:p>
          <a:p>
            <a:pPr marL="0" indent="0">
              <a:buFont typeface="Arial"/>
              <a:buNone/>
            </a:pPr>
            <a:endParaRPr lang="cy-GB" sz="32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Arial"/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5821960" y="19665"/>
            <a:ext cx="6357419" cy="107598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>
                <a:solidFill>
                  <a:schemeClr val="accent1">
                    <a:lumMod val="75000"/>
                  </a:schemeClr>
                </a:solidFill>
              </a:rPr>
              <a:t>Supporting children’s understand-ding of addition and subtraction</a:t>
            </a:r>
            <a:endParaRPr lang="en-US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86893" y="1439947"/>
            <a:ext cx="5014937" cy="3375751"/>
            <a:chOff x="-182144" y="-125606"/>
            <a:chExt cx="7643556" cy="5221778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6387" y="418118"/>
              <a:ext cx="6790724" cy="4678054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2391996" y="-125606"/>
              <a:ext cx="2667217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symbolau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520144" y="1798132"/>
              <a:ext cx="1941268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lluniau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203465" y="3606021"/>
              <a:ext cx="1158627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iaith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82144" y="2520259"/>
              <a:ext cx="2890873" cy="1285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Profiadau</a:t>
              </a:r>
              <a:r>
                <a:rPr lang="en-US" sz="2400" dirty="0" smtClean="0">
                  <a:solidFill>
                    <a:srgbClr val="000000"/>
                  </a:solidFill>
                </a:rPr>
                <a:t> </a:t>
              </a:r>
              <a:r>
                <a:rPr lang="en-US" sz="2400" dirty="0" err="1" smtClean="0">
                  <a:solidFill>
                    <a:srgbClr val="000000"/>
                  </a:solidFill>
                </a:rPr>
                <a:t>diriaethol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</p:grpSp>
      <p:sp>
        <p:nvSpPr>
          <p:cNvPr id="26" name="Rectangle 25"/>
          <p:cNvSpPr/>
          <p:nvPr/>
        </p:nvSpPr>
        <p:spPr>
          <a:xfrm>
            <a:off x="1308429" y="5021496"/>
            <a:ext cx="3024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>
                <a:hlinkClick r:id="rId4"/>
              </a:rPr>
              <a:t>https://vimeo.com/70320808</a:t>
            </a:r>
            <a:r>
              <a:rPr lang="en-GB" dirty="0"/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28" name="Rectangle 27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36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58922" y="911104"/>
            <a:ext cx="11148299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i="1" dirty="0">
                <a:latin typeface="Corbel" panose="020B0503020204020204" pitchFamily="34" charset="0"/>
              </a:rPr>
              <a:t>Trefnwch y cwestiynau isod, gan ddechrau gyda’r hawsaf. </a:t>
            </a:r>
            <a:r>
              <a:rPr lang="cy-GB" sz="2400" b="1" i="1" dirty="0">
                <a:latin typeface="Corbel" panose="020B0503020204020204" pitchFamily="34" charset="0"/>
              </a:rPr>
              <a:t>Esboniwch eich rhesymu</a:t>
            </a:r>
            <a:r>
              <a:rPr lang="cy-GB" sz="2400" i="1" dirty="0" smtClean="0">
                <a:latin typeface="Corbel" panose="020B0503020204020204" pitchFamily="34" charset="0"/>
              </a:rPr>
              <a:t>.</a:t>
            </a:r>
          </a:p>
          <a:p>
            <a:endParaRPr lang="en-GB" sz="2400" i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Mae gan Rhys 5 banana a 7 afal.  Faint o ffrwyth sydd ganddo?</a:t>
            </a:r>
          </a:p>
          <a:p>
            <a:endParaRPr lang="cy-GB" sz="28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Mae gan Talia 6 marblen ac mae gan Callum 7 marblen.  Faint o farblys sydd ganddyn nhw gyda’i gilydd? </a:t>
            </a:r>
          </a:p>
          <a:p>
            <a:pPr>
              <a:buFont typeface="Arial" pitchFamily="34" charset="0"/>
              <a:buChar char="•"/>
            </a:pPr>
            <a:endParaRPr lang="cy-GB" sz="32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Mae gan Tomos 11 car tegan.  Mae 5 ohonyn nhw wedi torri.  Faint sydd heb eu torri?</a:t>
            </a:r>
          </a:p>
          <a:p>
            <a:endParaRPr lang="cy-GB" sz="36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 Mae gan Tanwen 12 losin.  Rhoddir 1  yn rhagor iddi.  Faint sydd ganddi wedyn?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740349" y="-32818"/>
            <a:ext cx="11451651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Tasg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19128" y="1396716"/>
            <a:ext cx="6397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94911" y="2430820"/>
            <a:ext cx="6161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6611" y="3541665"/>
            <a:ext cx="589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3400" y="4522053"/>
            <a:ext cx="1015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Ch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11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20186" y="615232"/>
            <a:ext cx="938869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latin typeface="Corbel" panose="020B0503020204020204" pitchFamily="34" charset="0"/>
              </a:rPr>
              <a:t>Order these questions according to difficulty, starting with the easiest. Explain your reasoning.</a:t>
            </a:r>
          </a:p>
          <a:p>
            <a:endParaRPr lang="en-GB" sz="2400" i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Rhys has 5 bananas and 7 apples.  How much fruit does he have?</a:t>
            </a:r>
          </a:p>
          <a:p>
            <a:endParaRPr lang="en-GB" sz="24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Talia has 6 marbles and Callum has 7 marbles.  How many marbles do they have altogether? </a:t>
            </a:r>
          </a:p>
          <a:p>
            <a:pPr>
              <a:buFont typeface="Arial" pitchFamily="34" charset="0"/>
              <a:buChar char="•"/>
            </a:pPr>
            <a:endParaRPr lang="en-GB" sz="24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Tomas has 11 toy cars.  5 of them are broken.  How many are not broken?</a:t>
            </a:r>
          </a:p>
          <a:p>
            <a:endParaRPr lang="en-GB" sz="2400" dirty="0">
              <a:latin typeface="Corbel" panose="020B0503020204020204" pitchFamily="34" charset="0"/>
            </a:endParaRPr>
          </a:p>
          <a:p>
            <a:endParaRPr lang="en-GB" sz="24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 Nia has 12 sweets.  She is given 1 more.  How many will she have now?</a:t>
            </a:r>
          </a:p>
        </p:txBody>
      </p:sp>
      <p:sp>
        <p:nvSpPr>
          <p:cNvPr id="3" name="Rectangle 2"/>
          <p:cNvSpPr/>
          <p:nvPr/>
        </p:nvSpPr>
        <p:spPr>
          <a:xfrm>
            <a:off x="874368" y="1486264"/>
            <a:ext cx="6783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74368" y="2409594"/>
            <a:ext cx="654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322" y="3274969"/>
            <a:ext cx="627942" cy="9266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95" y="4324385"/>
            <a:ext cx="701101" cy="926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178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3798" y="1970101"/>
            <a:ext cx="1268078" cy="250567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788557">
            <a:off x="4766502" y="1612526"/>
            <a:ext cx="1268078" cy="25056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4546" y="3554562"/>
            <a:ext cx="2651990" cy="2060627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 rot="17738025" flipV="1">
            <a:off x="1301227" y="2525050"/>
            <a:ext cx="2717442" cy="8065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348156">
            <a:off x="851982" y="1312543"/>
            <a:ext cx="1268078" cy="250567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4828" y="1370817"/>
            <a:ext cx="1268078" cy="250567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904418">
            <a:off x="461311" y="1357540"/>
            <a:ext cx="1268078" cy="250567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4232" y="1418696"/>
            <a:ext cx="1268078" cy="250567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00610">
            <a:off x="1233158" y="1564249"/>
            <a:ext cx="1268078" cy="250567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598891">
            <a:off x="1057596" y="1440126"/>
            <a:ext cx="1268078" cy="2505673"/>
          </a:xfrm>
          <a:prstGeom prst="rect">
            <a:avLst/>
          </a:prstGeom>
        </p:spPr>
      </p:pic>
      <p:sp>
        <p:nvSpPr>
          <p:cNvPr id="5" name="Trapezoid 4"/>
          <p:cNvSpPr/>
          <p:nvPr/>
        </p:nvSpPr>
        <p:spPr>
          <a:xfrm rot="10800000">
            <a:off x="656823" y="3567448"/>
            <a:ext cx="2627290" cy="2047741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196" y="1983751"/>
            <a:ext cx="1268078" cy="25056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6510" y="1789557"/>
            <a:ext cx="1268078" cy="250567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05589">
            <a:off x="7739150" y="1913170"/>
            <a:ext cx="1268078" cy="25056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6969" y="3561004"/>
            <a:ext cx="2651990" cy="2060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990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1813221"/>
              </p:ext>
            </p:extLst>
          </p:nvPr>
        </p:nvGraphicFramePr>
        <p:xfrm>
          <a:off x="1216401" y="1275010"/>
          <a:ext cx="9706064" cy="5444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30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530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03914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Tynnu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9033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yn rhagor, 2 yn rhagor ac ati i set sy’n bodoli eisoes.</a:t>
                      </a:r>
                    </a:p>
                    <a:p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e.e. Mae gen i 3 losin ac rwy’n cael un yn rhagor, faint sydd gen i nawr?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 yn llai, 2 yn llai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ac ati gyda </a:t>
                      </a:r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set sy’n bodoli.</a:t>
                      </a:r>
                    </a:p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e.e. Mae gen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i </a:t>
                      </a:r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6 losin ac rwy’n bwyta un. Faint sydd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gen i nawr</a:t>
                      </a:r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1492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Cyfuno dwy set neu ragor o rifau.</a:t>
                      </a:r>
                    </a:p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e.e. 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Mae gan </a:t>
                      </a:r>
                      <a:r>
                        <a:rPr lang="cy-GB" sz="2400" baseline="0" noProof="0" dirty="0" err="1">
                          <a:latin typeface="Corbel" panose="020B0503020204020204" pitchFamily="34" charset="0"/>
                        </a:rPr>
                        <a:t>Jess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 5 afal ac mae gan Nia 4 banana, sawl darn o ffrwyth sydd ganddyn nhw gyda’i gilydd?</a:t>
                      </a:r>
                      <a:endParaRPr lang="cy-GB" sz="24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Corbel" panose="020B0503020204020204" pitchFamily="34" charset="0"/>
                        </a:rPr>
                        <a:t>Tynnu </a:t>
                      </a:r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set neu setiau.</a:t>
                      </a:r>
                    </a:p>
                    <a:p>
                      <a:r>
                        <a:rPr lang="cy-GB" sz="2400" baseline="0" noProof="0" dirty="0">
                          <a:latin typeface="Corbel" panose="020B0503020204020204" pitchFamily="34" charset="0"/>
                        </a:rPr>
                        <a:t>e.e. Mae gan Rhys 10 losin. Losin jeli yw 6 o’r rhain. Faint nad ydyn nhw’n losin jeli?</a:t>
                      </a:r>
                      <a:endParaRPr lang="cy-GB" sz="24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itle 1"/>
          <p:cNvSpPr txBox="1">
            <a:spLocks/>
          </p:cNvSpPr>
          <p:nvPr/>
        </p:nvSpPr>
        <p:spPr>
          <a:xfrm>
            <a:off x="1837498" y="189140"/>
            <a:ext cx="9744902" cy="108079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Cysyniadau</a:t>
            </a:r>
            <a:r>
              <a:rPr lang="en-US" sz="4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Adio</a:t>
            </a:r>
            <a:r>
              <a:rPr lang="en-US" sz="4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en-US" sz="40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Thynnu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973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2315069"/>
              </p:ext>
            </p:extLst>
          </p:nvPr>
        </p:nvGraphicFramePr>
        <p:xfrm>
          <a:off x="838896" y="1049926"/>
          <a:ext cx="10511408" cy="5444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5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5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03914">
                <a:tc>
                  <a:txBody>
                    <a:bodyPr/>
                    <a:lstStyle/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Subtraction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903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en-GB" sz="2400" baseline="0" dirty="0">
                          <a:latin typeface="Corbel" panose="020B0503020204020204" pitchFamily="34" charset="0"/>
                        </a:rPr>
                        <a:t> more, 2 more </a:t>
                      </a:r>
                      <a:r>
                        <a:rPr lang="en-GB" sz="2400" baseline="0" dirty="0" err="1">
                          <a:latin typeface="Corbel" panose="020B0503020204020204" pitchFamily="34" charset="0"/>
                        </a:rPr>
                        <a:t>etc</a:t>
                      </a:r>
                      <a:r>
                        <a:rPr lang="en-GB" sz="2400" baseline="0" dirty="0">
                          <a:latin typeface="Corbel" panose="020B0503020204020204" pitchFamily="34" charset="0"/>
                        </a:rPr>
                        <a:t> to an existing set.</a:t>
                      </a:r>
                    </a:p>
                    <a:p>
                      <a:r>
                        <a:rPr lang="en-GB" sz="2400" baseline="0" dirty="0" err="1">
                          <a:latin typeface="Corbel" panose="020B0503020204020204" pitchFamily="34" charset="0"/>
                        </a:rPr>
                        <a:t>eg</a:t>
                      </a:r>
                      <a:r>
                        <a:rPr lang="en-GB" sz="2400" baseline="0" dirty="0">
                          <a:latin typeface="Corbel" panose="020B0503020204020204" pitchFamily="34" charset="0"/>
                        </a:rPr>
                        <a:t>. I have 3 sweets and I am given one more, how many do I have now?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1 less, 2 less etc to an existing set.</a:t>
                      </a:r>
                    </a:p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e.g. I have 6 sweets and I eat one.  How many do I have now?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1492">
                <a:tc>
                  <a:txBody>
                    <a:bodyPr/>
                    <a:lstStyle/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Combining two or more sets of numbers.</a:t>
                      </a:r>
                    </a:p>
                    <a:p>
                      <a:r>
                        <a:rPr lang="en-GB" sz="2400">
                          <a:latin typeface="Corbel" panose="020B0503020204020204" pitchFamily="34" charset="0"/>
                        </a:rPr>
                        <a:t>e.g. </a:t>
                      </a:r>
                      <a:r>
                        <a:rPr lang="en-GB" sz="2400" baseline="0">
                          <a:latin typeface="Corbel" panose="020B0503020204020204" pitchFamily="34" charset="0"/>
                        </a:rPr>
                        <a:t> Jess has 5 apples and </a:t>
                      </a:r>
                      <a:r>
                        <a:rPr lang="en-GB" sz="2400" baseline="0" err="1">
                          <a:latin typeface="Corbel" panose="020B0503020204020204" pitchFamily="34" charset="0"/>
                        </a:rPr>
                        <a:t>Nia</a:t>
                      </a:r>
                      <a:r>
                        <a:rPr lang="en-GB" sz="2400" baseline="0">
                          <a:latin typeface="Corbel" panose="020B0503020204020204" pitchFamily="34" charset="0"/>
                        </a:rPr>
                        <a:t> has 4 bananas, how many pieces of fruit do they have altogether?</a:t>
                      </a:r>
                      <a:endParaRPr lang="en-GB" sz="240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orbel" panose="020B0503020204020204" pitchFamily="34" charset="0"/>
                        </a:rPr>
                        <a:t>Taking a</a:t>
                      </a:r>
                      <a:r>
                        <a:rPr lang="en-GB" sz="2400" baseline="0" dirty="0">
                          <a:latin typeface="Corbel" panose="020B0503020204020204" pitchFamily="34" charset="0"/>
                        </a:rPr>
                        <a:t> set or sets away.</a:t>
                      </a:r>
                    </a:p>
                    <a:p>
                      <a:r>
                        <a:rPr lang="en-GB" sz="2400" baseline="0" dirty="0">
                          <a:latin typeface="Corbel" panose="020B0503020204020204" pitchFamily="34" charset="0"/>
                        </a:rPr>
                        <a:t>e.g. Rhys has 10 sweets.  6 of them are jelly beans.  How many are not jelly beans?</a:t>
                      </a:r>
                      <a:endParaRPr lang="en-GB" sz="240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401650" y="265161"/>
            <a:ext cx="9388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Concepts of  Addition and Subtraction</a:t>
            </a:r>
          </a:p>
        </p:txBody>
      </p:sp>
    </p:spTree>
    <p:extLst>
      <p:ext uri="{BB962C8B-B14F-4D97-AF65-F5344CB8AC3E}">
        <p14:creationId xmlns:p14="http://schemas.microsoft.com/office/powerpoint/2010/main" val="27280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330075" y="374471"/>
            <a:ext cx="8534400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Dilyniant o ran + a -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421"/>
          <a:stretch/>
        </p:blipFill>
        <p:spPr bwMode="auto">
          <a:xfrm>
            <a:off x="9699110" y="297185"/>
            <a:ext cx="1642805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 Placeholder 4"/>
          <p:cNvSpPr txBox="1">
            <a:spLocks/>
          </p:cNvSpPr>
          <p:nvPr/>
        </p:nvSpPr>
        <p:spPr>
          <a:xfrm>
            <a:off x="1418656" y="1595760"/>
            <a:ext cx="5196214" cy="5762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mtClean="0"/>
              <a:t>Adio</a:t>
            </a:r>
            <a:endParaRPr lang="cy-GB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377505" y="2215636"/>
            <a:ext cx="5847626" cy="29806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mtClean="0"/>
              <a:t>Cyfrif-popeth </a:t>
            </a:r>
          </a:p>
          <a:p>
            <a:r>
              <a:rPr lang="cy-GB" smtClean="0"/>
              <a:t>Cyfrif-ymlaen (cyfrif ymlaen o’r set gyntaf)</a:t>
            </a:r>
          </a:p>
          <a:p>
            <a:r>
              <a:rPr lang="cy-GB" smtClean="0"/>
              <a:t>Cyfrif-ymlaen o’r mwyaf</a:t>
            </a:r>
          </a:p>
          <a:p>
            <a:r>
              <a:rPr lang="cy-GB" smtClean="0"/>
              <a:t>Cyfrif-ymlaen o’r naill neu’r llall</a:t>
            </a:r>
          </a:p>
          <a:p>
            <a:r>
              <a:rPr lang="cy-GB" smtClean="0"/>
              <a:t>Ffeithiau hysbys</a:t>
            </a:r>
          </a:p>
          <a:p>
            <a:endParaRPr lang="en-GB" dirty="0"/>
          </a:p>
        </p:txBody>
      </p:sp>
      <p:sp>
        <p:nvSpPr>
          <p:cNvPr id="8" name="Text Placeholder 6"/>
          <p:cNvSpPr txBox="1">
            <a:spLocks/>
          </p:cNvSpPr>
          <p:nvPr/>
        </p:nvSpPr>
        <p:spPr>
          <a:xfrm>
            <a:off x="6790901" y="1512149"/>
            <a:ext cx="4622537" cy="5762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mtClean="0"/>
              <a:t>Tynnu</a:t>
            </a:r>
            <a:endParaRPr lang="cy-GB" dirty="0"/>
          </a:p>
        </p:txBody>
      </p:sp>
      <p:sp>
        <p:nvSpPr>
          <p:cNvPr id="9" name="Content Placeholder 7"/>
          <p:cNvSpPr txBox="1">
            <a:spLocks/>
          </p:cNvSpPr>
          <p:nvPr/>
        </p:nvSpPr>
        <p:spPr>
          <a:xfrm>
            <a:off x="6225132" y="2215636"/>
            <a:ext cx="5745958" cy="373737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 smtClean="0"/>
              <a:t>Cyfrif-popeth </a:t>
            </a:r>
          </a:p>
          <a:p>
            <a:r>
              <a:rPr lang="cy-GB" dirty="0" smtClean="0"/>
              <a:t>Cyfrif-yn ôl (cyfrif yn ôl o’r set gyntaf)</a:t>
            </a:r>
          </a:p>
          <a:p>
            <a:r>
              <a:rPr lang="cy-GB" dirty="0" smtClean="0"/>
              <a:t>Cyfrif-yn ôl o’r mwyaf</a:t>
            </a:r>
          </a:p>
          <a:p>
            <a:r>
              <a:rPr lang="cy-GB" dirty="0" smtClean="0"/>
              <a:t>Ffeithiau hysbys</a:t>
            </a:r>
          </a:p>
          <a:p>
            <a:pPr marL="0" indent="0">
              <a:buNone/>
            </a:pPr>
            <a:r>
              <a:rPr lang="cy-GB" dirty="0" smtClean="0"/>
              <a:t> </a:t>
            </a:r>
            <a:endParaRPr lang="cy-GB" sz="1000" dirty="0" smtClean="0"/>
          </a:p>
          <a:p>
            <a:pPr>
              <a:buFont typeface="Arial"/>
              <a:buNone/>
            </a:pPr>
            <a:r>
              <a:rPr lang="cy-GB" dirty="0" smtClean="0"/>
              <a:t>(addaswyd o </a:t>
            </a:r>
            <a:r>
              <a:rPr lang="cy-GB" dirty="0" err="1" smtClean="0"/>
              <a:t>Fuson</a:t>
            </a:r>
            <a:r>
              <a:rPr lang="cy-GB" dirty="0" smtClean="0"/>
              <a:t>, 1992)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82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330075" y="374471"/>
            <a:ext cx="8534400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Progression in + and -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1145518" y="2371310"/>
            <a:ext cx="4895056" cy="24558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Count-all </a:t>
            </a:r>
          </a:p>
          <a:p>
            <a:r>
              <a:rPr lang="en-GB" dirty="0" smtClean="0"/>
              <a:t>Count-on (counts on from first set)</a:t>
            </a:r>
          </a:p>
          <a:p>
            <a:r>
              <a:rPr lang="en-GB" dirty="0" smtClean="0"/>
              <a:t>Count-on from the larger</a:t>
            </a:r>
          </a:p>
          <a:p>
            <a:r>
              <a:rPr lang="en-GB" dirty="0" smtClean="0"/>
              <a:t>Count-on from either</a:t>
            </a:r>
          </a:p>
          <a:p>
            <a:r>
              <a:rPr lang="en-GB" dirty="0" smtClean="0"/>
              <a:t>Known facts</a:t>
            </a:r>
          </a:p>
          <a:p>
            <a:endParaRPr lang="en-GB" dirty="0"/>
          </a:p>
        </p:txBody>
      </p:sp>
      <p:sp>
        <p:nvSpPr>
          <p:cNvPr id="4" name="Content Placeholder 7"/>
          <p:cNvSpPr txBox="1">
            <a:spLocks/>
          </p:cNvSpPr>
          <p:nvPr/>
        </p:nvSpPr>
        <p:spPr>
          <a:xfrm>
            <a:off x="6521733" y="2371310"/>
            <a:ext cx="4895056" cy="24558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Count-all </a:t>
            </a:r>
          </a:p>
          <a:p>
            <a:r>
              <a:rPr lang="en-GB" dirty="0" smtClean="0"/>
              <a:t>Count-back (counts back from first set)</a:t>
            </a:r>
          </a:p>
          <a:p>
            <a:r>
              <a:rPr lang="en-GB" dirty="0" smtClean="0"/>
              <a:t>Count-on from smaller</a:t>
            </a:r>
          </a:p>
          <a:p>
            <a:r>
              <a:rPr lang="en-GB" dirty="0" smtClean="0"/>
              <a:t>Known facts</a:t>
            </a:r>
          </a:p>
          <a:p>
            <a:endParaRPr lang="en-GB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421"/>
          <a:stretch/>
        </p:blipFill>
        <p:spPr bwMode="auto">
          <a:xfrm>
            <a:off x="7987756" y="535157"/>
            <a:ext cx="1642805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213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3877307F-6394-4993-B59B-591177970D92}"/>
              </a:ext>
            </a:extLst>
          </p:cNvPr>
          <p:cNvSpPr txBox="1">
            <a:spLocks/>
          </p:cNvSpPr>
          <p:nvPr/>
        </p:nvSpPr>
        <p:spPr>
          <a:xfrm>
            <a:off x="6401243" y="326392"/>
            <a:ext cx="4931837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National Curriculum</a:t>
            </a:r>
            <a:endParaRPr lang="en-GB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E3198C38-E330-4985-84F9-33599149A20C}"/>
              </a:ext>
            </a:extLst>
          </p:cNvPr>
          <p:cNvSpPr txBox="1">
            <a:spLocks/>
          </p:cNvSpPr>
          <p:nvPr/>
        </p:nvSpPr>
        <p:spPr>
          <a:xfrm>
            <a:off x="6319709" y="1202691"/>
            <a:ext cx="5872291" cy="429726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3200" dirty="0" smtClean="0"/>
              <a:t>To what extent is </a:t>
            </a:r>
            <a:r>
              <a:rPr lang="en-GB" sz="3200" dirty="0" err="1" smtClean="0"/>
              <a:t>Fuson’s</a:t>
            </a:r>
            <a:r>
              <a:rPr lang="en-GB" sz="3200" dirty="0" smtClean="0"/>
              <a:t> model for progression of addition and subtraction reflected in Foundation Phase?    </a:t>
            </a:r>
          </a:p>
          <a:p>
            <a:pPr fontAlgn="base"/>
            <a:r>
              <a:rPr lang="en-GB" sz="3200" dirty="0" smtClean="0"/>
              <a:t>In what year group is there specific mention of written calculations for addition and how does this develop in subsequent year groups? </a:t>
            </a:r>
          </a:p>
          <a:p>
            <a:endParaRPr lang="en-GB" dirty="0"/>
          </a:p>
        </p:txBody>
      </p:sp>
      <p:sp>
        <p:nvSpPr>
          <p:cNvPr id="4" name="Title 8">
            <a:extLst>
              <a:ext uri="{FF2B5EF4-FFF2-40B4-BE49-F238E27FC236}">
                <a16:creationId xmlns:a16="http://schemas.microsoft.com/office/drawing/2014/main" id="{3877307F-6394-4993-B59B-591177970D92}"/>
              </a:ext>
            </a:extLst>
          </p:cNvPr>
          <p:cNvSpPr txBox="1">
            <a:spLocks/>
          </p:cNvSpPr>
          <p:nvPr/>
        </p:nvSpPr>
        <p:spPr>
          <a:xfrm>
            <a:off x="158850" y="326392"/>
            <a:ext cx="6636233" cy="17525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endParaRPr lang="en-GB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E3198C38-E330-4985-84F9-33599149A20C}"/>
              </a:ext>
            </a:extLst>
          </p:cNvPr>
          <p:cNvSpPr txBox="1">
            <a:spLocks/>
          </p:cNvSpPr>
          <p:nvPr/>
        </p:nvSpPr>
        <p:spPr>
          <a:xfrm>
            <a:off x="234351" y="1385940"/>
            <a:ext cx="6085357" cy="474641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3200" dirty="0" smtClean="0"/>
              <a:t>I </a:t>
            </a:r>
            <a:r>
              <a:rPr lang="en-GB" sz="3200" dirty="0" err="1" smtClean="0"/>
              <a:t>ba</a:t>
            </a:r>
            <a:r>
              <a:rPr lang="en-GB" sz="3200" dirty="0" smtClean="0"/>
              <a:t> </a:t>
            </a:r>
            <a:r>
              <a:rPr lang="en-GB" sz="3200" dirty="0" err="1" smtClean="0"/>
              <a:t>raddau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model </a:t>
            </a:r>
            <a:r>
              <a:rPr lang="en-GB" sz="3200" dirty="0" err="1" smtClean="0"/>
              <a:t>Fuson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dilyniant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adio</a:t>
            </a:r>
            <a:r>
              <a:rPr lang="en-GB" sz="3200" dirty="0" smtClean="0"/>
              <a:t> a </a:t>
            </a:r>
            <a:r>
              <a:rPr lang="en-GB" sz="3200" dirty="0" err="1" smtClean="0"/>
              <a:t>thynnu</a:t>
            </a:r>
            <a:r>
              <a:rPr lang="en-GB" sz="3200" dirty="0" smtClean="0"/>
              <a:t> </a:t>
            </a:r>
            <a:r>
              <a:rPr lang="en-GB" sz="3200" dirty="0" err="1" smtClean="0"/>
              <a:t>allan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 smtClean="0"/>
              <a:t> </a:t>
            </a:r>
            <a:r>
              <a:rPr lang="en-GB" sz="3200" dirty="0" err="1" smtClean="0"/>
              <a:t>adlewyrchu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Cyfnod</a:t>
            </a:r>
            <a:r>
              <a:rPr lang="en-GB" sz="3200" dirty="0" smtClean="0"/>
              <a:t> Sylfaen? </a:t>
            </a:r>
          </a:p>
          <a:p>
            <a:pPr fontAlgn="base"/>
            <a:r>
              <a:rPr lang="cy-GB" sz="3200" dirty="0" smtClean="0"/>
              <a:t>Ym mha grŵp blwyddyn mae yna sôn benodol am gyfrifiadau ysgrifenedig ar gyfer adio a sut mae hyn yn datblygu mewn grwpiau blwyddyn dilynol?</a:t>
            </a:r>
            <a:r>
              <a:rPr lang="en-GB" sz="3200" dirty="0" smtClean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5391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0"/>
            <a:ext cx="8229600" cy="93956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 err="1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6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60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6000" b="1" dirty="0" smtClean="0">
                <a:solidFill>
                  <a:schemeClr val="accent1">
                    <a:lumMod val="75000"/>
                  </a:schemeClr>
                </a:solidFill>
              </a:rPr>
              <a:t> Task</a:t>
            </a:r>
            <a:endParaRPr lang="en-US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279201" y="761275"/>
            <a:ext cx="5816799" cy="541928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600" dirty="0" err="1" smtClean="0"/>
              <a:t>Fel</a:t>
            </a:r>
            <a:r>
              <a:rPr lang="en-US" sz="2600" dirty="0" smtClean="0"/>
              <a:t> </a:t>
            </a:r>
            <a:r>
              <a:rPr lang="en-US" sz="2600" dirty="0" err="1" smtClean="0"/>
              <a:t>grŵp</a:t>
            </a:r>
            <a:r>
              <a:rPr lang="en-US" sz="2600" dirty="0" smtClean="0"/>
              <a:t> </a:t>
            </a:r>
            <a:r>
              <a:rPr lang="en-US" sz="2600" dirty="0" err="1" smtClean="0"/>
              <a:t>edrychwch</a:t>
            </a:r>
            <a:r>
              <a:rPr lang="en-US" sz="2600" dirty="0" smtClean="0"/>
              <a:t> </a:t>
            </a:r>
            <a:r>
              <a:rPr lang="en-US" sz="2600" dirty="0" err="1" smtClean="0"/>
              <a:t>ar</a:t>
            </a:r>
            <a:r>
              <a:rPr lang="en-US" sz="2600" dirty="0" smtClean="0"/>
              <a:t> </a:t>
            </a:r>
            <a:r>
              <a:rPr lang="en-US" sz="2600" dirty="0" err="1" smtClean="0"/>
              <a:t>eich</a:t>
            </a:r>
            <a:r>
              <a:rPr lang="en-US" sz="2600" dirty="0" smtClean="0"/>
              <a:t> </a:t>
            </a:r>
            <a:r>
              <a:rPr lang="en-US" sz="2600" dirty="0" err="1" smtClean="0"/>
              <a:t>tasg</a:t>
            </a:r>
            <a:r>
              <a:rPr lang="en-US" sz="2600" dirty="0" smtClean="0"/>
              <a:t> </a:t>
            </a:r>
            <a:r>
              <a:rPr lang="en-US" sz="2600" dirty="0" err="1" smtClean="0"/>
              <a:t>adio</a:t>
            </a:r>
            <a:r>
              <a:rPr lang="en-US" sz="2600" dirty="0" smtClean="0"/>
              <a:t> / </a:t>
            </a:r>
            <a:r>
              <a:rPr lang="en-US" sz="2600" dirty="0" err="1" smtClean="0"/>
              <a:t>tynnu</a:t>
            </a:r>
            <a:r>
              <a:rPr lang="en-US" sz="2600" dirty="0" smtClean="0"/>
              <a:t>. Mae </a:t>
            </a:r>
            <a:r>
              <a:rPr lang="en-US" sz="2600" dirty="0" err="1" smtClean="0"/>
              <a:t>angen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chi: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smtClean="0"/>
              <a:t>1) </a:t>
            </a:r>
            <a:r>
              <a:rPr lang="en-US" sz="2600" dirty="0" err="1"/>
              <a:t>a</a:t>
            </a:r>
            <a:r>
              <a:rPr lang="en-US" sz="2600" dirty="0" err="1" smtClean="0"/>
              <a:t>dnabod</a:t>
            </a:r>
            <a:r>
              <a:rPr lang="en-US" sz="2600" dirty="0" smtClean="0"/>
              <a:t> pa </a:t>
            </a:r>
            <a:r>
              <a:rPr lang="en-US" sz="2600" dirty="0" err="1" smtClean="0"/>
              <a:t>agwedd</a:t>
            </a:r>
            <a:r>
              <a:rPr lang="en-US" sz="2600" dirty="0" smtClean="0"/>
              <a:t> o </a:t>
            </a:r>
            <a:r>
              <a:rPr lang="en-US" sz="2600" dirty="0" err="1" smtClean="0"/>
              <a:t>adio</a:t>
            </a:r>
            <a:r>
              <a:rPr lang="en-US" sz="2600" dirty="0" smtClean="0"/>
              <a:t> a </a:t>
            </a:r>
            <a:r>
              <a:rPr lang="en-US" sz="2600" dirty="0" err="1" smtClean="0"/>
              <a:t>thynnu</a:t>
            </a:r>
            <a:r>
              <a:rPr lang="en-US" sz="2600" dirty="0" smtClean="0"/>
              <a:t> </a:t>
            </a:r>
            <a:r>
              <a:rPr lang="en-US" sz="2600" dirty="0" err="1" smtClean="0"/>
              <a:t>mae’n</a:t>
            </a:r>
            <a:r>
              <a:rPr lang="en-US" sz="2600" dirty="0" smtClean="0"/>
              <a:t> </a:t>
            </a:r>
            <a:r>
              <a:rPr lang="en-US" sz="2600" dirty="0" err="1" smtClean="0"/>
              <a:t>datblygu</a:t>
            </a:r>
            <a:endParaRPr lang="en-US" sz="26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smtClean="0"/>
              <a:t>2) </a:t>
            </a:r>
            <a:r>
              <a:rPr lang="en-US" sz="2600" dirty="0" err="1" smtClean="0"/>
              <a:t>Fedru</a:t>
            </a:r>
            <a:r>
              <a:rPr lang="en-US" sz="2600" dirty="0" smtClean="0"/>
              <a:t> </a:t>
            </a:r>
            <a:r>
              <a:rPr lang="en-US" sz="2600" dirty="0" err="1" smtClean="0"/>
              <a:t>esbonio</a:t>
            </a:r>
            <a:r>
              <a:rPr lang="en-US" sz="2600" dirty="0" smtClean="0"/>
              <a:t> </a:t>
            </a:r>
            <a:r>
              <a:rPr lang="en-US" sz="2600" dirty="0" err="1" smtClean="0"/>
              <a:t>sut</a:t>
            </a:r>
            <a:r>
              <a:rPr lang="en-US" sz="2600" dirty="0" smtClean="0"/>
              <a:t> </a:t>
            </a:r>
            <a:r>
              <a:rPr lang="en-US" sz="2600" dirty="0" err="1" smtClean="0"/>
              <a:t>mae’r</a:t>
            </a:r>
            <a:r>
              <a:rPr lang="en-US" sz="2600" dirty="0" smtClean="0"/>
              <a:t> </a:t>
            </a:r>
            <a:r>
              <a:rPr lang="en-US" sz="2600" dirty="0" err="1" smtClean="0"/>
              <a:t>weithgaredd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cysylltu</a:t>
            </a:r>
            <a:r>
              <a:rPr lang="en-US" sz="2600" dirty="0" smtClean="0"/>
              <a:t> </a:t>
            </a:r>
            <a:r>
              <a:rPr lang="en-US" sz="2600" dirty="0" err="1" smtClean="0"/>
              <a:t>gyda’r</a:t>
            </a:r>
            <a:r>
              <a:rPr lang="en-US" sz="2600" dirty="0" smtClean="0"/>
              <a:t> model </a:t>
            </a:r>
            <a:r>
              <a:rPr lang="en-US" sz="2600" dirty="0" err="1" smtClean="0"/>
              <a:t>cysylltu</a:t>
            </a:r>
            <a:endParaRPr lang="en-US" sz="26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smtClean="0"/>
              <a:t>3) </a:t>
            </a:r>
            <a:r>
              <a:rPr lang="en-US" sz="2600" dirty="0" err="1" smtClean="0"/>
              <a:t>cysylltu</a:t>
            </a:r>
            <a:r>
              <a:rPr lang="en-US" sz="2600" dirty="0" smtClean="0"/>
              <a:t> </a:t>
            </a:r>
            <a:r>
              <a:rPr lang="en-US" sz="2600" dirty="0" err="1" smtClean="0"/>
              <a:t>gyda</a:t>
            </a:r>
            <a:r>
              <a:rPr lang="en-US" sz="2600" dirty="0" smtClean="0"/>
              <a:t> </a:t>
            </a:r>
            <a:r>
              <a:rPr lang="en-US" sz="2600" dirty="0" err="1" smtClean="0"/>
              <a:t>sgiliau</a:t>
            </a:r>
            <a:r>
              <a:rPr lang="en-US" sz="2600" dirty="0" smtClean="0"/>
              <a:t> </a:t>
            </a:r>
            <a:r>
              <a:rPr lang="en-US" sz="2600" dirty="0" err="1" smtClean="0"/>
              <a:t>penodol</a:t>
            </a:r>
            <a:r>
              <a:rPr lang="en-US" sz="2600" dirty="0" smtClean="0"/>
              <a:t> </a:t>
            </a:r>
            <a:r>
              <a:rPr lang="en-US" sz="2600" dirty="0" err="1" smtClean="0"/>
              <a:t>o’r</a:t>
            </a:r>
            <a:r>
              <a:rPr lang="en-US" sz="2600" dirty="0" smtClean="0"/>
              <a:t> </a:t>
            </a:r>
            <a:r>
              <a:rPr lang="en-US" sz="2600" dirty="0" err="1" smtClean="0"/>
              <a:t>cwricwlwm</a:t>
            </a:r>
            <a:r>
              <a:rPr lang="en-US" sz="2600" dirty="0" smtClean="0"/>
              <a:t> – </a:t>
            </a:r>
            <a:r>
              <a:rPr lang="en-US" sz="2600" dirty="0" err="1" smtClean="0"/>
              <a:t>gan</a:t>
            </a:r>
            <a:r>
              <a:rPr lang="en-US" sz="2600" dirty="0" smtClean="0"/>
              <a:t> </a:t>
            </a:r>
            <a:r>
              <a:rPr lang="en-US" sz="2600" dirty="0" err="1" smtClean="0"/>
              <a:t>gynnwys</a:t>
            </a:r>
            <a:r>
              <a:rPr lang="en-US" sz="2600" dirty="0" smtClean="0"/>
              <a:t> </a:t>
            </a:r>
            <a:r>
              <a:rPr lang="en-US" sz="2600" dirty="0" err="1" smtClean="0"/>
              <a:t>sgilau</a:t>
            </a:r>
            <a:r>
              <a:rPr lang="en-US" sz="2600" dirty="0" smtClean="0"/>
              <a:t> </a:t>
            </a:r>
            <a:r>
              <a:rPr lang="en-US" sz="2600" dirty="0" err="1" smtClean="0"/>
              <a:t>ymresymu</a:t>
            </a:r>
            <a:endParaRPr lang="en-US" sz="26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en-US" sz="2600" dirty="0" smtClean="0"/>
              <a:t>4) </a:t>
            </a:r>
            <a:r>
              <a:rPr lang="en-US" sz="2600" dirty="0" err="1" smtClean="0"/>
              <a:t>Medru</a:t>
            </a:r>
            <a:r>
              <a:rPr lang="en-US" sz="2600" dirty="0" smtClean="0"/>
              <a:t> </a:t>
            </a:r>
            <a:r>
              <a:rPr lang="en-US" sz="2600" dirty="0" err="1" smtClean="0"/>
              <a:t>rhannu</a:t>
            </a:r>
            <a:r>
              <a:rPr lang="en-US" sz="2600" dirty="0" smtClean="0"/>
              <a:t> o </a:t>
            </a:r>
            <a:r>
              <a:rPr lang="en-US" sz="2600" dirty="0" err="1" smtClean="0"/>
              <a:t>fewn</a:t>
            </a:r>
            <a:r>
              <a:rPr lang="en-US" sz="2600" dirty="0" smtClean="0"/>
              <a:t> </a:t>
            </a:r>
            <a:r>
              <a:rPr lang="en-US" sz="2600" dirty="0" err="1" smtClean="0"/>
              <a:t>gweithgaredd</a:t>
            </a:r>
            <a:r>
              <a:rPr lang="en-US" sz="2600" dirty="0" smtClean="0"/>
              <a:t> jig-so</a:t>
            </a:r>
          </a:p>
        </p:txBody>
      </p:sp>
      <p:sp>
        <p:nvSpPr>
          <p:cNvPr id="5" name="Content Placeholder 4"/>
          <p:cNvSpPr txBox="1">
            <a:spLocks/>
          </p:cNvSpPr>
          <p:nvPr/>
        </p:nvSpPr>
        <p:spPr>
          <a:xfrm>
            <a:off x="6202260" y="962611"/>
            <a:ext cx="5989740" cy="501661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700" dirty="0" smtClean="0"/>
              <a:t>As a group, look at your addition/ subtraction </a:t>
            </a:r>
            <a:r>
              <a:rPr lang="en-GB" sz="2700" dirty="0"/>
              <a:t>teaching </a:t>
            </a:r>
            <a:r>
              <a:rPr lang="en-GB" sz="2700" dirty="0" smtClean="0"/>
              <a:t>activity. You need </a:t>
            </a:r>
            <a:r>
              <a:rPr lang="en-GB" sz="2700" dirty="0"/>
              <a:t>to: </a:t>
            </a:r>
          </a:p>
          <a:p>
            <a:pPr marL="0" indent="0">
              <a:buNone/>
            </a:pPr>
            <a:r>
              <a:rPr lang="en-GB" sz="2700" dirty="0"/>
              <a:t>1) be able to identify what idea around addition and subtraction it is developing</a:t>
            </a:r>
          </a:p>
          <a:p>
            <a:pPr marL="0" indent="0">
              <a:buNone/>
            </a:pPr>
            <a:r>
              <a:rPr lang="en-GB" sz="2700" dirty="0"/>
              <a:t>2) be able to explain how the activity can link to the connections model</a:t>
            </a:r>
          </a:p>
          <a:p>
            <a:pPr marL="0" indent="0">
              <a:buNone/>
            </a:pPr>
            <a:r>
              <a:rPr lang="en-GB" sz="2700" dirty="0"/>
              <a:t>3) link to specific curriculum skills – including reasoning </a:t>
            </a:r>
            <a:r>
              <a:rPr lang="en-GB" sz="2700" dirty="0" smtClean="0"/>
              <a:t>skills</a:t>
            </a:r>
          </a:p>
          <a:p>
            <a:pPr marL="0" indent="0">
              <a:buNone/>
            </a:pPr>
            <a:r>
              <a:rPr lang="en-GB" sz="2700" dirty="0" smtClean="0"/>
              <a:t>4) be able to share within a jigsaw activity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94024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567</TotalTime>
  <Words>1391</Words>
  <Application>Microsoft Office PowerPoint</Application>
  <PresentationFormat>Widescreen</PresentationFormat>
  <Paragraphs>161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Corbel</vt:lpstr>
      <vt:lpstr>Mangal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Pwysigrwydd y symbol hafal =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Rachel Wallis</cp:lastModifiedBy>
  <cp:revision>58</cp:revision>
  <dcterms:created xsi:type="dcterms:W3CDTF">2016-11-03T15:01:41Z</dcterms:created>
  <dcterms:modified xsi:type="dcterms:W3CDTF">2019-01-28T08:18:23Z</dcterms:modified>
</cp:coreProperties>
</file>