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260" r:id="rId2"/>
    <p:sldId id="269" r:id="rId3"/>
    <p:sldId id="258" r:id="rId4"/>
    <p:sldId id="271" r:id="rId5"/>
    <p:sldId id="270" r:id="rId6"/>
    <p:sldId id="259" r:id="rId7"/>
    <p:sldId id="272" r:id="rId8"/>
    <p:sldId id="273" r:id="rId9"/>
    <p:sldId id="274" r:id="rId10"/>
    <p:sldId id="275" r:id="rId11"/>
    <p:sldId id="276" r:id="rId12"/>
    <p:sldId id="281" r:id="rId13"/>
    <p:sldId id="277" r:id="rId14"/>
    <p:sldId id="278" r:id="rId15"/>
    <p:sldId id="279" r:id="rId16"/>
    <p:sldId id="282" r:id="rId17"/>
    <p:sldId id="280" r:id="rId18"/>
    <p:sldId id="290" r:id="rId19"/>
    <p:sldId id="292" r:id="rId20"/>
    <p:sldId id="291" r:id="rId21"/>
    <p:sldId id="294" r:id="rId22"/>
    <p:sldId id="293" r:id="rId23"/>
    <p:sldId id="283" r:id="rId24"/>
    <p:sldId id="284" r:id="rId25"/>
    <p:sldId id="285" r:id="rId26"/>
    <p:sldId id="286" r:id="rId27"/>
    <p:sldId id="300" r:id="rId28"/>
    <p:sldId id="287" r:id="rId29"/>
    <p:sldId id="295" r:id="rId30"/>
    <p:sldId id="296" r:id="rId31"/>
    <p:sldId id="297" r:id="rId32"/>
    <p:sldId id="298" r:id="rId33"/>
    <p:sldId id="299" r:id="rId34"/>
    <p:sldId id="302" r:id="rId35"/>
    <p:sldId id="303" r:id="rId36"/>
    <p:sldId id="304" r:id="rId37"/>
    <p:sldId id="305" r:id="rId38"/>
    <p:sldId id="308" r:id="rId39"/>
    <p:sldId id="306" r:id="rId40"/>
    <p:sldId id="309" r:id="rId41"/>
    <p:sldId id="310" r:id="rId42"/>
    <p:sldId id="311" r:id="rId43"/>
    <p:sldId id="307" r:id="rId44"/>
    <p:sldId id="312" r:id="rId45"/>
    <p:sldId id="313" r:id="rId46"/>
    <p:sldId id="314" r:id="rId47"/>
    <p:sldId id="315" r:id="rId48"/>
    <p:sldId id="316"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0" autoAdjust="0"/>
    <p:restoredTop sz="94660"/>
  </p:normalViewPr>
  <p:slideViewPr>
    <p:cSldViewPr snapToGrid="0">
      <p:cViewPr>
        <p:scale>
          <a:sx n="58" d="100"/>
          <a:sy n="58" d="100"/>
        </p:scale>
        <p:origin x="21"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C24E34-FD90-4722-97C9-BE9042C4428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F30E34D-72AD-4AC4-863B-E8C5D3A100E7}">
      <dgm:prSet/>
      <dgm:spPr/>
      <dgm:t>
        <a:bodyPr/>
        <a:lstStyle/>
        <a:p>
          <a:r>
            <a:rPr lang="en-GB"/>
            <a:t>Both assignments 1 and 2 develop your identity as a reflexive, philosophically informed doctoral researcher. </a:t>
          </a:r>
          <a:endParaRPr lang="en-US"/>
        </a:p>
      </dgm:t>
    </dgm:pt>
    <dgm:pt modelId="{3E403CD9-AE4A-4794-88E4-60C166C5A9A3}" type="parTrans" cxnId="{C1C21A7F-EE60-4DF6-A0F4-0F8B63B42358}">
      <dgm:prSet/>
      <dgm:spPr/>
      <dgm:t>
        <a:bodyPr/>
        <a:lstStyle/>
        <a:p>
          <a:endParaRPr lang="en-US"/>
        </a:p>
      </dgm:t>
    </dgm:pt>
    <dgm:pt modelId="{E258AC22-3BEF-4AA0-BFB7-F0E48284BC2E}" type="sibTrans" cxnId="{C1C21A7F-EE60-4DF6-A0F4-0F8B63B42358}">
      <dgm:prSet/>
      <dgm:spPr/>
      <dgm:t>
        <a:bodyPr/>
        <a:lstStyle/>
        <a:p>
          <a:endParaRPr lang="en-US"/>
        </a:p>
      </dgm:t>
    </dgm:pt>
    <dgm:pt modelId="{FA7DE753-6187-4FAF-9F03-73A6AEE06ABD}">
      <dgm:prSet/>
      <dgm:spPr/>
      <dgm:t>
        <a:bodyPr/>
        <a:lstStyle/>
        <a:p>
          <a:r>
            <a:rPr lang="en-GB"/>
            <a:t>Approach them with intellectual honesty, critical rigour, and genuine engagement with the reflexive process. </a:t>
          </a:r>
          <a:endParaRPr lang="en-US"/>
        </a:p>
      </dgm:t>
    </dgm:pt>
    <dgm:pt modelId="{5612F95C-62EE-4514-842B-7EBF1203A127}" type="parTrans" cxnId="{BF43FE46-5EA1-44DB-8E38-2297FE3DFB65}">
      <dgm:prSet/>
      <dgm:spPr/>
      <dgm:t>
        <a:bodyPr/>
        <a:lstStyle/>
        <a:p>
          <a:endParaRPr lang="en-US"/>
        </a:p>
      </dgm:t>
    </dgm:pt>
    <dgm:pt modelId="{60E235BE-7336-4472-8F6E-79515A8AE3C4}" type="sibTrans" cxnId="{BF43FE46-5EA1-44DB-8E38-2297FE3DFB65}">
      <dgm:prSet/>
      <dgm:spPr/>
      <dgm:t>
        <a:bodyPr/>
        <a:lstStyle/>
        <a:p>
          <a:endParaRPr lang="en-US"/>
        </a:p>
      </dgm:t>
    </dgm:pt>
    <dgm:pt modelId="{0EF92409-B4BD-481B-95A4-CA075383B97F}">
      <dgm:prSet/>
      <dgm:spPr/>
      <dgm:t>
        <a:bodyPr/>
        <a:lstStyle/>
        <a:p>
          <a:r>
            <a:rPr lang="en-GB"/>
            <a:t>This is foundational work for your entire doctoral journey.</a:t>
          </a:r>
          <a:endParaRPr lang="en-US"/>
        </a:p>
      </dgm:t>
    </dgm:pt>
    <dgm:pt modelId="{1367D761-86E2-421F-8CF7-8B5A0777314E}" type="parTrans" cxnId="{72C2792B-4D4A-46BA-ADAC-83EEA365D908}">
      <dgm:prSet/>
      <dgm:spPr/>
      <dgm:t>
        <a:bodyPr/>
        <a:lstStyle/>
        <a:p>
          <a:endParaRPr lang="en-US"/>
        </a:p>
      </dgm:t>
    </dgm:pt>
    <dgm:pt modelId="{59D75907-02CB-4A01-BAFE-22A62E744F72}" type="sibTrans" cxnId="{72C2792B-4D4A-46BA-ADAC-83EEA365D908}">
      <dgm:prSet/>
      <dgm:spPr/>
      <dgm:t>
        <a:bodyPr/>
        <a:lstStyle/>
        <a:p>
          <a:endParaRPr lang="en-US"/>
        </a:p>
      </dgm:t>
    </dgm:pt>
    <dgm:pt modelId="{FD4A7F6D-2A56-46C8-99A6-9E3986BCFABE}" type="pres">
      <dgm:prSet presAssocID="{51C24E34-FD90-4722-97C9-BE9042C44285}" presName="vert0" presStyleCnt="0">
        <dgm:presLayoutVars>
          <dgm:dir/>
          <dgm:animOne val="branch"/>
          <dgm:animLvl val="lvl"/>
        </dgm:presLayoutVars>
      </dgm:prSet>
      <dgm:spPr/>
    </dgm:pt>
    <dgm:pt modelId="{5D0F2B6B-1FDB-4F33-81A7-10FD94C7B51F}" type="pres">
      <dgm:prSet presAssocID="{CF30E34D-72AD-4AC4-863B-E8C5D3A100E7}" presName="thickLine" presStyleLbl="alignNode1" presStyleIdx="0" presStyleCnt="3"/>
      <dgm:spPr/>
    </dgm:pt>
    <dgm:pt modelId="{F3A7F5C5-4F24-42BC-A529-F296FD3B7765}" type="pres">
      <dgm:prSet presAssocID="{CF30E34D-72AD-4AC4-863B-E8C5D3A100E7}" presName="horz1" presStyleCnt="0"/>
      <dgm:spPr/>
    </dgm:pt>
    <dgm:pt modelId="{F4B39E93-E94C-4673-810E-F1F0F101623C}" type="pres">
      <dgm:prSet presAssocID="{CF30E34D-72AD-4AC4-863B-E8C5D3A100E7}" presName="tx1" presStyleLbl="revTx" presStyleIdx="0" presStyleCnt="3"/>
      <dgm:spPr/>
    </dgm:pt>
    <dgm:pt modelId="{F21450F5-EE9D-48EB-B4D6-168F41F3A151}" type="pres">
      <dgm:prSet presAssocID="{CF30E34D-72AD-4AC4-863B-E8C5D3A100E7}" presName="vert1" presStyleCnt="0"/>
      <dgm:spPr/>
    </dgm:pt>
    <dgm:pt modelId="{D98B2BB4-31D4-46BE-9FDC-02CE87032F63}" type="pres">
      <dgm:prSet presAssocID="{FA7DE753-6187-4FAF-9F03-73A6AEE06ABD}" presName="thickLine" presStyleLbl="alignNode1" presStyleIdx="1" presStyleCnt="3"/>
      <dgm:spPr/>
    </dgm:pt>
    <dgm:pt modelId="{3BF14D58-DB51-43EE-AB1F-C0804CE1606F}" type="pres">
      <dgm:prSet presAssocID="{FA7DE753-6187-4FAF-9F03-73A6AEE06ABD}" presName="horz1" presStyleCnt="0"/>
      <dgm:spPr/>
    </dgm:pt>
    <dgm:pt modelId="{4BFEA020-8E04-467D-B9BD-462DB28E027B}" type="pres">
      <dgm:prSet presAssocID="{FA7DE753-6187-4FAF-9F03-73A6AEE06ABD}" presName="tx1" presStyleLbl="revTx" presStyleIdx="1" presStyleCnt="3"/>
      <dgm:spPr/>
    </dgm:pt>
    <dgm:pt modelId="{903FDD0C-E3B8-49CF-AC06-E5F4198A5D40}" type="pres">
      <dgm:prSet presAssocID="{FA7DE753-6187-4FAF-9F03-73A6AEE06ABD}" presName="vert1" presStyleCnt="0"/>
      <dgm:spPr/>
    </dgm:pt>
    <dgm:pt modelId="{F9393EE0-1FD0-456A-99EA-7CE7BA14433E}" type="pres">
      <dgm:prSet presAssocID="{0EF92409-B4BD-481B-95A4-CA075383B97F}" presName="thickLine" presStyleLbl="alignNode1" presStyleIdx="2" presStyleCnt="3"/>
      <dgm:spPr/>
    </dgm:pt>
    <dgm:pt modelId="{4E50A76A-2475-435A-84A8-CED77C728413}" type="pres">
      <dgm:prSet presAssocID="{0EF92409-B4BD-481B-95A4-CA075383B97F}" presName="horz1" presStyleCnt="0"/>
      <dgm:spPr/>
    </dgm:pt>
    <dgm:pt modelId="{64F58261-6F47-4F78-A8BD-8ADF27C5B73F}" type="pres">
      <dgm:prSet presAssocID="{0EF92409-B4BD-481B-95A4-CA075383B97F}" presName="tx1" presStyleLbl="revTx" presStyleIdx="2" presStyleCnt="3"/>
      <dgm:spPr/>
    </dgm:pt>
    <dgm:pt modelId="{1B5C723A-D51A-4E70-AA0C-396B7B31D64B}" type="pres">
      <dgm:prSet presAssocID="{0EF92409-B4BD-481B-95A4-CA075383B97F}" presName="vert1" presStyleCnt="0"/>
      <dgm:spPr/>
    </dgm:pt>
  </dgm:ptLst>
  <dgm:cxnLst>
    <dgm:cxn modelId="{72C2792B-4D4A-46BA-ADAC-83EEA365D908}" srcId="{51C24E34-FD90-4722-97C9-BE9042C44285}" destId="{0EF92409-B4BD-481B-95A4-CA075383B97F}" srcOrd="2" destOrd="0" parTransId="{1367D761-86E2-421F-8CF7-8B5A0777314E}" sibTransId="{59D75907-02CB-4A01-BAFE-22A62E744F72}"/>
    <dgm:cxn modelId="{BF43FE46-5EA1-44DB-8E38-2297FE3DFB65}" srcId="{51C24E34-FD90-4722-97C9-BE9042C44285}" destId="{FA7DE753-6187-4FAF-9F03-73A6AEE06ABD}" srcOrd="1" destOrd="0" parTransId="{5612F95C-62EE-4514-842B-7EBF1203A127}" sibTransId="{60E235BE-7336-4472-8F6E-79515A8AE3C4}"/>
    <dgm:cxn modelId="{09991267-6D60-4678-B771-F7C391E6A4C2}" type="presOf" srcId="{51C24E34-FD90-4722-97C9-BE9042C44285}" destId="{FD4A7F6D-2A56-46C8-99A6-9E3986BCFABE}" srcOrd="0" destOrd="0" presId="urn:microsoft.com/office/officeart/2008/layout/LinedList"/>
    <dgm:cxn modelId="{C1C21A7F-EE60-4DF6-A0F4-0F8B63B42358}" srcId="{51C24E34-FD90-4722-97C9-BE9042C44285}" destId="{CF30E34D-72AD-4AC4-863B-E8C5D3A100E7}" srcOrd="0" destOrd="0" parTransId="{3E403CD9-AE4A-4794-88E4-60C166C5A9A3}" sibTransId="{E258AC22-3BEF-4AA0-BFB7-F0E48284BC2E}"/>
    <dgm:cxn modelId="{7F3A74D3-978F-4F43-949A-933C590A1917}" type="presOf" srcId="{0EF92409-B4BD-481B-95A4-CA075383B97F}" destId="{64F58261-6F47-4F78-A8BD-8ADF27C5B73F}" srcOrd="0" destOrd="0" presId="urn:microsoft.com/office/officeart/2008/layout/LinedList"/>
    <dgm:cxn modelId="{A0C23EF4-C660-46FD-9AF4-ADCBA1FCED21}" type="presOf" srcId="{FA7DE753-6187-4FAF-9F03-73A6AEE06ABD}" destId="{4BFEA020-8E04-467D-B9BD-462DB28E027B}" srcOrd="0" destOrd="0" presId="urn:microsoft.com/office/officeart/2008/layout/LinedList"/>
    <dgm:cxn modelId="{54D5F4F6-975A-4907-9F64-D5F346CC66A3}" type="presOf" srcId="{CF30E34D-72AD-4AC4-863B-E8C5D3A100E7}" destId="{F4B39E93-E94C-4673-810E-F1F0F101623C}" srcOrd="0" destOrd="0" presId="urn:microsoft.com/office/officeart/2008/layout/LinedList"/>
    <dgm:cxn modelId="{DFC00D1A-D3C7-4846-BD28-F4A97144144A}" type="presParOf" srcId="{FD4A7F6D-2A56-46C8-99A6-9E3986BCFABE}" destId="{5D0F2B6B-1FDB-4F33-81A7-10FD94C7B51F}" srcOrd="0" destOrd="0" presId="urn:microsoft.com/office/officeart/2008/layout/LinedList"/>
    <dgm:cxn modelId="{1CE43D20-7664-4894-BCD2-AE94337866B3}" type="presParOf" srcId="{FD4A7F6D-2A56-46C8-99A6-9E3986BCFABE}" destId="{F3A7F5C5-4F24-42BC-A529-F296FD3B7765}" srcOrd="1" destOrd="0" presId="urn:microsoft.com/office/officeart/2008/layout/LinedList"/>
    <dgm:cxn modelId="{DD04F6D2-FCEC-4CC5-A5C4-A03F1E55106A}" type="presParOf" srcId="{F3A7F5C5-4F24-42BC-A529-F296FD3B7765}" destId="{F4B39E93-E94C-4673-810E-F1F0F101623C}" srcOrd="0" destOrd="0" presId="urn:microsoft.com/office/officeart/2008/layout/LinedList"/>
    <dgm:cxn modelId="{95FDBD04-3A28-414A-B102-972DEA9399DC}" type="presParOf" srcId="{F3A7F5C5-4F24-42BC-A529-F296FD3B7765}" destId="{F21450F5-EE9D-48EB-B4D6-168F41F3A151}" srcOrd="1" destOrd="0" presId="urn:microsoft.com/office/officeart/2008/layout/LinedList"/>
    <dgm:cxn modelId="{F9641C8D-B1E8-446D-AAF0-4B7B5D90F3FA}" type="presParOf" srcId="{FD4A7F6D-2A56-46C8-99A6-9E3986BCFABE}" destId="{D98B2BB4-31D4-46BE-9FDC-02CE87032F63}" srcOrd="2" destOrd="0" presId="urn:microsoft.com/office/officeart/2008/layout/LinedList"/>
    <dgm:cxn modelId="{B81538E8-98CA-42CF-A2F7-1E4EC0941D53}" type="presParOf" srcId="{FD4A7F6D-2A56-46C8-99A6-9E3986BCFABE}" destId="{3BF14D58-DB51-43EE-AB1F-C0804CE1606F}" srcOrd="3" destOrd="0" presId="urn:microsoft.com/office/officeart/2008/layout/LinedList"/>
    <dgm:cxn modelId="{D99DD42C-C615-4497-B3DF-63EBD10EDDF7}" type="presParOf" srcId="{3BF14D58-DB51-43EE-AB1F-C0804CE1606F}" destId="{4BFEA020-8E04-467D-B9BD-462DB28E027B}" srcOrd="0" destOrd="0" presId="urn:microsoft.com/office/officeart/2008/layout/LinedList"/>
    <dgm:cxn modelId="{23108E55-EECC-475F-8B52-6E8EC0985438}" type="presParOf" srcId="{3BF14D58-DB51-43EE-AB1F-C0804CE1606F}" destId="{903FDD0C-E3B8-49CF-AC06-E5F4198A5D40}" srcOrd="1" destOrd="0" presId="urn:microsoft.com/office/officeart/2008/layout/LinedList"/>
    <dgm:cxn modelId="{4FA93533-8C7C-4D7D-997A-A27994C4B5EE}" type="presParOf" srcId="{FD4A7F6D-2A56-46C8-99A6-9E3986BCFABE}" destId="{F9393EE0-1FD0-456A-99EA-7CE7BA14433E}" srcOrd="4" destOrd="0" presId="urn:microsoft.com/office/officeart/2008/layout/LinedList"/>
    <dgm:cxn modelId="{A576CDB0-F631-4E9F-8E05-C67AFA17121E}" type="presParOf" srcId="{FD4A7F6D-2A56-46C8-99A6-9E3986BCFABE}" destId="{4E50A76A-2475-435A-84A8-CED77C728413}" srcOrd="5" destOrd="0" presId="urn:microsoft.com/office/officeart/2008/layout/LinedList"/>
    <dgm:cxn modelId="{7FCA5D09-BB5E-46EA-9F09-A25572DBABA8}" type="presParOf" srcId="{4E50A76A-2475-435A-84A8-CED77C728413}" destId="{64F58261-6F47-4F78-A8BD-8ADF27C5B73F}" srcOrd="0" destOrd="0" presId="urn:microsoft.com/office/officeart/2008/layout/LinedList"/>
    <dgm:cxn modelId="{0F71A8D5-D737-49C2-86C6-DD684C78A129}" type="presParOf" srcId="{4E50A76A-2475-435A-84A8-CED77C728413}" destId="{1B5C723A-D51A-4E70-AA0C-396B7B31D64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6346FE-805F-4213-A972-C0D61F172C8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58940DD-D62E-4F6E-94EF-D25906728329}">
      <dgm:prSet/>
      <dgm:spPr/>
      <dgm:t>
        <a:bodyPr/>
        <a:lstStyle/>
        <a:p>
          <a:r>
            <a:rPr lang="en-GB"/>
            <a:t>A critical, analytical examination of how your identity shapes your research (Finlay &amp; Gough, 2003)</a:t>
          </a:r>
          <a:endParaRPr lang="en-US"/>
        </a:p>
      </dgm:t>
    </dgm:pt>
    <dgm:pt modelId="{2BB0B994-F3AB-43F3-8C15-759ABF682971}" type="parTrans" cxnId="{79ABC855-23BF-43FB-9951-E9FE7E7E75A2}">
      <dgm:prSet/>
      <dgm:spPr/>
      <dgm:t>
        <a:bodyPr/>
        <a:lstStyle/>
        <a:p>
          <a:endParaRPr lang="en-US"/>
        </a:p>
      </dgm:t>
    </dgm:pt>
    <dgm:pt modelId="{20D15DC1-F95B-4B6F-858D-8928CF106BE8}" type="sibTrans" cxnId="{79ABC855-23BF-43FB-9951-E9FE7E7E75A2}">
      <dgm:prSet/>
      <dgm:spPr/>
      <dgm:t>
        <a:bodyPr/>
        <a:lstStyle/>
        <a:p>
          <a:endParaRPr lang="en-US"/>
        </a:p>
      </dgm:t>
    </dgm:pt>
    <dgm:pt modelId="{AAF3ECBC-4633-4B77-AA9D-C866BED4CEA3}">
      <dgm:prSet/>
      <dgm:spPr/>
      <dgm:t>
        <a:bodyPr/>
        <a:lstStyle/>
        <a:p>
          <a:r>
            <a:rPr lang="en-GB"/>
            <a:t>Doctoral-level reflexivity demonstrating awareness that all research is positioned and partial (Cunliffe, 2003)</a:t>
          </a:r>
          <a:endParaRPr lang="en-US"/>
        </a:p>
      </dgm:t>
    </dgm:pt>
    <dgm:pt modelId="{05871D7C-7F4C-403A-BE19-378A2E160996}" type="parTrans" cxnId="{9B00C3EC-D3CE-4329-B91D-9C0AB0D98DAF}">
      <dgm:prSet/>
      <dgm:spPr/>
      <dgm:t>
        <a:bodyPr/>
        <a:lstStyle/>
        <a:p>
          <a:endParaRPr lang="en-US"/>
        </a:p>
      </dgm:t>
    </dgm:pt>
    <dgm:pt modelId="{F3B72B65-C2E1-460E-AD24-F36D37318804}" type="sibTrans" cxnId="{9B00C3EC-D3CE-4329-B91D-9C0AB0D98DAF}">
      <dgm:prSet/>
      <dgm:spPr/>
      <dgm:t>
        <a:bodyPr/>
        <a:lstStyle/>
        <a:p>
          <a:endParaRPr lang="en-US"/>
        </a:p>
      </dgm:t>
    </dgm:pt>
    <dgm:pt modelId="{E986F64B-268F-4AC8-8143-9D9E095DCC79}">
      <dgm:prSet/>
      <dgm:spPr/>
      <dgm:t>
        <a:bodyPr/>
        <a:lstStyle/>
        <a:p>
          <a:r>
            <a:rPr lang="en-GB"/>
            <a:t>An intellectually rigorous exploration of the relationship between researcher and research (Etherington, 2004)</a:t>
          </a:r>
          <a:endParaRPr lang="en-US"/>
        </a:p>
      </dgm:t>
    </dgm:pt>
    <dgm:pt modelId="{1B0E123C-E294-4048-89E0-5997343A7BC2}" type="parTrans" cxnId="{153C116A-D964-41BA-9C37-F0DCFC83AC70}">
      <dgm:prSet/>
      <dgm:spPr/>
      <dgm:t>
        <a:bodyPr/>
        <a:lstStyle/>
        <a:p>
          <a:endParaRPr lang="en-US"/>
        </a:p>
      </dgm:t>
    </dgm:pt>
    <dgm:pt modelId="{C92FFD2F-82B3-4897-A44F-A464DCEADC88}" type="sibTrans" cxnId="{153C116A-D964-41BA-9C37-F0DCFC83AC70}">
      <dgm:prSet/>
      <dgm:spPr/>
      <dgm:t>
        <a:bodyPr/>
        <a:lstStyle/>
        <a:p>
          <a:endParaRPr lang="en-US"/>
        </a:p>
      </dgm:t>
    </dgm:pt>
    <dgm:pt modelId="{515DCB03-2C69-49F0-ACC0-76939A77DF2A}" type="pres">
      <dgm:prSet presAssocID="{A86346FE-805F-4213-A972-C0D61F172C87}" presName="linear" presStyleCnt="0">
        <dgm:presLayoutVars>
          <dgm:animLvl val="lvl"/>
          <dgm:resizeHandles val="exact"/>
        </dgm:presLayoutVars>
      </dgm:prSet>
      <dgm:spPr/>
    </dgm:pt>
    <dgm:pt modelId="{580D7662-5311-41B0-9AAF-6CBED5A996C0}" type="pres">
      <dgm:prSet presAssocID="{E58940DD-D62E-4F6E-94EF-D25906728329}" presName="parentText" presStyleLbl="node1" presStyleIdx="0" presStyleCnt="3">
        <dgm:presLayoutVars>
          <dgm:chMax val="0"/>
          <dgm:bulletEnabled val="1"/>
        </dgm:presLayoutVars>
      </dgm:prSet>
      <dgm:spPr/>
    </dgm:pt>
    <dgm:pt modelId="{6AC05A0B-85DD-493E-BF9D-6CACC5A26369}" type="pres">
      <dgm:prSet presAssocID="{20D15DC1-F95B-4B6F-858D-8928CF106BE8}" presName="spacer" presStyleCnt="0"/>
      <dgm:spPr/>
    </dgm:pt>
    <dgm:pt modelId="{9580FB47-FF2C-4CCC-B88A-D857BDF4D684}" type="pres">
      <dgm:prSet presAssocID="{AAF3ECBC-4633-4B77-AA9D-C866BED4CEA3}" presName="parentText" presStyleLbl="node1" presStyleIdx="1" presStyleCnt="3">
        <dgm:presLayoutVars>
          <dgm:chMax val="0"/>
          <dgm:bulletEnabled val="1"/>
        </dgm:presLayoutVars>
      </dgm:prSet>
      <dgm:spPr/>
    </dgm:pt>
    <dgm:pt modelId="{E34D3FF1-7B7D-4468-A7EA-97750E5A9B1A}" type="pres">
      <dgm:prSet presAssocID="{F3B72B65-C2E1-460E-AD24-F36D37318804}" presName="spacer" presStyleCnt="0"/>
      <dgm:spPr/>
    </dgm:pt>
    <dgm:pt modelId="{07CD90A6-8CE1-41F3-AA20-5820EF241292}" type="pres">
      <dgm:prSet presAssocID="{E986F64B-268F-4AC8-8143-9D9E095DCC79}" presName="parentText" presStyleLbl="node1" presStyleIdx="2" presStyleCnt="3">
        <dgm:presLayoutVars>
          <dgm:chMax val="0"/>
          <dgm:bulletEnabled val="1"/>
        </dgm:presLayoutVars>
      </dgm:prSet>
      <dgm:spPr/>
    </dgm:pt>
  </dgm:ptLst>
  <dgm:cxnLst>
    <dgm:cxn modelId="{E4584F2A-74AC-4011-B3D1-601EC97AB6FA}" type="presOf" srcId="{A86346FE-805F-4213-A972-C0D61F172C87}" destId="{515DCB03-2C69-49F0-ACC0-76939A77DF2A}" srcOrd="0" destOrd="0" presId="urn:microsoft.com/office/officeart/2005/8/layout/vList2"/>
    <dgm:cxn modelId="{72A4862D-5B35-421D-AACB-87A93A2A26DD}" type="presOf" srcId="{E58940DD-D62E-4F6E-94EF-D25906728329}" destId="{580D7662-5311-41B0-9AAF-6CBED5A996C0}" srcOrd="0" destOrd="0" presId="urn:microsoft.com/office/officeart/2005/8/layout/vList2"/>
    <dgm:cxn modelId="{153C116A-D964-41BA-9C37-F0DCFC83AC70}" srcId="{A86346FE-805F-4213-A972-C0D61F172C87}" destId="{E986F64B-268F-4AC8-8143-9D9E095DCC79}" srcOrd="2" destOrd="0" parTransId="{1B0E123C-E294-4048-89E0-5997343A7BC2}" sibTransId="{C92FFD2F-82B3-4897-A44F-A464DCEADC88}"/>
    <dgm:cxn modelId="{79ABC855-23BF-43FB-9951-E9FE7E7E75A2}" srcId="{A86346FE-805F-4213-A972-C0D61F172C87}" destId="{E58940DD-D62E-4F6E-94EF-D25906728329}" srcOrd="0" destOrd="0" parTransId="{2BB0B994-F3AB-43F3-8C15-759ABF682971}" sibTransId="{20D15DC1-F95B-4B6F-858D-8928CF106BE8}"/>
    <dgm:cxn modelId="{84BBFFC1-4589-4C72-A26A-20D966D7ADBE}" type="presOf" srcId="{AAF3ECBC-4633-4B77-AA9D-C866BED4CEA3}" destId="{9580FB47-FF2C-4CCC-B88A-D857BDF4D684}" srcOrd="0" destOrd="0" presId="urn:microsoft.com/office/officeart/2005/8/layout/vList2"/>
    <dgm:cxn modelId="{DA6129CE-B9A6-4A4F-B48E-715E659BE5B6}" type="presOf" srcId="{E986F64B-268F-4AC8-8143-9D9E095DCC79}" destId="{07CD90A6-8CE1-41F3-AA20-5820EF241292}" srcOrd="0" destOrd="0" presId="urn:microsoft.com/office/officeart/2005/8/layout/vList2"/>
    <dgm:cxn modelId="{9B00C3EC-D3CE-4329-B91D-9C0AB0D98DAF}" srcId="{A86346FE-805F-4213-A972-C0D61F172C87}" destId="{AAF3ECBC-4633-4B77-AA9D-C866BED4CEA3}" srcOrd="1" destOrd="0" parTransId="{05871D7C-7F4C-403A-BE19-378A2E160996}" sibTransId="{F3B72B65-C2E1-460E-AD24-F36D37318804}"/>
    <dgm:cxn modelId="{A08732F7-B19D-485B-B17E-12A1DC15AAA6}" type="presParOf" srcId="{515DCB03-2C69-49F0-ACC0-76939A77DF2A}" destId="{580D7662-5311-41B0-9AAF-6CBED5A996C0}" srcOrd="0" destOrd="0" presId="urn:microsoft.com/office/officeart/2005/8/layout/vList2"/>
    <dgm:cxn modelId="{A2A6A7EB-0BCD-41B9-B88C-FB5016A4C8F3}" type="presParOf" srcId="{515DCB03-2C69-49F0-ACC0-76939A77DF2A}" destId="{6AC05A0B-85DD-493E-BF9D-6CACC5A26369}" srcOrd="1" destOrd="0" presId="urn:microsoft.com/office/officeart/2005/8/layout/vList2"/>
    <dgm:cxn modelId="{B3B57D88-1630-4D15-A100-A7FB9CBCA753}" type="presParOf" srcId="{515DCB03-2C69-49F0-ACC0-76939A77DF2A}" destId="{9580FB47-FF2C-4CCC-B88A-D857BDF4D684}" srcOrd="2" destOrd="0" presId="urn:microsoft.com/office/officeart/2005/8/layout/vList2"/>
    <dgm:cxn modelId="{0DFBF60E-9BA8-496C-B07C-7019ACE93817}" type="presParOf" srcId="{515DCB03-2C69-49F0-ACC0-76939A77DF2A}" destId="{E34D3FF1-7B7D-4468-A7EA-97750E5A9B1A}" srcOrd="3" destOrd="0" presId="urn:microsoft.com/office/officeart/2005/8/layout/vList2"/>
    <dgm:cxn modelId="{ED2A9547-1981-4A9B-A294-8D76D4487F30}" type="presParOf" srcId="{515DCB03-2C69-49F0-ACC0-76939A77DF2A}" destId="{07CD90A6-8CE1-41F3-AA20-5820EF24129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D93BBF-FDCF-47DD-86F4-5072A3F8FFE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A05AC2A-4E00-495A-97CE-283100D626CE}">
      <dgm:prSet/>
      <dgm:spPr/>
      <dgm:t>
        <a:bodyPr/>
        <a:lstStyle/>
        <a:p>
          <a:r>
            <a:rPr lang="en-GB"/>
            <a:t>Ethical tensions you've encountered (procedural vs. ethical reflexivity; Guillemin &amp; Gillam, 2004)</a:t>
          </a:r>
          <a:endParaRPr lang="en-US"/>
        </a:p>
      </dgm:t>
    </dgm:pt>
    <dgm:pt modelId="{20AA5046-9CBC-4C4B-A277-E7700CE458AF}" type="parTrans" cxnId="{3FD2DEE1-691E-49DB-80A9-199B605ABDEC}">
      <dgm:prSet/>
      <dgm:spPr/>
      <dgm:t>
        <a:bodyPr/>
        <a:lstStyle/>
        <a:p>
          <a:endParaRPr lang="en-US"/>
        </a:p>
      </dgm:t>
    </dgm:pt>
    <dgm:pt modelId="{07F24DD8-F507-4F4C-BC5E-D735089C192F}" type="sibTrans" cxnId="{3FD2DEE1-691E-49DB-80A9-199B605ABDEC}">
      <dgm:prSet/>
      <dgm:spPr/>
      <dgm:t>
        <a:bodyPr/>
        <a:lstStyle/>
        <a:p>
          <a:endParaRPr lang="en-US"/>
        </a:p>
      </dgm:t>
    </dgm:pt>
    <dgm:pt modelId="{56542E7F-4F9F-458F-8D53-1C508681C146}">
      <dgm:prSet/>
      <dgm:spPr/>
      <dgm:t>
        <a:bodyPr/>
        <a:lstStyle/>
        <a:p>
          <a:r>
            <a:rPr lang="en-GB"/>
            <a:t>How your values influence research decisions</a:t>
          </a:r>
          <a:endParaRPr lang="en-US"/>
        </a:p>
      </dgm:t>
    </dgm:pt>
    <dgm:pt modelId="{10948D43-F66A-458C-A5C8-F154CD196427}" type="parTrans" cxnId="{B555FC4E-7645-4BEA-895C-D370999E3BEC}">
      <dgm:prSet/>
      <dgm:spPr/>
      <dgm:t>
        <a:bodyPr/>
        <a:lstStyle/>
        <a:p>
          <a:endParaRPr lang="en-US"/>
        </a:p>
      </dgm:t>
    </dgm:pt>
    <dgm:pt modelId="{D49BA02C-585F-4AB8-8671-5FC7817F9DB1}" type="sibTrans" cxnId="{B555FC4E-7645-4BEA-895C-D370999E3BEC}">
      <dgm:prSet/>
      <dgm:spPr/>
      <dgm:t>
        <a:bodyPr/>
        <a:lstStyle/>
        <a:p>
          <a:endParaRPr lang="en-US"/>
        </a:p>
      </dgm:t>
    </dgm:pt>
    <dgm:pt modelId="{6998A771-E197-41EE-A313-45128B0C9897}">
      <dgm:prSet/>
      <dgm:spPr/>
      <dgm:t>
        <a:bodyPr/>
        <a:lstStyle/>
        <a:p>
          <a:r>
            <a:rPr lang="en-GB"/>
            <a:t>What development you need as a reflexive researcher</a:t>
          </a:r>
          <a:endParaRPr lang="en-US"/>
        </a:p>
      </dgm:t>
    </dgm:pt>
    <dgm:pt modelId="{9A8F71E0-62C8-43D4-8FCA-171D47217D92}" type="parTrans" cxnId="{6A52B174-3929-468A-B74B-1F847EF743E8}">
      <dgm:prSet/>
      <dgm:spPr/>
      <dgm:t>
        <a:bodyPr/>
        <a:lstStyle/>
        <a:p>
          <a:endParaRPr lang="en-US"/>
        </a:p>
      </dgm:t>
    </dgm:pt>
    <dgm:pt modelId="{11CBA103-75E5-4557-95A9-60AB051B29B2}" type="sibTrans" cxnId="{6A52B174-3929-468A-B74B-1F847EF743E8}">
      <dgm:prSet/>
      <dgm:spPr/>
      <dgm:t>
        <a:bodyPr/>
        <a:lstStyle/>
        <a:p>
          <a:endParaRPr lang="en-US"/>
        </a:p>
      </dgm:t>
    </dgm:pt>
    <dgm:pt modelId="{24A9AEAA-2F48-4943-AE65-AEAC0A67CBA1}" type="pres">
      <dgm:prSet presAssocID="{E2D93BBF-FDCF-47DD-86F4-5072A3F8FFE5}" presName="vert0" presStyleCnt="0">
        <dgm:presLayoutVars>
          <dgm:dir/>
          <dgm:animOne val="branch"/>
          <dgm:animLvl val="lvl"/>
        </dgm:presLayoutVars>
      </dgm:prSet>
      <dgm:spPr/>
    </dgm:pt>
    <dgm:pt modelId="{27C3F28A-2818-4923-BF4D-F9F3F835DEE4}" type="pres">
      <dgm:prSet presAssocID="{4A05AC2A-4E00-495A-97CE-283100D626CE}" presName="thickLine" presStyleLbl="alignNode1" presStyleIdx="0" presStyleCnt="3"/>
      <dgm:spPr/>
    </dgm:pt>
    <dgm:pt modelId="{E3545892-F5C1-45C7-A5E2-FEC752B44DBC}" type="pres">
      <dgm:prSet presAssocID="{4A05AC2A-4E00-495A-97CE-283100D626CE}" presName="horz1" presStyleCnt="0"/>
      <dgm:spPr/>
    </dgm:pt>
    <dgm:pt modelId="{1AB03310-BF6D-43B2-A2A8-FDB57922CC6F}" type="pres">
      <dgm:prSet presAssocID="{4A05AC2A-4E00-495A-97CE-283100D626CE}" presName="tx1" presStyleLbl="revTx" presStyleIdx="0" presStyleCnt="3"/>
      <dgm:spPr/>
    </dgm:pt>
    <dgm:pt modelId="{3334B547-50B6-4182-BFA0-99A0E106B751}" type="pres">
      <dgm:prSet presAssocID="{4A05AC2A-4E00-495A-97CE-283100D626CE}" presName="vert1" presStyleCnt="0"/>
      <dgm:spPr/>
    </dgm:pt>
    <dgm:pt modelId="{269098D0-1544-4F1B-AD70-216382B4AA87}" type="pres">
      <dgm:prSet presAssocID="{56542E7F-4F9F-458F-8D53-1C508681C146}" presName="thickLine" presStyleLbl="alignNode1" presStyleIdx="1" presStyleCnt="3"/>
      <dgm:spPr/>
    </dgm:pt>
    <dgm:pt modelId="{554B2033-6E14-4D57-A338-D51C655F1CAA}" type="pres">
      <dgm:prSet presAssocID="{56542E7F-4F9F-458F-8D53-1C508681C146}" presName="horz1" presStyleCnt="0"/>
      <dgm:spPr/>
    </dgm:pt>
    <dgm:pt modelId="{5E8EFA9F-2BF3-4223-8AD4-B9A668775F23}" type="pres">
      <dgm:prSet presAssocID="{56542E7F-4F9F-458F-8D53-1C508681C146}" presName="tx1" presStyleLbl="revTx" presStyleIdx="1" presStyleCnt="3"/>
      <dgm:spPr/>
    </dgm:pt>
    <dgm:pt modelId="{E978402D-3215-40EA-ABC8-D8AA108432E9}" type="pres">
      <dgm:prSet presAssocID="{56542E7F-4F9F-458F-8D53-1C508681C146}" presName="vert1" presStyleCnt="0"/>
      <dgm:spPr/>
    </dgm:pt>
    <dgm:pt modelId="{9CAA0CA5-5CA8-4518-B542-C6E0E51D0153}" type="pres">
      <dgm:prSet presAssocID="{6998A771-E197-41EE-A313-45128B0C9897}" presName="thickLine" presStyleLbl="alignNode1" presStyleIdx="2" presStyleCnt="3"/>
      <dgm:spPr/>
    </dgm:pt>
    <dgm:pt modelId="{C6E27DA8-2A71-4770-8BB6-43F8A0D10B42}" type="pres">
      <dgm:prSet presAssocID="{6998A771-E197-41EE-A313-45128B0C9897}" presName="horz1" presStyleCnt="0"/>
      <dgm:spPr/>
    </dgm:pt>
    <dgm:pt modelId="{4FFC7E43-3AB6-4B17-A8C0-2B509429FAEA}" type="pres">
      <dgm:prSet presAssocID="{6998A771-E197-41EE-A313-45128B0C9897}" presName="tx1" presStyleLbl="revTx" presStyleIdx="2" presStyleCnt="3"/>
      <dgm:spPr/>
    </dgm:pt>
    <dgm:pt modelId="{B607EA56-662E-4538-B75F-CA017A4B17A3}" type="pres">
      <dgm:prSet presAssocID="{6998A771-E197-41EE-A313-45128B0C9897}" presName="vert1" presStyleCnt="0"/>
      <dgm:spPr/>
    </dgm:pt>
  </dgm:ptLst>
  <dgm:cxnLst>
    <dgm:cxn modelId="{71D45101-B75C-451F-87E7-1E1EDCDFF727}" type="presOf" srcId="{6998A771-E197-41EE-A313-45128B0C9897}" destId="{4FFC7E43-3AB6-4B17-A8C0-2B509429FAEA}" srcOrd="0" destOrd="0" presId="urn:microsoft.com/office/officeart/2008/layout/LinedList"/>
    <dgm:cxn modelId="{9CA35745-260E-4057-ABFA-7E3AD9A849F6}" type="presOf" srcId="{56542E7F-4F9F-458F-8D53-1C508681C146}" destId="{5E8EFA9F-2BF3-4223-8AD4-B9A668775F23}" srcOrd="0" destOrd="0" presId="urn:microsoft.com/office/officeart/2008/layout/LinedList"/>
    <dgm:cxn modelId="{B555FC4E-7645-4BEA-895C-D370999E3BEC}" srcId="{E2D93BBF-FDCF-47DD-86F4-5072A3F8FFE5}" destId="{56542E7F-4F9F-458F-8D53-1C508681C146}" srcOrd="1" destOrd="0" parTransId="{10948D43-F66A-458C-A5C8-F154CD196427}" sibTransId="{D49BA02C-585F-4AB8-8671-5FC7817F9DB1}"/>
    <dgm:cxn modelId="{6A52B174-3929-468A-B74B-1F847EF743E8}" srcId="{E2D93BBF-FDCF-47DD-86F4-5072A3F8FFE5}" destId="{6998A771-E197-41EE-A313-45128B0C9897}" srcOrd="2" destOrd="0" parTransId="{9A8F71E0-62C8-43D4-8FCA-171D47217D92}" sibTransId="{11CBA103-75E5-4557-95A9-60AB051B29B2}"/>
    <dgm:cxn modelId="{5F4C2CA5-C6F9-4001-AD69-31774C2F2703}" type="presOf" srcId="{4A05AC2A-4E00-495A-97CE-283100D626CE}" destId="{1AB03310-BF6D-43B2-A2A8-FDB57922CC6F}" srcOrd="0" destOrd="0" presId="urn:microsoft.com/office/officeart/2008/layout/LinedList"/>
    <dgm:cxn modelId="{3EF2DEDC-35DA-4B8A-8F8B-3EA677F4795D}" type="presOf" srcId="{E2D93BBF-FDCF-47DD-86F4-5072A3F8FFE5}" destId="{24A9AEAA-2F48-4943-AE65-AEAC0A67CBA1}" srcOrd="0" destOrd="0" presId="urn:microsoft.com/office/officeart/2008/layout/LinedList"/>
    <dgm:cxn modelId="{3FD2DEE1-691E-49DB-80A9-199B605ABDEC}" srcId="{E2D93BBF-FDCF-47DD-86F4-5072A3F8FFE5}" destId="{4A05AC2A-4E00-495A-97CE-283100D626CE}" srcOrd="0" destOrd="0" parTransId="{20AA5046-9CBC-4C4B-A277-E7700CE458AF}" sibTransId="{07F24DD8-F507-4F4C-BC5E-D735089C192F}"/>
    <dgm:cxn modelId="{F874771E-A96A-4843-B1E0-95FCBDBD968E}" type="presParOf" srcId="{24A9AEAA-2F48-4943-AE65-AEAC0A67CBA1}" destId="{27C3F28A-2818-4923-BF4D-F9F3F835DEE4}" srcOrd="0" destOrd="0" presId="urn:microsoft.com/office/officeart/2008/layout/LinedList"/>
    <dgm:cxn modelId="{AD76AF87-9A3C-48AC-B060-E0BCB385355A}" type="presParOf" srcId="{24A9AEAA-2F48-4943-AE65-AEAC0A67CBA1}" destId="{E3545892-F5C1-45C7-A5E2-FEC752B44DBC}" srcOrd="1" destOrd="0" presId="urn:microsoft.com/office/officeart/2008/layout/LinedList"/>
    <dgm:cxn modelId="{06CF73E3-A30C-49A3-A4AC-3ABADFAFB02E}" type="presParOf" srcId="{E3545892-F5C1-45C7-A5E2-FEC752B44DBC}" destId="{1AB03310-BF6D-43B2-A2A8-FDB57922CC6F}" srcOrd="0" destOrd="0" presId="urn:microsoft.com/office/officeart/2008/layout/LinedList"/>
    <dgm:cxn modelId="{0DA44F1E-5E25-4DB0-AF1C-6BAC35A07AEB}" type="presParOf" srcId="{E3545892-F5C1-45C7-A5E2-FEC752B44DBC}" destId="{3334B547-50B6-4182-BFA0-99A0E106B751}" srcOrd="1" destOrd="0" presId="urn:microsoft.com/office/officeart/2008/layout/LinedList"/>
    <dgm:cxn modelId="{2B12EE9C-A4B5-491E-8392-FDD350F6EDDC}" type="presParOf" srcId="{24A9AEAA-2F48-4943-AE65-AEAC0A67CBA1}" destId="{269098D0-1544-4F1B-AD70-216382B4AA87}" srcOrd="2" destOrd="0" presId="urn:microsoft.com/office/officeart/2008/layout/LinedList"/>
    <dgm:cxn modelId="{5C95FC5D-156F-4365-83BF-6B06D0E9D932}" type="presParOf" srcId="{24A9AEAA-2F48-4943-AE65-AEAC0A67CBA1}" destId="{554B2033-6E14-4D57-A338-D51C655F1CAA}" srcOrd="3" destOrd="0" presId="urn:microsoft.com/office/officeart/2008/layout/LinedList"/>
    <dgm:cxn modelId="{718F3CB5-A037-4359-9EC1-1C744EC70016}" type="presParOf" srcId="{554B2033-6E14-4D57-A338-D51C655F1CAA}" destId="{5E8EFA9F-2BF3-4223-8AD4-B9A668775F23}" srcOrd="0" destOrd="0" presId="urn:microsoft.com/office/officeart/2008/layout/LinedList"/>
    <dgm:cxn modelId="{A73D3EE0-79BA-4D62-93C1-25E4238C8099}" type="presParOf" srcId="{554B2033-6E14-4D57-A338-D51C655F1CAA}" destId="{E978402D-3215-40EA-ABC8-D8AA108432E9}" srcOrd="1" destOrd="0" presId="urn:microsoft.com/office/officeart/2008/layout/LinedList"/>
    <dgm:cxn modelId="{2ED219D7-B744-404F-99A7-F30DEE8320B9}" type="presParOf" srcId="{24A9AEAA-2F48-4943-AE65-AEAC0A67CBA1}" destId="{9CAA0CA5-5CA8-4518-B542-C6E0E51D0153}" srcOrd="4" destOrd="0" presId="urn:microsoft.com/office/officeart/2008/layout/LinedList"/>
    <dgm:cxn modelId="{0E502364-092A-4A33-8C15-9693FC6FB157}" type="presParOf" srcId="{24A9AEAA-2F48-4943-AE65-AEAC0A67CBA1}" destId="{C6E27DA8-2A71-4770-8BB6-43F8A0D10B42}" srcOrd="5" destOrd="0" presId="urn:microsoft.com/office/officeart/2008/layout/LinedList"/>
    <dgm:cxn modelId="{32F39882-F2D0-48BF-9234-A97343F8FA43}" type="presParOf" srcId="{C6E27DA8-2A71-4770-8BB6-43F8A0D10B42}" destId="{4FFC7E43-3AB6-4B17-A8C0-2B509429FAEA}" srcOrd="0" destOrd="0" presId="urn:microsoft.com/office/officeart/2008/layout/LinedList"/>
    <dgm:cxn modelId="{1DD36426-A5C8-47ED-9711-8C5BDB46F2D9}" type="presParOf" srcId="{C6E27DA8-2A71-4770-8BB6-43F8A0D10B42}" destId="{B607EA56-662E-4538-B75F-CA017A4B17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74A5CC-158D-468B-B7F8-59E5B8A01896}"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2F9FB3A4-7ABE-4A0A-A829-E22B94F766B2}">
      <dgm:prSet/>
      <dgm:spPr/>
      <dgm:t>
        <a:bodyPr/>
        <a:lstStyle/>
        <a:p>
          <a:r>
            <a:rPr lang="en-GB"/>
            <a:t>Guillemin, M. and Gillam, L. (2004) 'Ethics, reflexivity, and "ethically important moments" in research', </a:t>
          </a:r>
          <a:r>
            <a:rPr lang="en-GB" i="1"/>
            <a:t>Qualitative Inquiry</a:t>
          </a:r>
          <a:r>
            <a:rPr lang="en-GB"/>
            <a:t>, 10(2), pp.261-280.</a:t>
          </a:r>
          <a:endParaRPr lang="en-US"/>
        </a:p>
      </dgm:t>
    </dgm:pt>
    <dgm:pt modelId="{15C1F7CF-2D8C-4DD5-B98F-8D85A67E28F9}" type="parTrans" cxnId="{8CA92251-B181-4329-B6D2-A166FB8AA2D2}">
      <dgm:prSet/>
      <dgm:spPr/>
      <dgm:t>
        <a:bodyPr/>
        <a:lstStyle/>
        <a:p>
          <a:endParaRPr lang="en-US"/>
        </a:p>
      </dgm:t>
    </dgm:pt>
    <dgm:pt modelId="{2A0BBE71-4946-4C4F-AB7C-6C2DE594884B}" type="sibTrans" cxnId="{8CA92251-B181-4329-B6D2-A166FB8AA2D2}">
      <dgm:prSet/>
      <dgm:spPr/>
      <dgm:t>
        <a:bodyPr/>
        <a:lstStyle/>
        <a:p>
          <a:endParaRPr lang="en-US"/>
        </a:p>
      </dgm:t>
    </dgm:pt>
    <dgm:pt modelId="{3DF2B84B-65E3-4C98-9C78-2D308800FB5D}">
      <dgm:prSet/>
      <dgm:spPr/>
      <dgm:t>
        <a:bodyPr/>
        <a:lstStyle/>
        <a:p>
          <a:r>
            <a:rPr lang="en-GB" b="1"/>
            <a:t>Keep this concise</a:t>
          </a:r>
          <a:r>
            <a:rPr lang="en-GB"/>
            <a:t>—it's a reflective conclusion, not another full section</a:t>
          </a:r>
          <a:endParaRPr lang="en-US"/>
        </a:p>
      </dgm:t>
    </dgm:pt>
    <dgm:pt modelId="{842CA221-1044-4F8B-BE66-9F1E03783EEE}" type="parTrans" cxnId="{9FE13097-EBEC-403A-9BF2-5C46D086CA0B}">
      <dgm:prSet/>
      <dgm:spPr/>
      <dgm:t>
        <a:bodyPr/>
        <a:lstStyle/>
        <a:p>
          <a:endParaRPr lang="en-US"/>
        </a:p>
      </dgm:t>
    </dgm:pt>
    <dgm:pt modelId="{75F2F528-E7A4-4744-9DE1-97B03FE09F64}" type="sibTrans" cxnId="{9FE13097-EBEC-403A-9BF2-5C46D086CA0B}">
      <dgm:prSet/>
      <dgm:spPr/>
      <dgm:t>
        <a:bodyPr/>
        <a:lstStyle/>
        <a:p>
          <a:endParaRPr lang="en-US"/>
        </a:p>
      </dgm:t>
    </dgm:pt>
    <dgm:pt modelId="{E2AE958C-CD66-4FB4-8211-8F8AFE262BF1}" type="pres">
      <dgm:prSet presAssocID="{0874A5CC-158D-468B-B7F8-59E5B8A01896}" presName="vert0" presStyleCnt="0">
        <dgm:presLayoutVars>
          <dgm:dir/>
          <dgm:animOne val="branch"/>
          <dgm:animLvl val="lvl"/>
        </dgm:presLayoutVars>
      </dgm:prSet>
      <dgm:spPr/>
    </dgm:pt>
    <dgm:pt modelId="{CF3CBC1A-EAF6-4D93-B130-F3CE4C51FFE8}" type="pres">
      <dgm:prSet presAssocID="{2F9FB3A4-7ABE-4A0A-A829-E22B94F766B2}" presName="thickLine" presStyleLbl="alignNode1" presStyleIdx="0" presStyleCnt="2"/>
      <dgm:spPr/>
    </dgm:pt>
    <dgm:pt modelId="{D3243EC8-887F-428E-B876-935AA4CEC42F}" type="pres">
      <dgm:prSet presAssocID="{2F9FB3A4-7ABE-4A0A-A829-E22B94F766B2}" presName="horz1" presStyleCnt="0"/>
      <dgm:spPr/>
    </dgm:pt>
    <dgm:pt modelId="{88A1F0C4-4929-46B4-A90F-825A94D72F5C}" type="pres">
      <dgm:prSet presAssocID="{2F9FB3A4-7ABE-4A0A-A829-E22B94F766B2}" presName="tx1" presStyleLbl="revTx" presStyleIdx="0" presStyleCnt="2"/>
      <dgm:spPr/>
    </dgm:pt>
    <dgm:pt modelId="{CE564D17-A8B7-4174-A9A0-A93571C02BC9}" type="pres">
      <dgm:prSet presAssocID="{2F9FB3A4-7ABE-4A0A-A829-E22B94F766B2}" presName="vert1" presStyleCnt="0"/>
      <dgm:spPr/>
    </dgm:pt>
    <dgm:pt modelId="{BEFA0FF5-C20B-4693-BBB9-78737E038FA7}" type="pres">
      <dgm:prSet presAssocID="{3DF2B84B-65E3-4C98-9C78-2D308800FB5D}" presName="thickLine" presStyleLbl="alignNode1" presStyleIdx="1" presStyleCnt="2"/>
      <dgm:spPr/>
    </dgm:pt>
    <dgm:pt modelId="{452E5337-59B3-4048-A814-38BA80F3B569}" type="pres">
      <dgm:prSet presAssocID="{3DF2B84B-65E3-4C98-9C78-2D308800FB5D}" presName="horz1" presStyleCnt="0"/>
      <dgm:spPr/>
    </dgm:pt>
    <dgm:pt modelId="{F45F2D36-779A-4A69-8897-3611752975D3}" type="pres">
      <dgm:prSet presAssocID="{3DF2B84B-65E3-4C98-9C78-2D308800FB5D}" presName="tx1" presStyleLbl="revTx" presStyleIdx="1" presStyleCnt="2"/>
      <dgm:spPr/>
    </dgm:pt>
    <dgm:pt modelId="{C1E1173D-74B1-4101-B2BB-125DE30EF568}" type="pres">
      <dgm:prSet presAssocID="{3DF2B84B-65E3-4C98-9C78-2D308800FB5D}" presName="vert1" presStyleCnt="0"/>
      <dgm:spPr/>
    </dgm:pt>
  </dgm:ptLst>
  <dgm:cxnLst>
    <dgm:cxn modelId="{58A35D3A-F190-4174-9563-B4F172CD6370}" type="presOf" srcId="{3DF2B84B-65E3-4C98-9C78-2D308800FB5D}" destId="{F45F2D36-779A-4A69-8897-3611752975D3}" srcOrd="0" destOrd="0" presId="urn:microsoft.com/office/officeart/2008/layout/LinedList"/>
    <dgm:cxn modelId="{8CA92251-B181-4329-B6D2-A166FB8AA2D2}" srcId="{0874A5CC-158D-468B-B7F8-59E5B8A01896}" destId="{2F9FB3A4-7ABE-4A0A-A829-E22B94F766B2}" srcOrd="0" destOrd="0" parTransId="{15C1F7CF-2D8C-4DD5-B98F-8D85A67E28F9}" sibTransId="{2A0BBE71-4946-4C4F-AB7C-6C2DE594884B}"/>
    <dgm:cxn modelId="{9FE13097-EBEC-403A-9BF2-5C46D086CA0B}" srcId="{0874A5CC-158D-468B-B7F8-59E5B8A01896}" destId="{3DF2B84B-65E3-4C98-9C78-2D308800FB5D}" srcOrd="1" destOrd="0" parTransId="{842CA221-1044-4F8B-BE66-9F1E03783EEE}" sibTransId="{75F2F528-E7A4-4744-9DE1-97B03FE09F64}"/>
    <dgm:cxn modelId="{5833B8AB-3982-4648-A083-F99C508BD828}" type="presOf" srcId="{2F9FB3A4-7ABE-4A0A-A829-E22B94F766B2}" destId="{88A1F0C4-4929-46B4-A90F-825A94D72F5C}" srcOrd="0" destOrd="0" presId="urn:microsoft.com/office/officeart/2008/layout/LinedList"/>
    <dgm:cxn modelId="{EA5E1DD0-9A74-40D3-8DBB-57A2991A239F}" type="presOf" srcId="{0874A5CC-158D-468B-B7F8-59E5B8A01896}" destId="{E2AE958C-CD66-4FB4-8211-8F8AFE262BF1}" srcOrd="0" destOrd="0" presId="urn:microsoft.com/office/officeart/2008/layout/LinedList"/>
    <dgm:cxn modelId="{E81E2627-6362-41F5-A8AA-968329803B96}" type="presParOf" srcId="{E2AE958C-CD66-4FB4-8211-8F8AFE262BF1}" destId="{CF3CBC1A-EAF6-4D93-B130-F3CE4C51FFE8}" srcOrd="0" destOrd="0" presId="urn:microsoft.com/office/officeart/2008/layout/LinedList"/>
    <dgm:cxn modelId="{8E7C85F9-1C54-45C3-9D52-B12496E8DE67}" type="presParOf" srcId="{E2AE958C-CD66-4FB4-8211-8F8AFE262BF1}" destId="{D3243EC8-887F-428E-B876-935AA4CEC42F}" srcOrd="1" destOrd="0" presId="urn:microsoft.com/office/officeart/2008/layout/LinedList"/>
    <dgm:cxn modelId="{03CC85D3-05A3-4332-B2F7-4507C1F40F9E}" type="presParOf" srcId="{D3243EC8-887F-428E-B876-935AA4CEC42F}" destId="{88A1F0C4-4929-46B4-A90F-825A94D72F5C}" srcOrd="0" destOrd="0" presId="urn:microsoft.com/office/officeart/2008/layout/LinedList"/>
    <dgm:cxn modelId="{0FCB1A29-F826-40D1-AE24-4B4C100771E5}" type="presParOf" srcId="{D3243EC8-887F-428E-B876-935AA4CEC42F}" destId="{CE564D17-A8B7-4174-A9A0-A93571C02BC9}" srcOrd="1" destOrd="0" presId="urn:microsoft.com/office/officeart/2008/layout/LinedList"/>
    <dgm:cxn modelId="{D0151B35-2F8E-4585-8F9F-5656E6FB83C5}" type="presParOf" srcId="{E2AE958C-CD66-4FB4-8211-8F8AFE262BF1}" destId="{BEFA0FF5-C20B-4693-BBB9-78737E038FA7}" srcOrd="2" destOrd="0" presId="urn:microsoft.com/office/officeart/2008/layout/LinedList"/>
    <dgm:cxn modelId="{8F0A4813-6D64-4AF3-B0D3-3467DC990E1F}" type="presParOf" srcId="{E2AE958C-CD66-4FB4-8211-8F8AFE262BF1}" destId="{452E5337-59B3-4048-A814-38BA80F3B569}" srcOrd="3" destOrd="0" presId="urn:microsoft.com/office/officeart/2008/layout/LinedList"/>
    <dgm:cxn modelId="{7FCF576A-EBDF-4C7F-8ADA-A01AD618136F}" type="presParOf" srcId="{452E5337-59B3-4048-A814-38BA80F3B569}" destId="{F45F2D36-779A-4A69-8897-3611752975D3}" srcOrd="0" destOrd="0" presId="urn:microsoft.com/office/officeart/2008/layout/LinedList"/>
    <dgm:cxn modelId="{FFC6B7D4-B116-47BF-BE7F-A876C87FB452}" type="presParOf" srcId="{452E5337-59B3-4048-A814-38BA80F3B569}" destId="{C1E1173D-74B1-4101-B2BB-125DE30EF56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0F2B6B-1FDB-4F33-81A7-10FD94C7B51F}">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B39E93-E94C-4673-810E-F1F0F101623C}">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Both assignments 1 and 2 develop your identity as a reflexive, philosophically informed doctoral researcher. </a:t>
          </a:r>
          <a:endParaRPr lang="en-US" sz="3100" kern="1200"/>
        </a:p>
      </dsp:txBody>
      <dsp:txXfrm>
        <a:off x="0" y="2703"/>
        <a:ext cx="6900512" cy="1843578"/>
      </dsp:txXfrm>
    </dsp:sp>
    <dsp:sp modelId="{D98B2BB4-31D4-46BE-9FDC-02CE87032F63}">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FEA020-8E04-467D-B9BD-462DB28E027B}">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Approach them with intellectual honesty, critical rigour, and genuine engagement with the reflexive process. </a:t>
          </a:r>
          <a:endParaRPr lang="en-US" sz="3100" kern="1200"/>
        </a:p>
      </dsp:txBody>
      <dsp:txXfrm>
        <a:off x="0" y="1846281"/>
        <a:ext cx="6900512" cy="1843578"/>
      </dsp:txXfrm>
    </dsp:sp>
    <dsp:sp modelId="{F9393EE0-1FD0-456A-99EA-7CE7BA14433E}">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F58261-6F47-4F78-A8BD-8ADF27C5B73F}">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This is foundational work for your entire doctoral journey.</a:t>
          </a:r>
          <a:endParaRPr lang="en-US" sz="3100" kern="1200"/>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0D7662-5311-41B0-9AAF-6CBED5A996C0}">
      <dsp:nvSpPr>
        <dsp:cNvPr id="0" name=""/>
        <dsp:cNvSpPr/>
      </dsp:nvSpPr>
      <dsp:spPr>
        <a:xfrm>
          <a:off x="0" y="111518"/>
          <a:ext cx="10515600" cy="13127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 critical, analytical examination of how your identity shapes your research (Finlay &amp; Gough, 2003)</a:t>
          </a:r>
          <a:endParaRPr lang="en-US" sz="3300" kern="1200"/>
        </a:p>
      </dsp:txBody>
      <dsp:txXfrm>
        <a:off x="64083" y="175601"/>
        <a:ext cx="10387434" cy="1184574"/>
      </dsp:txXfrm>
    </dsp:sp>
    <dsp:sp modelId="{9580FB47-FF2C-4CCC-B88A-D857BDF4D684}">
      <dsp:nvSpPr>
        <dsp:cNvPr id="0" name=""/>
        <dsp:cNvSpPr/>
      </dsp:nvSpPr>
      <dsp:spPr>
        <a:xfrm>
          <a:off x="0" y="1519299"/>
          <a:ext cx="10515600" cy="13127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Doctoral-level reflexivity demonstrating awareness that all research is positioned and partial (Cunliffe, 2003)</a:t>
          </a:r>
          <a:endParaRPr lang="en-US" sz="3300" kern="1200"/>
        </a:p>
      </dsp:txBody>
      <dsp:txXfrm>
        <a:off x="64083" y="1583382"/>
        <a:ext cx="10387434" cy="1184574"/>
      </dsp:txXfrm>
    </dsp:sp>
    <dsp:sp modelId="{07CD90A6-8CE1-41F3-AA20-5820EF241292}">
      <dsp:nvSpPr>
        <dsp:cNvPr id="0" name=""/>
        <dsp:cNvSpPr/>
      </dsp:nvSpPr>
      <dsp:spPr>
        <a:xfrm>
          <a:off x="0" y="2927079"/>
          <a:ext cx="10515600" cy="13127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An intellectually rigorous exploration of the relationship between researcher and research (Etherington, 2004)</a:t>
          </a:r>
          <a:endParaRPr lang="en-US" sz="3300" kern="1200"/>
        </a:p>
      </dsp:txBody>
      <dsp:txXfrm>
        <a:off x="64083" y="2991162"/>
        <a:ext cx="10387434" cy="11845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C3F28A-2818-4923-BF4D-F9F3F835DEE4}">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B03310-BF6D-43B2-A2A8-FDB57922CC6F}">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Ethical tensions you've encountered (procedural vs. ethical reflexivity; Guillemin &amp; Gillam, 2004)</a:t>
          </a:r>
          <a:endParaRPr lang="en-US" sz="3300" kern="1200"/>
        </a:p>
      </dsp:txBody>
      <dsp:txXfrm>
        <a:off x="0" y="2703"/>
        <a:ext cx="6900512" cy="1843578"/>
      </dsp:txXfrm>
    </dsp:sp>
    <dsp:sp modelId="{269098D0-1544-4F1B-AD70-216382B4AA87}">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8EFA9F-2BF3-4223-8AD4-B9A668775F23}">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How your values influence research decisions</a:t>
          </a:r>
          <a:endParaRPr lang="en-US" sz="3300" kern="1200"/>
        </a:p>
      </dsp:txBody>
      <dsp:txXfrm>
        <a:off x="0" y="1846281"/>
        <a:ext cx="6900512" cy="1843578"/>
      </dsp:txXfrm>
    </dsp:sp>
    <dsp:sp modelId="{9CAA0CA5-5CA8-4518-B542-C6E0E51D0153}">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FC7E43-3AB6-4B17-A8C0-2B509429FAE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What development you need as a reflexive researcher</a:t>
          </a:r>
          <a:endParaRPr lang="en-US" sz="3300" kern="1200"/>
        </a:p>
      </dsp:txBody>
      <dsp:txXfrm>
        <a:off x="0" y="3689859"/>
        <a:ext cx="6900512" cy="1843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3CBC1A-EAF6-4D93-B130-F3CE4C51FFE8}">
      <dsp:nvSpPr>
        <dsp:cNvPr id="0" name=""/>
        <dsp:cNvSpPr/>
      </dsp:nvSpPr>
      <dsp:spPr>
        <a:xfrm>
          <a:off x="0" y="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A1F0C4-4929-46B4-A90F-825A94D72F5C}">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Guillemin, M. and Gillam, L. (2004) 'Ethics, reflexivity, and "ethically important moments" in research', </a:t>
          </a:r>
          <a:r>
            <a:rPr lang="en-GB" sz="3500" i="1" kern="1200"/>
            <a:t>Qualitative Inquiry</a:t>
          </a:r>
          <a:r>
            <a:rPr lang="en-GB" sz="3500" kern="1200"/>
            <a:t>, 10(2), pp.261-280.</a:t>
          </a:r>
          <a:endParaRPr lang="en-US" sz="3500" kern="1200"/>
        </a:p>
      </dsp:txBody>
      <dsp:txXfrm>
        <a:off x="0" y="0"/>
        <a:ext cx="6900512" cy="2768070"/>
      </dsp:txXfrm>
    </dsp:sp>
    <dsp:sp modelId="{BEFA0FF5-C20B-4693-BBB9-78737E038FA7}">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5F2D36-779A-4A69-8897-3611752975D3}">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b="1" kern="1200"/>
            <a:t>Keep this concise</a:t>
          </a:r>
          <a:r>
            <a:rPr lang="en-GB" sz="3500" kern="1200"/>
            <a:t>—it's a reflective conclusion, not another full section</a:t>
          </a:r>
          <a:endParaRPr lang="en-US" sz="3500" kern="1200"/>
        </a:p>
      </dsp:txBody>
      <dsp:txXfrm>
        <a:off x="0" y="2768070"/>
        <a:ext cx="6900512" cy="27680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672C43-9E55-43E9-A919-AB3F2E9D4CC6}" type="datetimeFigureOut">
              <a:rPr lang="en-GB" smtClean="0"/>
              <a:t>04/10/2025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7F2E48-6F56-4077-9902-51B027B2508D}" type="slidenum">
              <a:rPr lang="en-GB" smtClean="0"/>
              <a:t>‹#›</a:t>
            </a:fld>
            <a:endParaRPr lang="en-GB"/>
          </a:p>
        </p:txBody>
      </p:sp>
    </p:spTree>
    <p:extLst>
      <p:ext uri="{BB962C8B-B14F-4D97-AF65-F5344CB8AC3E}">
        <p14:creationId xmlns:p14="http://schemas.microsoft.com/office/powerpoint/2010/main" val="2706422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E836-AAFA-49B7-8FB2-7FC726271AD4}" type="slidenum">
              <a:rPr lang="en-GB" smtClean="0"/>
              <a:t>1</a:t>
            </a:fld>
            <a:endParaRPr lang="en-GB"/>
          </a:p>
        </p:txBody>
      </p:sp>
    </p:spTree>
    <p:extLst>
      <p:ext uri="{BB962C8B-B14F-4D97-AF65-F5344CB8AC3E}">
        <p14:creationId xmlns:p14="http://schemas.microsoft.com/office/powerpoint/2010/main" val="1004765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6A90F-DE0A-4E46-45C3-385C8BB89A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6B601EA-93EE-1A15-9F72-CDF092678D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65027E1-D39D-3B65-E9D0-CE34CE57FA73}"/>
              </a:ext>
            </a:extLst>
          </p:cNvPr>
          <p:cNvSpPr>
            <a:spLocks noGrp="1"/>
          </p:cNvSpPr>
          <p:nvPr>
            <p:ph type="dt" sz="half" idx="10"/>
          </p:nvPr>
        </p:nvSpPr>
        <p:spPr/>
        <p:txBody>
          <a:bodyPr/>
          <a:lstStyle/>
          <a:p>
            <a:fld id="{5A02536E-5816-46BB-AF84-0978768B8E75}" type="datetimeFigureOut">
              <a:rPr lang="en-GB" smtClean="0"/>
              <a:t>04/10/2025</a:t>
            </a:fld>
            <a:endParaRPr lang="en-GB"/>
          </a:p>
        </p:txBody>
      </p:sp>
      <p:sp>
        <p:nvSpPr>
          <p:cNvPr id="5" name="Footer Placeholder 4">
            <a:extLst>
              <a:ext uri="{FF2B5EF4-FFF2-40B4-BE49-F238E27FC236}">
                <a16:creationId xmlns:a16="http://schemas.microsoft.com/office/drawing/2014/main" id="{96C440C6-5896-2214-8181-B6B3798877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F7CFBE-E01C-D18D-EA36-C3FB14407962}"/>
              </a:ext>
            </a:extLst>
          </p:cNvPr>
          <p:cNvSpPr>
            <a:spLocks noGrp="1"/>
          </p:cNvSpPr>
          <p:nvPr>
            <p:ph type="sldNum" sz="quarter" idx="12"/>
          </p:nvPr>
        </p:nvSpPr>
        <p:spPr/>
        <p:txBody>
          <a:bodyPr/>
          <a:lstStyle/>
          <a:p>
            <a:fld id="{BA2F79DA-4CF2-4161-937C-CA3325923576}" type="slidenum">
              <a:rPr lang="en-GB" smtClean="0"/>
              <a:t>‹#›</a:t>
            </a:fld>
            <a:endParaRPr lang="en-GB"/>
          </a:p>
        </p:txBody>
      </p:sp>
    </p:spTree>
    <p:extLst>
      <p:ext uri="{BB962C8B-B14F-4D97-AF65-F5344CB8AC3E}">
        <p14:creationId xmlns:p14="http://schemas.microsoft.com/office/powerpoint/2010/main" val="3744758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CD0E0-82F8-D492-C5BC-440A494A82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2D58F1-7D10-9FCE-E24A-12DA3B3D3E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194DB9-FFC7-B61F-4CA2-E9F2DC13B5F7}"/>
              </a:ext>
            </a:extLst>
          </p:cNvPr>
          <p:cNvSpPr>
            <a:spLocks noGrp="1"/>
          </p:cNvSpPr>
          <p:nvPr>
            <p:ph type="dt" sz="half" idx="10"/>
          </p:nvPr>
        </p:nvSpPr>
        <p:spPr/>
        <p:txBody>
          <a:bodyPr/>
          <a:lstStyle/>
          <a:p>
            <a:fld id="{5A02536E-5816-46BB-AF84-0978768B8E75}" type="datetimeFigureOut">
              <a:rPr lang="en-GB" smtClean="0"/>
              <a:t>04/10/2025</a:t>
            </a:fld>
            <a:endParaRPr lang="en-GB"/>
          </a:p>
        </p:txBody>
      </p:sp>
      <p:sp>
        <p:nvSpPr>
          <p:cNvPr id="5" name="Footer Placeholder 4">
            <a:extLst>
              <a:ext uri="{FF2B5EF4-FFF2-40B4-BE49-F238E27FC236}">
                <a16:creationId xmlns:a16="http://schemas.microsoft.com/office/drawing/2014/main" id="{A6F021D0-1868-7258-97C1-E3B4D08294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9DCB72-24A0-7D83-7B0C-777BF02A4464}"/>
              </a:ext>
            </a:extLst>
          </p:cNvPr>
          <p:cNvSpPr>
            <a:spLocks noGrp="1"/>
          </p:cNvSpPr>
          <p:nvPr>
            <p:ph type="sldNum" sz="quarter" idx="12"/>
          </p:nvPr>
        </p:nvSpPr>
        <p:spPr/>
        <p:txBody>
          <a:bodyPr/>
          <a:lstStyle/>
          <a:p>
            <a:fld id="{BA2F79DA-4CF2-4161-937C-CA3325923576}" type="slidenum">
              <a:rPr lang="en-GB" smtClean="0"/>
              <a:t>‹#›</a:t>
            </a:fld>
            <a:endParaRPr lang="en-GB"/>
          </a:p>
        </p:txBody>
      </p:sp>
    </p:spTree>
    <p:extLst>
      <p:ext uri="{BB962C8B-B14F-4D97-AF65-F5344CB8AC3E}">
        <p14:creationId xmlns:p14="http://schemas.microsoft.com/office/powerpoint/2010/main" val="2418361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C7E7A-98CA-6384-C4D6-CE54F967BF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3BB8D0-9290-F0CD-C74F-8633B8574E2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EF5039-9D9F-1851-6F75-53D264C8FB55}"/>
              </a:ext>
            </a:extLst>
          </p:cNvPr>
          <p:cNvSpPr>
            <a:spLocks noGrp="1"/>
          </p:cNvSpPr>
          <p:nvPr>
            <p:ph type="dt" sz="half" idx="10"/>
          </p:nvPr>
        </p:nvSpPr>
        <p:spPr/>
        <p:txBody>
          <a:bodyPr/>
          <a:lstStyle/>
          <a:p>
            <a:fld id="{5A02536E-5816-46BB-AF84-0978768B8E75}" type="datetimeFigureOut">
              <a:rPr lang="en-GB" smtClean="0"/>
              <a:t>04/10/2025</a:t>
            </a:fld>
            <a:endParaRPr lang="en-GB"/>
          </a:p>
        </p:txBody>
      </p:sp>
      <p:sp>
        <p:nvSpPr>
          <p:cNvPr id="5" name="Footer Placeholder 4">
            <a:extLst>
              <a:ext uri="{FF2B5EF4-FFF2-40B4-BE49-F238E27FC236}">
                <a16:creationId xmlns:a16="http://schemas.microsoft.com/office/drawing/2014/main" id="{95D356B7-205D-7D70-DD77-BCD1BCD655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A28BD9-13BC-162C-47DB-F2272527D13A}"/>
              </a:ext>
            </a:extLst>
          </p:cNvPr>
          <p:cNvSpPr>
            <a:spLocks noGrp="1"/>
          </p:cNvSpPr>
          <p:nvPr>
            <p:ph type="sldNum" sz="quarter" idx="12"/>
          </p:nvPr>
        </p:nvSpPr>
        <p:spPr/>
        <p:txBody>
          <a:bodyPr/>
          <a:lstStyle/>
          <a:p>
            <a:fld id="{BA2F79DA-4CF2-4161-937C-CA3325923576}" type="slidenum">
              <a:rPr lang="en-GB" smtClean="0"/>
              <a:t>‹#›</a:t>
            </a:fld>
            <a:endParaRPr lang="en-GB"/>
          </a:p>
        </p:txBody>
      </p:sp>
    </p:spTree>
    <p:extLst>
      <p:ext uri="{BB962C8B-B14F-4D97-AF65-F5344CB8AC3E}">
        <p14:creationId xmlns:p14="http://schemas.microsoft.com/office/powerpoint/2010/main" val="2152493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76A38-8867-5905-475B-5A7043E7A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BFF190-5835-6099-54F9-2FBCEFDF65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7AA7AC-92E8-F941-EAA6-1285ABBEA36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054850-ED90-DEE2-97BD-14D342B36A09}"/>
              </a:ext>
            </a:extLst>
          </p:cNvPr>
          <p:cNvSpPr>
            <a:spLocks noGrp="1"/>
          </p:cNvSpPr>
          <p:nvPr>
            <p:ph type="dt" sz="half" idx="10"/>
          </p:nvPr>
        </p:nvSpPr>
        <p:spPr/>
        <p:txBody>
          <a:bodyPr/>
          <a:lstStyle/>
          <a:p>
            <a:fld id="{5A02536E-5816-46BB-AF84-0978768B8E75}" type="datetimeFigureOut">
              <a:rPr lang="en-GB" smtClean="0"/>
              <a:t>04/10/2025</a:t>
            </a:fld>
            <a:endParaRPr lang="en-GB"/>
          </a:p>
        </p:txBody>
      </p:sp>
      <p:sp>
        <p:nvSpPr>
          <p:cNvPr id="6" name="Footer Placeholder 5">
            <a:extLst>
              <a:ext uri="{FF2B5EF4-FFF2-40B4-BE49-F238E27FC236}">
                <a16:creationId xmlns:a16="http://schemas.microsoft.com/office/drawing/2014/main" id="{E25B7F36-81EE-5D68-053D-5B33E70ADF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F69DA-F4BD-E2B4-B6B7-81294F30E2F3}"/>
              </a:ext>
            </a:extLst>
          </p:cNvPr>
          <p:cNvSpPr>
            <a:spLocks noGrp="1"/>
          </p:cNvSpPr>
          <p:nvPr>
            <p:ph type="sldNum" sz="quarter" idx="12"/>
          </p:nvPr>
        </p:nvSpPr>
        <p:spPr/>
        <p:txBody>
          <a:bodyPr/>
          <a:lstStyle/>
          <a:p>
            <a:fld id="{BA2F79DA-4CF2-4161-937C-CA3325923576}" type="slidenum">
              <a:rPr lang="en-GB" smtClean="0"/>
              <a:t>‹#›</a:t>
            </a:fld>
            <a:endParaRPr lang="en-GB"/>
          </a:p>
        </p:txBody>
      </p:sp>
    </p:spTree>
    <p:extLst>
      <p:ext uri="{BB962C8B-B14F-4D97-AF65-F5344CB8AC3E}">
        <p14:creationId xmlns:p14="http://schemas.microsoft.com/office/powerpoint/2010/main" val="1846965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0BD39-194B-BCBA-5F4D-A4F47F86FC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EFC983-2DB8-B83F-DA94-BF2E23712C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261A272-622A-7A65-E54B-E6FCF95FBE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991678-D091-988F-92FF-5F8E45E52F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5A45BA-0FAF-15E9-5FB2-1745E5CACD5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AE7D15-8628-1D1D-DA08-B4DDCC10F4BF}"/>
              </a:ext>
            </a:extLst>
          </p:cNvPr>
          <p:cNvSpPr>
            <a:spLocks noGrp="1"/>
          </p:cNvSpPr>
          <p:nvPr>
            <p:ph type="dt" sz="half" idx="10"/>
          </p:nvPr>
        </p:nvSpPr>
        <p:spPr/>
        <p:txBody>
          <a:bodyPr/>
          <a:lstStyle/>
          <a:p>
            <a:fld id="{5A02536E-5816-46BB-AF84-0978768B8E75}" type="datetimeFigureOut">
              <a:rPr lang="en-GB" smtClean="0"/>
              <a:t>04/10/2025</a:t>
            </a:fld>
            <a:endParaRPr lang="en-GB"/>
          </a:p>
        </p:txBody>
      </p:sp>
      <p:sp>
        <p:nvSpPr>
          <p:cNvPr id="8" name="Footer Placeholder 7">
            <a:extLst>
              <a:ext uri="{FF2B5EF4-FFF2-40B4-BE49-F238E27FC236}">
                <a16:creationId xmlns:a16="http://schemas.microsoft.com/office/drawing/2014/main" id="{07CD19F7-5093-AFA3-C6D2-F70269B9F6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BE42DC-F1B8-018A-BC7B-3F5C14140856}"/>
              </a:ext>
            </a:extLst>
          </p:cNvPr>
          <p:cNvSpPr>
            <a:spLocks noGrp="1"/>
          </p:cNvSpPr>
          <p:nvPr>
            <p:ph type="sldNum" sz="quarter" idx="12"/>
          </p:nvPr>
        </p:nvSpPr>
        <p:spPr/>
        <p:txBody>
          <a:bodyPr/>
          <a:lstStyle/>
          <a:p>
            <a:fld id="{BA2F79DA-4CF2-4161-937C-CA3325923576}" type="slidenum">
              <a:rPr lang="en-GB" smtClean="0"/>
              <a:t>‹#›</a:t>
            </a:fld>
            <a:endParaRPr lang="en-GB"/>
          </a:p>
        </p:txBody>
      </p:sp>
    </p:spTree>
    <p:extLst>
      <p:ext uri="{BB962C8B-B14F-4D97-AF65-F5344CB8AC3E}">
        <p14:creationId xmlns:p14="http://schemas.microsoft.com/office/powerpoint/2010/main" val="773513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3F583-E26A-A41D-1D2C-775E4B39F9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AC3639-F802-BE50-19A9-931BB9BC62B1}"/>
              </a:ext>
            </a:extLst>
          </p:cNvPr>
          <p:cNvSpPr>
            <a:spLocks noGrp="1"/>
          </p:cNvSpPr>
          <p:nvPr>
            <p:ph type="dt" sz="half" idx="10"/>
          </p:nvPr>
        </p:nvSpPr>
        <p:spPr/>
        <p:txBody>
          <a:bodyPr/>
          <a:lstStyle/>
          <a:p>
            <a:fld id="{5A02536E-5816-46BB-AF84-0978768B8E75}" type="datetimeFigureOut">
              <a:rPr lang="en-GB" smtClean="0"/>
              <a:t>04/10/2025</a:t>
            </a:fld>
            <a:endParaRPr lang="en-GB"/>
          </a:p>
        </p:txBody>
      </p:sp>
      <p:sp>
        <p:nvSpPr>
          <p:cNvPr id="4" name="Footer Placeholder 3">
            <a:extLst>
              <a:ext uri="{FF2B5EF4-FFF2-40B4-BE49-F238E27FC236}">
                <a16:creationId xmlns:a16="http://schemas.microsoft.com/office/drawing/2014/main" id="{9586F79D-FAF3-CFD4-46B1-330C3201BE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89329B-5405-9055-D832-C3A7C2247456}"/>
              </a:ext>
            </a:extLst>
          </p:cNvPr>
          <p:cNvSpPr>
            <a:spLocks noGrp="1"/>
          </p:cNvSpPr>
          <p:nvPr>
            <p:ph type="sldNum" sz="quarter" idx="12"/>
          </p:nvPr>
        </p:nvSpPr>
        <p:spPr/>
        <p:txBody>
          <a:bodyPr/>
          <a:lstStyle/>
          <a:p>
            <a:fld id="{BA2F79DA-4CF2-4161-937C-CA3325923576}" type="slidenum">
              <a:rPr lang="en-GB" smtClean="0"/>
              <a:t>‹#›</a:t>
            </a:fld>
            <a:endParaRPr lang="en-GB"/>
          </a:p>
        </p:txBody>
      </p:sp>
    </p:spTree>
    <p:extLst>
      <p:ext uri="{BB962C8B-B14F-4D97-AF65-F5344CB8AC3E}">
        <p14:creationId xmlns:p14="http://schemas.microsoft.com/office/powerpoint/2010/main" val="420428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D8FE22-252D-5D56-8FA9-D7F284403725}"/>
              </a:ext>
            </a:extLst>
          </p:cNvPr>
          <p:cNvSpPr>
            <a:spLocks noGrp="1"/>
          </p:cNvSpPr>
          <p:nvPr>
            <p:ph type="dt" sz="half" idx="10"/>
          </p:nvPr>
        </p:nvSpPr>
        <p:spPr/>
        <p:txBody>
          <a:bodyPr/>
          <a:lstStyle/>
          <a:p>
            <a:fld id="{5A02536E-5816-46BB-AF84-0978768B8E75}" type="datetimeFigureOut">
              <a:rPr lang="en-GB" smtClean="0"/>
              <a:t>04/10/2025</a:t>
            </a:fld>
            <a:endParaRPr lang="en-GB"/>
          </a:p>
        </p:txBody>
      </p:sp>
      <p:sp>
        <p:nvSpPr>
          <p:cNvPr id="3" name="Footer Placeholder 2">
            <a:extLst>
              <a:ext uri="{FF2B5EF4-FFF2-40B4-BE49-F238E27FC236}">
                <a16:creationId xmlns:a16="http://schemas.microsoft.com/office/drawing/2014/main" id="{9E296730-7FFF-729A-26FF-84D1FE357C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3156C6-FAA4-9ACD-D741-5408070F6F86}"/>
              </a:ext>
            </a:extLst>
          </p:cNvPr>
          <p:cNvSpPr>
            <a:spLocks noGrp="1"/>
          </p:cNvSpPr>
          <p:nvPr>
            <p:ph type="sldNum" sz="quarter" idx="12"/>
          </p:nvPr>
        </p:nvSpPr>
        <p:spPr/>
        <p:txBody>
          <a:bodyPr/>
          <a:lstStyle/>
          <a:p>
            <a:fld id="{BA2F79DA-4CF2-4161-937C-CA3325923576}" type="slidenum">
              <a:rPr lang="en-GB" smtClean="0"/>
              <a:t>‹#›</a:t>
            </a:fld>
            <a:endParaRPr lang="en-GB"/>
          </a:p>
        </p:txBody>
      </p:sp>
    </p:spTree>
    <p:extLst>
      <p:ext uri="{BB962C8B-B14F-4D97-AF65-F5344CB8AC3E}">
        <p14:creationId xmlns:p14="http://schemas.microsoft.com/office/powerpoint/2010/main" val="3110456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6DCB4-2017-FD63-36A4-AA917CB188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889F60-AFF1-E0B9-A3FA-BC87C3F0E2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7FE286-1076-30CD-9A45-C1379F6EB0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D9BA8-C913-270F-A75D-3CAB2843515E}"/>
              </a:ext>
            </a:extLst>
          </p:cNvPr>
          <p:cNvSpPr>
            <a:spLocks noGrp="1"/>
          </p:cNvSpPr>
          <p:nvPr>
            <p:ph type="dt" sz="half" idx="10"/>
          </p:nvPr>
        </p:nvSpPr>
        <p:spPr/>
        <p:txBody>
          <a:bodyPr/>
          <a:lstStyle/>
          <a:p>
            <a:fld id="{5A02536E-5816-46BB-AF84-0978768B8E75}" type="datetimeFigureOut">
              <a:rPr lang="en-GB" smtClean="0"/>
              <a:t>04/10/2025</a:t>
            </a:fld>
            <a:endParaRPr lang="en-GB"/>
          </a:p>
        </p:txBody>
      </p:sp>
      <p:sp>
        <p:nvSpPr>
          <p:cNvPr id="6" name="Footer Placeholder 5">
            <a:extLst>
              <a:ext uri="{FF2B5EF4-FFF2-40B4-BE49-F238E27FC236}">
                <a16:creationId xmlns:a16="http://schemas.microsoft.com/office/drawing/2014/main" id="{682FE1C9-3265-ED00-112C-7A983D720B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84A57C-B8F4-E7A5-02C8-265E15609A7D}"/>
              </a:ext>
            </a:extLst>
          </p:cNvPr>
          <p:cNvSpPr>
            <a:spLocks noGrp="1"/>
          </p:cNvSpPr>
          <p:nvPr>
            <p:ph type="sldNum" sz="quarter" idx="12"/>
          </p:nvPr>
        </p:nvSpPr>
        <p:spPr/>
        <p:txBody>
          <a:bodyPr/>
          <a:lstStyle/>
          <a:p>
            <a:fld id="{BA2F79DA-4CF2-4161-937C-CA3325923576}" type="slidenum">
              <a:rPr lang="en-GB" smtClean="0"/>
              <a:t>‹#›</a:t>
            </a:fld>
            <a:endParaRPr lang="en-GB"/>
          </a:p>
        </p:txBody>
      </p:sp>
    </p:spTree>
    <p:extLst>
      <p:ext uri="{BB962C8B-B14F-4D97-AF65-F5344CB8AC3E}">
        <p14:creationId xmlns:p14="http://schemas.microsoft.com/office/powerpoint/2010/main" val="54161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46D81-FE5C-0A39-B291-BDCF0EB78E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4BCFAF-ECB7-277B-84F0-699C333CB9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699ADA-7417-B23F-AEF4-1B424AD039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4A1A4C-CE42-CE96-41A8-A7106D508449}"/>
              </a:ext>
            </a:extLst>
          </p:cNvPr>
          <p:cNvSpPr>
            <a:spLocks noGrp="1"/>
          </p:cNvSpPr>
          <p:nvPr>
            <p:ph type="dt" sz="half" idx="10"/>
          </p:nvPr>
        </p:nvSpPr>
        <p:spPr/>
        <p:txBody>
          <a:bodyPr/>
          <a:lstStyle/>
          <a:p>
            <a:fld id="{5A02536E-5816-46BB-AF84-0978768B8E75}" type="datetimeFigureOut">
              <a:rPr lang="en-GB" smtClean="0"/>
              <a:t>04/10/2025</a:t>
            </a:fld>
            <a:endParaRPr lang="en-GB"/>
          </a:p>
        </p:txBody>
      </p:sp>
      <p:sp>
        <p:nvSpPr>
          <p:cNvPr id="6" name="Footer Placeholder 5">
            <a:extLst>
              <a:ext uri="{FF2B5EF4-FFF2-40B4-BE49-F238E27FC236}">
                <a16:creationId xmlns:a16="http://schemas.microsoft.com/office/drawing/2014/main" id="{FFBCA2F2-F718-0611-3382-D90FFF9EC5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8C46F1-621C-3542-54E5-F385EDD80A8B}"/>
              </a:ext>
            </a:extLst>
          </p:cNvPr>
          <p:cNvSpPr>
            <a:spLocks noGrp="1"/>
          </p:cNvSpPr>
          <p:nvPr>
            <p:ph type="sldNum" sz="quarter" idx="12"/>
          </p:nvPr>
        </p:nvSpPr>
        <p:spPr/>
        <p:txBody>
          <a:bodyPr/>
          <a:lstStyle/>
          <a:p>
            <a:fld id="{BA2F79DA-4CF2-4161-937C-CA3325923576}" type="slidenum">
              <a:rPr lang="en-GB" smtClean="0"/>
              <a:t>‹#›</a:t>
            </a:fld>
            <a:endParaRPr lang="en-GB"/>
          </a:p>
        </p:txBody>
      </p:sp>
    </p:spTree>
    <p:extLst>
      <p:ext uri="{BB962C8B-B14F-4D97-AF65-F5344CB8AC3E}">
        <p14:creationId xmlns:p14="http://schemas.microsoft.com/office/powerpoint/2010/main" val="1055130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322FE-CA5E-70CD-7DD0-25E559E0476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2E4220-EF16-1396-921B-58F7921DF3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6344E3-C194-7752-6621-2C2A9B014B84}"/>
              </a:ext>
            </a:extLst>
          </p:cNvPr>
          <p:cNvSpPr>
            <a:spLocks noGrp="1"/>
          </p:cNvSpPr>
          <p:nvPr>
            <p:ph type="dt" sz="half" idx="10"/>
          </p:nvPr>
        </p:nvSpPr>
        <p:spPr/>
        <p:txBody>
          <a:bodyPr/>
          <a:lstStyle/>
          <a:p>
            <a:fld id="{5A02536E-5816-46BB-AF84-0978768B8E75}" type="datetimeFigureOut">
              <a:rPr lang="en-GB" smtClean="0"/>
              <a:t>04/10/2025</a:t>
            </a:fld>
            <a:endParaRPr lang="en-GB"/>
          </a:p>
        </p:txBody>
      </p:sp>
      <p:sp>
        <p:nvSpPr>
          <p:cNvPr id="5" name="Footer Placeholder 4">
            <a:extLst>
              <a:ext uri="{FF2B5EF4-FFF2-40B4-BE49-F238E27FC236}">
                <a16:creationId xmlns:a16="http://schemas.microsoft.com/office/drawing/2014/main" id="{76358BD3-E2AB-709D-D49E-78DBABF969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F2BE02-6D02-590A-03C1-9885B4FA24EA}"/>
              </a:ext>
            </a:extLst>
          </p:cNvPr>
          <p:cNvSpPr>
            <a:spLocks noGrp="1"/>
          </p:cNvSpPr>
          <p:nvPr>
            <p:ph type="sldNum" sz="quarter" idx="12"/>
          </p:nvPr>
        </p:nvSpPr>
        <p:spPr/>
        <p:txBody>
          <a:bodyPr/>
          <a:lstStyle/>
          <a:p>
            <a:fld id="{BA2F79DA-4CF2-4161-937C-CA3325923576}" type="slidenum">
              <a:rPr lang="en-GB" smtClean="0"/>
              <a:t>‹#›</a:t>
            </a:fld>
            <a:endParaRPr lang="en-GB"/>
          </a:p>
        </p:txBody>
      </p:sp>
    </p:spTree>
    <p:extLst>
      <p:ext uri="{BB962C8B-B14F-4D97-AF65-F5344CB8AC3E}">
        <p14:creationId xmlns:p14="http://schemas.microsoft.com/office/powerpoint/2010/main" val="832311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2EA40F-B359-94EC-190A-9961C9C03F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DB035D-584F-5B2E-8D7A-43B28DFEAC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854108-CA3D-3DCF-1D63-3908E513024C}"/>
              </a:ext>
            </a:extLst>
          </p:cNvPr>
          <p:cNvSpPr>
            <a:spLocks noGrp="1"/>
          </p:cNvSpPr>
          <p:nvPr>
            <p:ph type="dt" sz="half" idx="10"/>
          </p:nvPr>
        </p:nvSpPr>
        <p:spPr/>
        <p:txBody>
          <a:bodyPr/>
          <a:lstStyle/>
          <a:p>
            <a:fld id="{5A02536E-5816-46BB-AF84-0978768B8E75}" type="datetimeFigureOut">
              <a:rPr lang="en-GB" smtClean="0"/>
              <a:t>04/10/2025</a:t>
            </a:fld>
            <a:endParaRPr lang="en-GB"/>
          </a:p>
        </p:txBody>
      </p:sp>
      <p:sp>
        <p:nvSpPr>
          <p:cNvPr id="5" name="Footer Placeholder 4">
            <a:extLst>
              <a:ext uri="{FF2B5EF4-FFF2-40B4-BE49-F238E27FC236}">
                <a16:creationId xmlns:a16="http://schemas.microsoft.com/office/drawing/2014/main" id="{73AAF6E6-8A4B-AA5C-A175-4CA7C55829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EF081A-313A-8ADD-4E07-634ED14DE123}"/>
              </a:ext>
            </a:extLst>
          </p:cNvPr>
          <p:cNvSpPr>
            <a:spLocks noGrp="1"/>
          </p:cNvSpPr>
          <p:nvPr>
            <p:ph type="sldNum" sz="quarter" idx="12"/>
          </p:nvPr>
        </p:nvSpPr>
        <p:spPr/>
        <p:txBody>
          <a:bodyPr/>
          <a:lstStyle/>
          <a:p>
            <a:fld id="{BA2F79DA-4CF2-4161-937C-CA3325923576}" type="slidenum">
              <a:rPr lang="en-GB" smtClean="0"/>
              <a:t>‹#›</a:t>
            </a:fld>
            <a:endParaRPr lang="en-GB"/>
          </a:p>
        </p:txBody>
      </p:sp>
    </p:spTree>
    <p:extLst>
      <p:ext uri="{BB962C8B-B14F-4D97-AF65-F5344CB8AC3E}">
        <p14:creationId xmlns:p14="http://schemas.microsoft.com/office/powerpoint/2010/main" val="759858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E849F7-2F04-190F-AE62-ACF21C6037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67F75C-C6E1-16C2-8475-58F00177C8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BF52A-82BE-C64E-B235-0A5A312BB6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A02536E-5816-46BB-AF84-0978768B8E75}" type="datetimeFigureOut">
              <a:rPr lang="en-GB" smtClean="0"/>
              <a:t>04/10/2025</a:t>
            </a:fld>
            <a:endParaRPr lang="en-GB"/>
          </a:p>
        </p:txBody>
      </p:sp>
      <p:sp>
        <p:nvSpPr>
          <p:cNvPr id="5" name="Footer Placeholder 4">
            <a:extLst>
              <a:ext uri="{FF2B5EF4-FFF2-40B4-BE49-F238E27FC236}">
                <a16:creationId xmlns:a16="http://schemas.microsoft.com/office/drawing/2014/main" id="{81B15F8C-2520-0782-11FA-DF4B42CA6B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6949123-45B5-2EF3-9DE1-FD412D6FA6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A2F79DA-4CF2-4161-937C-CA3325923576}" type="slidenum">
              <a:rPr lang="en-GB" smtClean="0"/>
              <a:t>‹#›</a:t>
            </a:fld>
            <a:endParaRPr lang="en-GB"/>
          </a:p>
        </p:txBody>
      </p:sp>
    </p:spTree>
    <p:extLst>
      <p:ext uri="{BB962C8B-B14F-4D97-AF65-F5344CB8AC3E}">
        <p14:creationId xmlns:p14="http://schemas.microsoft.com/office/powerpoint/2010/main" val="17419452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arge room with a dome ceiling&#10;&#10;AI-generated content may be incorrect.">
            <a:extLst>
              <a:ext uri="{FF2B5EF4-FFF2-40B4-BE49-F238E27FC236}">
                <a16:creationId xmlns:a16="http://schemas.microsoft.com/office/drawing/2014/main" id="{35CDA0BB-3471-7C62-98CD-1259691BEB96}"/>
              </a:ext>
            </a:extLst>
          </p:cNvPr>
          <p:cNvPicPr>
            <a:picLocks noChangeAspect="1"/>
          </p:cNvPicPr>
          <p:nvPr/>
        </p:nvPicPr>
        <p:blipFill>
          <a:blip r:embed="rId3">
            <a:extLst>
              <a:ext uri="{28A0092B-C50C-407E-A947-70E740481C1C}">
                <a14:useLocalDpi xmlns:a14="http://schemas.microsoft.com/office/drawing/2010/main" val="0"/>
              </a:ext>
            </a:extLst>
          </a:blip>
          <a:srcRect t="15413"/>
          <a:stretch>
            <a:fillRect/>
          </a:stretch>
        </p:blipFill>
        <p:spPr>
          <a:xfrm>
            <a:off x="20" y="-22"/>
            <a:ext cx="12191977" cy="6858022"/>
          </a:xfrm>
          <a:prstGeom prst="rect">
            <a:avLst/>
          </a:prstGeom>
        </p:spPr>
      </p:pic>
      <p:sp>
        <p:nvSpPr>
          <p:cNvPr id="1043" name="Rectangle 104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643466" y="643467"/>
            <a:ext cx="5452529" cy="3569242"/>
          </a:xfrm>
        </p:spPr>
        <p:txBody>
          <a:bodyPr anchor="t">
            <a:normAutofit/>
          </a:bodyPr>
          <a:lstStyle/>
          <a:p>
            <a:pPr algn="l"/>
            <a:r>
              <a:rPr lang="en-GB" sz="4800" b="1">
                <a:solidFill>
                  <a:srgbClr val="FFFFFF"/>
                </a:solidFill>
              </a:rPr>
              <a:t>LCDB7012 </a:t>
            </a:r>
            <a:br>
              <a:rPr lang="en-GB" sz="4800" b="1">
                <a:solidFill>
                  <a:srgbClr val="FFFFFF"/>
                </a:solidFill>
              </a:rPr>
            </a:br>
            <a:r>
              <a:rPr lang="en-GB" sz="4800" b="1">
                <a:solidFill>
                  <a:srgbClr val="FFFFFF"/>
                </a:solidFill>
              </a:rPr>
              <a:t>ADVANCING TO THE DOCTORAL RESEARCH STAGE</a:t>
            </a:r>
            <a:br>
              <a:rPr lang="en-GB" sz="4800">
                <a:solidFill>
                  <a:srgbClr val="FFFFFF"/>
                </a:solidFill>
              </a:rPr>
            </a:br>
            <a:endParaRPr lang="en-GB" sz="4800">
              <a:solidFill>
                <a:srgbClr val="FFFFFF"/>
              </a:solidFill>
            </a:endParaRPr>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643466" y="4551037"/>
            <a:ext cx="5449479" cy="1578054"/>
          </a:xfrm>
        </p:spPr>
        <p:txBody>
          <a:bodyPr anchor="b">
            <a:normAutofit/>
          </a:bodyPr>
          <a:lstStyle/>
          <a:p>
            <a:pPr algn="l"/>
            <a:r>
              <a:rPr lang="en-GB">
                <a:solidFill>
                  <a:srgbClr val="FFFFFF"/>
                </a:solidFill>
              </a:rPr>
              <a:t>DR CAROLINE JAWAD 2025</a:t>
            </a:r>
          </a:p>
        </p:txBody>
      </p:sp>
      <p:sp>
        <p:nvSpPr>
          <p:cNvPr id="1045" name="Rectangle 1044">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1909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500"/>
              <a:t>This presentation  will introduce you to some aspects of research methods – but it is NOT intended to replace key reading, such as Bryman, Crotty, Creswell, Maxwell, Denscombe, Denzin, Guba and Lincoln and Cohen.  </a:t>
            </a:r>
          </a:p>
          <a:p>
            <a:r>
              <a:rPr lang="en-GB" sz="1500"/>
              <a:t>You must read key texts and beyond at doctoral level that cover the method and for this you may have to go beyond your modules reading list.</a:t>
            </a:r>
          </a:p>
          <a:p>
            <a:r>
              <a:rPr lang="en-GB" sz="1500"/>
              <a:t>Some slides will not be focused on and you are expected at this doctoral level to be motivated, engaged and understand the areas you need to explore.</a:t>
            </a:r>
          </a:p>
          <a:p>
            <a:endParaRPr lang="en-GB" sz="15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5D3A5F-7B60-E713-4BB7-9667A110B9B0}"/>
              </a:ext>
            </a:extLst>
          </p:cNvPr>
          <p:cNvSpPr>
            <a:spLocks noGrp="1"/>
          </p:cNvSpPr>
          <p:nvPr>
            <p:ph type="title"/>
          </p:nvPr>
        </p:nvSpPr>
        <p:spPr>
          <a:xfrm>
            <a:off x="635000" y="640823"/>
            <a:ext cx="3418659" cy="5583148"/>
          </a:xfrm>
        </p:spPr>
        <p:txBody>
          <a:bodyPr anchor="ctr">
            <a:normAutofit/>
          </a:bodyPr>
          <a:lstStyle/>
          <a:p>
            <a:r>
              <a:rPr lang="en-GB" sz="4600"/>
              <a:t>Assignments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1053260-07EE-5F37-5808-BAFBBC5713D1}"/>
              </a:ext>
            </a:extLst>
          </p:cNvPr>
          <p:cNvGraphicFramePr>
            <a:graphicFrameLocks noGrp="1"/>
          </p:cNvGraphicFramePr>
          <p:nvPr>
            <p:ph idx="1"/>
            <p:extLst>
              <p:ext uri="{D42A27DB-BD31-4B8C-83A1-F6EECF244321}">
                <p14:modId xmlns:p14="http://schemas.microsoft.com/office/powerpoint/2010/main" val="251598533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6681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robot in a cafe table">
            <a:extLst>
              <a:ext uri="{FF2B5EF4-FFF2-40B4-BE49-F238E27FC236}">
                <a16:creationId xmlns:a16="http://schemas.microsoft.com/office/drawing/2014/main" id="{F5483139-2B72-5F03-EB4E-2EF4B01C6EA0}"/>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4" name="Title 3">
            <a:extLst>
              <a:ext uri="{FF2B5EF4-FFF2-40B4-BE49-F238E27FC236}">
                <a16:creationId xmlns:a16="http://schemas.microsoft.com/office/drawing/2014/main" id="{E4636D7F-821F-0ADA-124C-32DCCE95B260}"/>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b="1">
                <a:solidFill>
                  <a:srgbClr val="FFFFFF"/>
                </a:solidFill>
              </a:rPr>
              <a:t>ASSIGNMENT 1 - THE REFLECTIVE PORTFOLIO</a:t>
            </a:r>
            <a:br>
              <a:rPr lang="en-US" sz="6000" b="1">
                <a:solidFill>
                  <a:srgbClr val="FFFFFF"/>
                </a:solidFill>
              </a:rPr>
            </a:br>
            <a:endParaRPr lang="en-US" sz="6000">
              <a:solidFill>
                <a:srgbClr val="FFFFFF"/>
              </a:solidFill>
            </a:endParaRPr>
          </a:p>
        </p:txBody>
      </p:sp>
    </p:spTree>
    <p:extLst>
      <p:ext uri="{BB962C8B-B14F-4D97-AF65-F5344CB8AC3E}">
        <p14:creationId xmlns:p14="http://schemas.microsoft.com/office/powerpoint/2010/main" val="183963335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283E2-1115-AE41-230F-CC946A309DD0}"/>
              </a:ext>
            </a:extLst>
          </p:cNvPr>
          <p:cNvSpPr>
            <a:spLocks noGrp="1"/>
          </p:cNvSpPr>
          <p:nvPr>
            <p:ph type="title"/>
          </p:nvPr>
        </p:nvSpPr>
        <p:spPr/>
        <p:txBody>
          <a:bodyPr>
            <a:normAutofit/>
          </a:bodyPr>
          <a:lstStyle/>
          <a:p>
            <a:r>
              <a:rPr lang="en-GB" b="1" dirty="0"/>
              <a:t>What This Assignment IS</a:t>
            </a:r>
            <a:br>
              <a:rPr lang="en-GB" dirty="0"/>
            </a:br>
            <a:endParaRPr lang="en-GB" dirty="0"/>
          </a:p>
        </p:txBody>
      </p:sp>
      <p:graphicFrame>
        <p:nvGraphicFramePr>
          <p:cNvPr id="5" name="Content Placeholder 2">
            <a:extLst>
              <a:ext uri="{FF2B5EF4-FFF2-40B4-BE49-F238E27FC236}">
                <a16:creationId xmlns:a16="http://schemas.microsoft.com/office/drawing/2014/main" id="{874C704A-A7B6-FD7E-BE75-48E8C415362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150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C9EE67-64B6-874F-6F81-46D3504C9287}"/>
              </a:ext>
            </a:extLst>
          </p:cNvPr>
          <p:cNvSpPr>
            <a:spLocks noGrp="1"/>
          </p:cNvSpPr>
          <p:nvPr>
            <p:ph type="title"/>
          </p:nvPr>
        </p:nvSpPr>
        <p:spPr>
          <a:xfrm>
            <a:off x="1043631" y="809898"/>
            <a:ext cx="9942716" cy="1554480"/>
          </a:xfrm>
        </p:spPr>
        <p:txBody>
          <a:bodyPr anchor="ctr">
            <a:normAutofit/>
          </a:bodyPr>
          <a:lstStyle/>
          <a:p>
            <a:r>
              <a:rPr lang="en-GB" sz="4800" b="1"/>
              <a:t>What it IS NOT:</a:t>
            </a:r>
            <a:endParaRPr lang="en-GB" sz="4800"/>
          </a:p>
        </p:txBody>
      </p:sp>
      <p:sp>
        <p:nvSpPr>
          <p:cNvPr id="3" name="Content Placeholder 2">
            <a:extLst>
              <a:ext uri="{FF2B5EF4-FFF2-40B4-BE49-F238E27FC236}">
                <a16:creationId xmlns:a16="http://schemas.microsoft.com/office/drawing/2014/main" id="{AAB625A0-3B75-E7B3-A742-28D4C9F04709}"/>
              </a:ext>
            </a:extLst>
          </p:cNvPr>
          <p:cNvSpPr>
            <a:spLocks noGrp="1"/>
          </p:cNvSpPr>
          <p:nvPr>
            <p:ph idx="1"/>
          </p:nvPr>
        </p:nvSpPr>
        <p:spPr>
          <a:xfrm>
            <a:off x="1045028" y="3017522"/>
            <a:ext cx="9941319" cy="3124658"/>
          </a:xfrm>
        </p:spPr>
        <p:txBody>
          <a:bodyPr anchor="ctr">
            <a:normAutofit/>
          </a:bodyPr>
          <a:lstStyle/>
          <a:p>
            <a:r>
              <a:rPr lang="en-GB" sz="2400"/>
              <a:t>A descriptive narrative of "what I did"A simple chronological account of your doctoral journeyA literature review of your research topic</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1606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8B9436-9A94-D3B7-32FD-16E1F2C35344}"/>
              </a:ext>
            </a:extLst>
          </p:cNvPr>
          <p:cNvSpPr>
            <a:spLocks noGrp="1"/>
          </p:cNvSpPr>
          <p:nvPr>
            <p:ph type="title"/>
          </p:nvPr>
        </p:nvSpPr>
        <p:spPr>
          <a:xfrm>
            <a:off x="686834" y="1153572"/>
            <a:ext cx="3200400" cy="4461163"/>
          </a:xfrm>
        </p:spPr>
        <p:txBody>
          <a:bodyPr>
            <a:normAutofit/>
          </a:bodyPr>
          <a:lstStyle/>
          <a:p>
            <a:r>
              <a:rPr lang="en-GB" b="1">
                <a:solidFill>
                  <a:srgbClr val="FFFFFF"/>
                </a:solidFill>
              </a:rPr>
              <a:t>Key principle:</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1E08FD9-2287-9376-F81F-543E6E534032}"/>
              </a:ext>
            </a:extLst>
          </p:cNvPr>
          <p:cNvSpPr>
            <a:spLocks noGrp="1"/>
          </p:cNvSpPr>
          <p:nvPr>
            <p:ph idx="1"/>
          </p:nvPr>
        </p:nvSpPr>
        <p:spPr>
          <a:xfrm>
            <a:off x="4447308" y="591344"/>
            <a:ext cx="6906491" cy="5585619"/>
          </a:xfrm>
        </p:spPr>
        <p:txBody>
          <a:bodyPr anchor="ctr">
            <a:normAutofit/>
          </a:bodyPr>
          <a:lstStyle/>
          <a:p>
            <a:r>
              <a:rPr lang="en-GB" dirty="0"/>
              <a:t>Move beyond self-description to analytical examination. </a:t>
            </a:r>
          </a:p>
          <a:p>
            <a:r>
              <a:rPr lang="en-GB" dirty="0"/>
              <a:t>As Cunliffe (2003, p.989) argues, reflexivity involves "a more radical consciousness of self in making problematic the ways we have learned to think and act.“</a:t>
            </a:r>
          </a:p>
          <a:p>
            <a:r>
              <a:rPr lang="en-GB" dirty="0"/>
              <a:t> Ask not just "What happened?" but "Why did this happen? </a:t>
            </a:r>
          </a:p>
          <a:p>
            <a:r>
              <a:rPr lang="en-GB" dirty="0"/>
              <a:t>How does who I am influence what I research and how I research it?"</a:t>
            </a:r>
          </a:p>
        </p:txBody>
      </p:sp>
    </p:spTree>
    <p:extLst>
      <p:ext uri="{BB962C8B-B14F-4D97-AF65-F5344CB8AC3E}">
        <p14:creationId xmlns:p14="http://schemas.microsoft.com/office/powerpoint/2010/main" val="3696352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EFFD45-A4FE-D257-86E1-25770F1679A3}"/>
              </a:ext>
            </a:extLst>
          </p:cNvPr>
          <p:cNvSpPr>
            <a:spLocks noGrp="1"/>
          </p:cNvSpPr>
          <p:nvPr>
            <p:ph type="title"/>
          </p:nvPr>
        </p:nvSpPr>
        <p:spPr>
          <a:xfrm>
            <a:off x="686834" y="1153572"/>
            <a:ext cx="3200400" cy="4461163"/>
          </a:xfrm>
        </p:spPr>
        <p:txBody>
          <a:bodyPr>
            <a:normAutofit/>
          </a:bodyPr>
          <a:lstStyle/>
          <a:p>
            <a:r>
              <a:rPr lang="en-GB" b="1">
                <a:solidFill>
                  <a:srgbClr val="FFFFFF"/>
                </a:solidFill>
              </a:rPr>
              <a:t>Essential reading</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85EC4DB-5F80-4DA5-F42D-E19C81738C2A}"/>
              </a:ext>
            </a:extLst>
          </p:cNvPr>
          <p:cNvSpPr>
            <a:spLocks noGrp="1"/>
          </p:cNvSpPr>
          <p:nvPr>
            <p:ph idx="1"/>
          </p:nvPr>
        </p:nvSpPr>
        <p:spPr>
          <a:xfrm>
            <a:off x="4447308" y="591344"/>
            <a:ext cx="6906491" cy="5585619"/>
          </a:xfrm>
        </p:spPr>
        <p:txBody>
          <a:bodyPr anchor="ctr">
            <a:normAutofit/>
          </a:bodyPr>
          <a:lstStyle/>
          <a:p>
            <a:r>
              <a:rPr lang="en-GB" dirty="0"/>
              <a:t>Cunliffe, A.L. (2003) 'Reflexive inquiry in organizational research: Questions and possibilities', </a:t>
            </a:r>
            <a:r>
              <a:rPr lang="en-GB" i="1" dirty="0"/>
              <a:t>Human Relations</a:t>
            </a:r>
            <a:r>
              <a:rPr lang="en-GB" dirty="0"/>
              <a:t>, 56(8), pp.983-1003.</a:t>
            </a:r>
          </a:p>
          <a:p>
            <a:r>
              <a:rPr lang="en-GB" dirty="0"/>
              <a:t>Finlay, L. and Gough, B. (eds.) (2003) </a:t>
            </a:r>
            <a:r>
              <a:rPr lang="en-GB" i="1" dirty="0"/>
              <a:t>Reflexivity: A Practical Guide for Researchers in Health and Social Sciences</a:t>
            </a:r>
            <a:r>
              <a:rPr lang="en-GB" dirty="0"/>
              <a:t>. Oxford: Blackwell.</a:t>
            </a:r>
          </a:p>
          <a:p>
            <a:endParaRPr lang="en-GB" dirty="0"/>
          </a:p>
        </p:txBody>
      </p:sp>
    </p:spTree>
    <p:extLst>
      <p:ext uri="{BB962C8B-B14F-4D97-AF65-F5344CB8AC3E}">
        <p14:creationId xmlns:p14="http://schemas.microsoft.com/office/powerpoint/2010/main" val="1849162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abyrinth board game with holes">
            <a:extLst>
              <a:ext uri="{FF2B5EF4-FFF2-40B4-BE49-F238E27FC236}">
                <a16:creationId xmlns:a16="http://schemas.microsoft.com/office/drawing/2014/main" id="{564CEB42-6357-BF16-B803-A99471F5B970}"/>
              </a:ext>
            </a:extLst>
          </p:cNvPr>
          <p:cNvPicPr>
            <a:picLocks noChangeAspect="1"/>
          </p:cNvPicPr>
          <p:nvPr/>
        </p:nvPicPr>
        <p:blipFill>
          <a:blip r:embed="rId2"/>
          <a:srcRect t="11551" b="4180"/>
          <a:stretch>
            <a:fillRect/>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2EF327-CAD7-51BF-E95F-1C5625804B68}"/>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dirty="0">
                <a:solidFill>
                  <a:srgbClr val="FFFFFF"/>
                </a:solidFill>
              </a:rPr>
              <a:t>Understanding the Six Sections </a:t>
            </a:r>
            <a:endParaRPr lang="en-US" sz="5200" dirty="0">
              <a:solidFill>
                <a:srgbClr val="FFFFFF"/>
              </a:solidFill>
            </a:endParaRPr>
          </a:p>
        </p:txBody>
      </p:sp>
    </p:spTree>
    <p:extLst>
      <p:ext uri="{BB962C8B-B14F-4D97-AF65-F5344CB8AC3E}">
        <p14:creationId xmlns:p14="http://schemas.microsoft.com/office/powerpoint/2010/main" val="197188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02586-B2B5-C25D-A0E9-5D12C15270A5}"/>
              </a:ext>
            </a:extLst>
          </p:cNvPr>
          <p:cNvSpPr>
            <a:spLocks noGrp="1"/>
          </p:cNvSpPr>
          <p:nvPr>
            <p:ph type="title"/>
          </p:nvPr>
        </p:nvSpPr>
        <p:spPr>
          <a:xfrm>
            <a:off x="686834" y="1153572"/>
            <a:ext cx="3200400" cy="4461163"/>
          </a:xfrm>
        </p:spPr>
        <p:txBody>
          <a:bodyPr>
            <a:normAutofit/>
          </a:bodyPr>
          <a:lstStyle/>
          <a:p>
            <a:r>
              <a:rPr lang="en-GB" b="1">
                <a:solidFill>
                  <a:srgbClr val="FFFFFF"/>
                </a:solidFill>
              </a:rPr>
              <a:t>Section 1: Research Genesis and Positioning (750 words)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F83180E-9488-6C8B-CF80-BD3A635297DF}"/>
              </a:ext>
            </a:extLst>
          </p:cNvPr>
          <p:cNvSpPr>
            <a:spLocks noGrp="1"/>
          </p:cNvSpPr>
          <p:nvPr>
            <p:ph idx="1"/>
          </p:nvPr>
        </p:nvSpPr>
        <p:spPr>
          <a:xfrm>
            <a:off x="4447308" y="591344"/>
            <a:ext cx="6906491" cy="5585619"/>
          </a:xfrm>
        </p:spPr>
        <p:txBody>
          <a:bodyPr anchor="ctr">
            <a:normAutofit/>
          </a:bodyPr>
          <a:lstStyle/>
          <a:p>
            <a:r>
              <a:rPr lang="en-GB" b="1" dirty="0"/>
              <a:t>Purpose:</a:t>
            </a:r>
            <a:r>
              <a:rPr lang="en-GB" dirty="0"/>
              <a:t> Critically examine your journey to this research topic</a:t>
            </a:r>
          </a:p>
          <a:p>
            <a:r>
              <a:rPr lang="en-GB" b="1" dirty="0"/>
              <a:t>Theoretical foundation:</a:t>
            </a:r>
            <a:r>
              <a:rPr lang="en-GB" dirty="0"/>
              <a:t> This section draws on concepts of positionality (Bourke, 2014) and researcher subjectivity in qualitative inquiry (</a:t>
            </a:r>
            <a:r>
              <a:rPr lang="en-GB" dirty="0" err="1"/>
              <a:t>Peshkin</a:t>
            </a:r>
            <a:r>
              <a:rPr lang="en-GB" dirty="0"/>
              <a:t>, 1988). As Bourke (2014, p.1) notes, "Positionality is the notion that personal values, views, and location in time and space influence how one understands the world."</a:t>
            </a:r>
          </a:p>
          <a:p>
            <a:endParaRPr lang="en-GB" dirty="0"/>
          </a:p>
        </p:txBody>
      </p:sp>
    </p:spTree>
    <p:extLst>
      <p:ext uri="{BB962C8B-B14F-4D97-AF65-F5344CB8AC3E}">
        <p14:creationId xmlns:p14="http://schemas.microsoft.com/office/powerpoint/2010/main" val="3343456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252231-7EC0-3930-18EA-BD311FC0BC94}"/>
              </a:ext>
            </a:extLst>
          </p:cNvPr>
          <p:cNvSpPr>
            <a:spLocks noGrp="1"/>
          </p:cNvSpPr>
          <p:nvPr>
            <p:ph type="title"/>
          </p:nvPr>
        </p:nvSpPr>
        <p:spPr>
          <a:xfrm>
            <a:off x="686834" y="1153572"/>
            <a:ext cx="3200400" cy="4461163"/>
          </a:xfrm>
        </p:spPr>
        <p:txBody>
          <a:bodyPr>
            <a:normAutofit/>
          </a:bodyPr>
          <a:lstStyle/>
          <a:p>
            <a:r>
              <a:rPr lang="en-GB" b="1">
                <a:solidFill>
                  <a:srgbClr val="FFFFFF"/>
                </a:solidFill>
              </a:rPr>
              <a:t>What to include</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99715F-5970-21FD-6CE5-E729DD9735FD}"/>
              </a:ext>
            </a:extLst>
          </p:cNvPr>
          <p:cNvSpPr>
            <a:spLocks noGrp="1"/>
          </p:cNvSpPr>
          <p:nvPr>
            <p:ph idx="1"/>
          </p:nvPr>
        </p:nvSpPr>
        <p:spPr>
          <a:xfrm>
            <a:off x="4447308" y="591344"/>
            <a:ext cx="6906491" cy="5585619"/>
          </a:xfrm>
        </p:spPr>
        <p:txBody>
          <a:bodyPr anchor="ctr">
            <a:normAutofit/>
          </a:bodyPr>
          <a:lstStyle/>
          <a:p>
            <a:r>
              <a:rPr lang="en-GB" dirty="0"/>
              <a:t>How your background (professional, cultural, personal) led you to this specific research focus</a:t>
            </a:r>
          </a:p>
          <a:p>
            <a:r>
              <a:rPr lang="en-GB" dirty="0"/>
              <a:t>Initial assumptions you brought—and crucially, which ones you've questioned or abandoned</a:t>
            </a:r>
          </a:p>
          <a:p>
            <a:r>
              <a:rPr lang="en-GB" dirty="0"/>
              <a:t>Alignment (or tension) between your worldview and chosen methodology</a:t>
            </a:r>
          </a:p>
          <a:p>
            <a:r>
              <a:rPr lang="en-GB" dirty="0"/>
              <a:t>Potential blind spots arising from your positionality (Merriam et al., 2001</a:t>
            </a:r>
          </a:p>
          <a:p>
            <a:endParaRPr lang="en-GB" dirty="0"/>
          </a:p>
        </p:txBody>
      </p:sp>
    </p:spTree>
    <p:extLst>
      <p:ext uri="{BB962C8B-B14F-4D97-AF65-F5344CB8AC3E}">
        <p14:creationId xmlns:p14="http://schemas.microsoft.com/office/powerpoint/2010/main" val="2611487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4197EB-4C00-18AC-B5C3-D084511BB8DA}"/>
              </a:ext>
            </a:extLst>
          </p:cNvPr>
          <p:cNvSpPr>
            <a:spLocks noGrp="1"/>
          </p:cNvSpPr>
          <p:nvPr>
            <p:ph type="title"/>
          </p:nvPr>
        </p:nvSpPr>
        <p:spPr>
          <a:xfrm>
            <a:off x="686834" y="1153572"/>
            <a:ext cx="3200400" cy="4461163"/>
          </a:xfrm>
        </p:spPr>
        <p:txBody>
          <a:bodyPr>
            <a:normAutofit/>
          </a:bodyPr>
          <a:lstStyle/>
          <a:p>
            <a:r>
              <a:rPr lang="en-GB">
                <a:solidFill>
                  <a:srgbClr val="FFFFFF"/>
                </a:solidFill>
              </a:rPr>
              <a:t>ADVICE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DFC8A1C-450B-FE59-DC22-8C2A8A9A98ED}"/>
              </a:ext>
            </a:extLst>
          </p:cNvPr>
          <p:cNvSpPr>
            <a:spLocks noGrp="1"/>
          </p:cNvSpPr>
          <p:nvPr>
            <p:ph idx="1"/>
          </p:nvPr>
        </p:nvSpPr>
        <p:spPr>
          <a:xfrm>
            <a:off x="4447308" y="591344"/>
            <a:ext cx="6906491" cy="5585619"/>
          </a:xfrm>
        </p:spPr>
        <p:txBody>
          <a:bodyPr anchor="ctr">
            <a:normAutofit/>
          </a:bodyPr>
          <a:lstStyle/>
          <a:p>
            <a:r>
              <a:rPr lang="en-GB" b="1" dirty="0"/>
              <a:t>DON’T </a:t>
            </a:r>
            <a:r>
              <a:rPr lang="en-GB" dirty="0"/>
              <a:t>just list your career history without analysis</a:t>
            </a:r>
          </a:p>
        </p:txBody>
      </p:sp>
    </p:spTree>
    <p:extLst>
      <p:ext uri="{BB962C8B-B14F-4D97-AF65-F5344CB8AC3E}">
        <p14:creationId xmlns:p14="http://schemas.microsoft.com/office/powerpoint/2010/main" val="2042652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BDEBE3-877E-D176-6F69-773863592B4A}"/>
              </a:ext>
            </a:extLst>
          </p:cNvPr>
          <p:cNvSpPr>
            <a:spLocks noGrp="1"/>
          </p:cNvSpPr>
          <p:nvPr>
            <p:ph type="title"/>
          </p:nvPr>
        </p:nvSpPr>
        <p:spPr>
          <a:xfrm>
            <a:off x="686834" y="591344"/>
            <a:ext cx="3200400" cy="5585619"/>
          </a:xfrm>
        </p:spPr>
        <p:txBody>
          <a:bodyPr>
            <a:normAutofit/>
          </a:bodyPr>
          <a:lstStyle/>
          <a:p>
            <a:r>
              <a:rPr lang="en-GB" b="1">
                <a:solidFill>
                  <a:srgbClr val="FFFFFF"/>
                </a:solidFill>
              </a:rPr>
              <a:t>Example</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03B44E2-973C-61C1-E66B-4D0CEBB7E1FB}"/>
              </a:ext>
            </a:extLst>
          </p:cNvPr>
          <p:cNvSpPr>
            <a:spLocks noGrp="1"/>
          </p:cNvSpPr>
          <p:nvPr>
            <p:ph idx="1"/>
          </p:nvPr>
        </p:nvSpPr>
        <p:spPr>
          <a:xfrm>
            <a:off x="4447308" y="591344"/>
            <a:ext cx="6906491" cy="5585619"/>
          </a:xfrm>
        </p:spPr>
        <p:txBody>
          <a:bodyPr anchor="ctr">
            <a:normAutofit/>
          </a:bodyPr>
          <a:lstStyle/>
          <a:p>
            <a:r>
              <a:rPr lang="en-GB" sz="2400"/>
              <a:t>Having completed an MBA dissertation on online gambling, I initially approached casino responsibility research through managerialist CSR frameworks (Carroll, 1991; Friedman, 1970). As a non-gambler with no personal connection to gambling addiction, I was a complete outsider. Engaging with sociological literature (Goffman, 1959; Foucault, 1977; Bourdieu, 1986) revealed how my business background and outsider status shaped my initial assumptions—I saw responsible gambling as a solvable organisational problem rather than recognising the fundamental contradictions between profit imperatives and harm prevention that my later fieldwork exposed.</a:t>
            </a:r>
          </a:p>
        </p:txBody>
      </p:sp>
    </p:spTree>
    <p:extLst>
      <p:ext uri="{BB962C8B-B14F-4D97-AF65-F5344CB8AC3E}">
        <p14:creationId xmlns:p14="http://schemas.microsoft.com/office/powerpoint/2010/main" val="24694381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79221B-6CF7-2675-0677-2EAE680A41A7}"/>
              </a:ext>
            </a:extLst>
          </p:cNvPr>
          <p:cNvSpPr>
            <a:spLocks noGrp="1"/>
          </p:cNvSpPr>
          <p:nvPr>
            <p:ph type="title"/>
          </p:nvPr>
        </p:nvSpPr>
        <p:spPr>
          <a:xfrm>
            <a:off x="686834" y="591344"/>
            <a:ext cx="3200400" cy="5585619"/>
          </a:xfrm>
        </p:spPr>
        <p:txBody>
          <a:bodyPr>
            <a:normAutofit/>
          </a:bodyPr>
          <a:lstStyle/>
          <a:p>
            <a:r>
              <a:rPr lang="en-GB" b="1">
                <a:solidFill>
                  <a:srgbClr val="FFFFFF"/>
                </a:solidFill>
              </a:rPr>
              <a:t>Key references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157A1CC-BF45-FAA1-7FC0-7CE0B207A311}"/>
              </a:ext>
            </a:extLst>
          </p:cNvPr>
          <p:cNvSpPr>
            <a:spLocks noGrp="1"/>
          </p:cNvSpPr>
          <p:nvPr>
            <p:ph idx="1"/>
          </p:nvPr>
        </p:nvSpPr>
        <p:spPr>
          <a:xfrm>
            <a:off x="4447308" y="591344"/>
            <a:ext cx="6906491" cy="5585619"/>
          </a:xfrm>
        </p:spPr>
        <p:txBody>
          <a:bodyPr anchor="ctr">
            <a:normAutofit/>
          </a:bodyPr>
          <a:lstStyle/>
          <a:p>
            <a:r>
              <a:rPr lang="en-GB" dirty="0"/>
              <a:t>Bourke, B. (2014) 'Positionality: Reflecting on the research process', </a:t>
            </a:r>
            <a:r>
              <a:rPr lang="en-GB" i="1" dirty="0"/>
              <a:t>The Qualitative Report</a:t>
            </a:r>
            <a:r>
              <a:rPr lang="en-GB" dirty="0"/>
              <a:t>, 19(33), pp.1-9.</a:t>
            </a:r>
          </a:p>
          <a:p>
            <a:r>
              <a:rPr lang="en-GB" dirty="0"/>
              <a:t>Merriam, S.B. et al. (2001) 'Power and positionality: Negotiating insider/outsider status within and across cultures', </a:t>
            </a:r>
            <a:r>
              <a:rPr lang="en-GB" i="1" dirty="0"/>
              <a:t>International Journal of Lifelong Education</a:t>
            </a:r>
            <a:r>
              <a:rPr lang="en-GB" dirty="0"/>
              <a:t>, 20(5), pp.405-416.</a:t>
            </a:r>
          </a:p>
          <a:p>
            <a:endParaRPr lang="en-GB" dirty="0"/>
          </a:p>
        </p:txBody>
      </p:sp>
    </p:spTree>
    <p:extLst>
      <p:ext uri="{BB962C8B-B14F-4D97-AF65-F5344CB8AC3E}">
        <p14:creationId xmlns:p14="http://schemas.microsoft.com/office/powerpoint/2010/main" val="14249897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BDCCF-E88B-6528-4318-D7631AA335F1}"/>
              </a:ext>
            </a:extLst>
          </p:cNvPr>
          <p:cNvSpPr>
            <a:spLocks noGrp="1"/>
          </p:cNvSpPr>
          <p:nvPr>
            <p:ph type="title"/>
          </p:nvPr>
        </p:nvSpPr>
        <p:spPr>
          <a:xfrm>
            <a:off x="686834" y="1153572"/>
            <a:ext cx="3200400" cy="4461163"/>
          </a:xfrm>
        </p:spPr>
        <p:txBody>
          <a:bodyPr>
            <a:normAutofit/>
          </a:bodyPr>
          <a:lstStyle/>
          <a:p>
            <a:br>
              <a:rPr lang="en-GB" b="1">
                <a:solidFill>
                  <a:srgbClr val="FFFFFF"/>
                </a:solidFill>
              </a:rPr>
            </a:br>
            <a:r>
              <a:rPr lang="en-GB" b="1">
                <a:solidFill>
                  <a:srgbClr val="FFFFFF"/>
                </a:solidFill>
              </a:rPr>
              <a:t>Section 2: Theoretical Engagement (1000 words)</a:t>
            </a:r>
            <a:br>
              <a:rPr lang="en-GB" b="1">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241E4F8-494D-6313-7553-72630AAA6E28}"/>
              </a:ext>
            </a:extLst>
          </p:cNvPr>
          <p:cNvSpPr>
            <a:spLocks noGrp="1"/>
          </p:cNvSpPr>
          <p:nvPr>
            <p:ph idx="1"/>
          </p:nvPr>
        </p:nvSpPr>
        <p:spPr>
          <a:xfrm>
            <a:off x="4447308" y="591344"/>
            <a:ext cx="6906491" cy="5585619"/>
          </a:xfrm>
        </p:spPr>
        <p:txBody>
          <a:bodyPr anchor="ctr">
            <a:normAutofit/>
          </a:bodyPr>
          <a:lstStyle/>
          <a:p>
            <a:r>
              <a:rPr lang="en-GB" b="1" dirty="0"/>
              <a:t>Purpose:</a:t>
            </a:r>
            <a:r>
              <a:rPr lang="en-GB" dirty="0"/>
              <a:t> Analyse how your identity influences engagement with literature and theory</a:t>
            </a:r>
          </a:p>
          <a:p>
            <a:r>
              <a:rPr lang="en-GB" b="1" dirty="0"/>
              <a:t>Theoretical foundation:</a:t>
            </a:r>
            <a:r>
              <a:rPr lang="en-GB" dirty="0"/>
              <a:t> This section recognises that knowledge is socially situated (Haraway, 1988) and that researchers' "theoretical sensitivity" (Corbin &amp; Strauss, 2015) is shaped by biography and experience.</a:t>
            </a:r>
          </a:p>
          <a:p>
            <a:endParaRPr lang="en-GB" dirty="0"/>
          </a:p>
        </p:txBody>
      </p:sp>
    </p:spTree>
    <p:extLst>
      <p:ext uri="{BB962C8B-B14F-4D97-AF65-F5344CB8AC3E}">
        <p14:creationId xmlns:p14="http://schemas.microsoft.com/office/powerpoint/2010/main" val="3592044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6D45CA-11CE-AA89-EEA8-3BFA0635561C}"/>
              </a:ext>
            </a:extLst>
          </p:cNvPr>
          <p:cNvSpPr>
            <a:spLocks noGrp="1"/>
          </p:cNvSpPr>
          <p:nvPr>
            <p:ph type="title"/>
          </p:nvPr>
        </p:nvSpPr>
        <p:spPr>
          <a:xfrm>
            <a:off x="686834" y="1153572"/>
            <a:ext cx="3200400" cy="4461163"/>
          </a:xfrm>
        </p:spPr>
        <p:txBody>
          <a:bodyPr>
            <a:normAutofit/>
          </a:bodyPr>
          <a:lstStyle/>
          <a:p>
            <a:r>
              <a:rPr lang="en-GB" b="1">
                <a:solidFill>
                  <a:srgbClr val="FFFFFF"/>
                </a:solidFill>
              </a:rPr>
              <a:t>Critical questions to address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FCBBC2-E6E3-83D7-1FD5-5B1916462007}"/>
              </a:ext>
            </a:extLst>
          </p:cNvPr>
          <p:cNvSpPr>
            <a:spLocks noGrp="1"/>
          </p:cNvSpPr>
          <p:nvPr>
            <p:ph idx="1"/>
          </p:nvPr>
        </p:nvSpPr>
        <p:spPr>
          <a:xfrm>
            <a:off x="4447308" y="591344"/>
            <a:ext cx="6906491" cy="5585619"/>
          </a:xfrm>
        </p:spPr>
        <p:txBody>
          <a:bodyPr anchor="ctr">
            <a:normAutofit/>
          </a:bodyPr>
          <a:lstStyle/>
          <a:p>
            <a:r>
              <a:rPr lang="en-GB" dirty="0"/>
              <a:t>Which theories immediately resonated? Why might this be?</a:t>
            </a:r>
          </a:p>
          <a:p>
            <a:r>
              <a:rPr lang="en-GB" dirty="0"/>
              <a:t>How do your experiences affect your interpretation of literature?</a:t>
            </a:r>
          </a:p>
          <a:p>
            <a:r>
              <a:rPr lang="en-GB" dirty="0"/>
              <a:t>Whose voices have you prioritised in your reading? Whose have you marginalised? (Alvesson &amp; </a:t>
            </a:r>
            <a:r>
              <a:rPr lang="en-GB" dirty="0" err="1"/>
              <a:t>Sköldberg</a:t>
            </a:r>
            <a:r>
              <a:rPr lang="en-GB" dirty="0"/>
              <a:t>, 2018)</a:t>
            </a:r>
          </a:p>
          <a:p>
            <a:r>
              <a:rPr lang="en-GB" dirty="0"/>
              <a:t>What theoretical challenges or revelations have you encountered?</a:t>
            </a:r>
          </a:p>
          <a:p>
            <a:endParaRPr lang="en-GB" dirty="0"/>
          </a:p>
        </p:txBody>
      </p:sp>
    </p:spTree>
    <p:extLst>
      <p:ext uri="{BB962C8B-B14F-4D97-AF65-F5344CB8AC3E}">
        <p14:creationId xmlns:p14="http://schemas.microsoft.com/office/powerpoint/2010/main" val="33107285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8F1D1-1D1C-5E6E-BDEC-74A09DB7436C}"/>
              </a:ext>
            </a:extLst>
          </p:cNvPr>
          <p:cNvSpPr>
            <a:spLocks noGrp="1"/>
          </p:cNvSpPr>
          <p:nvPr>
            <p:ph type="title"/>
          </p:nvPr>
        </p:nvSpPr>
        <p:spPr>
          <a:xfrm>
            <a:off x="686834" y="1153572"/>
            <a:ext cx="3200400" cy="4461163"/>
          </a:xfrm>
        </p:spPr>
        <p:txBody>
          <a:bodyPr>
            <a:normAutofit/>
          </a:bodyPr>
          <a:lstStyle/>
          <a:p>
            <a:r>
              <a:rPr lang="en-GB" b="1">
                <a:solidFill>
                  <a:srgbClr val="FFFFFF"/>
                </a:solidFill>
              </a:rPr>
              <a:t>Example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D4128AD-C48B-08FA-1FDF-0944EF001C69}"/>
              </a:ext>
            </a:extLst>
          </p:cNvPr>
          <p:cNvSpPr>
            <a:spLocks noGrp="1"/>
          </p:cNvSpPr>
          <p:nvPr>
            <p:ph idx="1"/>
          </p:nvPr>
        </p:nvSpPr>
        <p:spPr>
          <a:xfrm>
            <a:off x="4447308" y="591344"/>
            <a:ext cx="6906491" cy="5585619"/>
          </a:xfrm>
        </p:spPr>
        <p:txBody>
          <a:bodyPr anchor="ctr">
            <a:normAutofit/>
          </a:bodyPr>
          <a:lstStyle/>
          <a:p>
            <a:r>
              <a:rPr lang="en-GB" sz="1300"/>
              <a:t>When I began my PhD exploring corporate social responsibility in the casino industry, I was firmly anchored in Carroll's (1991) CSR pyramid and Friedman's (1970) shareholder theory—frameworks that resonated with my business management background's emphasis on systematic, hierarchical models of corporate obligations. These provided comfortable, prescriptive structures: economic responsibilities at the base, legal duties above, ethical expectations next, and philanthropic activities at the apex. Friedman's position that 'the social responsibility of business is to increase its profits' aligned with my professional experience in commercial environments.</a:t>
            </a:r>
          </a:p>
          <a:p>
            <a:r>
              <a:rPr lang="en-GB" sz="1300"/>
              <a:t>However, engagement with the broader research world—particularly sociological perspectives—fundamentally challenged this managerialist framing. Encountering Goffman's (1959) dramaturgical analysis of social interaction, Foucault's (1977) examination of power and governmentality, and Bourdieu's (1986) concepts of capital and habitus revealed far more sophisticated analytical frameworks than CSR models offered. These sociological lenses exposed what my initial theoretical preferences obscured: the micro-level performances of 'responsible gambling' (Goffman), the disciplinary mechanisms through which casinos govern player behaviour whilst maintaining profit imperatives (Foucault), and the reproduction of social inequalities through gambling practices embedded in class habitus (Bourdieu).</a:t>
            </a:r>
          </a:p>
          <a:p>
            <a:r>
              <a:rPr lang="en-GB" sz="1300"/>
              <a:t>I now recognise that my initial attraction to Carroll and Friedman reflected not theoretical superiority but epistemological comfort—these business models treat corporate responsibility as manageable, containable, and ultimately reconcilable with profit maximisation. The sociological perspectives I initially avoided as 'too theoretical' or 'not business-focused' actually provide critical analytical purchase on the contradictions inherent in 'responsible gambling' as corporate practice. This theoretical shift represents more than adding new citations; it reflects a fundamental </a:t>
            </a:r>
            <a:r>
              <a:rPr lang="en-GB" sz="1300" err="1"/>
              <a:t>reconceptualisation</a:t>
            </a:r>
            <a:r>
              <a:rPr lang="en-GB" sz="1300"/>
              <a:t> of casino responsibility from a managerial problem to be solved, to a site of power relations, symbolic violence, and structural contradictions to be critically examined.</a:t>
            </a:r>
          </a:p>
        </p:txBody>
      </p:sp>
    </p:spTree>
    <p:extLst>
      <p:ext uri="{BB962C8B-B14F-4D97-AF65-F5344CB8AC3E}">
        <p14:creationId xmlns:p14="http://schemas.microsoft.com/office/powerpoint/2010/main" val="2526983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694D90B-65C1-9B60-A0ED-2DA70D52214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BA36E-2940-00CA-E479-E053C47A8922}"/>
              </a:ext>
            </a:extLst>
          </p:cNvPr>
          <p:cNvSpPr>
            <a:spLocks noGrp="1"/>
          </p:cNvSpPr>
          <p:nvPr>
            <p:ph type="title"/>
          </p:nvPr>
        </p:nvSpPr>
        <p:spPr>
          <a:xfrm>
            <a:off x="686834" y="1153572"/>
            <a:ext cx="3200400" cy="4461163"/>
          </a:xfrm>
        </p:spPr>
        <p:txBody>
          <a:bodyPr>
            <a:normAutofit/>
          </a:bodyPr>
          <a:lstStyle/>
          <a:p>
            <a:r>
              <a:rPr lang="en-GB" b="1">
                <a:solidFill>
                  <a:srgbClr val="FFFFFF"/>
                </a:solidFill>
              </a:rPr>
              <a:t>Example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8F7D62F-2E41-8D67-BAD9-C94518DA7F71}"/>
              </a:ext>
            </a:extLst>
          </p:cNvPr>
          <p:cNvSpPr>
            <a:spLocks noGrp="1"/>
          </p:cNvSpPr>
          <p:nvPr>
            <p:ph idx="1"/>
          </p:nvPr>
        </p:nvSpPr>
        <p:spPr>
          <a:xfrm>
            <a:off x="4447308" y="591344"/>
            <a:ext cx="6906491" cy="5585619"/>
          </a:xfrm>
        </p:spPr>
        <p:txBody>
          <a:bodyPr anchor="ctr">
            <a:normAutofit/>
          </a:bodyPr>
          <a:lstStyle/>
          <a:p>
            <a:r>
              <a:rPr lang="en-GB" sz="2400"/>
              <a:t>When I began my PhD exploring corporate social responsibility in the casino industry, I was firmly anchored in Carroll's (1991) CSR pyramid and Friedman's (1970) shareholder theory—frameworks that resonated with my business management background's emphasis on systematic, hierarchical models of corporate obligations. These provided comfortable, prescriptive structures: economic responsibilities at the base, legal duties above, ethical expectations next, and philanthropic activities at the apex. Friedman's position that 'the social responsibility of business is to increase its profits' aligned with my professional experience in commercial environments.</a:t>
            </a:r>
          </a:p>
        </p:txBody>
      </p:sp>
    </p:spTree>
    <p:extLst>
      <p:ext uri="{BB962C8B-B14F-4D97-AF65-F5344CB8AC3E}">
        <p14:creationId xmlns:p14="http://schemas.microsoft.com/office/powerpoint/2010/main" val="954366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824479-9C94-6D54-4AC6-0F6FC4252BC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6F93B4-16F2-06FA-C176-31D2D9CFD835}"/>
              </a:ext>
            </a:extLst>
          </p:cNvPr>
          <p:cNvSpPr>
            <a:spLocks noGrp="1"/>
          </p:cNvSpPr>
          <p:nvPr>
            <p:ph type="title"/>
          </p:nvPr>
        </p:nvSpPr>
        <p:spPr>
          <a:xfrm>
            <a:off x="686834" y="1153572"/>
            <a:ext cx="3200400" cy="4461163"/>
          </a:xfrm>
        </p:spPr>
        <p:txBody>
          <a:bodyPr>
            <a:normAutofit/>
          </a:bodyPr>
          <a:lstStyle/>
          <a:p>
            <a:r>
              <a:rPr lang="en-GB" b="1">
                <a:solidFill>
                  <a:srgbClr val="FFFFFF"/>
                </a:solidFill>
              </a:rPr>
              <a:t>Example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63E2FD-CF1D-B79D-2AB1-1B789FC420BC}"/>
              </a:ext>
            </a:extLst>
          </p:cNvPr>
          <p:cNvSpPr>
            <a:spLocks noGrp="1"/>
          </p:cNvSpPr>
          <p:nvPr>
            <p:ph idx="1"/>
          </p:nvPr>
        </p:nvSpPr>
        <p:spPr>
          <a:xfrm>
            <a:off x="4447308" y="591344"/>
            <a:ext cx="6906491" cy="5585619"/>
          </a:xfrm>
        </p:spPr>
        <p:txBody>
          <a:bodyPr anchor="ctr">
            <a:normAutofit/>
          </a:bodyPr>
          <a:lstStyle/>
          <a:p>
            <a:r>
              <a:rPr lang="en-GB" sz="2200" dirty="0"/>
              <a:t>However, engagement with the broader research world, particularly sociological perspectives, fundamentally challenged this managerialist framing. Encountering Goffman's (1959) dramaturgical analysis of social interaction, Foucault's (1977) examination of power and governmentality, and Bourdieu's (1986) concepts of capital and habitus revealed far more sophisticated analytical frameworks than CSR models offered. These sociological lenses exposed what my initial theoretical preferences obscured: the micro-level performances of 'responsible gambling' (Goffman), the disciplinary mechanisms through which casinos govern player behaviour whilst maintaining profit imperatives (Foucault), and the reproduction of social inequalities through gambling practices embedded in class habitus (Bourdieu).</a:t>
            </a:r>
          </a:p>
        </p:txBody>
      </p:sp>
    </p:spTree>
    <p:extLst>
      <p:ext uri="{BB962C8B-B14F-4D97-AF65-F5344CB8AC3E}">
        <p14:creationId xmlns:p14="http://schemas.microsoft.com/office/powerpoint/2010/main" val="18993513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0A33BA-7969-8FA2-A03B-29238CD0F88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33139-C3AE-FDC1-C399-8143FE9D6ED8}"/>
              </a:ext>
            </a:extLst>
          </p:cNvPr>
          <p:cNvSpPr>
            <a:spLocks noGrp="1"/>
          </p:cNvSpPr>
          <p:nvPr>
            <p:ph type="title"/>
          </p:nvPr>
        </p:nvSpPr>
        <p:spPr>
          <a:xfrm>
            <a:off x="686834" y="1153572"/>
            <a:ext cx="3200400" cy="4461163"/>
          </a:xfrm>
        </p:spPr>
        <p:txBody>
          <a:bodyPr>
            <a:normAutofit/>
          </a:bodyPr>
          <a:lstStyle/>
          <a:p>
            <a:r>
              <a:rPr lang="en-GB" b="1">
                <a:solidFill>
                  <a:srgbClr val="FFFFFF"/>
                </a:solidFill>
              </a:rPr>
              <a:t>Example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2C1F5D3-73C7-9B45-F56A-DF9431E9CF80}"/>
              </a:ext>
            </a:extLst>
          </p:cNvPr>
          <p:cNvSpPr>
            <a:spLocks noGrp="1"/>
          </p:cNvSpPr>
          <p:nvPr>
            <p:ph idx="1"/>
          </p:nvPr>
        </p:nvSpPr>
        <p:spPr>
          <a:xfrm>
            <a:off x="4447308" y="591344"/>
            <a:ext cx="6906491" cy="5585619"/>
          </a:xfrm>
        </p:spPr>
        <p:txBody>
          <a:bodyPr anchor="ctr">
            <a:normAutofit/>
          </a:bodyPr>
          <a:lstStyle/>
          <a:p>
            <a:r>
              <a:rPr lang="en-GB" sz="2200" dirty="0"/>
              <a:t>I now recognise that my initial attraction to Carroll and Friedman reflected not theoretical superiority but epistemological comfort, these business models treat corporate responsibility as manageable, containable, and ultimately reconcilable with profit maximisation. The sociological perspectives I initially avoided as 'too theoretical' or 'not business-focused' actually provide critical analytical purchase on the contradictions inherent in 'responsible gambling' as corporate practice. This theoretical shift represents more than adding new citations; it reflects a fundamental </a:t>
            </a:r>
            <a:r>
              <a:rPr lang="en-GB" sz="2200" dirty="0" err="1"/>
              <a:t>reconceptualisation</a:t>
            </a:r>
            <a:r>
              <a:rPr lang="en-GB" sz="2200" dirty="0"/>
              <a:t> of casino responsibility from a managerial problem to be solved, to a site of power relations, symbolic violence, and structural contradictions to be critically examined.</a:t>
            </a:r>
          </a:p>
        </p:txBody>
      </p:sp>
    </p:spTree>
    <p:extLst>
      <p:ext uri="{BB962C8B-B14F-4D97-AF65-F5344CB8AC3E}">
        <p14:creationId xmlns:p14="http://schemas.microsoft.com/office/powerpoint/2010/main" val="21657382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55F8E3-D0B2-7E73-6A6B-EA5DFECFD1F2}"/>
              </a:ext>
            </a:extLst>
          </p:cNvPr>
          <p:cNvSpPr>
            <a:spLocks noGrp="1"/>
          </p:cNvSpPr>
          <p:nvPr>
            <p:ph type="title"/>
          </p:nvPr>
        </p:nvSpPr>
        <p:spPr>
          <a:xfrm>
            <a:off x="686834" y="1153572"/>
            <a:ext cx="3200400" cy="4461163"/>
          </a:xfrm>
        </p:spPr>
        <p:txBody>
          <a:bodyPr>
            <a:normAutofit/>
          </a:bodyPr>
          <a:lstStyle/>
          <a:p>
            <a:r>
              <a:rPr lang="en-GB">
                <a:solidFill>
                  <a:srgbClr val="FFFFFF"/>
                </a:solidFill>
              </a:rPr>
              <a:t>Note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578FA69-42AE-F871-2D0F-5AEF269ECAE2}"/>
              </a:ext>
            </a:extLst>
          </p:cNvPr>
          <p:cNvSpPr>
            <a:spLocks noGrp="1"/>
          </p:cNvSpPr>
          <p:nvPr>
            <p:ph idx="1"/>
          </p:nvPr>
        </p:nvSpPr>
        <p:spPr>
          <a:xfrm>
            <a:off x="4447308" y="591344"/>
            <a:ext cx="6906491" cy="5585619"/>
          </a:xfrm>
        </p:spPr>
        <p:txBody>
          <a:bodyPr anchor="ctr">
            <a:normAutofit/>
          </a:bodyPr>
          <a:lstStyle/>
          <a:p>
            <a:r>
              <a:rPr lang="en-GB" dirty="0"/>
              <a:t>This version shows the intellectual journey from business management frameworks to critical sociological analysis whilst demonstrating sophisticated reflexivity about why certain theories initially appealed and others were resisted.</a:t>
            </a:r>
          </a:p>
        </p:txBody>
      </p:sp>
    </p:spTree>
    <p:extLst>
      <p:ext uri="{BB962C8B-B14F-4D97-AF65-F5344CB8AC3E}">
        <p14:creationId xmlns:p14="http://schemas.microsoft.com/office/powerpoint/2010/main" val="10427215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B4070A-8897-0298-E0C2-A20ADA1999E4}"/>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CF30BE3-42EC-6DBF-33BA-53F68CB84E05}"/>
              </a:ext>
            </a:extLst>
          </p:cNvPr>
          <p:cNvSpPr>
            <a:spLocks noGrp="1"/>
          </p:cNvSpPr>
          <p:nvPr>
            <p:ph idx="1"/>
          </p:nvPr>
        </p:nvSpPr>
        <p:spPr>
          <a:xfrm>
            <a:off x="4447308" y="591344"/>
            <a:ext cx="6906491" cy="5585619"/>
          </a:xfrm>
        </p:spPr>
        <p:txBody>
          <a:bodyPr anchor="ctr">
            <a:normAutofit/>
          </a:bodyPr>
          <a:lstStyle/>
          <a:p>
            <a:r>
              <a:rPr lang="en-GB" sz="1800"/>
              <a:t>Bourdieu, P. (1986) 'The forms of capital', in Richardson, J. (ed.) Handbook of Theory and Research for the Sociology of Education. New York: Greenwood, pp.241-258. </a:t>
            </a:r>
          </a:p>
          <a:p>
            <a:r>
              <a:rPr lang="en-GB" sz="1800"/>
              <a:t>Carroll, A.B. (1991) 'The pyramid of corporate social responsibility: Toward the moral management of organizational stakeholders', Business Horizons, 34(4), pp.39-48. </a:t>
            </a:r>
          </a:p>
          <a:p>
            <a:r>
              <a:rPr lang="en-GB" sz="1800"/>
              <a:t>Foucault, M. (1977) Discipline and Punish: The Birth of the Prison. London: Allen Lane. </a:t>
            </a:r>
          </a:p>
          <a:p>
            <a:r>
              <a:rPr lang="en-GB" sz="1800"/>
              <a:t>Friedman, M. (1970) 'The social responsibility of business is to increase its profits', New York Times Magazine, 13 September, pp.122-126. Goffman, E. (1959) The Presentation of Self in Everyday Life. New York: Anchor Books.</a:t>
            </a:r>
          </a:p>
          <a:p>
            <a:r>
              <a:rPr lang="en-GB" sz="1800" b="1"/>
              <a:t>Reith, G. (1999) The Age of Chance: Gambling in Western Culture. London: Routledge</a:t>
            </a:r>
            <a:r>
              <a:rPr lang="en-GB" sz="1800"/>
              <a:t>. </a:t>
            </a:r>
          </a:p>
          <a:p>
            <a:r>
              <a:rPr lang="en-GB" sz="1800"/>
              <a:t>Cassidy, R. (2020) Vicious Games: Capitalism and Gambling. London: Pluto Press. SAME AGAIN</a:t>
            </a:r>
          </a:p>
        </p:txBody>
      </p:sp>
    </p:spTree>
    <p:extLst>
      <p:ext uri="{BB962C8B-B14F-4D97-AF65-F5344CB8AC3E}">
        <p14:creationId xmlns:p14="http://schemas.microsoft.com/office/powerpoint/2010/main" val="27243674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C980ED-8504-92D7-01F9-6BE02EE0A599}"/>
              </a:ext>
            </a:extLst>
          </p:cNvPr>
          <p:cNvSpPr>
            <a:spLocks noGrp="1"/>
          </p:cNvSpPr>
          <p:nvPr>
            <p:ph type="title"/>
          </p:nvPr>
        </p:nvSpPr>
        <p:spPr>
          <a:xfrm>
            <a:off x="686834" y="1153572"/>
            <a:ext cx="3200400" cy="4461163"/>
          </a:xfrm>
        </p:spPr>
        <p:txBody>
          <a:bodyPr>
            <a:normAutofit/>
          </a:bodyPr>
          <a:lstStyle/>
          <a:p>
            <a:r>
              <a:rPr lang="en-GB" b="1">
                <a:solidFill>
                  <a:srgbClr val="FFFFFF"/>
                </a:solidFill>
              </a:rPr>
              <a:t>Key requirement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AA8B758-352E-3A1C-6A6C-8EA4024F32E4}"/>
              </a:ext>
            </a:extLst>
          </p:cNvPr>
          <p:cNvSpPr>
            <a:spLocks noGrp="1"/>
          </p:cNvSpPr>
          <p:nvPr>
            <p:ph idx="1"/>
          </p:nvPr>
        </p:nvSpPr>
        <p:spPr>
          <a:xfrm>
            <a:off x="4447308" y="591344"/>
            <a:ext cx="6906491" cy="5585619"/>
          </a:xfrm>
        </p:spPr>
        <p:txBody>
          <a:bodyPr anchor="ctr">
            <a:normAutofit/>
          </a:bodyPr>
          <a:lstStyle/>
          <a:p>
            <a:r>
              <a:rPr lang="en-GB" dirty="0"/>
              <a:t>Show awareness that theoretical preferences aren't neutral—they're shaped by who we are</a:t>
            </a:r>
          </a:p>
        </p:txBody>
      </p:sp>
    </p:spTree>
    <p:extLst>
      <p:ext uri="{BB962C8B-B14F-4D97-AF65-F5344CB8AC3E}">
        <p14:creationId xmlns:p14="http://schemas.microsoft.com/office/powerpoint/2010/main" val="343570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C2AC2-38A1-6EE6-7515-773D0A750FB8}"/>
              </a:ext>
            </a:extLst>
          </p:cNvPr>
          <p:cNvSpPr>
            <a:spLocks noGrp="1"/>
          </p:cNvSpPr>
          <p:nvPr>
            <p:ph type="title"/>
          </p:nvPr>
        </p:nvSpPr>
        <p:spPr>
          <a:xfrm>
            <a:off x="686834" y="1153572"/>
            <a:ext cx="3200400" cy="4461163"/>
          </a:xfrm>
        </p:spPr>
        <p:txBody>
          <a:bodyPr>
            <a:normAutofit/>
          </a:bodyPr>
          <a:lstStyle/>
          <a:p>
            <a:r>
              <a:rPr lang="en-GB" sz="4100" b="1">
                <a:solidFill>
                  <a:srgbClr val="FFFFFF"/>
                </a:solidFill>
              </a:rPr>
              <a:t>Section 3: Research Purpose Development (750 words) </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4A3452C-DD41-E49B-7668-959A261810FA}"/>
              </a:ext>
            </a:extLst>
          </p:cNvPr>
          <p:cNvSpPr>
            <a:spLocks noGrp="1"/>
          </p:cNvSpPr>
          <p:nvPr>
            <p:ph idx="1"/>
          </p:nvPr>
        </p:nvSpPr>
        <p:spPr>
          <a:xfrm>
            <a:off x="4447308" y="591344"/>
            <a:ext cx="6906491" cy="5585619"/>
          </a:xfrm>
        </p:spPr>
        <p:txBody>
          <a:bodyPr anchor="ctr">
            <a:normAutofit/>
          </a:bodyPr>
          <a:lstStyle/>
          <a:p>
            <a:r>
              <a:rPr lang="en-GB" b="1" dirty="0"/>
              <a:t>Purpose:</a:t>
            </a:r>
            <a:r>
              <a:rPr lang="en-GB" dirty="0"/>
              <a:t> Examine the evolution of your research questions/objectives</a:t>
            </a:r>
          </a:p>
          <a:p>
            <a:r>
              <a:rPr lang="en-GB" b="1" dirty="0"/>
              <a:t>Theoretical foundation:</a:t>
            </a:r>
            <a:r>
              <a:rPr lang="en-GB" dirty="0"/>
              <a:t> Research questions emerge through iterative processes (Maxwell, 2013) and are fundamentally shaped by researchers' ontological and epistemological assumptions (Crotty, 1998).</a:t>
            </a:r>
          </a:p>
          <a:p>
            <a:endParaRPr lang="en-GB" dirty="0"/>
          </a:p>
        </p:txBody>
      </p:sp>
    </p:spTree>
    <p:extLst>
      <p:ext uri="{BB962C8B-B14F-4D97-AF65-F5344CB8AC3E}">
        <p14:creationId xmlns:p14="http://schemas.microsoft.com/office/powerpoint/2010/main" val="27274409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0BEF5B-CB0D-2F88-E2DF-9C18D1AF78EF}"/>
              </a:ext>
            </a:extLst>
          </p:cNvPr>
          <p:cNvSpPr>
            <a:spLocks noGrp="1"/>
          </p:cNvSpPr>
          <p:nvPr>
            <p:ph type="title"/>
          </p:nvPr>
        </p:nvSpPr>
        <p:spPr>
          <a:xfrm>
            <a:off x="686834" y="1153572"/>
            <a:ext cx="3200400" cy="4461163"/>
          </a:xfrm>
        </p:spPr>
        <p:txBody>
          <a:bodyPr>
            <a:normAutofit/>
          </a:bodyPr>
          <a:lstStyle/>
          <a:p>
            <a:r>
              <a:rPr lang="en-GB" b="1">
                <a:solidFill>
                  <a:srgbClr val="FFFFFF"/>
                </a:solidFill>
              </a:rPr>
              <a:t>What to trace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A6303B2-F0B6-A1F1-B93B-CB35F12DF881}"/>
              </a:ext>
            </a:extLst>
          </p:cNvPr>
          <p:cNvSpPr>
            <a:spLocks noGrp="1"/>
          </p:cNvSpPr>
          <p:nvPr>
            <p:ph idx="1"/>
          </p:nvPr>
        </p:nvSpPr>
        <p:spPr>
          <a:xfrm>
            <a:off x="4447308" y="591344"/>
            <a:ext cx="6906491" cy="5585619"/>
          </a:xfrm>
        </p:spPr>
        <p:txBody>
          <a:bodyPr anchor="ctr">
            <a:normAutofit/>
          </a:bodyPr>
          <a:lstStyle/>
          <a:p>
            <a:r>
              <a:rPr lang="en-GB" dirty="0"/>
              <a:t>Pivotal moments of clarity, doubt, or transformation in your research focus</a:t>
            </a:r>
          </a:p>
          <a:p>
            <a:r>
              <a:rPr lang="en-GB" dirty="0"/>
              <a:t>How personal/professional contexts influenced these shifts</a:t>
            </a:r>
          </a:p>
          <a:p>
            <a:r>
              <a:rPr lang="en-GB" dirty="0"/>
              <a:t>Alternatives you rejected and your reasoning</a:t>
            </a:r>
          </a:p>
          <a:p>
            <a:r>
              <a:rPr lang="en-GB" dirty="0"/>
              <a:t>How methodological choices shaped (or were shaped by) your questions (Agee, 2009)</a:t>
            </a:r>
          </a:p>
        </p:txBody>
      </p:sp>
    </p:spTree>
    <p:extLst>
      <p:ext uri="{BB962C8B-B14F-4D97-AF65-F5344CB8AC3E}">
        <p14:creationId xmlns:p14="http://schemas.microsoft.com/office/powerpoint/2010/main" val="42717229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81859-DC12-064E-087C-9E5BE127C709}"/>
              </a:ext>
            </a:extLst>
          </p:cNvPr>
          <p:cNvSpPr>
            <a:spLocks noGrp="1"/>
          </p:cNvSpPr>
          <p:nvPr>
            <p:ph type="title"/>
          </p:nvPr>
        </p:nvSpPr>
        <p:spPr>
          <a:xfrm>
            <a:off x="686834" y="591344"/>
            <a:ext cx="3200400" cy="5585619"/>
          </a:xfrm>
        </p:spPr>
        <p:txBody>
          <a:bodyPr>
            <a:normAutofit/>
          </a:bodyPr>
          <a:lstStyle/>
          <a:p>
            <a:r>
              <a:rPr lang="en-GB" b="1">
                <a:solidFill>
                  <a:srgbClr val="FFFFFF"/>
                </a:solidFill>
              </a:rPr>
              <a:t>Example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C0F80C5-3AF6-DCBE-0C2A-85F510BB4E90}"/>
              </a:ext>
            </a:extLst>
          </p:cNvPr>
          <p:cNvSpPr>
            <a:spLocks noGrp="1"/>
          </p:cNvSpPr>
          <p:nvPr>
            <p:ph idx="1"/>
          </p:nvPr>
        </p:nvSpPr>
        <p:spPr>
          <a:xfrm>
            <a:off x="4447308" y="591344"/>
            <a:ext cx="6906491" cy="5585619"/>
          </a:xfrm>
        </p:spPr>
        <p:txBody>
          <a:bodyPr anchor="ctr">
            <a:normAutofit/>
          </a:bodyPr>
          <a:lstStyle/>
          <a:p>
            <a:r>
              <a:rPr lang="en-GB" sz="2400" dirty="0"/>
              <a:t>My initial research question asked ‘How can casinos implement effective CSR strategies?’ reflecting my business background's managerial framing. Supervision challenged this assumption that casino responsibility was simply a technical implementation problem. Engaging with Goffman (1959), Foucault (1977), and Bourdieu (1986) shifted my focus to 'How do contradictions between profit maximisation and harm prevention manifest in casino practices?' This </a:t>
            </a:r>
            <a:r>
              <a:rPr lang="en-GB" sz="2400" dirty="0" err="1"/>
              <a:t>reconceptualisation</a:t>
            </a:r>
            <a:r>
              <a:rPr lang="en-GB" sz="2400" dirty="0"/>
              <a:t> emerged from recognising my industry positionality and moving from prescriptive CSR models (Carroll, 1991; Friedman, 1970) to critical sociological analysis of power and inequality.</a:t>
            </a:r>
          </a:p>
        </p:txBody>
      </p:sp>
    </p:spTree>
    <p:extLst>
      <p:ext uri="{BB962C8B-B14F-4D97-AF65-F5344CB8AC3E}">
        <p14:creationId xmlns:p14="http://schemas.microsoft.com/office/powerpoint/2010/main" val="23272744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62D9FA-DA01-C4CD-51D1-C819CE464DDB}"/>
              </a:ext>
            </a:extLst>
          </p:cNvPr>
          <p:cNvSpPr>
            <a:spLocks noGrp="1"/>
          </p:cNvSpPr>
          <p:nvPr>
            <p:ph type="title"/>
          </p:nvPr>
        </p:nvSpPr>
        <p:spPr>
          <a:xfrm>
            <a:off x="686834" y="591344"/>
            <a:ext cx="3200400" cy="5585619"/>
          </a:xfrm>
        </p:spPr>
        <p:txBody>
          <a:bodyPr>
            <a:normAutofit/>
          </a:bodyPr>
          <a:lstStyle/>
          <a:p>
            <a:r>
              <a:rPr lang="en-GB" b="1">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578514F-2CD7-1BA5-F02F-6100F9865C50}"/>
              </a:ext>
            </a:extLst>
          </p:cNvPr>
          <p:cNvSpPr>
            <a:spLocks noGrp="1"/>
          </p:cNvSpPr>
          <p:nvPr>
            <p:ph idx="1"/>
          </p:nvPr>
        </p:nvSpPr>
        <p:spPr>
          <a:xfrm>
            <a:off x="4447308" y="591344"/>
            <a:ext cx="6906491" cy="5585619"/>
          </a:xfrm>
        </p:spPr>
        <p:txBody>
          <a:bodyPr anchor="ctr">
            <a:normAutofit/>
          </a:bodyPr>
          <a:lstStyle/>
          <a:p>
            <a:r>
              <a:rPr lang="en-GB" dirty="0"/>
              <a:t>See earlier</a:t>
            </a:r>
          </a:p>
        </p:txBody>
      </p:sp>
    </p:spTree>
    <p:extLst>
      <p:ext uri="{BB962C8B-B14F-4D97-AF65-F5344CB8AC3E}">
        <p14:creationId xmlns:p14="http://schemas.microsoft.com/office/powerpoint/2010/main" val="3630854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D8ADA-533A-7853-1F73-40CEDBCB9481}"/>
              </a:ext>
            </a:extLst>
          </p:cNvPr>
          <p:cNvSpPr>
            <a:spLocks noGrp="1"/>
          </p:cNvSpPr>
          <p:nvPr>
            <p:ph type="title"/>
          </p:nvPr>
        </p:nvSpPr>
        <p:spPr>
          <a:xfrm>
            <a:off x="686834" y="591344"/>
            <a:ext cx="3200400" cy="5585619"/>
          </a:xfrm>
        </p:spPr>
        <p:txBody>
          <a:bodyPr>
            <a:normAutofit/>
          </a:bodyPr>
          <a:lstStyle/>
          <a:p>
            <a:r>
              <a:rPr lang="en-GB" b="1">
                <a:solidFill>
                  <a:srgbClr val="FFFFFF"/>
                </a:solidFill>
              </a:rPr>
              <a:t>Advice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E15E77C-837B-881E-9E71-A3D0AF216723}"/>
              </a:ext>
            </a:extLst>
          </p:cNvPr>
          <p:cNvSpPr>
            <a:spLocks noGrp="1"/>
          </p:cNvSpPr>
          <p:nvPr>
            <p:ph idx="1"/>
          </p:nvPr>
        </p:nvSpPr>
        <p:spPr>
          <a:xfrm>
            <a:off x="4447308" y="591344"/>
            <a:ext cx="6906491" cy="5585619"/>
          </a:xfrm>
        </p:spPr>
        <p:txBody>
          <a:bodyPr anchor="ctr">
            <a:normAutofit/>
          </a:bodyPr>
          <a:lstStyle/>
          <a:p>
            <a:r>
              <a:rPr lang="en-GB" b="1" dirty="0"/>
              <a:t>Avoid:</a:t>
            </a:r>
            <a:r>
              <a:rPr lang="en-GB" dirty="0"/>
              <a:t> Simply presenting your final research questions without showing the journey</a:t>
            </a:r>
          </a:p>
        </p:txBody>
      </p:sp>
    </p:spTree>
    <p:extLst>
      <p:ext uri="{BB962C8B-B14F-4D97-AF65-F5344CB8AC3E}">
        <p14:creationId xmlns:p14="http://schemas.microsoft.com/office/powerpoint/2010/main" val="1678037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10F8AC-3B25-8A03-F8E1-B6FCA166635C}"/>
              </a:ext>
            </a:extLst>
          </p:cNvPr>
          <p:cNvSpPr>
            <a:spLocks noGrp="1"/>
          </p:cNvSpPr>
          <p:nvPr>
            <p:ph type="title"/>
          </p:nvPr>
        </p:nvSpPr>
        <p:spPr>
          <a:xfrm>
            <a:off x="686834" y="591344"/>
            <a:ext cx="3200400" cy="5585619"/>
          </a:xfrm>
        </p:spPr>
        <p:txBody>
          <a:bodyPr>
            <a:normAutofit/>
          </a:bodyPr>
          <a:lstStyle/>
          <a:p>
            <a:r>
              <a:rPr lang="en-GB" sz="3400" b="1">
                <a:solidFill>
                  <a:srgbClr val="FFFFFF"/>
                </a:solidFill>
              </a:rPr>
              <a:t>Section 4: Methodological Journey (1000 words) </a:t>
            </a:r>
            <a:endParaRPr lang="en-GB"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773E874-30AE-3D0D-B8AA-B78B6BC3FD30}"/>
              </a:ext>
            </a:extLst>
          </p:cNvPr>
          <p:cNvSpPr>
            <a:spLocks noGrp="1"/>
          </p:cNvSpPr>
          <p:nvPr>
            <p:ph idx="1"/>
          </p:nvPr>
        </p:nvSpPr>
        <p:spPr>
          <a:xfrm>
            <a:off x="4447308" y="591344"/>
            <a:ext cx="6906491" cy="5585619"/>
          </a:xfrm>
        </p:spPr>
        <p:txBody>
          <a:bodyPr anchor="ctr">
            <a:normAutofit/>
          </a:bodyPr>
          <a:lstStyle/>
          <a:p>
            <a:r>
              <a:rPr lang="en-GB" b="1" dirty="0"/>
              <a:t>Purpose:</a:t>
            </a:r>
            <a:r>
              <a:rPr lang="en-GB" dirty="0"/>
              <a:t> Deeply examine your methodological choices and preferences</a:t>
            </a:r>
          </a:p>
          <a:p>
            <a:r>
              <a:rPr lang="en-GB" b="1" dirty="0"/>
              <a:t>Theoretical foundation:</a:t>
            </a:r>
            <a:r>
              <a:rPr lang="en-GB" dirty="0"/>
              <a:t> Methodological choices are inherently philosophical (Saunders et al., 2019) and reflect researchers' paradigmatic assumptions. However, in management research, paradigms often coexist rather than succeed one another (Hassard, 1991; Burrell &amp; Morgan, 1979).</a:t>
            </a:r>
          </a:p>
          <a:p>
            <a:endParaRPr lang="en-GB" dirty="0"/>
          </a:p>
        </p:txBody>
      </p:sp>
    </p:spTree>
    <p:extLst>
      <p:ext uri="{BB962C8B-B14F-4D97-AF65-F5344CB8AC3E}">
        <p14:creationId xmlns:p14="http://schemas.microsoft.com/office/powerpoint/2010/main" val="39602098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C12D6C-41E7-4056-63BA-E46D48B436A5}"/>
              </a:ext>
            </a:extLst>
          </p:cNvPr>
          <p:cNvSpPr>
            <a:spLocks noGrp="1"/>
          </p:cNvSpPr>
          <p:nvPr>
            <p:ph type="title"/>
          </p:nvPr>
        </p:nvSpPr>
        <p:spPr>
          <a:xfrm>
            <a:off x="686834" y="591344"/>
            <a:ext cx="3200400" cy="5585619"/>
          </a:xfrm>
        </p:spPr>
        <p:txBody>
          <a:bodyPr>
            <a:normAutofit/>
          </a:bodyPr>
          <a:lstStyle/>
          <a:p>
            <a:r>
              <a:rPr lang="en-GB" b="1">
                <a:solidFill>
                  <a:srgbClr val="FFFFFF"/>
                </a:solidFill>
              </a:rPr>
              <a:t>Critical areas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91F4F67-3A7F-F478-815F-44F74441486C}"/>
              </a:ext>
            </a:extLst>
          </p:cNvPr>
          <p:cNvSpPr>
            <a:spLocks noGrp="1"/>
          </p:cNvSpPr>
          <p:nvPr>
            <p:ph idx="1"/>
          </p:nvPr>
        </p:nvSpPr>
        <p:spPr>
          <a:xfrm>
            <a:off x="4447308" y="591344"/>
            <a:ext cx="6906491" cy="5585619"/>
          </a:xfrm>
        </p:spPr>
        <p:txBody>
          <a:bodyPr anchor="ctr">
            <a:normAutofit/>
          </a:bodyPr>
          <a:lstStyle/>
          <a:p>
            <a:r>
              <a:rPr lang="en-GB" dirty="0"/>
              <a:t>What draws you to your chosen approach? What do you resist?</a:t>
            </a:r>
          </a:p>
          <a:p>
            <a:r>
              <a:rPr lang="en-GB" dirty="0"/>
              <a:t>How does your background influence methodological preferences? (Brannick &amp; Coghlan, 2007)</a:t>
            </a:r>
          </a:p>
          <a:p>
            <a:r>
              <a:rPr lang="en-GB" dirty="0"/>
              <a:t>Learning moments or mistakes that shaped understanding</a:t>
            </a:r>
          </a:p>
          <a:p>
            <a:r>
              <a:rPr lang="en-GB" dirty="0"/>
              <a:t>Evolution of your methodological sophistication</a:t>
            </a:r>
          </a:p>
          <a:p>
            <a:endParaRPr lang="en-GB" dirty="0"/>
          </a:p>
        </p:txBody>
      </p:sp>
    </p:spTree>
    <p:extLst>
      <p:ext uri="{BB962C8B-B14F-4D97-AF65-F5344CB8AC3E}">
        <p14:creationId xmlns:p14="http://schemas.microsoft.com/office/powerpoint/2010/main" val="2781178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AB7BB3-F481-DD2D-E7BC-B316B00B70A5}"/>
              </a:ext>
            </a:extLst>
          </p:cNvPr>
          <p:cNvSpPr>
            <a:spLocks noGrp="1"/>
          </p:cNvSpPr>
          <p:nvPr>
            <p:ph type="title"/>
          </p:nvPr>
        </p:nvSpPr>
        <p:spPr>
          <a:xfrm>
            <a:off x="686834" y="591344"/>
            <a:ext cx="3200400" cy="5585619"/>
          </a:xfrm>
        </p:spPr>
        <p:txBody>
          <a:bodyPr>
            <a:normAutofit/>
          </a:bodyPr>
          <a:lstStyle/>
          <a:p>
            <a:r>
              <a:rPr lang="en-GB" b="1">
                <a:solidFill>
                  <a:srgbClr val="FFFFFF"/>
                </a:solidFill>
              </a:rPr>
              <a:t>Example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A5742A2-A162-EA69-8DBC-437A1BA43473}"/>
              </a:ext>
            </a:extLst>
          </p:cNvPr>
          <p:cNvSpPr>
            <a:spLocks noGrp="1"/>
          </p:cNvSpPr>
          <p:nvPr>
            <p:ph idx="1"/>
          </p:nvPr>
        </p:nvSpPr>
        <p:spPr>
          <a:xfrm>
            <a:off x="4447308" y="591344"/>
            <a:ext cx="6906491" cy="5585619"/>
          </a:xfrm>
        </p:spPr>
        <p:txBody>
          <a:bodyPr anchor="ctr">
            <a:normAutofit/>
          </a:bodyPr>
          <a:lstStyle/>
          <a:p>
            <a:r>
              <a:rPr lang="en-GB" sz="2200" dirty="0"/>
              <a:t>I initially planned phenomenological interviews and content analysis of secondary data—methods I had encountered in business research journals. However, my research evolved toward narrative inquiry (</a:t>
            </a:r>
            <a:r>
              <a:rPr lang="en-GB" sz="2200" dirty="0" err="1"/>
              <a:t>Clandinin</a:t>
            </a:r>
            <a:r>
              <a:rPr lang="en-GB" sz="2200" dirty="0"/>
              <a:t> &amp; Connelly, 2000) and survey methods. This shift occurred as I recognised that casino employees' and gamblers' experiences were fundamentally storied—people made sense of responsibility and harm through narrative constructions (</a:t>
            </a:r>
            <a:r>
              <a:rPr lang="en-GB" sz="2200" dirty="0" err="1"/>
              <a:t>Riessman</a:t>
            </a:r>
            <a:r>
              <a:rPr lang="en-GB" sz="2200" dirty="0"/>
              <a:t>, 2008). The survey component emerged from pragmatic necessity to capture breadth alongside narrative depth. Engaging with Guba and Lincoln (1994) helped me understand that methodological flexibility within a coherent paradigm isn't methodological confusion, it's responsive research design (Maxwell, 2013).</a:t>
            </a:r>
          </a:p>
        </p:txBody>
      </p:sp>
    </p:spTree>
    <p:extLst>
      <p:ext uri="{BB962C8B-B14F-4D97-AF65-F5344CB8AC3E}">
        <p14:creationId xmlns:p14="http://schemas.microsoft.com/office/powerpoint/2010/main" val="12129977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05DFB-461D-FC90-8B42-63B79B5B2545}"/>
              </a:ext>
            </a:extLst>
          </p:cNvPr>
          <p:cNvSpPr>
            <a:spLocks noGrp="1"/>
          </p:cNvSpPr>
          <p:nvPr>
            <p:ph type="title"/>
          </p:nvPr>
        </p:nvSpPr>
        <p:spPr>
          <a:xfrm>
            <a:off x="686834" y="591344"/>
            <a:ext cx="3200400" cy="5585619"/>
          </a:xfrm>
        </p:spPr>
        <p:txBody>
          <a:bodyPr>
            <a:normAutofit/>
          </a:bodyPr>
          <a:lstStyle/>
          <a:p>
            <a:r>
              <a:rPr lang="en-GB" b="1">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B4E7EC0-3055-431D-E9C8-25AC695D707D}"/>
              </a:ext>
            </a:extLst>
          </p:cNvPr>
          <p:cNvSpPr>
            <a:spLocks noGrp="1"/>
          </p:cNvSpPr>
          <p:nvPr>
            <p:ph idx="1"/>
          </p:nvPr>
        </p:nvSpPr>
        <p:spPr>
          <a:xfrm>
            <a:off x="4447308" y="591344"/>
            <a:ext cx="6906491" cy="5585619"/>
          </a:xfrm>
        </p:spPr>
        <p:txBody>
          <a:bodyPr anchor="ctr">
            <a:normAutofit/>
          </a:bodyPr>
          <a:lstStyle/>
          <a:p>
            <a:r>
              <a:rPr lang="en-GB" dirty="0" err="1"/>
              <a:t>Clandinin</a:t>
            </a:r>
            <a:r>
              <a:rPr lang="en-GB" dirty="0"/>
              <a:t>, D.J. and Connelly, F.M. (2000) Narrative Inquiry: Experience and Story in Qualitative Research. San Francisco: Jossey-Bass.</a:t>
            </a:r>
          </a:p>
          <a:p>
            <a:r>
              <a:rPr lang="en-GB" dirty="0" err="1"/>
              <a:t>Riessman</a:t>
            </a:r>
            <a:r>
              <a:rPr lang="en-GB" dirty="0"/>
              <a:t>, C.K. (2008) Narrative Methods for the Human Sciences. Thousand Oaks, CA: Sage.</a:t>
            </a:r>
          </a:p>
        </p:txBody>
      </p:sp>
    </p:spTree>
    <p:extLst>
      <p:ext uri="{BB962C8B-B14F-4D97-AF65-F5344CB8AC3E}">
        <p14:creationId xmlns:p14="http://schemas.microsoft.com/office/powerpoint/2010/main" val="12461040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1AA340-DBC4-1166-D4E9-FD2FD28A71C7}"/>
              </a:ext>
            </a:extLst>
          </p:cNvPr>
          <p:cNvSpPr>
            <a:spLocks noGrp="1"/>
          </p:cNvSpPr>
          <p:nvPr>
            <p:ph type="title"/>
          </p:nvPr>
        </p:nvSpPr>
        <p:spPr>
          <a:xfrm>
            <a:off x="686834" y="591344"/>
            <a:ext cx="3200400" cy="5585619"/>
          </a:xfrm>
        </p:spPr>
        <p:txBody>
          <a:bodyPr>
            <a:normAutofit/>
          </a:bodyPr>
          <a:lstStyle/>
          <a:p>
            <a:r>
              <a:rPr lang="en-GB" b="1">
                <a:solidFill>
                  <a:srgbClr val="FFFFFF"/>
                </a:solidFill>
              </a:rPr>
              <a:t>Advice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41DF96A-5D62-2D39-CAB6-B867990FC127}"/>
              </a:ext>
            </a:extLst>
          </p:cNvPr>
          <p:cNvSpPr>
            <a:spLocks noGrp="1"/>
          </p:cNvSpPr>
          <p:nvPr>
            <p:ph idx="1"/>
          </p:nvPr>
        </p:nvSpPr>
        <p:spPr>
          <a:xfrm>
            <a:off x="4447308" y="591344"/>
            <a:ext cx="6906491" cy="5585619"/>
          </a:xfrm>
        </p:spPr>
        <p:txBody>
          <a:bodyPr anchor="ctr">
            <a:normAutofit/>
          </a:bodyPr>
          <a:lstStyle/>
          <a:p>
            <a:r>
              <a:rPr lang="en-GB" dirty="0"/>
              <a:t>Give this section the depth it deserves</a:t>
            </a:r>
          </a:p>
        </p:txBody>
      </p:sp>
    </p:spTree>
    <p:extLst>
      <p:ext uri="{BB962C8B-B14F-4D97-AF65-F5344CB8AC3E}">
        <p14:creationId xmlns:p14="http://schemas.microsoft.com/office/powerpoint/2010/main" val="246123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5A54F6-75C6-F7E2-B7D3-26B429358A0B}"/>
              </a:ext>
            </a:extLst>
          </p:cNvPr>
          <p:cNvSpPr>
            <a:spLocks noGrp="1"/>
          </p:cNvSpPr>
          <p:nvPr>
            <p:ph type="title"/>
          </p:nvPr>
        </p:nvSpPr>
        <p:spPr>
          <a:xfrm>
            <a:off x="686834" y="591344"/>
            <a:ext cx="3200400" cy="5585619"/>
          </a:xfrm>
        </p:spPr>
        <p:txBody>
          <a:bodyPr>
            <a:normAutofit/>
          </a:bodyPr>
          <a:lstStyle/>
          <a:p>
            <a:r>
              <a:rPr lang="en-GB" b="1">
                <a:solidFill>
                  <a:srgbClr val="FFFFFF"/>
                </a:solidFill>
              </a:rPr>
              <a:t>Section 5: Researcher Identity and Power (750 words)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426812B-6B5F-F998-5E01-3EC49CD51B87}"/>
              </a:ext>
            </a:extLst>
          </p:cNvPr>
          <p:cNvSpPr>
            <a:spLocks noGrp="1"/>
          </p:cNvSpPr>
          <p:nvPr>
            <p:ph idx="1"/>
          </p:nvPr>
        </p:nvSpPr>
        <p:spPr>
          <a:xfrm>
            <a:off x="4447308" y="591344"/>
            <a:ext cx="6906491" cy="5585619"/>
          </a:xfrm>
        </p:spPr>
        <p:txBody>
          <a:bodyPr anchor="ctr">
            <a:normAutofit/>
          </a:bodyPr>
          <a:lstStyle/>
          <a:p>
            <a:r>
              <a:rPr lang="en-GB" b="1" dirty="0"/>
              <a:t>Purpose:</a:t>
            </a:r>
            <a:r>
              <a:rPr lang="en-GB" dirty="0"/>
              <a:t> Examine how your identity positions you within research relationships</a:t>
            </a:r>
          </a:p>
          <a:p>
            <a:r>
              <a:rPr lang="en-GB" b="1" dirty="0"/>
              <a:t>Theoretical foundation:</a:t>
            </a:r>
            <a:r>
              <a:rPr lang="en-GB" dirty="0"/>
              <a:t> Power relations are inherent in all research encounters (</a:t>
            </a:r>
            <a:r>
              <a:rPr lang="en-GB" dirty="0" err="1"/>
              <a:t>Karnieli</a:t>
            </a:r>
            <a:r>
              <a:rPr lang="en-GB" dirty="0"/>
              <a:t>-Miller et al., 2009). Reflexivity requires acknowledging rather than eliminating these dynamics (Pillow, 2003).</a:t>
            </a:r>
          </a:p>
          <a:p>
            <a:endParaRPr lang="en-GB" dirty="0"/>
          </a:p>
        </p:txBody>
      </p:sp>
    </p:spTree>
    <p:extLst>
      <p:ext uri="{BB962C8B-B14F-4D97-AF65-F5344CB8AC3E}">
        <p14:creationId xmlns:p14="http://schemas.microsoft.com/office/powerpoint/2010/main" val="34567706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21B73-220F-8515-878F-4762A13462D9}"/>
              </a:ext>
            </a:extLst>
          </p:cNvPr>
          <p:cNvSpPr>
            <a:spLocks noGrp="1"/>
          </p:cNvSpPr>
          <p:nvPr>
            <p:ph type="title"/>
          </p:nvPr>
        </p:nvSpPr>
        <p:spPr>
          <a:xfrm>
            <a:off x="686834" y="591344"/>
            <a:ext cx="3200400" cy="5585619"/>
          </a:xfrm>
        </p:spPr>
        <p:txBody>
          <a:bodyPr>
            <a:normAutofit/>
          </a:bodyPr>
          <a:lstStyle/>
          <a:p>
            <a:r>
              <a:rPr lang="en-GB" b="1">
                <a:solidFill>
                  <a:srgbClr val="FFFFFF"/>
                </a:solidFill>
              </a:rPr>
              <a:t>Critical elements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B786030-A8E8-3D02-55D9-1B86EBAA9FA3}"/>
              </a:ext>
            </a:extLst>
          </p:cNvPr>
          <p:cNvSpPr>
            <a:spLocks noGrp="1"/>
          </p:cNvSpPr>
          <p:nvPr>
            <p:ph idx="1"/>
          </p:nvPr>
        </p:nvSpPr>
        <p:spPr>
          <a:xfrm>
            <a:off x="4447308" y="591344"/>
            <a:ext cx="6906491" cy="5585619"/>
          </a:xfrm>
        </p:spPr>
        <p:txBody>
          <a:bodyPr anchor="ctr">
            <a:normAutofit/>
          </a:bodyPr>
          <a:lstStyle/>
          <a:p>
            <a:r>
              <a:rPr lang="en-GB" dirty="0"/>
              <a:t>How aspects of your identity (age, gender, ethnicity, role, status) influence research practice (Milner, 2007)</a:t>
            </a:r>
          </a:p>
          <a:p>
            <a:r>
              <a:rPr lang="en-GB" dirty="0"/>
              <a:t>Power dynamics in your research relationships (Foucault, 1980)</a:t>
            </a:r>
          </a:p>
          <a:p>
            <a:r>
              <a:rPr lang="en-GB" dirty="0"/>
              <a:t>Strategies for maintaining rigour whilst acknowledging positionality (Bradbury-Jones, 2007)</a:t>
            </a:r>
          </a:p>
          <a:p>
            <a:r>
              <a:rPr lang="en-GB" dirty="0"/>
              <a:t>Evolution of your understanding of reflexivity</a:t>
            </a:r>
          </a:p>
          <a:p>
            <a:endParaRPr lang="en-GB" dirty="0"/>
          </a:p>
        </p:txBody>
      </p:sp>
    </p:spTree>
    <p:extLst>
      <p:ext uri="{BB962C8B-B14F-4D97-AF65-F5344CB8AC3E}">
        <p14:creationId xmlns:p14="http://schemas.microsoft.com/office/powerpoint/2010/main" val="35895352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4FCC5-8B97-5A1E-5DD6-51B347DF3D6B}"/>
              </a:ext>
            </a:extLst>
          </p:cNvPr>
          <p:cNvSpPr>
            <a:spLocks noGrp="1"/>
          </p:cNvSpPr>
          <p:nvPr>
            <p:ph type="title"/>
          </p:nvPr>
        </p:nvSpPr>
        <p:spPr>
          <a:xfrm>
            <a:off x="686834" y="591344"/>
            <a:ext cx="3200400" cy="5585619"/>
          </a:xfrm>
        </p:spPr>
        <p:txBody>
          <a:bodyPr>
            <a:normAutofit/>
          </a:bodyPr>
          <a:lstStyle/>
          <a:p>
            <a:r>
              <a:rPr lang="en-GB" b="1">
                <a:solidFill>
                  <a:srgbClr val="FFFFFF"/>
                </a:solidFill>
              </a:rPr>
              <a:t>Example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553E3A5-72BF-E935-675D-76E01CAC9C6F}"/>
              </a:ext>
            </a:extLst>
          </p:cNvPr>
          <p:cNvSpPr>
            <a:spLocks noGrp="1"/>
          </p:cNvSpPr>
          <p:nvPr>
            <p:ph idx="1"/>
          </p:nvPr>
        </p:nvSpPr>
        <p:spPr>
          <a:xfrm>
            <a:off x="4447308" y="591344"/>
            <a:ext cx="6906491" cy="5585619"/>
          </a:xfrm>
        </p:spPr>
        <p:txBody>
          <a:bodyPr anchor="ctr">
            <a:normAutofit/>
          </a:bodyPr>
          <a:lstStyle/>
          <a:p>
            <a:r>
              <a:rPr lang="en-GB" sz="2000" dirty="0"/>
              <a:t>As a non-gambler with no personal connection to gambling, I approached this research as a complete outsider. My MBA dissertation had examined online gambling from a business perspective, but I lacked lived understanding of problem gambling. I invested 1-2 years building trust within the gambling treatment community, attending conferences, observing problem gambling support groups, and cultivating relationships with treatment professionals. A gatekeeper eventually facilitated access to individuals in treatment. This prolonged engagement was essential for ethical research with vulnerable populations (Dickson-Swift et al., 2007). I maintained reflexive awareness that my outsider status shaped what participants shared, requiring careful attention to power dynamics and ongoing consent (Miller &amp; Bell, 2002). I cannot claim to fully understand problem gambling's lived reality, only to represent participants' narratives with rigour and respect (</a:t>
            </a:r>
            <a:r>
              <a:rPr lang="en-GB" sz="2000" dirty="0" err="1"/>
              <a:t>Riessman</a:t>
            </a:r>
            <a:r>
              <a:rPr lang="en-GB" sz="2000" dirty="0"/>
              <a:t>, 2008).</a:t>
            </a:r>
          </a:p>
        </p:txBody>
      </p:sp>
    </p:spTree>
    <p:extLst>
      <p:ext uri="{BB962C8B-B14F-4D97-AF65-F5344CB8AC3E}">
        <p14:creationId xmlns:p14="http://schemas.microsoft.com/office/powerpoint/2010/main" val="36932642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AF21EE-FA90-DB00-8305-F96CCC1E39B5}"/>
              </a:ext>
            </a:extLst>
          </p:cNvPr>
          <p:cNvSpPr>
            <a:spLocks noGrp="1"/>
          </p:cNvSpPr>
          <p:nvPr>
            <p:ph type="title"/>
          </p:nvPr>
        </p:nvSpPr>
        <p:spPr>
          <a:xfrm>
            <a:off x="686834" y="591344"/>
            <a:ext cx="3200400" cy="5585619"/>
          </a:xfrm>
        </p:spPr>
        <p:txBody>
          <a:bodyPr>
            <a:normAutofit/>
          </a:bodyPr>
          <a:lstStyle/>
          <a:p>
            <a:r>
              <a:rPr lang="en-GB" b="1">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A1808E-D5C3-F6A7-A6F0-944A2ADE274E}"/>
              </a:ext>
            </a:extLst>
          </p:cNvPr>
          <p:cNvSpPr>
            <a:spLocks noGrp="1"/>
          </p:cNvSpPr>
          <p:nvPr>
            <p:ph idx="1"/>
          </p:nvPr>
        </p:nvSpPr>
        <p:spPr>
          <a:xfrm>
            <a:off x="4447308" y="591344"/>
            <a:ext cx="6906491" cy="5585619"/>
          </a:xfrm>
        </p:spPr>
        <p:txBody>
          <a:bodyPr anchor="ctr">
            <a:normAutofit/>
          </a:bodyPr>
          <a:lstStyle/>
          <a:p>
            <a:r>
              <a:rPr lang="en-GB" dirty="0"/>
              <a:t>Dickson-Swift, V., James, E.L., Kippen, S. and Liamputtong, P. (2007) 'Doing sensitive research: What challenges do qualitative researchers face?', Qualitative Research, 7(3), pp.327-353.</a:t>
            </a:r>
          </a:p>
          <a:p>
            <a:r>
              <a:rPr lang="en-GB" dirty="0"/>
              <a:t>Miller, T. and Bell, L. (2002) 'Consenting to what? Issues of access, gate-keeping and "informed" consent', in Mauthner, M., Birch, M., Jessop, J. and Miller, T. (eds.) Ethics in Qualitative Research. London: Sage, pp.53-69.</a:t>
            </a:r>
          </a:p>
        </p:txBody>
      </p:sp>
    </p:spTree>
    <p:extLst>
      <p:ext uri="{BB962C8B-B14F-4D97-AF65-F5344CB8AC3E}">
        <p14:creationId xmlns:p14="http://schemas.microsoft.com/office/powerpoint/2010/main" val="33486984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624CA3-9A52-B5BC-092F-0F79F1918787}"/>
              </a:ext>
            </a:extLst>
          </p:cNvPr>
          <p:cNvSpPr>
            <a:spLocks noGrp="1"/>
          </p:cNvSpPr>
          <p:nvPr>
            <p:ph type="title"/>
          </p:nvPr>
        </p:nvSpPr>
        <p:spPr>
          <a:xfrm>
            <a:off x="686834" y="591344"/>
            <a:ext cx="3200400" cy="5585619"/>
          </a:xfrm>
        </p:spPr>
        <p:txBody>
          <a:bodyPr>
            <a:normAutofit/>
          </a:bodyPr>
          <a:lstStyle/>
          <a:p>
            <a:r>
              <a:rPr lang="en-GB" b="1">
                <a:solidFill>
                  <a:srgbClr val="FFFFFF"/>
                </a:solidFill>
              </a:rPr>
              <a:t>Advice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F41F735-70DE-954A-152C-0BCCE42BCA97}"/>
              </a:ext>
            </a:extLst>
          </p:cNvPr>
          <p:cNvSpPr>
            <a:spLocks noGrp="1"/>
          </p:cNvSpPr>
          <p:nvPr>
            <p:ph idx="1"/>
          </p:nvPr>
        </p:nvSpPr>
        <p:spPr>
          <a:xfrm>
            <a:off x="4447308" y="591344"/>
            <a:ext cx="6906491" cy="5585619"/>
          </a:xfrm>
        </p:spPr>
        <p:txBody>
          <a:bodyPr anchor="ctr">
            <a:normAutofit/>
          </a:bodyPr>
          <a:lstStyle/>
          <a:p>
            <a:r>
              <a:rPr lang="en-GB" b="1" dirty="0"/>
              <a:t>This requires honesty:</a:t>
            </a:r>
            <a:r>
              <a:rPr lang="en-GB" dirty="0"/>
              <a:t> Acknowledge uncomfortable truths about privilege and power</a:t>
            </a:r>
          </a:p>
        </p:txBody>
      </p:sp>
    </p:spTree>
    <p:extLst>
      <p:ext uri="{BB962C8B-B14F-4D97-AF65-F5344CB8AC3E}">
        <p14:creationId xmlns:p14="http://schemas.microsoft.com/office/powerpoint/2010/main" val="3270604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375D86-EC09-9EA7-3195-5E2A57A00A66}"/>
              </a:ext>
            </a:extLst>
          </p:cNvPr>
          <p:cNvSpPr>
            <a:spLocks noGrp="1"/>
          </p:cNvSpPr>
          <p:nvPr>
            <p:ph type="title"/>
          </p:nvPr>
        </p:nvSpPr>
        <p:spPr>
          <a:xfrm>
            <a:off x="686834" y="591344"/>
            <a:ext cx="3200400" cy="5585619"/>
          </a:xfrm>
        </p:spPr>
        <p:txBody>
          <a:bodyPr>
            <a:normAutofit/>
          </a:bodyPr>
          <a:lstStyle/>
          <a:p>
            <a:r>
              <a:rPr lang="en-GB" sz="4100" b="1">
                <a:solidFill>
                  <a:srgbClr val="FFFFFF"/>
                </a:solidFill>
              </a:rPr>
              <a:t>Section 6: Ethics and Future Development (250 words)</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6964218-7EAE-6D18-0E66-9AC28DC23008}"/>
              </a:ext>
            </a:extLst>
          </p:cNvPr>
          <p:cNvSpPr>
            <a:spLocks noGrp="1"/>
          </p:cNvSpPr>
          <p:nvPr>
            <p:ph idx="1"/>
          </p:nvPr>
        </p:nvSpPr>
        <p:spPr>
          <a:xfrm>
            <a:off x="4447308" y="591344"/>
            <a:ext cx="6906491" cy="5585619"/>
          </a:xfrm>
        </p:spPr>
        <p:txBody>
          <a:bodyPr anchor="ctr">
            <a:normAutofit/>
          </a:bodyPr>
          <a:lstStyle/>
          <a:p>
            <a:r>
              <a:rPr lang="en-GB" b="1" dirty="0"/>
              <a:t>Purpose:</a:t>
            </a:r>
            <a:r>
              <a:rPr lang="en-GB" dirty="0"/>
              <a:t> Reflect on ethical challenges and development needs</a:t>
            </a:r>
          </a:p>
          <a:p>
            <a:r>
              <a:rPr lang="en-GB" b="1" dirty="0"/>
              <a:t>Theoretical foundation:</a:t>
            </a:r>
            <a:r>
              <a:rPr lang="en-GB" dirty="0"/>
              <a:t> Ethical research requires ongoing reflexive practice (Guillemin &amp; Gillam, 2004) and recognition that ethical issues emerge throughout the research process, not just at approval stage.</a:t>
            </a:r>
          </a:p>
          <a:p>
            <a:endParaRPr lang="en-GB" dirty="0"/>
          </a:p>
        </p:txBody>
      </p:sp>
    </p:spTree>
    <p:extLst>
      <p:ext uri="{BB962C8B-B14F-4D97-AF65-F5344CB8AC3E}">
        <p14:creationId xmlns:p14="http://schemas.microsoft.com/office/powerpoint/2010/main" val="5155764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FE6D9-E56E-9130-2228-C8A7FBCD98D9}"/>
              </a:ext>
            </a:extLst>
          </p:cNvPr>
          <p:cNvSpPr>
            <a:spLocks noGrp="1"/>
          </p:cNvSpPr>
          <p:nvPr>
            <p:ph type="title"/>
          </p:nvPr>
        </p:nvSpPr>
        <p:spPr>
          <a:xfrm>
            <a:off x="635000" y="640823"/>
            <a:ext cx="3418659" cy="5583148"/>
          </a:xfrm>
        </p:spPr>
        <p:txBody>
          <a:bodyPr anchor="ctr">
            <a:normAutofit/>
          </a:bodyPr>
          <a:lstStyle/>
          <a:p>
            <a:r>
              <a:rPr lang="en-GB" sz="5400" b="1"/>
              <a:t>Brief but important</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CBAACE5-5FC0-82CC-2958-46DBCED47845}"/>
              </a:ext>
            </a:extLst>
          </p:cNvPr>
          <p:cNvGraphicFramePr>
            <a:graphicFrameLocks noGrp="1"/>
          </p:cNvGraphicFramePr>
          <p:nvPr>
            <p:ph idx="1"/>
            <p:extLst>
              <p:ext uri="{D42A27DB-BD31-4B8C-83A1-F6EECF244321}">
                <p14:modId xmlns:p14="http://schemas.microsoft.com/office/powerpoint/2010/main" val="303550036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75857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FEA49-7528-0B69-B6F0-6D9DA1063C3D}"/>
              </a:ext>
            </a:extLst>
          </p:cNvPr>
          <p:cNvSpPr>
            <a:spLocks noGrp="1"/>
          </p:cNvSpPr>
          <p:nvPr>
            <p:ph type="title"/>
          </p:nvPr>
        </p:nvSpPr>
        <p:spPr>
          <a:xfrm>
            <a:off x="635000" y="640823"/>
            <a:ext cx="3418659" cy="5583148"/>
          </a:xfrm>
        </p:spPr>
        <p:txBody>
          <a:bodyPr anchor="ctr">
            <a:normAutofit/>
          </a:bodyPr>
          <a:lstStyle/>
          <a:p>
            <a:r>
              <a:rPr lang="en-GB" sz="5400" b="1"/>
              <a:t>Key reference</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B08C984-563D-5C94-2EB4-1073547CD694}"/>
              </a:ext>
            </a:extLst>
          </p:cNvPr>
          <p:cNvGraphicFramePr>
            <a:graphicFrameLocks noGrp="1"/>
          </p:cNvGraphicFramePr>
          <p:nvPr>
            <p:ph idx="1"/>
            <p:extLst>
              <p:ext uri="{D42A27DB-BD31-4B8C-83A1-F6EECF244321}">
                <p14:modId xmlns:p14="http://schemas.microsoft.com/office/powerpoint/2010/main" val="371757994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81926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7D561F-69C1-1207-F919-73AD8CF8EA49}"/>
              </a:ext>
            </a:extLst>
          </p:cNvPr>
          <p:cNvSpPr>
            <a:spLocks noGrp="1"/>
          </p:cNvSpPr>
          <p:nvPr>
            <p:ph type="title"/>
          </p:nvPr>
        </p:nvSpPr>
        <p:spPr>
          <a:xfrm>
            <a:off x="4654296" y="640080"/>
            <a:ext cx="6894576" cy="3566160"/>
          </a:xfrm>
        </p:spPr>
        <p:txBody>
          <a:bodyPr vert="horz" lIns="91440" tIns="45720" rIns="91440" bIns="45720" rtlCol="0" anchor="b">
            <a:normAutofit/>
          </a:bodyPr>
          <a:lstStyle/>
          <a:p>
            <a:r>
              <a:rPr lang="en-US" sz="6600" b="1"/>
              <a:t>Assessment Criteria Specific to Assignment 1</a:t>
            </a:r>
          </a:p>
        </p:txBody>
      </p:sp>
      <p:pic>
        <p:nvPicPr>
          <p:cNvPr id="4" name="Picture 3" descr="Pen placed on top of a signature line">
            <a:extLst>
              <a:ext uri="{FF2B5EF4-FFF2-40B4-BE49-F238E27FC236}">
                <a16:creationId xmlns:a16="http://schemas.microsoft.com/office/drawing/2014/main" id="{4BA78233-68CE-D851-E75D-E03090FABD9A}"/>
              </a:ext>
            </a:extLst>
          </p:cNvPr>
          <p:cNvPicPr>
            <a:picLocks noChangeAspect="1"/>
          </p:cNvPicPr>
          <p:nvPr/>
        </p:nvPicPr>
        <p:blipFill>
          <a:blip r:embed="rId2"/>
          <a:srcRect l="55238" r="5344" b="-1"/>
          <a:stretch>
            <a:fillRect/>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99598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AAF85E-7E9C-E435-B8FF-E5094D9AB363}"/>
              </a:ext>
            </a:extLst>
          </p:cNvPr>
          <p:cNvSpPr>
            <a:spLocks noGrp="1"/>
          </p:cNvSpPr>
          <p:nvPr>
            <p:ph type="title"/>
          </p:nvPr>
        </p:nvSpPr>
        <p:spPr>
          <a:xfrm>
            <a:off x="761800" y="762001"/>
            <a:ext cx="5334197" cy="1708242"/>
          </a:xfrm>
        </p:spPr>
        <p:txBody>
          <a:bodyPr anchor="ctr">
            <a:normAutofit/>
          </a:bodyPr>
          <a:lstStyle/>
          <a:p>
            <a:r>
              <a:rPr lang="en-GB" sz="2800" b="1"/>
              <a:t>1. Engagement with Literature (minimum 80 sources required for BOTH assignments 1 and 2)</a:t>
            </a:r>
            <a:br>
              <a:rPr lang="en-GB" sz="2800"/>
            </a:br>
            <a:endParaRPr lang="en-GB" sz="2800"/>
          </a:p>
        </p:txBody>
      </p:sp>
      <p:sp>
        <p:nvSpPr>
          <p:cNvPr id="3" name="Content Placeholder 2">
            <a:extLst>
              <a:ext uri="{FF2B5EF4-FFF2-40B4-BE49-F238E27FC236}">
                <a16:creationId xmlns:a16="http://schemas.microsoft.com/office/drawing/2014/main" id="{05AE7F5D-1CF3-CFE0-9887-51BAB10CE88A}"/>
              </a:ext>
            </a:extLst>
          </p:cNvPr>
          <p:cNvSpPr>
            <a:spLocks noGrp="1"/>
          </p:cNvSpPr>
          <p:nvPr>
            <p:ph idx="1"/>
          </p:nvPr>
        </p:nvSpPr>
        <p:spPr>
          <a:xfrm>
            <a:off x="761800" y="2470244"/>
            <a:ext cx="5334197" cy="3769835"/>
          </a:xfrm>
        </p:spPr>
        <p:txBody>
          <a:bodyPr anchor="ctr">
            <a:normAutofit/>
          </a:bodyPr>
          <a:lstStyle/>
          <a:p>
            <a:r>
              <a:rPr lang="en-GB" sz="2000"/>
              <a:t>You need scholarly sources covering:</a:t>
            </a:r>
          </a:p>
          <a:p>
            <a:r>
              <a:rPr lang="en-GB" sz="2000"/>
              <a:t>Your research topic and field</a:t>
            </a:r>
          </a:p>
          <a:p>
            <a:r>
              <a:rPr lang="en-GB" sz="2000"/>
              <a:t>Research methodology (particularly reflexivity literature)</a:t>
            </a:r>
          </a:p>
          <a:p>
            <a:r>
              <a:rPr lang="en-GB" sz="2000"/>
              <a:t>The doctoral research process itself</a:t>
            </a:r>
          </a:p>
          <a:p>
            <a:r>
              <a:rPr lang="en-GB" sz="2000"/>
              <a:t>Books</a:t>
            </a:r>
          </a:p>
          <a:p>
            <a:r>
              <a:rPr lang="en-GB" sz="2000"/>
              <a:t>Journals</a:t>
            </a:r>
          </a:p>
          <a:p>
            <a:endParaRPr lang="en-GB" sz="2000"/>
          </a:p>
        </p:txBody>
      </p:sp>
      <p:pic>
        <p:nvPicPr>
          <p:cNvPr id="5" name="Picture 4" descr="A top view of books with different cover colors">
            <a:extLst>
              <a:ext uri="{FF2B5EF4-FFF2-40B4-BE49-F238E27FC236}">
                <a16:creationId xmlns:a16="http://schemas.microsoft.com/office/drawing/2014/main" id="{9A42A7D3-79C5-D748-4222-ADC8F21D550B}"/>
              </a:ext>
            </a:extLst>
          </p:cNvPr>
          <p:cNvPicPr>
            <a:picLocks noChangeAspect="1"/>
          </p:cNvPicPr>
          <p:nvPr/>
        </p:nvPicPr>
        <p:blipFill>
          <a:blip r:embed="rId2"/>
          <a:srcRect l="6917" r="15424"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014471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0989F1-6B67-F486-A7CC-00A16E8107C8}"/>
              </a:ext>
            </a:extLst>
          </p:cNvPr>
          <p:cNvSpPr>
            <a:spLocks noGrp="1"/>
          </p:cNvSpPr>
          <p:nvPr>
            <p:ph type="title"/>
          </p:nvPr>
        </p:nvSpPr>
        <p:spPr>
          <a:xfrm>
            <a:off x="686834" y="1153572"/>
            <a:ext cx="3200400" cy="4461163"/>
          </a:xfrm>
        </p:spPr>
        <p:txBody>
          <a:bodyPr>
            <a:normAutofit/>
          </a:bodyPr>
          <a:lstStyle/>
          <a:p>
            <a:r>
              <a:rPr lang="en-GB" sz="3700" b="1">
                <a:solidFill>
                  <a:srgbClr val="FFFFFF"/>
                </a:solidFill>
              </a:rPr>
              <a:t>2. Knowledge and Understanding</a:t>
            </a: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8C9F4CB-646C-68F0-B5A5-0D250A5FA2A3}"/>
              </a:ext>
            </a:extLst>
          </p:cNvPr>
          <p:cNvSpPr>
            <a:spLocks noGrp="1"/>
          </p:cNvSpPr>
          <p:nvPr>
            <p:ph idx="1"/>
          </p:nvPr>
        </p:nvSpPr>
        <p:spPr>
          <a:xfrm>
            <a:off x="4447308" y="591344"/>
            <a:ext cx="6906491" cy="5585619"/>
          </a:xfrm>
        </p:spPr>
        <p:txBody>
          <a:bodyPr anchor="ctr">
            <a:normAutofit/>
          </a:bodyPr>
          <a:lstStyle/>
          <a:p>
            <a:r>
              <a:rPr lang="en-GB" sz="2600"/>
              <a:t>Demonstrate:</a:t>
            </a:r>
          </a:p>
          <a:p>
            <a:r>
              <a:rPr lang="en-GB" sz="2600"/>
              <a:t>Systematic understanding of your research area</a:t>
            </a:r>
          </a:p>
          <a:p>
            <a:r>
              <a:rPr lang="en-GB" sz="2600"/>
              <a:t>Growing mastery of methodological concepts (Trafford &amp; Leshem, 2008)</a:t>
            </a:r>
          </a:p>
          <a:p>
            <a:r>
              <a:rPr lang="en-GB" sz="2600"/>
              <a:t>Awareness of current debates and innovations in your field</a:t>
            </a:r>
          </a:p>
          <a:p>
            <a:r>
              <a:rPr lang="en-GB" sz="2600"/>
              <a:t>Ability to interpret and apply theory to your developing practice</a:t>
            </a:r>
          </a:p>
          <a:p>
            <a:r>
              <a:rPr lang="en-GB" sz="2600" b="1"/>
              <a:t>Reference:</a:t>
            </a:r>
            <a:endParaRPr lang="en-GB" sz="2600"/>
          </a:p>
          <a:p>
            <a:r>
              <a:rPr lang="en-GB" sz="2600"/>
              <a:t>Trafford, V. and Leshem, S. (2008) </a:t>
            </a:r>
            <a:r>
              <a:rPr lang="en-GB" sz="2600" i="1"/>
              <a:t>Stepping Stones to Achieving your Doctorate</a:t>
            </a:r>
            <a:r>
              <a:rPr lang="en-GB" sz="2600"/>
              <a:t>. Maidenhead: Open University Press.</a:t>
            </a:r>
          </a:p>
          <a:p>
            <a:endParaRPr lang="en-GB" sz="2600"/>
          </a:p>
          <a:p>
            <a:pPr marL="0" indent="0">
              <a:buNone/>
            </a:pPr>
            <a:endParaRPr lang="en-GB" sz="2600"/>
          </a:p>
        </p:txBody>
      </p:sp>
    </p:spTree>
    <p:extLst>
      <p:ext uri="{BB962C8B-B14F-4D97-AF65-F5344CB8AC3E}">
        <p14:creationId xmlns:p14="http://schemas.microsoft.com/office/powerpoint/2010/main" val="10833881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D7FED-F1F7-FB3A-3B1A-CD01930CD785}"/>
              </a:ext>
            </a:extLst>
          </p:cNvPr>
          <p:cNvSpPr>
            <a:spLocks noGrp="1"/>
          </p:cNvSpPr>
          <p:nvPr>
            <p:ph type="title"/>
          </p:nvPr>
        </p:nvSpPr>
        <p:spPr>
          <a:xfrm>
            <a:off x="686834" y="1153572"/>
            <a:ext cx="3200400" cy="4461163"/>
          </a:xfrm>
        </p:spPr>
        <p:txBody>
          <a:bodyPr>
            <a:normAutofit/>
          </a:bodyPr>
          <a:lstStyle/>
          <a:p>
            <a:r>
              <a:rPr lang="en-GB" b="1">
                <a:solidFill>
                  <a:srgbClr val="FFFFFF"/>
                </a:solidFill>
              </a:rPr>
              <a:t>3. Cognitive and Intellectual Skills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D207FF6-091C-F6D3-8330-B713750038FC}"/>
              </a:ext>
            </a:extLst>
          </p:cNvPr>
          <p:cNvSpPr>
            <a:spLocks noGrp="1"/>
          </p:cNvSpPr>
          <p:nvPr>
            <p:ph idx="1"/>
          </p:nvPr>
        </p:nvSpPr>
        <p:spPr>
          <a:xfrm>
            <a:off x="4447308" y="591344"/>
            <a:ext cx="6906491" cy="5585619"/>
          </a:xfrm>
        </p:spPr>
        <p:txBody>
          <a:bodyPr anchor="ctr">
            <a:normAutofit/>
          </a:bodyPr>
          <a:lstStyle/>
          <a:p>
            <a:r>
              <a:rPr lang="en-GB" sz="2200"/>
              <a:t>Must show:</a:t>
            </a:r>
          </a:p>
          <a:p>
            <a:r>
              <a:rPr lang="en-GB" sz="2200"/>
              <a:t>Critical evaluation of your own journey (not just description)</a:t>
            </a:r>
          </a:p>
          <a:p>
            <a:r>
              <a:rPr lang="en-GB" sz="2200"/>
              <a:t>Analysis of how and why your thinking evolved</a:t>
            </a:r>
          </a:p>
          <a:p>
            <a:r>
              <a:rPr lang="en-GB" sz="2200"/>
              <a:t>Justification for decisions using evidence</a:t>
            </a:r>
          </a:p>
          <a:p>
            <a:r>
              <a:rPr lang="en-GB" sz="2200"/>
              <a:t>Sound judgements about your research direction</a:t>
            </a:r>
          </a:p>
          <a:p>
            <a:r>
              <a:rPr lang="en-GB" sz="2200"/>
              <a:t>Valid conclusions about your development</a:t>
            </a:r>
          </a:p>
          <a:p>
            <a:r>
              <a:rPr lang="en-GB" sz="2200" b="1"/>
              <a:t>Remember:</a:t>
            </a:r>
            <a:r>
              <a:rPr lang="en-GB" sz="2200"/>
              <a:t> Always ask "Why?" "How?" "At what cost?" Don't just describe—analyse and justify (Alvesson &amp; Sandberg, 2013)</a:t>
            </a:r>
          </a:p>
          <a:p>
            <a:r>
              <a:rPr lang="en-GB" sz="2200" b="1"/>
              <a:t>Reference:</a:t>
            </a:r>
            <a:endParaRPr lang="en-GB" sz="2200"/>
          </a:p>
          <a:p>
            <a:r>
              <a:rPr lang="en-GB" sz="2200"/>
              <a:t>Alvesson, M. and Sandberg, J. (2013) </a:t>
            </a:r>
            <a:r>
              <a:rPr lang="en-GB" sz="2200" i="1"/>
              <a:t>Constructing Research Questions: Doing Interesting Research</a:t>
            </a:r>
            <a:r>
              <a:rPr lang="en-GB" sz="2200"/>
              <a:t>. London: Sage.</a:t>
            </a:r>
          </a:p>
          <a:p>
            <a:endParaRPr lang="en-GB" sz="2200"/>
          </a:p>
        </p:txBody>
      </p:sp>
    </p:spTree>
    <p:extLst>
      <p:ext uri="{BB962C8B-B14F-4D97-AF65-F5344CB8AC3E}">
        <p14:creationId xmlns:p14="http://schemas.microsoft.com/office/powerpoint/2010/main" val="23605140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5D9B6E-2730-4B40-B122-513373485662}"/>
              </a:ext>
            </a:extLst>
          </p:cNvPr>
          <p:cNvSpPr>
            <a:spLocks noGrp="1"/>
          </p:cNvSpPr>
          <p:nvPr>
            <p:ph type="title"/>
          </p:nvPr>
        </p:nvSpPr>
        <p:spPr>
          <a:xfrm>
            <a:off x="686834" y="1153572"/>
            <a:ext cx="3200400" cy="4461163"/>
          </a:xfrm>
        </p:spPr>
        <p:txBody>
          <a:bodyPr>
            <a:normAutofit/>
          </a:bodyPr>
          <a:lstStyle/>
          <a:p>
            <a:r>
              <a:rPr lang="en-GB" b="1">
                <a:solidFill>
                  <a:srgbClr val="FFFFFF"/>
                </a:solidFill>
              </a:rPr>
              <a:t>4. Practical Skills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8C72144-459C-1932-C9EF-EF4F95E530D0}"/>
              </a:ext>
            </a:extLst>
          </p:cNvPr>
          <p:cNvSpPr>
            <a:spLocks noGrp="1"/>
          </p:cNvSpPr>
          <p:nvPr>
            <p:ph idx="1"/>
          </p:nvPr>
        </p:nvSpPr>
        <p:spPr>
          <a:xfrm>
            <a:off x="4447308" y="591344"/>
            <a:ext cx="6906491" cy="5585619"/>
          </a:xfrm>
        </p:spPr>
        <p:txBody>
          <a:bodyPr anchor="ctr">
            <a:normAutofit/>
          </a:bodyPr>
          <a:lstStyle/>
          <a:p>
            <a:r>
              <a:rPr lang="en-GB" sz="2400"/>
              <a:t>Demonstrate:</a:t>
            </a:r>
          </a:p>
          <a:p>
            <a:r>
              <a:rPr lang="en-GB" sz="2400"/>
              <a:t>Original thinking in applying concepts to your specific context</a:t>
            </a:r>
          </a:p>
          <a:p>
            <a:r>
              <a:rPr lang="en-GB" sz="2400"/>
              <a:t>Practical understanding of how reflexivity improves research quality (Tracy, 2010)</a:t>
            </a:r>
          </a:p>
          <a:p>
            <a:r>
              <a:rPr lang="en-GB" sz="2400"/>
              <a:t>Autonomous decision-making in your research development</a:t>
            </a:r>
          </a:p>
          <a:p>
            <a:r>
              <a:rPr lang="en-GB" sz="2400"/>
              <a:t>Application of theoretical concepts to real research challenges</a:t>
            </a:r>
          </a:p>
          <a:p>
            <a:r>
              <a:rPr lang="en-GB" sz="2400" b="1"/>
              <a:t>Reference:</a:t>
            </a:r>
            <a:endParaRPr lang="en-GB" sz="2400"/>
          </a:p>
          <a:p>
            <a:r>
              <a:rPr lang="en-GB" sz="2400"/>
              <a:t>Tracy, S.J. (2010) 'Qualitative quality: Eight "big-tent" criteria for excellent qualitative research', </a:t>
            </a:r>
            <a:r>
              <a:rPr lang="en-GB" sz="2400" i="1"/>
              <a:t>Qualitative Inquiry</a:t>
            </a:r>
            <a:r>
              <a:rPr lang="en-GB" sz="2400"/>
              <a:t>, 16(10), pp.837-851.</a:t>
            </a:r>
          </a:p>
          <a:p>
            <a:endParaRPr lang="en-GB" sz="2400"/>
          </a:p>
        </p:txBody>
      </p:sp>
    </p:spTree>
    <p:extLst>
      <p:ext uri="{BB962C8B-B14F-4D97-AF65-F5344CB8AC3E}">
        <p14:creationId xmlns:p14="http://schemas.microsoft.com/office/powerpoint/2010/main" val="12063129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67D1F-5503-3534-BF26-181137EF0436}"/>
              </a:ext>
            </a:extLst>
          </p:cNvPr>
          <p:cNvSpPr>
            <a:spLocks noGrp="1"/>
          </p:cNvSpPr>
          <p:nvPr>
            <p:ph type="title"/>
          </p:nvPr>
        </p:nvSpPr>
        <p:spPr>
          <a:xfrm>
            <a:off x="686834" y="1153572"/>
            <a:ext cx="3200400" cy="4461163"/>
          </a:xfrm>
        </p:spPr>
        <p:txBody>
          <a:bodyPr>
            <a:normAutofit/>
          </a:bodyPr>
          <a:lstStyle/>
          <a:p>
            <a:r>
              <a:rPr lang="en-GB" b="1">
                <a:solidFill>
                  <a:srgbClr val="FFFFFF"/>
                </a:solidFill>
              </a:rPr>
              <a:t>5. Transferable Skills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AFFC179-5686-D5A9-C8B4-6C53ACDD4B99}"/>
              </a:ext>
            </a:extLst>
          </p:cNvPr>
          <p:cNvSpPr>
            <a:spLocks noGrp="1"/>
          </p:cNvSpPr>
          <p:nvPr>
            <p:ph idx="1"/>
          </p:nvPr>
        </p:nvSpPr>
        <p:spPr>
          <a:xfrm>
            <a:off x="4447308" y="591344"/>
            <a:ext cx="6906491" cy="5585619"/>
          </a:xfrm>
        </p:spPr>
        <p:txBody>
          <a:bodyPr anchor="ctr">
            <a:normAutofit/>
          </a:bodyPr>
          <a:lstStyle/>
          <a:p>
            <a:r>
              <a:rPr lang="en-GB"/>
              <a:t>Show evidence of:</a:t>
            </a:r>
          </a:p>
          <a:p>
            <a:r>
              <a:rPr lang="en-GB"/>
              <a:t>Independent learning over your doctoral year</a:t>
            </a:r>
          </a:p>
          <a:p>
            <a:r>
              <a:rPr lang="en-GB"/>
              <a:t>Ability to manage complex doctoral-level tasks</a:t>
            </a:r>
          </a:p>
          <a:p>
            <a:r>
              <a:rPr lang="en-GB"/>
              <a:t>Clear, well-structured academic writing at doctoral level</a:t>
            </a:r>
          </a:p>
          <a:p>
            <a:r>
              <a:rPr lang="en-GB"/>
              <a:t>Fluent expression appropriate for advanced analysis</a:t>
            </a:r>
          </a:p>
          <a:p>
            <a:r>
              <a:rPr lang="en-GB"/>
              <a:t>Coherent argumentation integrating personal development with scholarly analysis</a:t>
            </a:r>
          </a:p>
          <a:p>
            <a:endParaRPr lang="en-GB" dirty="0"/>
          </a:p>
        </p:txBody>
      </p:sp>
    </p:spTree>
    <p:extLst>
      <p:ext uri="{BB962C8B-B14F-4D97-AF65-F5344CB8AC3E}">
        <p14:creationId xmlns:p14="http://schemas.microsoft.com/office/powerpoint/2010/main" val="37321333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95F173-812E-A080-B6E0-4223FCE31B35}"/>
              </a:ext>
            </a:extLst>
          </p:cNvPr>
          <p:cNvSpPr>
            <a:spLocks noGrp="1"/>
          </p:cNvSpPr>
          <p:nvPr>
            <p:ph type="title"/>
          </p:nvPr>
        </p:nvSpPr>
        <p:spPr>
          <a:xfrm>
            <a:off x="841248" y="548640"/>
            <a:ext cx="3600860" cy="5431536"/>
          </a:xfrm>
        </p:spPr>
        <p:txBody>
          <a:bodyPr>
            <a:normAutofit/>
          </a:bodyPr>
          <a:lstStyle/>
          <a:p>
            <a:r>
              <a:rPr lang="en-GB" sz="5400" b="1"/>
              <a:t>Common Pitfalls to Avoid</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3E9DD2-4E95-4D03-ABE8-59C23E28B39D}"/>
              </a:ext>
            </a:extLst>
          </p:cNvPr>
          <p:cNvSpPr>
            <a:spLocks noGrp="1"/>
          </p:cNvSpPr>
          <p:nvPr>
            <p:ph idx="1"/>
          </p:nvPr>
        </p:nvSpPr>
        <p:spPr>
          <a:xfrm>
            <a:off x="5126418" y="552091"/>
            <a:ext cx="6224335" cy="5431536"/>
          </a:xfrm>
        </p:spPr>
        <p:txBody>
          <a:bodyPr anchor="ctr">
            <a:normAutofit/>
          </a:bodyPr>
          <a:lstStyle/>
          <a:p>
            <a:r>
              <a:rPr lang="en-GB" sz="2200" b="1"/>
              <a:t>Being too descriptive:</a:t>
            </a:r>
            <a:r>
              <a:rPr lang="en-GB" sz="2200"/>
              <a:t> "I did X, then Y, then Z" without analysis (Pillow, 2003 warns against "comfortable reflexivity")</a:t>
            </a:r>
          </a:p>
          <a:p>
            <a:r>
              <a:rPr lang="en-GB" sz="2200" b="1"/>
              <a:t>Lack of criticality:</a:t>
            </a:r>
            <a:r>
              <a:rPr lang="en-GB" sz="2200"/>
              <a:t> Not acknowledging limitations or blind spots</a:t>
            </a:r>
          </a:p>
          <a:p>
            <a:r>
              <a:rPr lang="en-GB" sz="2200" b="1"/>
              <a:t>Insufficient literature engagement:</a:t>
            </a:r>
            <a:r>
              <a:rPr lang="en-GB" sz="2200"/>
              <a:t> Failing to connect personal reflection to scholarly concepts</a:t>
            </a:r>
          </a:p>
          <a:p>
            <a:r>
              <a:rPr lang="en-GB" sz="2200" b="1"/>
              <a:t>Avoiding uncomfortable truths:</a:t>
            </a:r>
            <a:r>
              <a:rPr lang="en-GB" sz="2200"/>
              <a:t> Not acknowledging power, privilege, or bias (Milner, 2007)</a:t>
            </a:r>
          </a:p>
          <a:p>
            <a:r>
              <a:rPr lang="en-GB" sz="2200" b="1"/>
              <a:t>Over-confidence:</a:t>
            </a:r>
            <a:r>
              <a:rPr lang="en-GB" sz="2200"/>
              <a:t> Claiming complete objectivity or perfect reflexivity</a:t>
            </a:r>
          </a:p>
          <a:p>
            <a:r>
              <a:rPr lang="en-GB" sz="2200" b="1"/>
              <a:t>Under-confidence:</a:t>
            </a:r>
            <a:r>
              <a:rPr lang="en-GB" sz="2200"/>
              <a:t> Excessive self-criticism without constructive analysis</a:t>
            </a:r>
          </a:p>
          <a:p>
            <a:endParaRPr lang="en-GB" sz="2200"/>
          </a:p>
        </p:txBody>
      </p:sp>
    </p:spTree>
    <p:extLst>
      <p:ext uri="{BB962C8B-B14F-4D97-AF65-F5344CB8AC3E}">
        <p14:creationId xmlns:p14="http://schemas.microsoft.com/office/powerpoint/2010/main" val="35324513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3172</Words>
  <Application>Microsoft Office PowerPoint</Application>
  <PresentationFormat>Widescreen</PresentationFormat>
  <Paragraphs>175</Paragraphs>
  <Slides>48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Aptos</vt:lpstr>
      <vt:lpstr>Aptos Display</vt:lpstr>
      <vt:lpstr>Arial</vt:lpstr>
      <vt:lpstr>Calibri</vt:lpstr>
      <vt:lpstr>Office Theme</vt:lpstr>
      <vt:lpstr>LCDB7012  ADVANCING TO THE DOCTORAL RESEARCH STAGE </vt:lpstr>
      <vt:lpstr>Please note</vt:lpstr>
      <vt:lpstr>Assignments </vt:lpstr>
      <vt:lpstr>ASSIGNMENT 1 - THE REFLECTIVE PORTFOLIO </vt:lpstr>
      <vt:lpstr>What This Assignment IS </vt:lpstr>
      <vt:lpstr>What it IS NOT:</vt:lpstr>
      <vt:lpstr>Key principle:</vt:lpstr>
      <vt:lpstr>Essential reading</vt:lpstr>
      <vt:lpstr>Understanding the Six Sections </vt:lpstr>
      <vt:lpstr>Section 1: Research Genesis and Positioning (750 words)</vt:lpstr>
      <vt:lpstr>What to include</vt:lpstr>
      <vt:lpstr>ADVICE</vt:lpstr>
      <vt:lpstr>Example</vt:lpstr>
      <vt:lpstr>Key references</vt:lpstr>
      <vt:lpstr> Section 2: Theoretical Engagement (1000 words) </vt:lpstr>
      <vt:lpstr>Critical questions to address</vt:lpstr>
      <vt:lpstr>Example </vt:lpstr>
      <vt:lpstr>Example </vt:lpstr>
      <vt:lpstr>Example </vt:lpstr>
      <vt:lpstr>Example </vt:lpstr>
      <vt:lpstr>Note</vt:lpstr>
      <vt:lpstr>References</vt:lpstr>
      <vt:lpstr>Key requirement</vt:lpstr>
      <vt:lpstr>Section 3: Research Purpose Development (750 words) </vt:lpstr>
      <vt:lpstr>What to trace</vt:lpstr>
      <vt:lpstr>Example</vt:lpstr>
      <vt:lpstr>References</vt:lpstr>
      <vt:lpstr>Advice</vt:lpstr>
      <vt:lpstr>Section 4: Methodological Journey (1000 words) </vt:lpstr>
      <vt:lpstr>Critical areas</vt:lpstr>
      <vt:lpstr>Example</vt:lpstr>
      <vt:lpstr>References</vt:lpstr>
      <vt:lpstr>Advice</vt:lpstr>
      <vt:lpstr>Section 5: Researcher Identity and Power (750 words)</vt:lpstr>
      <vt:lpstr>Critical elements</vt:lpstr>
      <vt:lpstr>Example</vt:lpstr>
      <vt:lpstr>References</vt:lpstr>
      <vt:lpstr>Advice</vt:lpstr>
      <vt:lpstr>Section 6: Ethics and Future Development (250 words)</vt:lpstr>
      <vt:lpstr>Brief but important</vt:lpstr>
      <vt:lpstr>Key reference</vt:lpstr>
      <vt:lpstr>Assessment Criteria Specific to Assignment 1</vt:lpstr>
      <vt:lpstr>1. Engagement with Literature (minimum 80 sources required for BOTH assignments 1 and 2) </vt:lpstr>
      <vt:lpstr>2. Knowledge and Understanding</vt:lpstr>
      <vt:lpstr>3. Cognitive and Intellectual Skills</vt:lpstr>
      <vt:lpstr>4. Practical Skills</vt:lpstr>
      <vt:lpstr>5. Transferable Skills</vt:lpstr>
      <vt:lpstr>Common Pitfalls to Avoid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Jawad</dc:creator>
  <cp:lastModifiedBy>Caroline Jawad</cp:lastModifiedBy>
  <cp:revision>3</cp:revision>
  <dcterms:created xsi:type="dcterms:W3CDTF">2025-10-04T13:27:25Z</dcterms:created>
  <dcterms:modified xsi:type="dcterms:W3CDTF">2025-10-15T12:59:11Z</dcterms:modified>
</cp:coreProperties>
</file>