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</p:sldMasterIdLst>
  <p:notesMasterIdLst>
    <p:notesMasterId r:id="rId32"/>
  </p:notesMasterIdLst>
  <p:sldIdLst>
    <p:sldId id="265" r:id="rId6"/>
    <p:sldId id="289" r:id="rId7"/>
    <p:sldId id="347" r:id="rId8"/>
    <p:sldId id="257" r:id="rId9"/>
    <p:sldId id="258" r:id="rId10"/>
    <p:sldId id="259" r:id="rId11"/>
    <p:sldId id="260" r:id="rId12"/>
    <p:sldId id="261" r:id="rId13"/>
    <p:sldId id="266" r:id="rId14"/>
    <p:sldId id="262" r:id="rId15"/>
    <p:sldId id="263" r:id="rId16"/>
    <p:sldId id="264" r:id="rId17"/>
    <p:sldId id="279" r:id="rId18"/>
    <p:sldId id="269" r:id="rId19"/>
    <p:sldId id="281" r:id="rId20"/>
    <p:sldId id="280" r:id="rId21"/>
    <p:sldId id="282" r:id="rId22"/>
    <p:sldId id="284" r:id="rId23"/>
    <p:sldId id="270" r:id="rId24"/>
    <p:sldId id="283" r:id="rId25"/>
    <p:sldId id="271" r:id="rId26"/>
    <p:sldId id="272" r:id="rId27"/>
    <p:sldId id="273" r:id="rId28"/>
    <p:sldId id="274" r:id="rId29"/>
    <p:sldId id="275" r:id="rId30"/>
    <p:sldId id="27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A9BC8-42B6-42F0-9B75-2F28F2B86CAB}" type="datetimeFigureOut">
              <a:rPr lang="en-GB" smtClean="0"/>
              <a:t>21/06/2021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3F6C95-D9E0-4576-B3E8-60772D5568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11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C94C524D-3D4F-4CC7-99E6-F2B6EE3BF214}" type="slidenum">
              <a:rPr lang="en-GB" altLang="en-US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089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3C4E4EAB-F837-4816-BDF5-2F53061D8C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66B52CC4-2C64-410A-847E-DC20FDD4DB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DD4CDC07-C1A4-42D0-B460-62425EF877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fld id="{D96DB4F9-ABE2-40C1-B9DA-A02494944211}" type="slidenum">
              <a:rPr lang="en-US" altLang="en-US" smtClean="0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latin typeface="Arial" pitchFamily="34" charset="0"/>
                <a:cs typeface="Arial" pitchFamily="34" charset="0"/>
              </a:rPr>
              <a:t>Julia Davis sued</a:t>
            </a:r>
            <a:r>
              <a:rPr lang="en-GB" altLang="en-US" baseline="0" dirty="0">
                <a:latin typeface="Arial" pitchFamily="34" charset="0"/>
                <a:cs typeface="Arial" pitchFamily="34" charset="0"/>
              </a:rPr>
              <a:t> a carbon footprint to assess sustainability of an early childhood centre. Paper on Moodle </a:t>
            </a:r>
            <a:endParaRPr lang="en-GB" altLang="en-US" dirty="0">
              <a:latin typeface="Arial" pitchFamily="34" charset="0"/>
              <a:cs typeface="Arial" pitchFamily="34" charset="0"/>
            </a:endParaRPr>
          </a:p>
          <a:p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CFF3F42-19B8-4DFE-BF37-EFF9996EA441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78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STABUCKS- are cups able to be recycled?</a:t>
            </a:r>
          </a:p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Polystyrene ? Can’t be recycled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8A42C10-4295-426B-9630-5125726595CB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4121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740E820-1182-47B0-A579-094B213CDF8A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772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805A024-CEE0-4C1F-9C15-7CC515C0F316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7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2107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itchFamily="34" charset="0"/>
                <a:cs typeface="Arial" pitchFamily="34" charset="0"/>
              </a:rPr>
              <a:t>God public transport links?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AF2744A-BE15-4AE4-A3FA-C05F3B27C621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2218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86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86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79788F6-BC1A-41D7-BBD5-EF78DE931B9A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2419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75E8C4F-BC2C-4996-975D-76592C384708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2052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93A1B19-9A14-4D7A-9E71-A303D422F626}" type="slidenum">
              <a:rPr lang="en-GB" altLang="en-US" smtClean="0">
                <a:solidFill>
                  <a:prstClr val="black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0611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Dim </a:t>
            </a:r>
            <a:r>
              <a:rPr lang="en-GB" dirty="0" err="1"/>
              <a:t>wastad</a:t>
            </a:r>
            <a:r>
              <a:rPr lang="en-GB" dirty="0"/>
              <a:t> am </a:t>
            </a:r>
            <a:r>
              <a:rPr lang="en-GB" dirty="0" err="1"/>
              <a:t>tlodi</a:t>
            </a:r>
            <a:endParaRPr lang="en-GB" dirty="0"/>
          </a:p>
          <a:p>
            <a:r>
              <a:rPr lang="en-GB" dirty="0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allwn</a:t>
            </a:r>
            <a:r>
              <a:rPr lang="en-GB" baseline="0" dirty="0"/>
              <a:t> </a:t>
            </a:r>
            <a:r>
              <a:rPr lang="en-GB" baseline="0" dirty="0" err="1"/>
              <a:t>ddsygu</a:t>
            </a:r>
            <a:r>
              <a:rPr lang="en-GB" baseline="0" dirty="0"/>
              <a:t> o </a:t>
            </a:r>
            <a:r>
              <a:rPr lang="en-GB" baseline="0" dirty="0" err="1"/>
              <a:t>wledydd</a:t>
            </a:r>
            <a:r>
              <a:rPr lang="en-GB" baseline="0" dirty="0"/>
              <a:t> </a:t>
            </a:r>
            <a:r>
              <a:rPr lang="en-GB" baseline="0" dirty="0" err="1"/>
              <a:t>eraill</a:t>
            </a:r>
            <a:r>
              <a:rPr lang="en-GB" baseline="0" dirty="0"/>
              <a:t>? A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ambell</a:t>
            </a:r>
            <a:r>
              <a:rPr lang="en-GB" baseline="0" dirty="0"/>
              <a:t> </a:t>
            </a:r>
            <a:r>
              <a:rPr lang="en-GB" baseline="0" dirty="0" err="1"/>
              <a:t>waith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creu</a:t>
            </a:r>
            <a:r>
              <a:rPr lang="en-GB" baseline="0" dirty="0"/>
              <a:t>  </a:t>
            </a:r>
            <a:r>
              <a:rPr lang="en-GB" baseline="0" dirty="0" err="1"/>
              <a:t>sterotype</a:t>
            </a:r>
            <a:endParaRPr lang="en-GB" baseline="0" dirty="0"/>
          </a:p>
          <a:p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enghraiift</a:t>
            </a:r>
            <a:endParaRPr lang="en-GB" baseline="0" dirty="0"/>
          </a:p>
          <a:p>
            <a:r>
              <a:rPr lang="en-GB" baseline="0" dirty="0" err="1"/>
              <a:t>Rhai</a:t>
            </a:r>
            <a:r>
              <a:rPr lang="en-GB" baseline="0" dirty="0"/>
              <a:t> o </a:t>
            </a:r>
            <a:r>
              <a:rPr lang="en-GB" baseline="0" dirty="0" err="1"/>
              <a:t>wledydd</a:t>
            </a:r>
            <a:r>
              <a:rPr lang="en-GB" baseline="0" dirty="0"/>
              <a:t> </a:t>
            </a:r>
            <a:r>
              <a:rPr lang="en-GB" baseline="0" dirty="0" err="1"/>
              <a:t>tlawd</a:t>
            </a:r>
            <a:r>
              <a:rPr lang="en-GB" baseline="0" dirty="0"/>
              <a:t> </a:t>
            </a:r>
            <a:r>
              <a:rPr lang="en-GB" baseline="0" dirty="0" err="1"/>
              <a:t>Affrica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eu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gwan</a:t>
            </a:r>
            <a:r>
              <a:rPr lang="en-GB" baseline="0" dirty="0"/>
              <a:t>, bod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teimlo’n</a:t>
            </a:r>
            <a:r>
              <a:rPr lang="en-GB" baseline="0" dirty="0"/>
              <a:t> </a:t>
            </a:r>
            <a:r>
              <a:rPr lang="en-GB" baseline="0" dirty="0" err="1"/>
              <a:t>wael</a:t>
            </a:r>
            <a:r>
              <a:rPr lang="en-GB" baseline="0" dirty="0"/>
              <a:t> </a:t>
            </a:r>
            <a:r>
              <a:rPr lang="en-GB" baseline="0" dirty="0" err="1"/>
              <a:t>amdanynt</a:t>
            </a:r>
            <a:r>
              <a:rPr lang="en-GB" baseline="0" dirty="0"/>
              <a:t>. </a:t>
            </a:r>
            <a:r>
              <a:rPr lang="en-GB" baseline="0" dirty="0" err="1"/>
              <a:t>Hela</a:t>
            </a:r>
            <a:r>
              <a:rPr lang="en-GB" baseline="0" dirty="0"/>
              <a:t> </a:t>
            </a:r>
            <a:r>
              <a:rPr lang="en-GB" baseline="0" dirty="0" err="1"/>
              <a:t>arian</a:t>
            </a:r>
            <a:r>
              <a:rPr lang="en-GB" baseline="0" dirty="0"/>
              <a:t> draw </a:t>
            </a:r>
            <a:r>
              <a:rPr lang="en-GB" baseline="0" dirty="0" err="1"/>
              <a:t>ayb</a:t>
            </a:r>
            <a:r>
              <a:rPr lang="en-GB" baseline="0" dirty="0"/>
              <a:t>. </a:t>
            </a:r>
            <a:r>
              <a:rPr lang="en-GB" baseline="0" dirty="0" err="1"/>
              <a:t>Ond</a:t>
            </a:r>
            <a:r>
              <a:rPr lang="en-GB" baseline="0" dirty="0"/>
              <a:t> </a:t>
            </a:r>
            <a:r>
              <a:rPr lang="en-GB" baseline="0" dirty="0" err="1"/>
              <a:t>a’i</a:t>
            </a:r>
            <a:r>
              <a:rPr lang="en-GB" baseline="0" dirty="0"/>
              <a:t>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yw’r</a:t>
            </a:r>
            <a:r>
              <a:rPr lang="en-GB" baseline="0" dirty="0"/>
              <a:t> </a:t>
            </a:r>
            <a:r>
              <a:rPr lang="en-GB" baseline="0" dirty="0" err="1"/>
              <a:t>stori</a:t>
            </a:r>
            <a:r>
              <a:rPr lang="en-GB" baseline="0" dirty="0"/>
              <a:t> </a:t>
            </a:r>
            <a:r>
              <a:rPr lang="en-GB" baseline="0" dirty="0" err="1"/>
              <a:t>wir</a:t>
            </a:r>
            <a:r>
              <a:rPr lang="en-GB" baseline="0" dirty="0"/>
              <a:t>?</a:t>
            </a:r>
          </a:p>
          <a:p>
            <a:r>
              <a:rPr lang="en-GB" baseline="0" dirty="0" err="1"/>
              <a:t>Dylai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bod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rhannu</a:t>
            </a:r>
            <a:r>
              <a:rPr lang="en-GB" baseline="0" dirty="0"/>
              <a:t> </a:t>
            </a:r>
            <a:r>
              <a:rPr lang="en-GB" baseline="0" dirty="0" err="1"/>
              <a:t>gwerthoedd</a:t>
            </a:r>
            <a:r>
              <a:rPr lang="en-GB" baseline="0" dirty="0"/>
              <a:t>, </a:t>
            </a:r>
            <a:r>
              <a:rPr lang="en-GB" baseline="0" dirty="0" err="1"/>
              <a:t>syniadau</a:t>
            </a:r>
            <a:r>
              <a:rPr lang="en-GB" baseline="0" dirty="0"/>
              <a:t> </a:t>
            </a:r>
            <a:r>
              <a:rPr lang="en-GB" baseline="0" dirty="0" err="1"/>
              <a:t>ayb</a:t>
            </a:r>
            <a:r>
              <a:rPr lang="en-GB" baseline="0" dirty="0"/>
              <a:t>,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unig</a:t>
            </a:r>
            <a:r>
              <a:rPr lang="en-GB" baseline="0" dirty="0"/>
              <a:t> </a:t>
            </a:r>
            <a:r>
              <a:rPr lang="en-GB" baseline="0" dirty="0" err="1"/>
              <a:t>gwled</a:t>
            </a:r>
            <a:r>
              <a:rPr lang="en-GB" baseline="0" dirty="0"/>
              <a:t> bod </a:t>
            </a:r>
            <a:r>
              <a:rPr lang="en-GB" baseline="0" dirty="0" err="1"/>
              <a:t>ein</a:t>
            </a:r>
            <a:r>
              <a:rPr lang="en-GB" baseline="0" dirty="0"/>
              <a:t> </a:t>
            </a:r>
            <a:r>
              <a:rPr lang="en-GB" baseline="0" dirty="0" err="1"/>
              <a:t>fordd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88CB3-2A2C-4E50-93A0-CBB83E9C678B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499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 repeat some of Anthony’s past ideas re symbol</a:t>
            </a:r>
          </a:p>
          <a:p>
            <a:r>
              <a:rPr lang="en-GB" dirty="0"/>
              <a:t>Re status of Fair Trade</a:t>
            </a:r>
          </a:p>
          <a:p>
            <a:r>
              <a:rPr lang="en-GB" dirty="0"/>
              <a:t>Where it is moving</a:t>
            </a:r>
          </a:p>
          <a:p>
            <a:r>
              <a:rPr lang="en-GB" dirty="0" err="1"/>
              <a:t>Ammanford</a:t>
            </a:r>
            <a:r>
              <a:rPr lang="en-GB" dirty="0"/>
              <a:t> first Fair Trade town in Wales 2002 </a:t>
            </a:r>
          </a:p>
          <a:p>
            <a:r>
              <a:rPr lang="en-GB" dirty="0"/>
              <a:t>Wales</a:t>
            </a:r>
            <a:r>
              <a:rPr lang="en-GB" baseline="0" dirty="0"/>
              <a:t> is first Fair Trade county in world</a:t>
            </a:r>
          </a:p>
          <a:p>
            <a:r>
              <a:rPr lang="en-GB" baseline="0" dirty="0"/>
              <a:t>TSD Fair Trade campus</a:t>
            </a:r>
          </a:p>
          <a:p>
            <a:r>
              <a:rPr lang="en-US" dirty="0"/>
              <a:t>The eye-catching blue, green, white and black FAIRTRADE Mark began being used by FLO International in 2002. The symbol has different interpretations; as some say it’s a parrot, others a green leaf, some see the black swirl at the </a:t>
            </a:r>
            <a:r>
              <a:rPr lang="en-US" dirty="0" err="1"/>
              <a:t>centre</a:t>
            </a:r>
            <a:r>
              <a:rPr lang="en-US" dirty="0"/>
              <a:t> as a road leading to a brighter future. The most common interpretation is to imagine the sky as blue, the green as grass, and the black dot and swirl at the </a:t>
            </a:r>
            <a:r>
              <a:rPr lang="en-US" dirty="0" err="1"/>
              <a:t>centre</a:t>
            </a:r>
            <a:r>
              <a:rPr lang="en-US" dirty="0"/>
              <a:t> as a person holding one arm aloft. That person represents the people who are at the heart of the Fairtrade system and it could be a farmer holding up their product, a shopper reaching to purchase, or a campaigner fighting for greater justice in international trade.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88CB3-2A2C-4E50-93A0-CBB83E9C678B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7562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B88CB3-2A2C-4E50-93A0-CBB83E9C678B}" type="slidenum">
              <a:rPr lang="en-GB" smtClean="0">
                <a:solidFill>
                  <a:prstClr val="black"/>
                </a:solidFill>
              </a:rPr>
              <a:pPr/>
              <a:t>22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097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460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0159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550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9357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6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9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809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6570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35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738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094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4DF5BF2-AEAC-4D96-9111-5D493B5B504E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24BD43F1-C503-4905-96D4-D25FE076E27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10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A393618-8BA9-46C9-AB81-6DCC104C9016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A79C83A-B860-49FD-AF95-DAF044486B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3179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61AFE25-5F57-4EDB-B3E4-C609A2AD44B7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036AE39-7491-4202-B94E-83765E46F2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535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7CB8D55-55E0-4A05-9171-8F671CB27951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BDCA29C5-36CF-4BE4-8A1F-F9BB813298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11746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9795A4F-0D36-465D-8A4A-3AD15E71FCDB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6E90AD1-1946-44F6-88C7-B91FEDD291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8859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CF4CD17-BC46-423C-A2BE-40A831465371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1C4EDDB-3EAF-4559-84FC-984E65E1C3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33728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02127F5-E33C-4E81-915B-ECFDADC1B72B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FF34247B-5377-4FC3-A684-2804A9030A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48411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DC7F111-254F-4007-A9B0-5BF7813C2037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816E896-889A-4D7F-A419-4107DEDA77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5438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E530066-8C2F-474B-AF14-4121EE621584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92B0C30-9F67-458D-916C-9321FCDDD38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60617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3471468-ED09-4A96-BDB3-A99D9780A97A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0AA1AF3-C3CF-4995-B786-781B23DD01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59162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1B9389-B933-4812-96E1-42B66DBB70CA}" type="datetimeFigureOut">
              <a:rPr lang="en-GB"/>
              <a:pPr>
                <a:defRPr/>
              </a:pPr>
              <a:t>21/06/2021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41C9987B-A832-4AE5-A5FC-2C24B8562E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940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21/06/2021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580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6D8109E3-2CB7-4114-8287-13FCAB0A7BAE}" type="datetimeFigureOut">
              <a:rPr lang="en-GB"/>
              <a:pPr>
                <a:defRPr/>
              </a:pPr>
              <a:t>21/06/2021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DE6DF24-CE2B-4AD9-9C89-F77F4C77EA2C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230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siuEbyyUZaJ-cM&amp;tbnid=SM9kLDPipOS65M:&amp;ved=0CAUQjRw&amp;url=http://carbonday.com/cut-carbon-action-center/&amp;ei=cbHzUrKhKMKctQa0h4GgCQ&amp;bvm=bv.60983673,d.bGE&amp;psig=AFQjCNGcyTe3_956sHStCuM4VgUC56WrCQ&amp;ust=139178863033383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footprint.wwf.org.uk/questionnaires/show/1/4/3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ootprint.wwf.org.uk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fcpablog.com/2016/01/18/dr-king-before-you-finish-breakfast-youve-depended-on-half-t/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serc.berkeley.edu/hypocritically-green-the-erasure-of-e-waste-from-sustainable-discourse/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irtrade.org.uk/What-is-Fairtrad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irtrade.org.uk/" TargetMode="Externa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irtradecookbook.org.uk/alphabetic_index/c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schools.fairtrade.org.uk/" TargetMode="External"/><Relationship Id="rId2" Type="http://schemas.openxmlformats.org/officeDocument/2006/relationships/hyperlink" Target="http://schools.fairtrade.org.uk/resources/videos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xfam.org.uk/education/resources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nesty.org.uk/education-resources" TargetMode="External"/><Relationship Id="rId2" Type="http://schemas.openxmlformats.org/officeDocument/2006/relationships/hyperlink" Target="http://www.amnesty.org.uk/issues/Education?gclid=CJLsk4rcgL0CFaQfwwodXq0AQA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vimeo.com/67737264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eepwalestidy.cymru/Pages/Category/eco-schools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08213" y="1012167"/>
            <a:ext cx="7772400" cy="2024332"/>
          </a:xfrm>
        </p:spPr>
        <p:txBody>
          <a:bodyPr/>
          <a:lstStyle/>
          <a:p>
            <a:pPr eaLnBrk="1" hangingPunct="1"/>
            <a:r>
              <a:rPr lang="en-GB" altLang="en-US" dirty="0"/>
              <a:t>EAEC6005/C</a:t>
            </a:r>
            <a:br>
              <a:rPr lang="en-GB" altLang="en-US" dirty="0"/>
            </a:br>
            <a:r>
              <a:rPr lang="en-GB" altLang="en-US" dirty="0"/>
              <a:t>Lecture 3</a:t>
            </a:r>
            <a:br>
              <a:rPr lang="en-GB" altLang="en-US" dirty="0"/>
            </a:br>
            <a:r>
              <a:rPr lang="en-GB" altLang="en-US" dirty="0" err="1"/>
              <a:t>Darlith</a:t>
            </a:r>
            <a:r>
              <a:rPr lang="en-GB" altLang="en-US" dirty="0"/>
              <a:t> 3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934270" y="2962784"/>
            <a:ext cx="6400800" cy="993864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chemeClr val="tx1"/>
                </a:solidFill>
              </a:rPr>
              <a:t>Sustainability in the early years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 err="1">
                <a:solidFill>
                  <a:schemeClr val="bg1">
                    <a:lumMod val="75000"/>
                  </a:schemeClr>
                </a:solidFill>
              </a:rPr>
              <a:t>Cynaladwyedd</a:t>
            </a:r>
            <a:r>
              <a:rPr lang="en-GB" altLang="en-US" sz="2400" i="1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en-GB" altLang="en-US" sz="2400" i="1" dirty="0" err="1">
                <a:solidFill>
                  <a:schemeClr val="bg1">
                    <a:lumMod val="75000"/>
                  </a:schemeClr>
                </a:solidFill>
              </a:rPr>
              <a:t>yn</a:t>
            </a:r>
            <a:r>
              <a:rPr lang="en-GB" altLang="en-US" sz="2400" i="1" dirty="0">
                <a:solidFill>
                  <a:schemeClr val="bg1">
                    <a:lumMod val="75000"/>
                  </a:schemeClr>
                </a:solidFill>
              </a:rPr>
              <a:t> y </a:t>
            </a:r>
            <a:r>
              <a:rPr lang="en-GB" altLang="en-US" sz="2400" i="1" dirty="0" err="1">
                <a:solidFill>
                  <a:schemeClr val="bg1">
                    <a:lumMod val="75000"/>
                  </a:schemeClr>
                </a:solidFill>
              </a:rPr>
              <a:t>Blynyddoedd</a:t>
            </a:r>
            <a:r>
              <a:rPr lang="en-GB" altLang="en-US" sz="2400" i="1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en-GB" altLang="en-US" sz="2400" i="1" dirty="0" err="1">
                <a:solidFill>
                  <a:schemeClr val="bg1">
                    <a:lumMod val="75000"/>
                  </a:schemeClr>
                </a:solidFill>
              </a:rPr>
              <a:t>Cynnar</a:t>
            </a:r>
            <a:endParaRPr lang="en-GB" altLang="en-US" sz="2400" i="1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7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C90A0F-589A-42FA-A31B-8CAC5595C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/ </a:t>
            </a:r>
            <a:r>
              <a:rPr lang="en-GB" dirty="0" err="1">
                <a:solidFill>
                  <a:schemeClr val="accent1"/>
                </a:solidFill>
              </a:rPr>
              <a:t>Cynnwys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07843C-DAB4-4FFD-AF6B-20E854EC94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Measuring our impact</a:t>
            </a:r>
          </a:p>
          <a:p>
            <a:r>
              <a:rPr lang="en-GB" dirty="0"/>
              <a:t>Citizenship, inclusion and sustainability</a:t>
            </a:r>
          </a:p>
          <a:p>
            <a:r>
              <a:rPr lang="cy-GB" dirty="0"/>
              <a:t>Masnach Deg</a:t>
            </a:r>
          </a:p>
          <a:p>
            <a:r>
              <a:rPr lang="cy-GB" dirty="0"/>
              <a:t>Sefydliadu defnyddiol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6A4D68-4DDA-4B06-B192-C0812798B42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>
                <a:solidFill>
                  <a:schemeClr val="accent1"/>
                </a:solidFill>
              </a:rPr>
              <a:t>Mesur ein effaith</a:t>
            </a:r>
          </a:p>
          <a:p>
            <a:r>
              <a:rPr lang="cy-GB" dirty="0">
                <a:solidFill>
                  <a:schemeClr val="accent1"/>
                </a:solidFill>
              </a:rPr>
              <a:t>Dinasyddiaeth, </a:t>
            </a:r>
            <a:r>
              <a:rPr lang="cy-GB" dirty="0" err="1">
                <a:solidFill>
                  <a:schemeClr val="accent1"/>
                </a:solidFill>
              </a:rPr>
              <a:t>cynhwysaint</a:t>
            </a:r>
            <a:r>
              <a:rPr lang="cy-GB" dirty="0">
                <a:solidFill>
                  <a:schemeClr val="accent1"/>
                </a:solidFill>
              </a:rPr>
              <a:t> a </a:t>
            </a:r>
            <a:r>
              <a:rPr lang="cy-GB" dirty="0" err="1">
                <a:solidFill>
                  <a:schemeClr val="accent1"/>
                </a:solidFill>
              </a:rPr>
              <a:t>chynaladawyedd</a:t>
            </a:r>
            <a:endParaRPr lang="cy-GB" dirty="0">
              <a:solidFill>
                <a:schemeClr val="accent1"/>
              </a:solidFill>
            </a:endParaRPr>
          </a:p>
          <a:p>
            <a:r>
              <a:rPr lang="cy-GB" dirty="0" err="1">
                <a:solidFill>
                  <a:schemeClr val="accent1"/>
                </a:solidFill>
              </a:rPr>
              <a:t>Fair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Trade</a:t>
            </a:r>
            <a:endParaRPr lang="cy-GB" dirty="0">
              <a:solidFill>
                <a:schemeClr val="accent1"/>
              </a:solidFill>
            </a:endParaRPr>
          </a:p>
          <a:p>
            <a:r>
              <a:rPr lang="cy-GB" dirty="0" err="1">
                <a:solidFill>
                  <a:schemeClr val="accent1"/>
                </a:solidFill>
              </a:rPr>
              <a:t>Useful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organisations</a:t>
            </a:r>
            <a:endParaRPr lang="cy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9005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7EEC95A-37B4-4BB8-B0DC-C9DD9DC0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92350" y="585788"/>
            <a:ext cx="7289800" cy="1014412"/>
          </a:xfrm>
        </p:spPr>
        <p:txBody>
          <a:bodyPr/>
          <a:lstStyle/>
          <a:p>
            <a:pPr>
              <a:defRPr/>
            </a:pPr>
            <a:r>
              <a:rPr lang="en-GB" sz="3200" dirty="0" err="1">
                <a:latin typeface="Lucida Sans" panose="020B0602030504020204" pitchFamily="34" charset="0"/>
              </a:rPr>
              <a:t>Adnoddau</a:t>
            </a:r>
            <a:r>
              <a:rPr lang="en-GB" sz="3200" dirty="0">
                <a:latin typeface="Lucida Sans" panose="020B0602030504020204" pitchFamily="34" charset="0"/>
              </a:rPr>
              <a:t> / </a:t>
            </a:r>
            <a:r>
              <a:rPr lang="en-GB" sz="3200" dirty="0">
                <a:solidFill>
                  <a:schemeClr val="accent1"/>
                </a:solidFill>
                <a:latin typeface="Lucida Sans" panose="020B0602030504020204" pitchFamily="34" charset="0"/>
              </a:rPr>
              <a:t>Resources</a:t>
            </a:r>
            <a:endParaRPr lang="en-GB" sz="3200" dirty="0">
              <a:solidFill>
                <a:schemeClr val="accent1"/>
              </a:solidFill>
            </a:endParaRPr>
          </a:p>
        </p:txBody>
      </p:sp>
      <p:sp>
        <p:nvSpPr>
          <p:cNvPr id="13315" name="Content Placeholder 4">
            <a:extLst>
              <a:ext uri="{FF2B5EF4-FFF2-40B4-BE49-F238E27FC236}">
                <a16:creationId xmlns:a16="http://schemas.microsoft.com/office/drawing/2014/main" id="{427C0C11-002D-48A3-8329-AE2CB2F20C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33600" y="1445457"/>
            <a:ext cx="3886200" cy="4576763"/>
          </a:xfrm>
        </p:spPr>
        <p:txBody>
          <a:bodyPr/>
          <a:lstStyle/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PP </a:t>
            </a:r>
            <a:r>
              <a:rPr lang="en-GB" altLang="en-US" dirty="0" err="1">
                <a:latin typeface="Lucida Sans" panose="020B0602030504020204" pitchFamily="34" charset="0"/>
              </a:rPr>
              <a:t>ar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gyfer</a:t>
            </a:r>
            <a:r>
              <a:rPr lang="en-GB" altLang="en-US" dirty="0">
                <a:latin typeface="Lucida Sans" panose="020B0602030504020204" pitchFamily="34" charset="0"/>
              </a:rPr>
              <a:t> y </a:t>
            </a:r>
            <a:r>
              <a:rPr lang="en-GB" altLang="en-US" dirty="0" err="1">
                <a:latin typeface="Lucida Sans" panose="020B0602030504020204" pitchFamily="34" charset="0"/>
              </a:rPr>
              <a:t>ddarlith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 err="1">
                <a:latin typeface="Lucida Sans" panose="020B0602030504020204" pitchFamily="34" charset="0"/>
              </a:rPr>
              <a:t>Ymchwil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</a:p>
          <a:p>
            <a:r>
              <a:rPr lang="en-GB" altLang="en-US" dirty="0">
                <a:latin typeface="Lucida Sans" panose="020B0602030504020204" pitchFamily="34" charset="0"/>
              </a:rPr>
              <a:t>Leganto</a:t>
            </a:r>
          </a:p>
          <a:p>
            <a:r>
              <a:rPr lang="en-GB" altLang="en-US" dirty="0">
                <a:latin typeface="Lucida Sans" panose="020B0602030504020204" pitchFamily="34" charset="0"/>
              </a:rPr>
              <a:t>Moodle</a:t>
            </a:r>
          </a:p>
          <a:p>
            <a:r>
              <a:rPr lang="en-GB" altLang="en-US" dirty="0" err="1">
                <a:latin typeface="Lucida Sans" panose="020B0602030504020204" pitchFamily="34" charset="0"/>
              </a:rPr>
              <a:t>Llyfrgell</a:t>
            </a:r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Google Scholar</a:t>
            </a:r>
          </a:p>
        </p:txBody>
      </p:sp>
      <p:sp>
        <p:nvSpPr>
          <p:cNvPr id="13316" name="Content Placeholder 5">
            <a:extLst>
              <a:ext uri="{FF2B5EF4-FFF2-40B4-BE49-F238E27FC236}">
                <a16:creationId xmlns:a16="http://schemas.microsoft.com/office/drawing/2014/main" id="{406283B0-5D95-42AE-8B59-242EE9C88C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1" y="1600200"/>
            <a:ext cx="4316413" cy="3989388"/>
          </a:xfrm>
        </p:spPr>
        <p:txBody>
          <a:bodyPr/>
          <a:lstStyle/>
          <a:p>
            <a:endParaRPr lang="en-GB" alt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PP for the lecture</a:t>
            </a: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Research</a:t>
            </a: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Leganto</a:t>
            </a: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Moodle</a:t>
            </a: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Library</a:t>
            </a:r>
          </a:p>
          <a:p>
            <a:r>
              <a:rPr lang="en-GB" altLang="en-US" dirty="0">
                <a:solidFill>
                  <a:schemeClr val="accent1"/>
                </a:solidFill>
                <a:latin typeface="Lucida Sans" panose="020B0602030504020204" pitchFamily="34" charset="0"/>
              </a:rPr>
              <a:t>Google Scholar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/>
              <a:t>Ecological Footprint</a:t>
            </a:r>
            <a:br>
              <a:rPr lang="en-GB" dirty="0"/>
            </a:br>
            <a:r>
              <a:rPr lang="cy-GB" dirty="0">
                <a:solidFill>
                  <a:srgbClr val="00B0F0"/>
                </a:solidFill>
              </a:rPr>
              <a:t>Ôl-troed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cy-GB" dirty="0">
                <a:solidFill>
                  <a:srgbClr val="00B0F0"/>
                </a:solidFill>
              </a:rPr>
              <a:t>ecolegol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or</a:t>
            </a:r>
          </a:p>
          <a:p>
            <a:pPr>
              <a:defRPr/>
            </a:pPr>
            <a:r>
              <a:rPr lang="en-GB" dirty="0"/>
              <a:t>Carbon footprints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cy-GB" dirty="0" err="1"/>
              <a:t>How</a:t>
            </a:r>
            <a:r>
              <a:rPr lang="cy-GB" dirty="0"/>
              <a:t> </a:t>
            </a:r>
            <a:r>
              <a:rPr lang="cy-GB" dirty="0" err="1"/>
              <a:t>much</a:t>
            </a:r>
            <a:r>
              <a:rPr lang="cy-GB" dirty="0"/>
              <a:t> </a:t>
            </a:r>
            <a:r>
              <a:rPr lang="cy-GB" dirty="0" err="1"/>
              <a:t>land</a:t>
            </a:r>
            <a:r>
              <a:rPr lang="cy-GB" dirty="0"/>
              <a:t>, </a:t>
            </a:r>
            <a:r>
              <a:rPr lang="cy-GB"/>
              <a:t>energy</a:t>
            </a:r>
            <a:r>
              <a:rPr lang="cy-GB" dirty="0"/>
              <a:t> we </a:t>
            </a:r>
            <a:r>
              <a:rPr lang="cy-GB" dirty="0" err="1"/>
              <a:t>use</a:t>
            </a:r>
            <a:r>
              <a:rPr lang="cy-GB" dirty="0"/>
              <a:t> </a:t>
            </a:r>
            <a:r>
              <a:rPr lang="cy-GB" dirty="0" err="1"/>
              <a:t>or</a:t>
            </a:r>
            <a:r>
              <a:rPr lang="cy-GB" dirty="0"/>
              <a:t> carbon </a:t>
            </a:r>
            <a:r>
              <a:rPr lang="cy-GB" dirty="0" err="1"/>
              <a:t>dioxide</a:t>
            </a:r>
            <a:r>
              <a:rPr lang="cy-GB" dirty="0"/>
              <a:t> we </a:t>
            </a:r>
            <a:r>
              <a:rPr lang="cy-GB" dirty="0" err="1"/>
              <a:t>genarate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our</a:t>
            </a:r>
            <a:r>
              <a:rPr lang="cy-GB" dirty="0"/>
              <a:t> </a:t>
            </a:r>
            <a:r>
              <a:rPr lang="cy-GB" dirty="0" err="1"/>
              <a:t>life</a:t>
            </a:r>
            <a:r>
              <a:rPr lang="cy-GB" dirty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cy-GB" dirty="0"/>
              <a:t>neu</a:t>
            </a:r>
          </a:p>
          <a:p>
            <a:pPr>
              <a:defRPr/>
            </a:pPr>
            <a:r>
              <a:rPr lang="cy-GB" dirty="0">
                <a:solidFill>
                  <a:srgbClr val="00B0F0"/>
                </a:solidFill>
              </a:rPr>
              <a:t>Ôl-troed carbon</a:t>
            </a:r>
          </a:p>
          <a:p>
            <a:pPr marL="0" indent="0">
              <a:buNone/>
              <a:defRPr/>
            </a:pPr>
            <a:endParaRPr lang="cy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</a:rPr>
              <a:t>Gweithio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allan</a:t>
            </a:r>
            <a:r>
              <a:rPr lang="en-GB" dirty="0">
                <a:solidFill>
                  <a:srgbClr val="00B0F0"/>
                </a:solidFill>
              </a:rPr>
              <a:t> faint o </a:t>
            </a:r>
            <a:r>
              <a:rPr lang="en-GB" dirty="0" err="1">
                <a:solidFill>
                  <a:srgbClr val="00B0F0"/>
                </a:solidFill>
              </a:rPr>
              <a:t>egni</a:t>
            </a:r>
            <a:r>
              <a:rPr lang="en-GB" dirty="0">
                <a:solidFill>
                  <a:srgbClr val="00B0F0"/>
                </a:solidFill>
              </a:rPr>
              <a:t>, </a:t>
            </a:r>
            <a:r>
              <a:rPr lang="en-GB" dirty="0" err="1">
                <a:solidFill>
                  <a:srgbClr val="00B0F0"/>
                </a:solidFill>
              </a:rPr>
              <a:t>tir</a:t>
            </a:r>
            <a:r>
              <a:rPr lang="en-GB" dirty="0">
                <a:solidFill>
                  <a:srgbClr val="00B0F0"/>
                </a:solidFill>
              </a:rPr>
              <a:t>, </a:t>
            </a:r>
            <a:r>
              <a:rPr lang="en-GB" dirty="0" err="1">
                <a:solidFill>
                  <a:srgbClr val="00B0F0"/>
                </a:solidFill>
              </a:rPr>
              <a:t>neu</a:t>
            </a:r>
            <a:r>
              <a:rPr lang="en-GB" dirty="0">
                <a:solidFill>
                  <a:srgbClr val="00B0F0"/>
                </a:solidFill>
              </a:rPr>
              <a:t> carbon </a:t>
            </a:r>
            <a:r>
              <a:rPr lang="en-GB" dirty="0" err="1">
                <a:solidFill>
                  <a:srgbClr val="00B0F0"/>
                </a:solidFill>
              </a:rPr>
              <a:t>diocsid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rydym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yn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creu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er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mwyn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byw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ein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bywyd</a:t>
            </a: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  <a:defRPr/>
            </a:pPr>
            <a:endParaRPr lang="cy-GB" dirty="0"/>
          </a:p>
          <a:p>
            <a:pPr>
              <a:defRPr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250349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altLang="en-US" sz="3200" dirty="0"/>
              <a:t>How can we use ecological footprints with children? </a:t>
            </a:r>
            <a:br>
              <a:rPr lang="en-GB" altLang="en-US" sz="3200" dirty="0"/>
            </a:br>
            <a:r>
              <a:rPr lang="cy-GB" altLang="en-US" sz="3200" dirty="0">
                <a:solidFill>
                  <a:srgbClr val="00B0F0"/>
                </a:solidFill>
              </a:rPr>
              <a:t>Sut ellir defnyddio ôl-traed ecolegol gyda plant?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altLang="en-US" dirty="0"/>
              <a:t>Look at our impact on the world.</a:t>
            </a:r>
          </a:p>
          <a:p>
            <a:pPr marL="0" indent="0">
              <a:buNone/>
              <a:defRPr/>
            </a:pPr>
            <a:r>
              <a:rPr lang="en-GB" altLang="en-US" dirty="0"/>
              <a:t>Solutions on a personal and collective level	-</a:t>
            </a:r>
          </a:p>
          <a:p>
            <a:pPr>
              <a:defRPr/>
            </a:pPr>
            <a:r>
              <a:rPr lang="en-GB" altLang="en-US" dirty="0"/>
              <a:t>reducing consumption</a:t>
            </a:r>
          </a:p>
          <a:p>
            <a:pPr>
              <a:defRPr/>
            </a:pPr>
            <a:r>
              <a:rPr lang="en-GB" altLang="en-US" dirty="0"/>
              <a:t>reducing unsustainable behaviour</a:t>
            </a:r>
          </a:p>
          <a:p>
            <a:pPr>
              <a:defRPr/>
            </a:pPr>
            <a:r>
              <a:rPr lang="en-GB" altLang="en-US" dirty="0"/>
              <a:t>Discussion tool</a:t>
            </a:r>
          </a:p>
          <a:p>
            <a:pPr lvl="3">
              <a:buNone/>
              <a:defRPr/>
            </a:pPr>
            <a:endParaRPr lang="en-GB" altLang="en-US" sz="2800" dirty="0"/>
          </a:p>
          <a:p>
            <a:pPr>
              <a:defRPr/>
            </a:pPr>
            <a:endParaRPr lang="en-US" alt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en-GB" dirty="0" err="1">
                <a:solidFill>
                  <a:srgbClr val="00B0F0"/>
                </a:solidFill>
              </a:rPr>
              <a:t>Mesur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ein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effaith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ar</a:t>
            </a:r>
            <a:r>
              <a:rPr lang="en-GB" dirty="0">
                <a:solidFill>
                  <a:srgbClr val="00B0F0"/>
                </a:solidFill>
              </a:rPr>
              <a:t> y </a:t>
            </a:r>
            <a:r>
              <a:rPr lang="en-GB" dirty="0" err="1">
                <a:solidFill>
                  <a:srgbClr val="00B0F0"/>
                </a:solidFill>
              </a:rPr>
              <a:t>byd</a:t>
            </a:r>
            <a:endParaRPr lang="en-GB" dirty="0">
              <a:solidFill>
                <a:srgbClr val="00B0F0"/>
              </a:solidFill>
            </a:endParaRPr>
          </a:p>
          <a:p>
            <a:pPr marL="0" indent="0">
              <a:buNone/>
              <a:defRPr/>
            </a:pPr>
            <a:r>
              <a:rPr lang="en-GB" dirty="0" err="1">
                <a:solidFill>
                  <a:srgbClr val="00B0F0"/>
                </a:solidFill>
              </a:rPr>
              <a:t>Edrych</a:t>
            </a:r>
            <a:r>
              <a:rPr lang="en-GB" dirty="0">
                <a:solidFill>
                  <a:srgbClr val="00B0F0"/>
                </a:solidFill>
              </a:rPr>
              <a:t> am </a:t>
            </a:r>
            <a:r>
              <a:rPr lang="en-GB" dirty="0" err="1">
                <a:solidFill>
                  <a:srgbClr val="00B0F0"/>
                </a:solidFill>
              </a:rPr>
              <a:t>ffyrdd</a:t>
            </a:r>
            <a:r>
              <a:rPr lang="en-GB" dirty="0">
                <a:solidFill>
                  <a:srgbClr val="00B0F0"/>
                </a:solidFill>
              </a:rPr>
              <a:t> o </a:t>
            </a:r>
            <a:r>
              <a:rPr lang="en-GB" dirty="0" err="1">
                <a:solidFill>
                  <a:srgbClr val="00B0F0"/>
                </a:solidFill>
              </a:rPr>
              <a:t>lleihau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effaith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gwael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yn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unigol</a:t>
            </a:r>
            <a:r>
              <a:rPr lang="en-GB" dirty="0">
                <a:solidFill>
                  <a:srgbClr val="00B0F0"/>
                </a:solidFill>
              </a:rPr>
              <a:t> a </a:t>
            </a:r>
            <a:r>
              <a:rPr lang="en-GB" dirty="0" err="1">
                <a:solidFill>
                  <a:srgbClr val="00B0F0"/>
                </a:solidFill>
              </a:rPr>
              <a:t>gyda’n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gilydd</a:t>
            </a:r>
            <a:endParaRPr lang="en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</a:rPr>
              <a:t>Lleihau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defnydd</a:t>
            </a:r>
            <a:r>
              <a:rPr lang="en-GB" dirty="0">
                <a:solidFill>
                  <a:srgbClr val="00B0F0"/>
                </a:solidFill>
              </a:rPr>
              <a:t> o </a:t>
            </a:r>
            <a:r>
              <a:rPr lang="en-GB" dirty="0" err="1">
                <a:solidFill>
                  <a:srgbClr val="00B0F0"/>
                </a:solidFill>
              </a:rPr>
              <a:t>adnoddau</a:t>
            </a:r>
            <a:endParaRPr lang="en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</a:rPr>
              <a:t>Lleihau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ymddygiad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nad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sy’n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gynaladwy</a:t>
            </a:r>
            <a:endParaRPr lang="en-GB" dirty="0">
              <a:solidFill>
                <a:srgbClr val="00B0F0"/>
              </a:solidFill>
            </a:endParaRPr>
          </a:p>
          <a:p>
            <a:pPr>
              <a:defRPr/>
            </a:pPr>
            <a:r>
              <a:rPr lang="en-GB" dirty="0" err="1">
                <a:solidFill>
                  <a:srgbClr val="00B0F0"/>
                </a:solidFill>
              </a:rPr>
              <a:t>Creu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trafodaeth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41969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5888"/>
            <a:ext cx="9144000" cy="674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5621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carbonday.com/wp-content/uploads/2009/04/slide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15888"/>
            <a:ext cx="8820150" cy="674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34114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/>
              <a:t>Questions </a:t>
            </a:r>
            <a:br>
              <a:rPr lang="en-GB" altLang="en-US" dirty="0"/>
            </a:br>
            <a:r>
              <a:rPr lang="cy-GB" altLang="en-US" dirty="0"/>
              <a:t>Cwestiynau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Consider the choices you make when shopping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Walk, cycle, bus, car or other 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Supermarket, farmers market, small local shops?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Meat, fish or only vegetables, fruit and pulses?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Packaging or not? Type of packaging-Plastic, tins, paper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endParaRPr lang="en-GB" altLang="en-US" sz="2400"/>
          </a:p>
          <a:p>
            <a:pPr eaLnBrk="1" hangingPunct="1">
              <a:lnSpc>
                <a:spcPct val="90000"/>
              </a:lnSpc>
            </a:pPr>
            <a:endParaRPr lang="en-US" altLang="en-US" sz="2400"/>
          </a:p>
        </p:txBody>
      </p:sp>
      <p:sp>
        <p:nvSpPr>
          <p:cNvPr id="30724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y-GB" altLang="en-US" sz="2400">
                <a:solidFill>
                  <a:srgbClr val="00B0F0"/>
                </a:solidFill>
              </a:rPr>
              <a:t>Dewisiadau wrth siopa</a:t>
            </a:r>
          </a:p>
          <a:p>
            <a:pPr eaLnBrk="1" hangingPunct="1"/>
            <a:r>
              <a:rPr lang="cy-GB" altLang="en-US" sz="2400">
                <a:solidFill>
                  <a:srgbClr val="00B0F0"/>
                </a:solidFill>
              </a:rPr>
              <a:t>Cerdded, beicio, bws, car neu arall?</a:t>
            </a:r>
          </a:p>
          <a:p>
            <a:pPr eaLnBrk="1" hangingPunct="1"/>
            <a:r>
              <a:rPr lang="cy-GB" altLang="en-US" sz="2400">
                <a:solidFill>
                  <a:srgbClr val="00B0F0"/>
                </a:solidFill>
              </a:rPr>
              <a:t>Archfarchnad, marchnad ffermwyr, siopau bach lleol?</a:t>
            </a:r>
          </a:p>
          <a:p>
            <a:pPr eaLnBrk="1" hangingPunct="1"/>
            <a:r>
              <a:rPr lang="cy-GB" altLang="en-US" sz="2400">
                <a:solidFill>
                  <a:srgbClr val="00B0F0"/>
                </a:solidFill>
              </a:rPr>
              <a:t>Cig, pysgod, neu dim ond llysiau, ffrwythau a pulses</a:t>
            </a:r>
          </a:p>
          <a:p>
            <a:pPr eaLnBrk="1" hangingPunct="1"/>
            <a:r>
              <a:rPr lang="cy-GB" altLang="en-US" sz="2400">
                <a:solidFill>
                  <a:srgbClr val="00B0F0"/>
                </a:solidFill>
              </a:rPr>
              <a:t>Bagiau neu beidio, fath o fagiau plastig, tiniau neu papur?  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1137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Air miles?</a:t>
            </a:r>
            <a:br>
              <a:rPr lang="en-GB" dirty="0"/>
            </a:br>
            <a:r>
              <a:rPr lang="en-GB" i="1" dirty="0" err="1">
                <a:solidFill>
                  <a:schemeClr val="accent1"/>
                </a:solidFill>
              </a:rPr>
              <a:t>Milltiroedd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Awyr</a:t>
            </a:r>
            <a:r>
              <a:rPr lang="en-GB" i="1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Chocolate Bar</a:t>
            </a:r>
          </a:p>
          <a:p>
            <a:r>
              <a:rPr lang="en-GB" dirty="0"/>
              <a:t>Cup of tea</a:t>
            </a:r>
          </a:p>
          <a:p>
            <a:r>
              <a:rPr lang="en-GB" dirty="0"/>
              <a:t>Bara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/>
                </a:solidFill>
              </a:rPr>
              <a:t>Bar o </a:t>
            </a:r>
            <a:r>
              <a:rPr lang="en-GB" i="1" dirty="0" err="1">
                <a:solidFill>
                  <a:schemeClr val="accent1"/>
                </a:solidFill>
              </a:rPr>
              <a:t>Siocled</a:t>
            </a:r>
            <a:endParaRPr lang="en-GB" i="1" dirty="0">
              <a:solidFill>
                <a:schemeClr val="accent1"/>
              </a:solidFill>
            </a:endParaRPr>
          </a:p>
          <a:p>
            <a:r>
              <a:rPr lang="en-GB" i="1" dirty="0">
                <a:solidFill>
                  <a:schemeClr val="accent1"/>
                </a:solidFill>
              </a:rPr>
              <a:t>Paned o de</a:t>
            </a:r>
          </a:p>
          <a:p>
            <a:r>
              <a:rPr lang="en-GB" i="1" dirty="0">
                <a:solidFill>
                  <a:schemeClr val="accent1"/>
                </a:solidFill>
              </a:rPr>
              <a:t>Bread</a:t>
            </a:r>
          </a:p>
          <a:p>
            <a:endParaRPr lang="en-GB" i="1" dirty="0">
              <a:solidFill>
                <a:schemeClr val="accent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65478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altLang="en-US" dirty="0"/>
              <a:t>Ecological footprint websites</a:t>
            </a:r>
            <a:br>
              <a:rPr lang="en-GB" altLang="en-US" dirty="0"/>
            </a:br>
            <a:r>
              <a:rPr lang="en-GB" altLang="en-US" dirty="0" err="1">
                <a:solidFill>
                  <a:srgbClr val="00B0F0"/>
                </a:solidFill>
              </a:rPr>
              <a:t>Ol-traed</a:t>
            </a:r>
            <a:r>
              <a:rPr lang="en-GB" altLang="en-US" dirty="0">
                <a:solidFill>
                  <a:srgbClr val="00B0F0"/>
                </a:solidFill>
              </a:rPr>
              <a:t> </a:t>
            </a:r>
            <a:r>
              <a:rPr lang="en-GB" altLang="en-US" dirty="0" err="1">
                <a:solidFill>
                  <a:srgbClr val="00B0F0"/>
                </a:solidFill>
              </a:rPr>
              <a:t>Ecolegol</a:t>
            </a:r>
            <a:r>
              <a:rPr lang="en-GB" altLang="en-US" dirty="0">
                <a:solidFill>
                  <a:srgbClr val="00B0F0"/>
                </a:solidFill>
              </a:rPr>
              <a:t> </a:t>
            </a:r>
            <a:endParaRPr lang="en-US" altLang="en-US" dirty="0">
              <a:solidFill>
                <a:srgbClr val="00B0F0"/>
              </a:solidFill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en-US" dirty="0">
              <a:hlinkClick r:id="rId3"/>
            </a:endParaRPr>
          </a:p>
          <a:p>
            <a:r>
              <a:rPr lang="en-US" altLang="en-US" dirty="0">
                <a:hlinkClick r:id="rId4"/>
              </a:rPr>
              <a:t>https://footprint.wwf.org.uk/</a:t>
            </a:r>
            <a:endParaRPr lang="en-US" altLang="en-US" dirty="0"/>
          </a:p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05658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92314" y="1557338"/>
            <a:ext cx="6994525" cy="449580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2000" dirty="0"/>
              <a:t>Moodle has several interesting articles. </a:t>
            </a:r>
          </a:p>
          <a:p>
            <a:pPr marL="0" indent="0">
              <a:buNone/>
              <a:defRPr/>
            </a:pPr>
            <a:r>
              <a:rPr lang="en-GB" sz="2000" dirty="0"/>
              <a:t>Read </a:t>
            </a:r>
            <a:r>
              <a:rPr lang="en-US" sz="2000" b="1" i="1" dirty="0"/>
              <a:t>Educating for sustainability in the early years: Creating cultural change in a child care setting by </a:t>
            </a:r>
            <a:r>
              <a:rPr lang="en-GB" sz="2000" b="1" dirty="0"/>
              <a:t>Julia Davis</a:t>
            </a:r>
          </a:p>
          <a:p>
            <a:pPr>
              <a:defRPr/>
            </a:pPr>
            <a:r>
              <a:rPr lang="en-GB" sz="2000" dirty="0"/>
              <a:t>The article </a:t>
            </a:r>
            <a:r>
              <a:rPr lang="en-GB" sz="2000" dirty="0" err="1"/>
              <a:t>McNichol</a:t>
            </a:r>
            <a:r>
              <a:rPr lang="en-GB" sz="2000" dirty="0"/>
              <a:t> et al, also links well to today’s sessions</a:t>
            </a:r>
          </a:p>
          <a:p>
            <a:pPr marL="0" indent="0">
              <a:buNone/>
              <a:defRPr/>
            </a:pPr>
            <a:r>
              <a:rPr lang="en-US" sz="2000" b="1" dirty="0"/>
              <a:t>An ecological footprint for an </a:t>
            </a:r>
            <a:r>
              <a:rPr lang="en-GB" sz="2000" b="1" dirty="0"/>
              <a:t>early learning centre: identifying opportunities for early childhood sustainability education through interdisciplinary research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96546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Darllen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47851" y="1125539"/>
            <a:ext cx="8424863" cy="463867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2000" dirty="0"/>
              <a:t>Mae </a:t>
            </a:r>
            <a:r>
              <a:rPr lang="en-GB" sz="2000" dirty="0" err="1"/>
              <a:t>gan</a:t>
            </a:r>
            <a:r>
              <a:rPr lang="en-GB" sz="2000" dirty="0"/>
              <a:t> Moodle </a:t>
            </a:r>
            <a:r>
              <a:rPr lang="en-GB" sz="2000" dirty="0" err="1"/>
              <a:t>llawer</a:t>
            </a:r>
            <a:r>
              <a:rPr lang="en-GB" sz="2000" dirty="0"/>
              <a:t> o </a:t>
            </a:r>
            <a:r>
              <a:rPr lang="en-GB" sz="2000" dirty="0" err="1"/>
              <a:t>adnoddau</a:t>
            </a:r>
            <a:r>
              <a:rPr lang="en-GB" sz="2000" dirty="0"/>
              <a:t> </a:t>
            </a:r>
            <a:r>
              <a:rPr lang="en-GB" sz="2000" dirty="0" err="1"/>
              <a:t>diddorol</a:t>
            </a:r>
            <a:r>
              <a:rPr lang="en-GB" sz="2000" dirty="0"/>
              <a:t> </a:t>
            </a:r>
            <a:r>
              <a:rPr lang="en-GB" sz="2000" dirty="0" err="1"/>
              <a:t>i’w</a:t>
            </a:r>
            <a:r>
              <a:rPr lang="en-GB" sz="2000" dirty="0"/>
              <a:t> </a:t>
            </a:r>
            <a:r>
              <a:rPr lang="en-GB" sz="2000" dirty="0" err="1"/>
              <a:t>darllen</a:t>
            </a: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 err="1"/>
              <a:t>Darllenwch</a:t>
            </a:r>
            <a:r>
              <a:rPr lang="en-GB" sz="2000" dirty="0"/>
              <a:t> </a:t>
            </a:r>
            <a:r>
              <a:rPr lang="en-US" sz="2000" b="1" i="1" dirty="0"/>
              <a:t>Educating for sustainability in the early years: Creating cultural change in a child care setting by </a:t>
            </a:r>
            <a:r>
              <a:rPr lang="en-GB" sz="2000" b="1" dirty="0"/>
              <a:t>Julia Davis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erthygl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McNichol</a:t>
            </a:r>
            <a:r>
              <a:rPr lang="en-GB" sz="2000" dirty="0"/>
              <a:t> et al, </a:t>
            </a:r>
            <a:r>
              <a:rPr lang="en-GB" sz="2000" dirty="0" err="1"/>
              <a:t>hefyd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cysylltu’n</a:t>
            </a:r>
            <a:r>
              <a:rPr lang="en-GB" sz="2000" dirty="0"/>
              <a:t> </a:t>
            </a:r>
            <a:r>
              <a:rPr lang="en-GB" sz="2000" dirty="0" err="1"/>
              <a:t>dda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sesiwn</a:t>
            </a:r>
            <a:r>
              <a:rPr lang="en-GB" sz="2000" dirty="0"/>
              <a:t> </a:t>
            </a:r>
            <a:r>
              <a:rPr lang="en-GB" sz="2000" dirty="0" err="1"/>
              <a:t>heddiw</a:t>
            </a:r>
            <a:endParaRPr lang="en-GB" sz="2000" dirty="0"/>
          </a:p>
          <a:p>
            <a:pPr marL="0" indent="0">
              <a:buNone/>
              <a:defRPr/>
            </a:pPr>
            <a:r>
              <a:rPr lang="en-US" sz="2000" b="1" dirty="0"/>
              <a:t>An ecological footprint for an </a:t>
            </a:r>
            <a:r>
              <a:rPr lang="en-GB" sz="2000" b="1" dirty="0"/>
              <a:t>early learning centre: identifying opportunities for early childhood sustainability education through interdisciplinary research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erthyglau</a:t>
            </a:r>
            <a:r>
              <a:rPr lang="en-GB" sz="2000" dirty="0"/>
              <a:t> </a:t>
            </a:r>
            <a:r>
              <a:rPr lang="en-GB" sz="2000" dirty="0" err="1"/>
              <a:t>eraill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darllen</a:t>
            </a:r>
            <a:r>
              <a:rPr lang="en-GB" sz="2000" dirty="0"/>
              <a:t> </a:t>
            </a:r>
            <a:r>
              <a:rPr lang="en-GB" sz="2000" dirty="0" err="1"/>
              <a:t>angenrheidiol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y </a:t>
            </a:r>
            <a:r>
              <a:rPr lang="en-GB" sz="2000" dirty="0" err="1"/>
              <a:t>traethawd</a:t>
            </a:r>
            <a:r>
              <a:rPr lang="en-GB" sz="2000" dirty="0"/>
              <a:t>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135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8ED49-25C4-4CD9-B436-BF789F1A1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However can methods such as ecological footprints  simplify and ignore issues of justice and fairness and the holistic nature of 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5FD19-0615-4F19-BE97-D7ACAEF86C6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Global Citizenship</a:t>
            </a:r>
          </a:p>
          <a:p>
            <a:r>
              <a:rPr lang="en-GB" dirty="0"/>
              <a:t>Environmental justice</a:t>
            </a:r>
          </a:p>
          <a:p>
            <a:r>
              <a:rPr lang="en-GB" dirty="0"/>
              <a:t>Interrelatedness  </a:t>
            </a:r>
          </a:p>
          <a:p>
            <a:r>
              <a:rPr lang="en-GB" dirty="0">
                <a:hlinkClick r:id="rId2"/>
              </a:rPr>
              <a:t>https://fcpablog.com/2016/01/18/dr-king-before-you-finish-breakfast-youve-depended-on-half-t/</a:t>
            </a:r>
            <a:r>
              <a:rPr lang="en-GB" dirty="0"/>
              <a:t>  (Dr Martin Luther King Jnr. (clip after 6.5 minutes-9 minutes)</a:t>
            </a:r>
          </a:p>
          <a:p>
            <a:r>
              <a:rPr lang="en-GB" dirty="0"/>
              <a:t>Systemic racism</a:t>
            </a:r>
          </a:p>
          <a:p>
            <a:r>
              <a:rPr lang="en-GB" dirty="0"/>
              <a:t>Black lives matter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870D1-FDF6-412C-B883-CAD91C9946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err="1">
                <a:solidFill>
                  <a:srgbClr val="00B0F0"/>
                </a:solidFill>
              </a:rPr>
              <a:t>Dinasyddiaeth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Byd-eang</a:t>
            </a:r>
            <a:endParaRPr lang="en-GB" i="1" dirty="0">
              <a:solidFill>
                <a:srgbClr val="00B0F0"/>
              </a:solidFill>
            </a:endParaRPr>
          </a:p>
          <a:p>
            <a:r>
              <a:rPr lang="en-GB" i="1" dirty="0" err="1">
                <a:solidFill>
                  <a:srgbClr val="00B0F0"/>
                </a:solidFill>
              </a:rPr>
              <a:t>Cyfiawnder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Amgylcheddol</a:t>
            </a:r>
            <a:endParaRPr lang="en-GB" i="1" dirty="0">
              <a:solidFill>
                <a:srgbClr val="00B0F0"/>
              </a:solidFill>
            </a:endParaRPr>
          </a:p>
          <a:p>
            <a:r>
              <a:rPr lang="en-GB" i="1" dirty="0" err="1">
                <a:solidFill>
                  <a:srgbClr val="00B0F0"/>
                </a:solidFill>
              </a:rPr>
              <a:t>Rhyngberthnasedd</a:t>
            </a:r>
            <a:endParaRPr lang="en-GB" i="1" dirty="0">
              <a:solidFill>
                <a:srgbClr val="00B0F0"/>
              </a:solidFill>
            </a:endParaRPr>
          </a:p>
          <a:p>
            <a:r>
              <a:rPr lang="en-GB" i="1" dirty="0" err="1">
                <a:solidFill>
                  <a:srgbClr val="00B0F0"/>
                </a:solidFill>
              </a:rPr>
              <a:t>Hiliaeth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systemig</a:t>
            </a:r>
            <a:endParaRPr lang="en-GB" i="1" dirty="0">
              <a:solidFill>
                <a:srgbClr val="00B0F0"/>
              </a:solidFill>
            </a:endParaRPr>
          </a:p>
          <a:p>
            <a:r>
              <a:rPr lang="en-GB" i="1" dirty="0">
                <a:solidFill>
                  <a:srgbClr val="00B0F0"/>
                </a:solidFill>
              </a:rPr>
              <a:t>Mae </a:t>
            </a:r>
            <a:r>
              <a:rPr lang="en-GB" i="1" dirty="0" err="1">
                <a:solidFill>
                  <a:srgbClr val="00B0F0"/>
                </a:solidFill>
              </a:rPr>
              <a:t>Bywydau</a:t>
            </a:r>
            <a:r>
              <a:rPr lang="en-GB" i="1" dirty="0">
                <a:solidFill>
                  <a:srgbClr val="00B0F0"/>
                </a:solidFill>
              </a:rPr>
              <a:t> Du o </a:t>
            </a:r>
            <a:r>
              <a:rPr lang="en-GB" i="1" dirty="0" err="1">
                <a:solidFill>
                  <a:srgbClr val="00B0F0"/>
                </a:solidFill>
              </a:rPr>
              <a:t>Bwys</a:t>
            </a:r>
            <a:endParaRPr lang="en-GB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4765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066" y="37564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Caution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Pwyllo</a:t>
            </a:r>
            <a:br>
              <a:rPr lang="en-GB" dirty="0"/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049386" y="1518648"/>
            <a:ext cx="4919331" cy="4525963"/>
          </a:xfrm>
        </p:spPr>
        <p:txBody>
          <a:bodyPr>
            <a:noAutofit/>
          </a:bodyPr>
          <a:lstStyle/>
          <a:p>
            <a:r>
              <a:rPr lang="cy-GB" dirty="0">
                <a:solidFill>
                  <a:schemeClr val="accent1"/>
                </a:solidFill>
              </a:rPr>
              <a:t>Stereoteipio</a:t>
            </a:r>
          </a:p>
          <a:p>
            <a:r>
              <a:rPr lang="cy-GB" dirty="0">
                <a:solidFill>
                  <a:schemeClr val="accent1"/>
                </a:solidFill>
              </a:rPr>
              <a:t>Delweddau Negyddol</a:t>
            </a:r>
          </a:p>
          <a:p>
            <a:pPr marL="0" indent="0">
              <a:buNone/>
            </a:pPr>
            <a:endParaRPr lang="cy-GB" dirty="0">
              <a:solidFill>
                <a:schemeClr val="accent1"/>
              </a:solidFill>
            </a:endParaRPr>
          </a:p>
          <a:p>
            <a:r>
              <a:rPr lang="cy-GB" dirty="0">
                <a:solidFill>
                  <a:schemeClr val="accent1"/>
                </a:solidFill>
              </a:rPr>
              <a:t>Meddwl am llyfrau, teganau, delweddau sy’n hybu amrywiaeth a delweddau positif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39702" y="1518648"/>
            <a:ext cx="4582633" cy="4724400"/>
          </a:xfrm>
        </p:spPr>
        <p:txBody>
          <a:bodyPr>
            <a:normAutofit/>
          </a:bodyPr>
          <a:lstStyle/>
          <a:p>
            <a:r>
              <a:rPr lang="en-GB" i="1" dirty="0"/>
              <a:t>Stereotypes.</a:t>
            </a:r>
          </a:p>
          <a:p>
            <a:r>
              <a:rPr lang="en-GB" i="1" dirty="0"/>
              <a:t>Negative Images.</a:t>
            </a:r>
          </a:p>
          <a:p>
            <a:endParaRPr lang="en-GB" i="1" dirty="0"/>
          </a:p>
          <a:p>
            <a:r>
              <a:rPr lang="en-GB" i="1" dirty="0"/>
              <a:t>Considering resources, books, toys, images that promote diversity and positive images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778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007B1-B05E-4F47-AEE7-168F3286F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/ </a:t>
            </a:r>
            <a:r>
              <a:rPr lang="en-GB" i="1" dirty="0" err="1">
                <a:solidFill>
                  <a:srgbClr val="00B0F0"/>
                </a:solidFill>
              </a:rPr>
              <a:t>Ystyriwch</a:t>
            </a:r>
            <a:endParaRPr lang="en-GB" i="1" dirty="0">
              <a:solidFill>
                <a:srgbClr val="00B0F0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5F3A8A-0B2A-4CF5-8597-B5A7BFB26D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6FFF7-5B9B-4651-9CC5-E8CEB912AB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diverse are the resources we use?</a:t>
            </a:r>
          </a:p>
          <a:p>
            <a:r>
              <a:rPr lang="en-GB" dirty="0"/>
              <a:t>Are there positive images?</a:t>
            </a:r>
          </a:p>
          <a:p>
            <a:r>
              <a:rPr lang="en-GB" dirty="0"/>
              <a:t>Are there images support children in terms of citizenship and inclusion?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5B8B1D-4822-486C-9BFF-8414A2C5A4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355C72-F894-4B0B-BDD9-87F83DC71F1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i="1" dirty="0">
                <a:solidFill>
                  <a:srgbClr val="00B0F0"/>
                </a:solidFill>
              </a:rPr>
              <a:t>Pa mor </a:t>
            </a:r>
            <a:r>
              <a:rPr lang="en-GB" i="1" dirty="0" err="1">
                <a:solidFill>
                  <a:srgbClr val="00B0F0"/>
                </a:solidFill>
              </a:rPr>
              <a:t>amrywiol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ydy’r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adnoddau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rydych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yn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defnyddio</a:t>
            </a:r>
            <a:r>
              <a:rPr lang="en-GB" i="1" dirty="0">
                <a:solidFill>
                  <a:srgbClr val="00B0F0"/>
                </a:solidFill>
              </a:rPr>
              <a:t>?</a:t>
            </a:r>
          </a:p>
          <a:p>
            <a:r>
              <a:rPr lang="en-GB" i="1" dirty="0" err="1">
                <a:solidFill>
                  <a:srgbClr val="00B0F0"/>
                </a:solidFill>
              </a:rPr>
              <a:t>Oes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delweddau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positif</a:t>
            </a:r>
            <a:endParaRPr lang="en-GB" i="1" dirty="0">
              <a:solidFill>
                <a:srgbClr val="00B0F0"/>
              </a:solidFill>
            </a:endParaRPr>
          </a:p>
          <a:p>
            <a:r>
              <a:rPr lang="en-GB" i="1" dirty="0" err="1">
                <a:solidFill>
                  <a:srgbClr val="00B0F0"/>
                </a:solidFill>
              </a:rPr>
              <a:t>Oes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delweddau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sy’n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hybu</a:t>
            </a:r>
            <a:r>
              <a:rPr lang="en-GB" i="1" dirty="0">
                <a:solidFill>
                  <a:srgbClr val="00B0F0"/>
                </a:solidFill>
              </a:rPr>
              <a:t> plant </a:t>
            </a:r>
            <a:r>
              <a:rPr lang="en-GB" i="1" dirty="0" err="1">
                <a:solidFill>
                  <a:srgbClr val="00B0F0"/>
                </a:solidFill>
              </a:rPr>
              <a:t>yn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nhermau</a:t>
            </a:r>
            <a:r>
              <a:rPr lang="en-GB" i="1" dirty="0">
                <a:solidFill>
                  <a:srgbClr val="00B0F0"/>
                </a:solidFill>
              </a:rPr>
              <a:t> a </a:t>
            </a:r>
            <a:r>
              <a:rPr lang="en-GB" i="1" dirty="0" err="1">
                <a:solidFill>
                  <a:srgbClr val="00B0F0"/>
                </a:solidFill>
              </a:rPr>
              <a:t>dinasyddiaeth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cynhwysiant</a:t>
            </a:r>
            <a:r>
              <a:rPr lang="en-GB" i="1" dirty="0">
                <a:solidFill>
                  <a:srgbClr val="00B0F0"/>
                </a:solidFill>
              </a:rPr>
              <a:t> ? </a:t>
            </a:r>
          </a:p>
        </p:txBody>
      </p:sp>
    </p:spTree>
    <p:extLst>
      <p:ext uri="{BB962C8B-B14F-4D97-AF65-F5344CB8AC3E}">
        <p14:creationId xmlns:p14="http://schemas.microsoft.com/office/powerpoint/2010/main" val="576341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BA7A70-4352-4B89-9F93-5B9260316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852" y="0"/>
            <a:ext cx="5649359" cy="61684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089F246-55D5-48D6-BC99-281C99DEC7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0"/>
            <a:ext cx="6667500" cy="43815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8BD3F19-28AB-4151-8D49-20C41406B6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4211" y="4381500"/>
            <a:ext cx="4963678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9520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8F526-513C-453E-A5F7-2E6065B50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Easy fixes?/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A7C98-A67D-4874-9B69-13571E565E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Send money / charity but do not tackle the reason for the inequality.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International policies and unfair trade agreements may impact on equality globally and retain the power imbalance.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3598B0-200E-4916-A9FD-84F53AAA5C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y-GB" i="1" dirty="0">
                <a:solidFill>
                  <a:srgbClr val="00B0F0"/>
                </a:solidFill>
              </a:rPr>
              <a:t>Hela arian, nid hyn yw’r ymateb i’r rhesymau am anghyfiawnder</a:t>
            </a:r>
          </a:p>
          <a:p>
            <a:pPr lvl="0"/>
            <a:r>
              <a:rPr lang="cy-GB" i="1" dirty="0">
                <a:solidFill>
                  <a:srgbClr val="00B0F0"/>
                </a:solidFill>
              </a:rPr>
              <a:t>Efallai bod polisïau rhyngwladol a cytundebau masnach yn cael effaith ar cydraddoldeb fyd-eang a cadw ‘r gwahaniaeth </a:t>
            </a:r>
            <a:r>
              <a:rPr lang="cy-GB" i="1" dirty="0" err="1">
                <a:solidFill>
                  <a:srgbClr val="00B0F0"/>
                </a:solidFill>
              </a:rPr>
              <a:t>pwer</a:t>
            </a:r>
            <a:endParaRPr lang="cy-GB" i="1" dirty="0">
              <a:solidFill>
                <a:srgbClr val="00B0F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9248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E0C1E-6577-4A8F-BD59-BF524F5F4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13" y="274638"/>
            <a:ext cx="11198087" cy="533745"/>
          </a:xfrm>
        </p:spPr>
        <p:txBody>
          <a:bodyPr>
            <a:normAutofit fontScale="90000"/>
          </a:bodyPr>
          <a:lstStyle/>
          <a:p>
            <a:r>
              <a:rPr lang="en-GB" dirty="0"/>
              <a:t>Environmental justice and Fair Trade?</a:t>
            </a:r>
            <a:br>
              <a:rPr lang="en-GB" dirty="0"/>
            </a:br>
            <a:r>
              <a:rPr lang="en-GB" dirty="0" err="1">
                <a:solidFill>
                  <a:srgbClr val="00B0F0"/>
                </a:solidFill>
              </a:rPr>
              <a:t>Cyfiawnder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Amgylcheddol</a:t>
            </a:r>
            <a:r>
              <a:rPr lang="en-GB" dirty="0">
                <a:solidFill>
                  <a:srgbClr val="00B0F0"/>
                </a:solidFill>
              </a:rPr>
              <a:t> a </a:t>
            </a:r>
            <a:r>
              <a:rPr lang="en-GB" dirty="0" err="1">
                <a:solidFill>
                  <a:srgbClr val="00B0F0"/>
                </a:solidFill>
              </a:rPr>
              <a:t>Masnach</a:t>
            </a:r>
            <a:r>
              <a:rPr lang="en-GB" dirty="0">
                <a:solidFill>
                  <a:srgbClr val="00B0F0"/>
                </a:solidFill>
              </a:rPr>
              <a:t> </a:t>
            </a:r>
            <a:r>
              <a:rPr lang="en-GB" dirty="0" err="1">
                <a:solidFill>
                  <a:srgbClr val="00B0F0"/>
                </a:solidFill>
              </a:rPr>
              <a:t>Deg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0CE77-8EEE-42DF-A3B4-96315375F3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17638"/>
            <a:ext cx="5384800" cy="5314465"/>
          </a:xfrm>
        </p:spPr>
        <p:txBody>
          <a:bodyPr>
            <a:noAutofit/>
          </a:bodyPr>
          <a:lstStyle/>
          <a:p>
            <a:r>
              <a:rPr lang="en-GB" sz="1600" dirty="0"/>
              <a:t>Where does our waste go?</a:t>
            </a:r>
          </a:p>
          <a:p>
            <a:r>
              <a:rPr lang="en-GB" sz="1600" dirty="0"/>
              <a:t>Old tablets / phones?</a:t>
            </a:r>
          </a:p>
          <a:p>
            <a:r>
              <a:rPr lang="en-GB" sz="1600" dirty="0">
                <a:hlinkClick r:id="rId2"/>
              </a:rPr>
              <a:t>https://serc.berkeley.edu/hypocritically-green-the-erasure-of-e-waste-from-sustainable-discourse/</a:t>
            </a:r>
            <a:endParaRPr lang="en-GB" sz="1600" dirty="0"/>
          </a:p>
          <a:p>
            <a:r>
              <a:rPr lang="en-GB" sz="1600" dirty="0"/>
              <a:t>How does power influence how degraded different people’s environments become?</a:t>
            </a:r>
          </a:p>
          <a:p>
            <a:r>
              <a:rPr lang="en-GB" sz="1600" dirty="0"/>
              <a:t>Have Euro-American countries used other countries to hide or get rid of their own waste o take resources without paying a fair price ?</a:t>
            </a:r>
          </a:p>
          <a:p>
            <a:r>
              <a:rPr lang="en-GB" sz="1600" dirty="0"/>
              <a:t>Have Euro-American countries exploited other counties and other people?</a:t>
            </a:r>
          </a:p>
          <a:p>
            <a:r>
              <a:rPr lang="en-GB" sz="1600" dirty="0"/>
              <a:t>Is this situation a result of long term history  and how this impacts on our political and socio-cultural systems?</a:t>
            </a:r>
          </a:p>
          <a:p>
            <a:pPr marL="0" indent="0">
              <a:buNone/>
            </a:pPr>
            <a:r>
              <a:rPr lang="en-GB" sz="1600" dirty="0"/>
              <a:t>Some resources on Moodle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34641B-4169-4EF2-BE18-E4E9D99B21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434480"/>
            <a:ext cx="5384800" cy="3989040"/>
          </a:xfrm>
        </p:spPr>
        <p:txBody>
          <a:bodyPr>
            <a:normAutofit fontScale="25000" lnSpcReduction="20000"/>
          </a:bodyPr>
          <a:lstStyle/>
          <a:p>
            <a:r>
              <a:rPr lang="en-GB" sz="7200" i="1" dirty="0">
                <a:solidFill>
                  <a:srgbClr val="00B0F0"/>
                </a:solidFill>
              </a:rPr>
              <a:t>I </a:t>
            </a:r>
            <a:r>
              <a:rPr lang="en-GB" sz="7200" i="1" dirty="0" err="1">
                <a:solidFill>
                  <a:srgbClr val="00B0F0"/>
                </a:solidFill>
              </a:rPr>
              <a:t>ble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mae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ein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gwastraff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yn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mynd</a:t>
            </a:r>
            <a:r>
              <a:rPr lang="en-GB" sz="7200" i="1" dirty="0">
                <a:solidFill>
                  <a:srgbClr val="00B0F0"/>
                </a:solidFill>
              </a:rPr>
              <a:t>?</a:t>
            </a:r>
          </a:p>
          <a:p>
            <a:r>
              <a:rPr lang="en-GB" sz="7200" i="1" dirty="0">
                <a:solidFill>
                  <a:srgbClr val="00B0F0"/>
                </a:solidFill>
              </a:rPr>
              <a:t>Hen </a:t>
            </a:r>
            <a:r>
              <a:rPr lang="en-GB" sz="7200" i="1" dirty="0" err="1">
                <a:solidFill>
                  <a:srgbClr val="00B0F0"/>
                </a:solidFill>
              </a:rPr>
              <a:t>tabledi</a:t>
            </a:r>
            <a:r>
              <a:rPr lang="en-GB" sz="7200" i="1" dirty="0">
                <a:solidFill>
                  <a:srgbClr val="00B0F0"/>
                </a:solidFill>
              </a:rPr>
              <a:t> / </a:t>
            </a:r>
            <a:r>
              <a:rPr lang="en-GB" sz="7200" i="1" dirty="0" err="1">
                <a:solidFill>
                  <a:srgbClr val="00B0F0"/>
                </a:solidFill>
              </a:rPr>
              <a:t>ffoniau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symudol</a:t>
            </a:r>
            <a:endParaRPr lang="en-GB" sz="7200" i="1" dirty="0">
              <a:solidFill>
                <a:srgbClr val="00B0F0"/>
              </a:solidFill>
            </a:endParaRPr>
          </a:p>
          <a:p>
            <a:r>
              <a:rPr lang="en-GB" sz="7200" dirty="0">
                <a:solidFill>
                  <a:srgbClr val="00B0F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https://serc.berkeley.edu/hypocritically-green-the-erasure-of-e-waste-from-sustainable-discourse/</a:t>
            </a:r>
            <a:endParaRPr lang="en-GB" sz="7200" dirty="0">
              <a:solidFill>
                <a:srgbClr val="00B0F0"/>
              </a:solidFill>
            </a:endParaRPr>
          </a:p>
          <a:p>
            <a:r>
              <a:rPr lang="en-GB" sz="7200" i="1" dirty="0">
                <a:solidFill>
                  <a:srgbClr val="00B0F0"/>
                </a:solidFill>
              </a:rPr>
              <a:t>Sut </a:t>
            </a:r>
            <a:r>
              <a:rPr lang="en-GB" sz="7200" i="1" dirty="0" err="1">
                <a:solidFill>
                  <a:srgbClr val="00B0F0"/>
                </a:solidFill>
              </a:rPr>
              <a:t>mae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pwer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yn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dylanwadu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ar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ba</a:t>
            </a:r>
            <a:r>
              <a:rPr lang="en-GB" sz="7200" i="1" dirty="0">
                <a:solidFill>
                  <a:srgbClr val="00B0F0"/>
                </a:solidFill>
              </a:rPr>
              <a:t> mor </a:t>
            </a:r>
            <a:r>
              <a:rPr lang="en-GB" sz="7200" i="1" dirty="0" err="1">
                <a:solidFill>
                  <a:srgbClr val="00B0F0"/>
                </a:solidFill>
              </a:rPr>
              <a:t>wael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mae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amgylcheddau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bobl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yn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medru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cael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eu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dirywio</a:t>
            </a:r>
            <a:r>
              <a:rPr lang="en-GB" sz="7200" i="1" dirty="0">
                <a:solidFill>
                  <a:srgbClr val="00B0F0"/>
                </a:solidFill>
              </a:rPr>
              <a:t>?</a:t>
            </a:r>
          </a:p>
          <a:p>
            <a:r>
              <a:rPr lang="en-GB" sz="7200" i="1" dirty="0" err="1">
                <a:solidFill>
                  <a:srgbClr val="00B0F0"/>
                </a:solidFill>
              </a:rPr>
              <a:t>Ydy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rhai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gweldydd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Ewro-Americanaidd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yn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defnyddio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gweldydd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eraill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i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guddio</a:t>
            </a:r>
            <a:r>
              <a:rPr lang="en-GB" sz="7200" i="1" dirty="0">
                <a:solidFill>
                  <a:srgbClr val="00B0F0"/>
                </a:solidFill>
              </a:rPr>
              <a:t> neu </a:t>
            </a:r>
            <a:r>
              <a:rPr lang="en-GB" sz="7200" i="1" dirty="0" err="1">
                <a:solidFill>
                  <a:srgbClr val="00B0F0"/>
                </a:solidFill>
              </a:rPr>
              <a:t>cael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gwared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gwastraff</a:t>
            </a:r>
            <a:r>
              <a:rPr lang="en-GB" sz="7200" i="1" dirty="0">
                <a:solidFill>
                  <a:srgbClr val="00B0F0"/>
                </a:solidFill>
              </a:rPr>
              <a:t> a </a:t>
            </a:r>
            <a:r>
              <a:rPr lang="en-GB" sz="7200" i="1" dirty="0" err="1">
                <a:solidFill>
                  <a:srgbClr val="00B0F0"/>
                </a:solidFill>
              </a:rPr>
              <a:t>chymrud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adnoddau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heb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dalu’r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pris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teg</a:t>
            </a:r>
            <a:r>
              <a:rPr lang="en-GB" sz="7200" i="1" dirty="0">
                <a:solidFill>
                  <a:srgbClr val="00B0F0"/>
                </a:solidFill>
              </a:rPr>
              <a:t>?</a:t>
            </a:r>
          </a:p>
          <a:p>
            <a:r>
              <a:rPr lang="en-GB" sz="7200" i="1" dirty="0" err="1">
                <a:solidFill>
                  <a:srgbClr val="00B0F0"/>
                </a:solidFill>
              </a:rPr>
              <a:t>Ydy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gweldydd</a:t>
            </a:r>
            <a:r>
              <a:rPr lang="en-GB" sz="7200" i="1" dirty="0">
                <a:solidFill>
                  <a:srgbClr val="00B0F0"/>
                </a:solidFill>
              </a:rPr>
              <a:t> Euro-</a:t>
            </a:r>
            <a:r>
              <a:rPr lang="en-GB" sz="7200" i="1" dirty="0" err="1">
                <a:solidFill>
                  <a:srgbClr val="00B0F0"/>
                </a:solidFill>
              </a:rPr>
              <a:t>Americanaidd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yn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cymryd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mantais</a:t>
            </a:r>
            <a:r>
              <a:rPr lang="en-GB" sz="7200" i="1" dirty="0">
                <a:solidFill>
                  <a:srgbClr val="00B0F0"/>
                </a:solidFill>
              </a:rPr>
              <a:t> of </a:t>
            </a:r>
            <a:r>
              <a:rPr lang="en-GB" sz="7200" i="1" dirty="0" err="1">
                <a:solidFill>
                  <a:srgbClr val="00B0F0"/>
                </a:solidFill>
              </a:rPr>
              <a:t>wledydd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eraill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a’u</a:t>
            </a:r>
            <a:r>
              <a:rPr lang="en-GB" sz="7200" i="1" dirty="0">
                <a:solidFill>
                  <a:srgbClr val="00B0F0"/>
                </a:solidFill>
              </a:rPr>
              <a:t> </a:t>
            </a:r>
            <a:r>
              <a:rPr lang="en-GB" sz="7200" i="1" dirty="0" err="1">
                <a:solidFill>
                  <a:srgbClr val="00B0F0"/>
                </a:solidFill>
              </a:rPr>
              <a:t>pobl</a:t>
            </a:r>
            <a:r>
              <a:rPr lang="en-GB" sz="7200" i="1" dirty="0">
                <a:solidFill>
                  <a:srgbClr val="00B0F0"/>
                </a:solidFill>
              </a:rPr>
              <a:t>?</a:t>
            </a:r>
          </a:p>
          <a:p>
            <a:r>
              <a:rPr lang="en-GB" sz="7200" i="1" dirty="0" err="1">
                <a:solidFill>
                  <a:schemeClr val="accent1"/>
                </a:solidFill>
              </a:rPr>
              <a:t>Ydy’r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sefyllfa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yma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yn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dod</a:t>
            </a:r>
            <a:r>
              <a:rPr lang="en-GB" sz="7200" i="1" dirty="0">
                <a:solidFill>
                  <a:schemeClr val="accent1"/>
                </a:solidFill>
              </a:rPr>
              <a:t> o </a:t>
            </a:r>
            <a:r>
              <a:rPr lang="en-GB" sz="7200" i="1" dirty="0" err="1">
                <a:solidFill>
                  <a:schemeClr val="accent1"/>
                </a:solidFill>
              </a:rPr>
              <a:t>hanes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hir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dymor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sydd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yn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effeithio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ar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ein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systemau</a:t>
            </a:r>
            <a:r>
              <a:rPr lang="en-GB" sz="7200" i="1" dirty="0">
                <a:solidFill>
                  <a:schemeClr val="accent1"/>
                </a:solidFill>
              </a:rPr>
              <a:t> </a:t>
            </a:r>
            <a:r>
              <a:rPr lang="en-GB" sz="7200" i="1" dirty="0" err="1">
                <a:solidFill>
                  <a:schemeClr val="accent1"/>
                </a:solidFill>
              </a:rPr>
              <a:t>gwleidyddol</a:t>
            </a:r>
            <a:r>
              <a:rPr lang="en-GB" sz="7200" i="1" dirty="0">
                <a:solidFill>
                  <a:schemeClr val="accent1"/>
                </a:solidFill>
              </a:rPr>
              <a:t> a </a:t>
            </a:r>
            <a:r>
              <a:rPr lang="en-GB" sz="7200" i="1" dirty="0" err="1">
                <a:solidFill>
                  <a:schemeClr val="accent1"/>
                </a:solidFill>
              </a:rPr>
              <a:t>chymdeithasol-diwyddiannol</a:t>
            </a:r>
            <a:r>
              <a:rPr lang="en-GB" sz="7200" i="1" dirty="0">
                <a:solidFill>
                  <a:schemeClr val="accent1"/>
                </a:solidFill>
              </a:rPr>
              <a:t>?</a:t>
            </a:r>
          </a:p>
          <a:p>
            <a:pPr marL="0" indent="0">
              <a:buNone/>
            </a:pPr>
            <a:endParaRPr lang="en-GB" sz="7200" i="1" dirty="0">
              <a:solidFill>
                <a:schemeClr val="accent1"/>
              </a:solidFill>
            </a:endParaRPr>
          </a:p>
          <a:p>
            <a:endParaRPr lang="en-GB" i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3753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2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Fair Trade </a:t>
            </a:r>
            <a:br>
              <a:rPr lang="en-GB" sz="3200" dirty="0"/>
            </a:br>
            <a:r>
              <a:rPr lang="en-GB" sz="3200" i="1" dirty="0" err="1">
                <a:solidFill>
                  <a:schemeClr val="accent1"/>
                </a:solidFill>
              </a:rPr>
              <a:t>Masnach</a:t>
            </a:r>
            <a:r>
              <a:rPr lang="en-GB" sz="3200" i="1" dirty="0">
                <a:solidFill>
                  <a:schemeClr val="accent1"/>
                </a:solidFill>
              </a:rPr>
              <a:t> </a:t>
            </a:r>
            <a:r>
              <a:rPr lang="en-GB" sz="3200" i="1" dirty="0" err="1">
                <a:solidFill>
                  <a:schemeClr val="accent1"/>
                </a:solidFill>
              </a:rPr>
              <a:t>Deg</a:t>
            </a:r>
            <a:endParaRPr lang="en-GB" sz="3200" i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http://www.fairtrade.org.uk/What-is-Fairtrade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http://www.fairtrade.org.uk/What-is-Fairtrade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400" y="1143000"/>
            <a:ext cx="3505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0106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B6608-E2AE-497D-837D-39110DF5B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organisations might help?</a:t>
            </a:r>
            <a:br>
              <a:rPr lang="en-GB" dirty="0"/>
            </a:br>
            <a:r>
              <a:rPr lang="en-GB" i="1" dirty="0">
                <a:solidFill>
                  <a:srgbClr val="00B0F0"/>
                </a:solidFill>
              </a:rPr>
              <a:t>Pa </a:t>
            </a:r>
            <a:r>
              <a:rPr lang="en-GB" i="1" dirty="0" err="1">
                <a:solidFill>
                  <a:srgbClr val="00B0F0"/>
                </a:solidFill>
              </a:rPr>
              <a:t>sefydliadau</a:t>
            </a:r>
            <a:r>
              <a:rPr lang="en-GB" i="1" dirty="0">
                <a:solidFill>
                  <a:srgbClr val="00B0F0"/>
                </a:solidFill>
              </a:rPr>
              <a:t> all </a:t>
            </a:r>
            <a:r>
              <a:rPr lang="en-GB" i="1" dirty="0" err="1">
                <a:solidFill>
                  <a:srgbClr val="00B0F0"/>
                </a:solidFill>
              </a:rPr>
              <a:t>helpu</a:t>
            </a:r>
            <a:r>
              <a:rPr lang="en-GB" i="1" dirty="0">
                <a:solidFill>
                  <a:srgbClr val="00B0F0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07AE2-7D1C-422D-904B-00B7F03FD2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BFA5E-9A54-4424-A4BB-BE891746E5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7102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384581"/>
          </a:xfrm>
        </p:spPr>
        <p:txBody>
          <a:bodyPr>
            <a:noAutofit/>
          </a:bodyPr>
          <a:lstStyle/>
          <a:p>
            <a:r>
              <a:rPr lang="en-GB" sz="3200" dirty="0"/>
              <a:t>What is Fair Trade?</a:t>
            </a:r>
            <a:br>
              <a:rPr lang="en-GB" sz="3200" dirty="0"/>
            </a:br>
            <a:r>
              <a:rPr lang="en-GB" sz="3200" i="1" dirty="0">
                <a:solidFill>
                  <a:schemeClr val="accent1"/>
                </a:solidFill>
              </a:rPr>
              <a:t>Beth </a:t>
            </a:r>
            <a:r>
              <a:rPr lang="en-GB" sz="3200" i="1" dirty="0" err="1">
                <a:solidFill>
                  <a:schemeClr val="accent1"/>
                </a:solidFill>
              </a:rPr>
              <a:t>yw</a:t>
            </a:r>
            <a:r>
              <a:rPr lang="en-GB" sz="3200" i="1" dirty="0">
                <a:solidFill>
                  <a:schemeClr val="accent1"/>
                </a:solidFill>
              </a:rPr>
              <a:t> </a:t>
            </a:r>
            <a:r>
              <a:rPr lang="en-GB" sz="3200" i="1" dirty="0" err="1">
                <a:solidFill>
                  <a:schemeClr val="accent1"/>
                </a:solidFill>
              </a:rPr>
              <a:t>Masnach</a:t>
            </a:r>
            <a:r>
              <a:rPr lang="en-GB" sz="3200" i="1" dirty="0">
                <a:solidFill>
                  <a:schemeClr val="accent1"/>
                </a:solidFill>
              </a:rPr>
              <a:t> </a:t>
            </a:r>
            <a:r>
              <a:rPr lang="en-GB" sz="3200" i="1" dirty="0" err="1">
                <a:solidFill>
                  <a:schemeClr val="accent1"/>
                </a:solidFill>
              </a:rPr>
              <a:t>Deg</a:t>
            </a:r>
            <a:r>
              <a:rPr lang="en-GB" sz="3200" i="1" dirty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1156290"/>
            <a:ext cx="5248755" cy="51054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Minimum Price</a:t>
            </a:r>
          </a:p>
          <a:p>
            <a:r>
              <a:rPr lang="en-GB" dirty="0"/>
              <a:t>Fair Trade  Standards</a:t>
            </a:r>
          </a:p>
          <a:p>
            <a:r>
              <a:rPr lang="en-GB" dirty="0"/>
              <a:t>Certification all through the system, from growers to traders</a:t>
            </a:r>
          </a:p>
          <a:p>
            <a:endParaRPr lang="en-GB" dirty="0"/>
          </a:p>
          <a:p>
            <a:r>
              <a:rPr lang="en-GB" dirty="0"/>
              <a:t>People receive a fair deal for what they produce and are given a fair price</a:t>
            </a:r>
          </a:p>
          <a:p>
            <a:r>
              <a:rPr lang="en-GB" dirty="0"/>
              <a:t>Working conditions</a:t>
            </a:r>
          </a:p>
          <a:p>
            <a:r>
              <a:rPr lang="en-GB" dirty="0"/>
              <a:t>Safety and wellbeing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http://www.fairtrade.org.uk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6000" y="1118190"/>
            <a:ext cx="5058955" cy="5181600"/>
          </a:xfrm>
        </p:spPr>
        <p:txBody>
          <a:bodyPr>
            <a:normAutofit/>
          </a:bodyPr>
          <a:lstStyle/>
          <a:p>
            <a:r>
              <a:rPr lang="cy-GB" i="1" dirty="0">
                <a:solidFill>
                  <a:schemeClr val="accent1"/>
                </a:solidFill>
              </a:rPr>
              <a:t>Pris Isafswm  </a:t>
            </a:r>
          </a:p>
          <a:p>
            <a:r>
              <a:rPr lang="cy-GB" i="1" dirty="0">
                <a:solidFill>
                  <a:schemeClr val="accent1"/>
                </a:solidFill>
              </a:rPr>
              <a:t>Safonau Masnach Deg</a:t>
            </a:r>
          </a:p>
          <a:p>
            <a:r>
              <a:rPr lang="cy-GB" i="1" dirty="0">
                <a:solidFill>
                  <a:schemeClr val="accent1"/>
                </a:solidFill>
              </a:rPr>
              <a:t>Ardystiad </a:t>
            </a:r>
            <a:r>
              <a:rPr lang="cy-GB" i="1" dirty="0" err="1">
                <a:solidFill>
                  <a:schemeClr val="accent1"/>
                </a:solidFill>
              </a:rPr>
              <a:t>trwy’r</a:t>
            </a:r>
            <a:r>
              <a:rPr lang="cy-GB" i="1" dirty="0">
                <a:solidFill>
                  <a:schemeClr val="accent1"/>
                </a:solidFill>
              </a:rPr>
              <a:t> system, o’r tyfwyr i’r masnachwyr</a:t>
            </a:r>
          </a:p>
          <a:p>
            <a:pPr marL="0" indent="0">
              <a:buNone/>
            </a:pPr>
            <a:endParaRPr lang="cy-GB" i="1" dirty="0">
              <a:solidFill>
                <a:schemeClr val="accent1"/>
              </a:solidFill>
            </a:endParaRPr>
          </a:p>
          <a:p>
            <a:r>
              <a:rPr lang="cy-GB" i="1" dirty="0">
                <a:solidFill>
                  <a:schemeClr val="accent1"/>
                </a:solidFill>
              </a:rPr>
              <a:t>Pobl yn cael eu trin yn deg ac yn cael pris teg am beth maent yn  cynhyrchu </a:t>
            </a:r>
          </a:p>
          <a:p>
            <a:r>
              <a:rPr lang="cy-GB" i="1" dirty="0">
                <a:solidFill>
                  <a:schemeClr val="accent1"/>
                </a:solidFill>
              </a:rPr>
              <a:t>Amodau gwaith</a:t>
            </a:r>
          </a:p>
          <a:p>
            <a:r>
              <a:rPr lang="cy-GB" i="1" dirty="0">
                <a:solidFill>
                  <a:schemeClr val="accent1"/>
                </a:solidFill>
              </a:rPr>
              <a:t>Diogelwch a lles</a:t>
            </a:r>
          </a:p>
          <a:p>
            <a:pPr marL="0" indent="0" algn="r">
              <a:buNone/>
            </a:pPr>
            <a:r>
              <a:rPr lang="en-GB" i="1" dirty="0">
                <a:solidFill>
                  <a:schemeClr val="tx2"/>
                </a:solidFill>
                <a:hlinkClick r:id="rId2"/>
              </a:rPr>
              <a:t>http://www.fairtrade.org.uk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71308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tx2"/>
                </a:solidFill>
              </a:rPr>
              <a:t>Fair Trade in the setting? </a:t>
            </a:r>
            <a:br>
              <a:rPr lang="en-GB" i="1" dirty="0">
                <a:solidFill>
                  <a:schemeClr val="tx2"/>
                </a:solidFill>
              </a:rPr>
            </a:br>
            <a:r>
              <a:rPr lang="en-GB" i="1" dirty="0" err="1">
                <a:solidFill>
                  <a:srgbClr val="00B0F0"/>
                </a:solidFill>
              </a:rPr>
              <a:t>Masnach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deg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 err="1">
                <a:solidFill>
                  <a:srgbClr val="00B0F0"/>
                </a:solidFill>
              </a:rPr>
              <a:t>yn</a:t>
            </a:r>
            <a:r>
              <a:rPr lang="en-GB" i="1" dirty="0">
                <a:solidFill>
                  <a:srgbClr val="00B0F0"/>
                </a:solidFill>
              </a:rPr>
              <a:t> y </a:t>
            </a:r>
            <a:r>
              <a:rPr lang="en-GB" i="1" dirty="0" err="1">
                <a:solidFill>
                  <a:srgbClr val="00B0F0"/>
                </a:solidFill>
              </a:rPr>
              <a:t>lleoliad</a:t>
            </a:r>
            <a:r>
              <a:rPr lang="en-GB" i="1" dirty="0">
                <a:solidFill>
                  <a:srgbClr val="00B0F0"/>
                </a:solidFill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Shopping for resources</a:t>
            </a:r>
          </a:p>
          <a:p>
            <a:r>
              <a:rPr lang="en-GB" dirty="0"/>
              <a:t>Cooking with Fair Trade</a:t>
            </a:r>
          </a:p>
          <a:p>
            <a:pPr marL="0" indent="0">
              <a:buNone/>
            </a:pPr>
            <a:r>
              <a:rPr lang="en-GB" dirty="0"/>
              <a:t>Fair Trade Banana Smoothies</a:t>
            </a:r>
          </a:p>
          <a:p>
            <a:pPr marL="0" indent="0">
              <a:buNone/>
            </a:pPr>
            <a:r>
              <a:rPr lang="en-GB" dirty="0"/>
              <a:t>Fair Trade Chocolate Cakes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http://www.fairtradecookbook.org.uk/alphabetic_index/c.htm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chemeClr val="accent1"/>
                </a:solidFill>
              </a:rPr>
              <a:t>Siop</a:t>
            </a:r>
            <a:r>
              <a:rPr lang="en-GB" dirty="0">
                <a:solidFill>
                  <a:schemeClr val="accent1"/>
                </a:solidFill>
              </a:rPr>
              <a:t> am </a:t>
            </a:r>
            <a:r>
              <a:rPr lang="en-GB" dirty="0" err="1">
                <a:solidFill>
                  <a:schemeClr val="accent1"/>
                </a:solidFill>
              </a:rPr>
              <a:t>adnoddau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 err="1">
                <a:solidFill>
                  <a:schemeClr val="accent1"/>
                </a:solidFill>
              </a:rPr>
              <a:t>Coginio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gyda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Masnach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Deg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Smoothies Banana </a:t>
            </a:r>
            <a:r>
              <a:rPr lang="en-GB" dirty="0" err="1">
                <a:solidFill>
                  <a:schemeClr val="accent1"/>
                </a:solidFill>
              </a:rPr>
              <a:t>Masnach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Deg</a:t>
            </a:r>
            <a:endParaRPr lang="en-GB" dirty="0">
              <a:solidFill>
                <a:schemeClr val="accent1"/>
              </a:solidFill>
            </a:endParaRPr>
          </a:p>
          <a:p>
            <a:r>
              <a:rPr lang="en-GB" dirty="0" err="1">
                <a:solidFill>
                  <a:schemeClr val="accent1"/>
                </a:solidFill>
              </a:rPr>
              <a:t>Cacen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Siocled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Masnach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Deg</a:t>
            </a:r>
            <a:endParaRPr lang="en-GB" dirty="0">
              <a:solidFill>
                <a:schemeClr val="accent1"/>
              </a:solidFill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8707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Masnach</a:t>
            </a:r>
            <a:r>
              <a:rPr lang="en-GB" dirty="0"/>
              <a:t> </a:t>
            </a:r>
            <a:r>
              <a:rPr lang="en-GB" dirty="0" err="1"/>
              <a:t>Deg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>
                <a:solidFill>
                  <a:schemeClr val="accent1"/>
                </a:solidFill>
              </a:rPr>
              <a:t>Fair Trade Learning Resources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Learning Resources</a:t>
            </a: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http://schools.fairtrade.org.uk/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1"/>
                </a:solidFill>
              </a:rPr>
              <a:t>Adnoddau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>
                <a:hlinkClick r:id="rId3"/>
              </a:rPr>
              <a:t>http://schools.fairtrade.org.uk/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1135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Oxfam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Education Resources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http://www.oxfam.org.uk/education/resources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err="1">
                <a:solidFill>
                  <a:schemeClr val="accent1"/>
                </a:solidFill>
              </a:rPr>
              <a:t>Adnoddau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Addysg</a:t>
            </a:r>
            <a:endParaRPr lang="en-GB" i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http://www.oxfam.org.uk/education/resources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05044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Amnesty 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Amnest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Learning Resources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3"/>
              </a:rPr>
              <a:t>https://www.amnesty.org.uk/education-resources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http://www.amnesty.org.uk/issues/Education?gclid=CJLsk4rcgL0CFaQfwwodXq0AQA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http://vimeo.com/67737264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err="1">
                <a:solidFill>
                  <a:schemeClr val="accent1"/>
                </a:solidFill>
              </a:rPr>
              <a:t>Adnoddau</a:t>
            </a:r>
            <a:r>
              <a:rPr lang="en-GB" i="1" dirty="0">
                <a:solidFill>
                  <a:schemeClr val="accent1"/>
                </a:solidFill>
              </a:rPr>
              <a:t> </a:t>
            </a:r>
            <a:r>
              <a:rPr lang="en-GB" i="1" dirty="0" err="1">
                <a:solidFill>
                  <a:schemeClr val="accent1"/>
                </a:solidFill>
              </a:rPr>
              <a:t>Dysgu</a:t>
            </a:r>
            <a:endParaRPr lang="en-GB" i="1" dirty="0">
              <a:solidFill>
                <a:schemeClr val="accent1"/>
              </a:solidFill>
            </a:endParaRPr>
          </a:p>
          <a:p>
            <a:r>
              <a:rPr lang="en-GB" dirty="0">
                <a:hlinkClick r:id="rId3"/>
              </a:rPr>
              <a:t>https://www.amnesty.org.uk/education-resources</a:t>
            </a:r>
            <a:endParaRPr lang="en-GB" dirty="0">
              <a:solidFill>
                <a:schemeClr val="accent1"/>
              </a:solidFill>
              <a:hlinkClick r:id="rId2"/>
            </a:endParaRPr>
          </a:p>
          <a:p>
            <a:r>
              <a:rPr lang="en-GB" dirty="0">
                <a:hlinkClick r:id="rId2"/>
              </a:rPr>
              <a:t>http://www.amnesty.org.uk/issues/Education?gclid=CJLsk4rcgL0CFaQfwwodXq0AQA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http://vimeo.com/67737264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383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Ecoschools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>
                <a:solidFill>
                  <a:schemeClr val="accent1"/>
                </a:solidFill>
              </a:rPr>
              <a:t>Ecoysgolion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https://www.keepwalestidy.cymru/Pages/Category/eco-schools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1892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3" ma:contentTypeDescription="Create a new document." ma:contentTypeScope="" ma:versionID="d178181441776d2d9efccd46e9866ef6">
  <xsd:schema xmlns:xsd="http://www.w3.org/2001/XMLSchema" xmlns:xs="http://www.w3.org/2001/XMLSchema" xmlns:p="http://schemas.microsoft.com/office/2006/metadata/properties" xmlns:ns3="4f627824-a7cf-4e54-9661-934e5f85792b" xmlns:ns4="19514574-b5d9-49eb-9678-28308461b4ba" targetNamespace="http://schemas.microsoft.com/office/2006/metadata/properties" ma:root="true" ma:fieldsID="c18d56cd1b313a2406c73447eb9b6ddf" ns3:_="" ns4:_="">
    <xsd:import namespace="4f627824-a7cf-4e54-9661-934e5f85792b"/>
    <xsd:import namespace="19514574-b5d9-49eb-9678-28308461b4b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OCR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7A26545-318D-4904-A720-678106C5A8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f627824-a7cf-4e54-9661-934e5f85792b"/>
    <ds:schemaRef ds:uri="19514574-b5d9-49eb-9678-28308461b4b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EAD7C1-AE8F-49C5-AA9E-C0022CDAA11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3894E8-0C6E-46CB-81A9-C8BB1A98F777}">
  <ds:schemaRefs>
    <ds:schemaRef ds:uri="19514574-b5d9-49eb-9678-28308461b4ba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4778</TotalTime>
  <Words>1516</Words>
  <Application>Microsoft Office PowerPoint</Application>
  <PresentationFormat>Widescreen</PresentationFormat>
  <Paragraphs>232</Paragraphs>
  <Slides>26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Myriad Pro</vt:lpstr>
      <vt:lpstr>Arial</vt:lpstr>
      <vt:lpstr>Calibri</vt:lpstr>
      <vt:lpstr>Lucida Sans</vt:lpstr>
      <vt:lpstr>20140311PresentationUWTSDTemplate</vt:lpstr>
      <vt:lpstr>1_20140311PresentationUWTSDTemplate</vt:lpstr>
      <vt:lpstr>EAEC6005/C Lecture 3 Darlith 3</vt:lpstr>
      <vt:lpstr>Content / Cynnwys</vt:lpstr>
      <vt:lpstr>Adnoddau / Resources</vt:lpstr>
      <vt:lpstr>Ecological Footprint Ôl-troed ecolegol </vt:lpstr>
      <vt:lpstr>How can we use ecological footprints with children?  Sut ellir defnyddio ôl-traed ecolegol gyda plant?</vt:lpstr>
      <vt:lpstr>PowerPoint Presentation</vt:lpstr>
      <vt:lpstr>PowerPoint Presentation</vt:lpstr>
      <vt:lpstr>Questions  Cwestiynau</vt:lpstr>
      <vt:lpstr>Air miles? Milltiroedd Awyr?</vt:lpstr>
      <vt:lpstr>Ecological footprint websites Ol-traed Ecolegol </vt:lpstr>
      <vt:lpstr>Reading</vt:lpstr>
      <vt:lpstr>Darllen</vt:lpstr>
      <vt:lpstr>However can methods such as ecological footprints  simplify and ignore issues of justice and fairness and the holistic nature of sustainability</vt:lpstr>
      <vt:lpstr>Caution  Pwyllo </vt:lpstr>
      <vt:lpstr>Consider / Ystyriwch</vt:lpstr>
      <vt:lpstr>PowerPoint Presentation</vt:lpstr>
      <vt:lpstr>Easy fixes?/ Atebion hawdd? </vt:lpstr>
      <vt:lpstr>Environmental justice and Fair Trade? Cyfiawnder Amgylcheddol a Masnach Deg</vt:lpstr>
      <vt:lpstr>Fair Trade  Masnach Deg</vt:lpstr>
      <vt:lpstr>What organisations might help? Pa sefydliadau all helpu?</vt:lpstr>
      <vt:lpstr>What is Fair Trade? Beth yw Masnach Deg?</vt:lpstr>
      <vt:lpstr>Fair Trade in the setting?  Masnach deg yn y lleoliad?</vt:lpstr>
      <vt:lpstr>Masnach Deg  Fair Trade Learning Resources </vt:lpstr>
      <vt:lpstr>Oxfam</vt:lpstr>
      <vt:lpstr>Amnesty  Amnest</vt:lpstr>
      <vt:lpstr>Ecoschools   Ecoysgolion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EAEC6005/C</dc:title>
  <dc:creator>Glenda Tinney</dc:creator>
  <cp:lastModifiedBy>Glenda Tinney</cp:lastModifiedBy>
  <cp:revision>17</cp:revision>
  <dcterms:created xsi:type="dcterms:W3CDTF">2018-02-01T20:59:16Z</dcterms:created>
  <dcterms:modified xsi:type="dcterms:W3CDTF">2021-06-21T08:35:38Z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