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0" r:id="rId3"/>
    <p:sldId id="257" r:id="rId4"/>
    <p:sldId id="258" r:id="rId5"/>
    <p:sldId id="259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2" autoAdjust="0"/>
    <p:restoredTop sz="94660"/>
  </p:normalViewPr>
  <p:slideViewPr>
    <p:cSldViewPr snapToGrid="0">
      <p:cViewPr varScale="1">
        <p:scale>
          <a:sx n="63" d="100"/>
          <a:sy n="63" d="100"/>
        </p:scale>
        <p:origin x="60" y="2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823991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67806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12010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968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55756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28771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3536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538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6491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5114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387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A10D3-2702-466D-AF67-E2995FE77EFC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355123-2C17-4D82-A2B3-366661ED287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99926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Gait Analysis</a:t>
            </a:r>
            <a:endParaRPr lang="en-GB" dirty="0"/>
          </a:p>
        </p:txBody>
      </p:sp>
      <p:sp>
        <p:nvSpPr>
          <p:cNvPr id="11" name="Rectangle 10"/>
          <p:cNvSpPr/>
          <p:nvPr/>
        </p:nvSpPr>
        <p:spPr>
          <a:xfrm>
            <a:off x="1303020" y="1582995"/>
            <a:ext cx="95859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The study of human motion and posture to enhance walking or running performance and to reduce the occurrence of injury</a:t>
            </a:r>
            <a:endParaRPr lang="en-GB" sz="2800" dirty="0"/>
          </a:p>
        </p:txBody>
      </p:sp>
      <p:pic>
        <p:nvPicPr>
          <p:cNvPr id="13" name="Picture 1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53565" y="2743835"/>
            <a:ext cx="2419350" cy="3823970"/>
          </a:xfrm>
          <a:prstGeom prst="rect">
            <a:avLst/>
          </a:prstGeom>
        </p:spPr>
      </p:pic>
      <p:pic>
        <p:nvPicPr>
          <p:cNvPr id="14" name="Picture 13" descr="Image result for gait analysis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09160" y="2743835"/>
            <a:ext cx="6644640" cy="3748405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692221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Use of Gait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95756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Improve posture, walking and running technique / performance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Reduce hypokinetic health conditions.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Reduce likelihood of developing musculoskeletal strategies compensatory.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Improve pain free movement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477701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Factors Influencing Gait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Terrain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Equipment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Anthropometrics characteristics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Psychological influence 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Pathological factors </a:t>
            </a:r>
          </a:p>
          <a:p>
            <a:pPr>
              <a:lnSpc>
                <a:spcPct val="15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5305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Measure to evaluate Gait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6780" y="1188720"/>
            <a:ext cx="10515600" cy="501110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Stride length</a:t>
            </a:r>
          </a:p>
          <a:p>
            <a:r>
              <a:rPr lang="en-GB" dirty="0" smtClean="0"/>
              <a:t>Stride time</a:t>
            </a:r>
          </a:p>
          <a:p>
            <a:r>
              <a:rPr lang="en-GB" dirty="0" smtClean="0"/>
              <a:t>Cadence</a:t>
            </a:r>
          </a:p>
          <a:p>
            <a:r>
              <a:rPr lang="en-GB" dirty="0" smtClean="0"/>
              <a:t>Speed</a:t>
            </a:r>
          </a:p>
          <a:p>
            <a:r>
              <a:rPr lang="en-GB" dirty="0" smtClean="0"/>
              <a:t>Foot / ankle impact angle</a:t>
            </a:r>
          </a:p>
          <a:p>
            <a:r>
              <a:rPr lang="en-GB" dirty="0" smtClean="0"/>
              <a:t>Hip impact angle </a:t>
            </a:r>
          </a:p>
          <a:p>
            <a:r>
              <a:rPr lang="en-GB" dirty="0" smtClean="0"/>
              <a:t>Leg strength</a:t>
            </a:r>
          </a:p>
          <a:p>
            <a:r>
              <a:rPr lang="en-GB" dirty="0" smtClean="0"/>
              <a:t>Joint ROM</a:t>
            </a:r>
            <a:endParaRPr lang="en-GB" dirty="0"/>
          </a:p>
          <a:p>
            <a:r>
              <a:rPr lang="en-GB" dirty="0" smtClean="0"/>
              <a:t>Pelvis angle</a:t>
            </a:r>
            <a:endParaRPr lang="en-GB" dirty="0"/>
          </a:p>
          <a:p>
            <a:r>
              <a:rPr lang="en-GB" dirty="0" smtClean="0"/>
              <a:t>Stride base</a:t>
            </a:r>
            <a:endParaRPr lang="en-GB" dirty="0"/>
          </a:p>
        </p:txBody>
      </p:sp>
      <p:pic>
        <p:nvPicPr>
          <p:cNvPr id="4" name="Picture 3" descr="https://docs.vicon.com/download/attachments/50888857/MarkerPlacement_LowerBody_Side.png?version=1&amp;modificationDate=1512999726000&amp;api=v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4154" y="1994852"/>
            <a:ext cx="5866765" cy="379634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107893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10235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/>
              <a:t>Phases of the Gait Cycle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74320" y="975360"/>
            <a:ext cx="7086600" cy="435133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000" dirty="0" smtClean="0"/>
              <a:t>		      Gait Cycle</a:t>
            </a:r>
          </a:p>
          <a:p>
            <a:pPr marL="0" indent="0">
              <a:buNone/>
            </a:pPr>
            <a:r>
              <a:rPr lang="en-GB" sz="2000" dirty="0" smtClean="0"/>
              <a:t>	Stance Phase		   Swing Phase</a:t>
            </a:r>
          </a:p>
          <a:p>
            <a:pPr marL="0" indent="0">
              <a:buNone/>
            </a:pPr>
            <a:r>
              <a:rPr lang="en-GB" sz="2000" dirty="0" smtClean="0"/>
              <a:t>	initial contact		   Initial swing (</a:t>
            </a:r>
            <a:r>
              <a:rPr lang="en-GB" sz="2000" dirty="0" err="1" smtClean="0"/>
              <a:t>Accel</a:t>
            </a:r>
            <a:r>
              <a:rPr lang="en-GB" sz="2000" baseline="30000" dirty="0" err="1" smtClean="0"/>
              <a:t>n</a:t>
            </a:r>
            <a:r>
              <a:rPr lang="en-GB" sz="2000" dirty="0" smtClean="0"/>
              <a:t>)</a:t>
            </a:r>
          </a:p>
          <a:p>
            <a:pPr marL="0" indent="0">
              <a:buNone/>
            </a:pPr>
            <a:r>
              <a:rPr lang="en-GB" sz="2000" dirty="0" smtClean="0"/>
              <a:t>	loading (flat foot)		   Mid-swing (Toe Off)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smtClean="0"/>
              <a:t>Mid Stance		   Terminal Swing (</a:t>
            </a:r>
            <a:r>
              <a:rPr lang="en-GB" sz="2000" dirty="0" err="1" smtClean="0"/>
              <a:t>De</a:t>
            </a:r>
            <a:r>
              <a:rPr lang="en-GB" sz="2000" dirty="0" err="1" smtClean="0"/>
              <a:t>ccel</a:t>
            </a:r>
            <a:r>
              <a:rPr lang="en-GB" sz="2000" baseline="30000" dirty="0" err="1" smtClean="0"/>
              <a:t>n</a:t>
            </a:r>
            <a:r>
              <a:rPr lang="en-GB" sz="2000" dirty="0" smtClean="0"/>
              <a:t>)</a:t>
            </a:r>
          </a:p>
          <a:p>
            <a:pPr marL="0" indent="0">
              <a:buNone/>
            </a:pPr>
            <a:r>
              <a:rPr lang="en-GB" sz="2000" dirty="0"/>
              <a:t>	</a:t>
            </a:r>
            <a:r>
              <a:rPr lang="en-GB" sz="2000" dirty="0" err="1" smtClean="0"/>
              <a:t>Terminial</a:t>
            </a:r>
            <a:r>
              <a:rPr lang="en-GB" sz="2000" dirty="0" smtClean="0"/>
              <a:t> Stance (heel off)</a:t>
            </a:r>
          </a:p>
          <a:p>
            <a:pPr marL="0" indent="0">
              <a:buNone/>
            </a:pPr>
            <a:r>
              <a:rPr lang="en-GB" sz="2000" dirty="0" smtClean="0"/>
              <a:t>	Pre-swing (Toe off)</a:t>
            </a:r>
            <a:endParaRPr lang="en-GB" sz="2000" dirty="0"/>
          </a:p>
        </p:txBody>
      </p:sp>
      <p:pic>
        <p:nvPicPr>
          <p:cNvPr id="6" name="Picture 5" descr="Image result for gait analysis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2440" y="3322320"/>
            <a:ext cx="7581900" cy="33948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4140380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Video Analysis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0560" y="1336675"/>
            <a:ext cx="10515600" cy="658495"/>
          </a:xfrm>
        </p:spPr>
        <p:txBody>
          <a:bodyPr/>
          <a:lstStyle/>
          <a:p>
            <a:r>
              <a:rPr lang="en-GB" dirty="0" smtClean="0"/>
              <a:t>Record gait in the sagittal plane</a:t>
            </a:r>
            <a:endParaRPr lang="en-GB" dirty="0"/>
          </a:p>
        </p:txBody>
      </p:sp>
      <p:pic>
        <p:nvPicPr>
          <p:cNvPr id="5" name="Picture 4" descr="https://docs.vicon.com/download/attachments/50888857/MarkerPlacement_LowerBody_Side.png?version=1&amp;modificationDate=1512999726000&amp;api=v2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95" y="2105819"/>
            <a:ext cx="5866765" cy="3796348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1110" y="1845677"/>
            <a:ext cx="3458970" cy="4791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1759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102</Words>
  <Application>Microsoft Office PowerPoint</Application>
  <PresentationFormat>Widescreen</PresentationFormat>
  <Paragraphs>37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Gait Analysis</vt:lpstr>
      <vt:lpstr>Use of Gait Analysis</vt:lpstr>
      <vt:lpstr>Factors Influencing Gait</vt:lpstr>
      <vt:lpstr>Measure to evaluate Gait</vt:lpstr>
      <vt:lpstr>Phases of the Gait Cycle</vt:lpstr>
      <vt:lpstr>Video Analysis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Gait Analysis</dc:title>
  <dc:creator>David Gardner</dc:creator>
  <cp:lastModifiedBy>David Gardner</cp:lastModifiedBy>
  <cp:revision>6</cp:revision>
  <dcterms:created xsi:type="dcterms:W3CDTF">2019-10-20T15:03:47Z</dcterms:created>
  <dcterms:modified xsi:type="dcterms:W3CDTF">2019-10-20T15:37:16Z</dcterms:modified>
</cp:coreProperties>
</file>