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45"/>
  </p:notesMasterIdLst>
  <p:sldIdLst>
    <p:sldId id="719" r:id="rId7"/>
    <p:sldId id="795" r:id="rId8"/>
    <p:sldId id="796" r:id="rId9"/>
    <p:sldId id="797" r:id="rId10"/>
    <p:sldId id="802" r:id="rId11"/>
    <p:sldId id="806" r:id="rId12"/>
    <p:sldId id="807" r:id="rId13"/>
    <p:sldId id="799" r:id="rId14"/>
    <p:sldId id="808" r:id="rId15"/>
    <p:sldId id="809" r:id="rId16"/>
    <p:sldId id="811" r:id="rId17"/>
    <p:sldId id="810" r:id="rId18"/>
    <p:sldId id="812" r:id="rId19"/>
    <p:sldId id="813" r:id="rId20"/>
    <p:sldId id="814" r:id="rId21"/>
    <p:sldId id="815" r:id="rId22"/>
    <p:sldId id="816" r:id="rId23"/>
    <p:sldId id="817" r:id="rId24"/>
    <p:sldId id="821" r:id="rId25"/>
    <p:sldId id="820" r:id="rId26"/>
    <p:sldId id="822" r:id="rId27"/>
    <p:sldId id="823" r:id="rId28"/>
    <p:sldId id="824" r:id="rId29"/>
    <p:sldId id="825" r:id="rId30"/>
    <p:sldId id="826" r:id="rId31"/>
    <p:sldId id="827" r:id="rId32"/>
    <p:sldId id="828" r:id="rId33"/>
    <p:sldId id="829" r:id="rId34"/>
    <p:sldId id="830" r:id="rId35"/>
    <p:sldId id="831" r:id="rId36"/>
    <p:sldId id="832" r:id="rId37"/>
    <p:sldId id="833" r:id="rId38"/>
    <p:sldId id="834" r:id="rId39"/>
    <p:sldId id="835" r:id="rId40"/>
    <p:sldId id="836" r:id="rId41"/>
    <p:sldId id="837" r:id="rId42"/>
    <p:sldId id="801" r:id="rId43"/>
    <p:sldId id="720" r:id="rId44"/>
  </p:sldIdLst>
  <p:sldSz cx="12192000" cy="6858000"/>
  <p:notesSz cx="6858000" cy="9144000"/>
  <p:custDataLst>
    <p:tags r:id="rId4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D3B710-1E4B-458C-ABD8-8725DDA193F3}" v="2" dt="2026-03-27T09:51:07.8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ags" Target="tags/tag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">
      <pc:chgData name="Jenifer Prince Devaraj" userId="c3fb109c-09d1-42a6-93f4-69472d709861" providerId="ADAL" clId="{09A26AFE-3578-4143-B1B0-81DF391638B0}" dt="2026-03-27T09:51:12.052" v="94" actId="1076"/>
      <pc:docMkLst>
        <pc:docMk/>
      </pc:docMkLst>
      <pc:sldChg chg="modSp mod">
        <pc:chgData name="Jenifer Prince Devaraj" userId="c3fb109c-09d1-42a6-93f4-69472d709861" providerId="ADAL" clId="{09A26AFE-3578-4143-B1B0-81DF391638B0}" dt="2026-03-27T09:09:45.398" v="8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27T09:09:45.398" v="85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mod">
        <pc:chgData name="Jenifer Prince Devaraj" userId="c3fb109c-09d1-42a6-93f4-69472d709861" providerId="ADAL" clId="{09A26AFE-3578-4143-B1B0-81DF391638B0}" dt="2026-03-11T15:08:05.577" v="5"/>
        <pc:sldMkLst>
          <pc:docMk/>
          <pc:sldMk cId="184334682" sldId="829"/>
        </pc:sldMkLst>
        <pc:spChg chg="add mod">
          <ac:chgData name="Jenifer Prince Devaraj" userId="c3fb109c-09d1-42a6-93f4-69472d709861" providerId="ADAL" clId="{09A26AFE-3578-4143-B1B0-81DF391638B0}" dt="2026-03-11T15:08:05.577" v="5"/>
          <ac:spMkLst>
            <pc:docMk/>
            <pc:sldMk cId="184334682" sldId="829"/>
            <ac:spMk id="3" creationId="{7EB92C8A-B5AE-666D-CC82-B44EC75C49B0}"/>
          </ac:spMkLst>
        </pc:spChg>
      </pc:sldChg>
      <pc:sldChg chg="addSp delSp modSp add mod">
        <pc:chgData name="Jenifer Prince Devaraj" userId="c3fb109c-09d1-42a6-93f4-69472d709861" providerId="ADAL" clId="{09A26AFE-3578-4143-B1B0-81DF391638B0}" dt="2026-03-19T12:03:54.792" v="81" actId="255"/>
        <pc:sldMkLst>
          <pc:docMk/>
          <pc:sldMk cId="1591843983" sldId="832"/>
        </pc:sldMkLst>
        <pc:spChg chg="add mod">
          <ac:chgData name="Jenifer Prince Devaraj" userId="c3fb109c-09d1-42a6-93f4-69472d709861" providerId="ADAL" clId="{09A26AFE-3578-4143-B1B0-81DF391638B0}" dt="2026-03-19T12:00:52.008" v="23" actId="1076"/>
          <ac:spMkLst>
            <pc:docMk/>
            <pc:sldMk cId="1591843983" sldId="832"/>
            <ac:spMk id="6" creationId="{840F8236-4F3F-17E0-2582-813FA242B37C}"/>
          </ac:spMkLst>
        </pc:spChg>
        <pc:spChg chg="add mod">
          <ac:chgData name="Jenifer Prince Devaraj" userId="c3fb109c-09d1-42a6-93f4-69472d709861" providerId="ADAL" clId="{09A26AFE-3578-4143-B1B0-81DF391638B0}" dt="2026-03-19T12:03:54.792" v="81" actId="255"/>
          <ac:spMkLst>
            <pc:docMk/>
            <pc:sldMk cId="1591843983" sldId="832"/>
            <ac:spMk id="10" creationId="{1378A3D6-5884-8EC9-0D9F-1F9EC1283CC4}"/>
          </ac:spMkLst>
        </pc:spChg>
      </pc:sldChg>
      <pc:sldChg chg="addSp delSp modSp add mod">
        <pc:chgData name="Jenifer Prince Devaraj" userId="c3fb109c-09d1-42a6-93f4-69472d709861" providerId="ADAL" clId="{09A26AFE-3578-4143-B1B0-81DF391638B0}" dt="2026-03-19T12:01:21.278" v="29" actId="1076"/>
        <pc:sldMkLst>
          <pc:docMk/>
          <pc:sldMk cId="2499986792" sldId="833"/>
        </pc:sldMkLst>
        <pc:spChg chg="add mod">
          <ac:chgData name="Jenifer Prince Devaraj" userId="c3fb109c-09d1-42a6-93f4-69472d709861" providerId="ADAL" clId="{09A26AFE-3578-4143-B1B0-81DF391638B0}" dt="2026-03-19T12:01:15.840" v="27" actId="1076"/>
          <ac:spMkLst>
            <pc:docMk/>
            <pc:sldMk cId="2499986792" sldId="833"/>
            <ac:spMk id="3" creationId="{731FDBE5-6746-2F10-EB80-907BAA619941}"/>
          </ac:spMkLst>
        </pc:spChg>
        <pc:picChg chg="add mod">
          <ac:chgData name="Jenifer Prince Devaraj" userId="c3fb109c-09d1-42a6-93f4-69472d709861" providerId="ADAL" clId="{09A26AFE-3578-4143-B1B0-81DF391638B0}" dt="2026-03-19T12:01:21.278" v="29" actId="1076"/>
          <ac:picMkLst>
            <pc:docMk/>
            <pc:sldMk cId="2499986792" sldId="833"/>
            <ac:picMk id="5" creationId="{BEE6062A-EB4D-185F-F385-05EB6963E846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9T12:01:53.652" v="39" actId="1076"/>
        <pc:sldMkLst>
          <pc:docMk/>
          <pc:sldMk cId="1080523107" sldId="834"/>
        </pc:sldMkLst>
        <pc:spChg chg="add mod">
          <ac:chgData name="Jenifer Prince Devaraj" userId="c3fb109c-09d1-42a6-93f4-69472d709861" providerId="ADAL" clId="{09A26AFE-3578-4143-B1B0-81DF391638B0}" dt="2026-03-19T12:01:49.190" v="37" actId="5793"/>
          <ac:spMkLst>
            <pc:docMk/>
            <pc:sldMk cId="1080523107" sldId="834"/>
            <ac:spMk id="2" creationId="{74213AA8-AC37-63BA-8C0A-7A1BDFE1B26B}"/>
          </ac:spMkLst>
        </pc:spChg>
        <pc:spChg chg="add">
          <ac:chgData name="Jenifer Prince Devaraj" userId="c3fb109c-09d1-42a6-93f4-69472d709861" providerId="ADAL" clId="{09A26AFE-3578-4143-B1B0-81DF391638B0}" dt="2026-03-19T12:01:35.785" v="33"/>
          <ac:spMkLst>
            <pc:docMk/>
            <pc:sldMk cId="1080523107" sldId="834"/>
            <ac:spMk id="6" creationId="{06C85141-87CA-91C1-2729-D036F77BEAC6}"/>
          </ac:spMkLst>
        </pc:spChg>
        <pc:picChg chg="add mod">
          <ac:chgData name="Jenifer Prince Devaraj" userId="c3fb109c-09d1-42a6-93f4-69472d709861" providerId="ADAL" clId="{09A26AFE-3578-4143-B1B0-81DF391638B0}" dt="2026-03-19T12:01:53.652" v="39" actId="1076"/>
          <ac:picMkLst>
            <pc:docMk/>
            <pc:sldMk cId="1080523107" sldId="834"/>
            <ac:picMk id="1025" creationId="{F90EF691-7DB5-ADAC-1FB5-48655FA30FE5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7T09:50:42.875" v="88" actId="1076"/>
        <pc:sldMkLst>
          <pc:docMk/>
          <pc:sldMk cId="2230989246" sldId="835"/>
        </pc:sldMkLst>
        <pc:spChg chg="mod">
          <ac:chgData name="Jenifer Prince Devaraj" userId="c3fb109c-09d1-42a6-93f4-69472d709861" providerId="ADAL" clId="{09A26AFE-3578-4143-B1B0-81DF391638B0}" dt="2026-03-19T12:02:09.638" v="45" actId="20577"/>
          <ac:spMkLst>
            <pc:docMk/>
            <pc:sldMk cId="2230989246" sldId="835"/>
            <ac:spMk id="2" creationId="{8E9071DF-0EFC-42BB-4A42-399034B6F308}"/>
          </ac:spMkLst>
        </pc:spChg>
        <pc:picChg chg="add del mod">
          <ac:chgData name="Jenifer Prince Devaraj" userId="c3fb109c-09d1-42a6-93f4-69472d709861" providerId="ADAL" clId="{09A26AFE-3578-4143-B1B0-81DF391638B0}" dt="2026-03-27T09:50:40.286" v="86" actId="478"/>
          <ac:picMkLst>
            <pc:docMk/>
            <pc:sldMk cId="2230989246" sldId="835"/>
            <ac:picMk id="3" creationId="{4223A4A3-3882-D820-4239-47F81C0571DD}"/>
          </ac:picMkLst>
        </pc:picChg>
        <pc:picChg chg="add mod">
          <ac:chgData name="Jenifer Prince Devaraj" userId="c3fb109c-09d1-42a6-93f4-69472d709861" providerId="ADAL" clId="{09A26AFE-3578-4143-B1B0-81DF391638B0}" dt="2026-03-27T09:50:42.875" v="88" actId="1076"/>
          <ac:picMkLst>
            <pc:docMk/>
            <pc:sldMk cId="2230989246" sldId="835"/>
            <ac:picMk id="5" creationId="{48871BAA-91ED-EA49-C31B-DBBF5B5F0FD8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9T12:02:44.227" v="57" actId="1076"/>
        <pc:sldMkLst>
          <pc:docMk/>
          <pc:sldMk cId="1985606019" sldId="836"/>
        </pc:sldMkLst>
        <pc:spChg chg="mod">
          <ac:chgData name="Jenifer Prince Devaraj" userId="c3fb109c-09d1-42a6-93f4-69472d709861" providerId="ADAL" clId="{09A26AFE-3578-4143-B1B0-81DF391638B0}" dt="2026-03-19T12:02:34.193" v="54" actId="20577"/>
          <ac:spMkLst>
            <pc:docMk/>
            <pc:sldMk cId="1985606019" sldId="836"/>
            <ac:spMk id="2" creationId="{5299A0BE-0FC1-6035-6B4E-A50485357BED}"/>
          </ac:spMkLst>
        </pc:spChg>
        <pc:picChg chg="add mod">
          <ac:chgData name="Jenifer Prince Devaraj" userId="c3fb109c-09d1-42a6-93f4-69472d709861" providerId="ADAL" clId="{09A26AFE-3578-4143-B1B0-81DF391638B0}" dt="2026-03-19T12:02:44.227" v="57" actId="1076"/>
          <ac:picMkLst>
            <pc:docMk/>
            <pc:sldMk cId="1985606019" sldId="836"/>
            <ac:picMk id="7" creationId="{DF598375-B358-4BFF-01B0-993CD9BFF68E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7T09:51:12.052" v="94" actId="1076"/>
        <pc:sldMkLst>
          <pc:docMk/>
          <pc:sldMk cId="3914405405" sldId="837"/>
        </pc:sldMkLst>
        <pc:spChg chg="mod">
          <ac:chgData name="Jenifer Prince Devaraj" userId="c3fb109c-09d1-42a6-93f4-69472d709861" providerId="ADAL" clId="{09A26AFE-3578-4143-B1B0-81DF391638B0}" dt="2026-03-19T12:03:00.913" v="63" actId="20577"/>
          <ac:spMkLst>
            <pc:docMk/>
            <pc:sldMk cId="3914405405" sldId="837"/>
            <ac:spMk id="2" creationId="{9175E51A-8B5E-F5E7-C9FB-01421822E5A2}"/>
          </ac:spMkLst>
        </pc:spChg>
        <pc:picChg chg="add del mod">
          <ac:chgData name="Jenifer Prince Devaraj" userId="c3fb109c-09d1-42a6-93f4-69472d709861" providerId="ADAL" clId="{09A26AFE-3578-4143-B1B0-81DF391638B0}" dt="2026-03-27T09:51:07.206" v="90" actId="478"/>
          <ac:picMkLst>
            <pc:docMk/>
            <pc:sldMk cId="3914405405" sldId="837"/>
            <ac:picMk id="3" creationId="{47FF9B83-0BDC-2554-9634-B6DF7B7B5D08}"/>
          </ac:picMkLst>
        </pc:picChg>
        <pc:picChg chg="add del mod">
          <ac:chgData name="Jenifer Prince Devaraj" userId="c3fb109c-09d1-42a6-93f4-69472d709861" providerId="ADAL" clId="{09A26AFE-3578-4143-B1B0-81DF391638B0}" dt="2026-03-27T09:51:01.894" v="89" actId="478"/>
          <ac:picMkLst>
            <pc:docMk/>
            <pc:sldMk cId="3914405405" sldId="837"/>
            <ac:picMk id="5" creationId="{AAF1E454-1786-A93C-3E2A-568C065E3982}"/>
          </ac:picMkLst>
        </pc:picChg>
        <pc:picChg chg="add mod">
          <ac:chgData name="Jenifer Prince Devaraj" userId="c3fb109c-09d1-42a6-93f4-69472d709861" providerId="ADAL" clId="{09A26AFE-3578-4143-B1B0-81DF391638B0}" dt="2026-03-27T09:51:12.052" v="94" actId="1076"/>
          <ac:picMkLst>
            <pc:docMk/>
            <pc:sldMk cId="3914405405" sldId="837"/>
            <ac:picMk id="7" creationId="{212B4045-584B-3F52-90D0-ADDA97472ED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416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200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896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02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5483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25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7843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423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27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083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8503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88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3568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321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5822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5693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777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5642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4530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298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204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6284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9102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3157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5227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671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3544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BC5191-C11D-F437-2DF6-2F7B921C9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C32771-3404-CC79-7443-18E5AFCE41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6536F4-DF15-8C48-E40C-3EC905A7D6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EB0982B-D80D-A952-DD38-F32BFFF226F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E9B4A-C08D-78A6-DC71-4823234C2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307B6-6B90-46CC-5D4B-88E4006D4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6534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EC594-1B0D-834F-3429-A732678D4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85170A-B7A2-8418-734C-66C9C4C214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E41606-71D2-C83E-3ACC-330C3AFF72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0CDA69C-C884-CA9D-F29B-6F82B3F4164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C28F6-E251-31F9-CAE5-54CD151BD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94A094-F0DE-9A86-CF67-415878AD9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8417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ABEDA5-892C-E1EA-0BE9-7612540F6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088E17-C6CC-4A2D-EB64-7A2620DAD4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36A005-E423-37BD-283B-C1DD6D78BC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5DC0581-A605-0BE9-A9FF-1C84A063597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C1705-33DB-4E08-9720-281F212BF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00D2DC-087F-6AA6-E54F-069318A57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58418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4E1937-2748-699E-5BA1-815E3BC8C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8053EA-5774-C306-F85D-0D77AF2E41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6EF132-6331-0B8F-D87A-3059660443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76B8A78-656C-B0DE-695C-DD558ED1BD7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7C04DF-2DA8-A4CA-4062-D794457F6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3D7E4-691A-B0F2-A2B4-F174942A4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706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16165-C7D6-1162-F710-FE03167F13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62A79A-D919-9934-2EB5-4EA0FA81EC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59B665-5906-6EF4-D407-C6AEE48989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0F22ACD-E088-682F-0FA2-A07F2555E3B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8F17BB-5C35-C588-E124-BE148E99D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DA0B-515B-C4B9-5131-2DD351995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54672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90C0D3-ACC7-A348-1150-72B93C892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ED744E-641A-8BFC-44C9-54EB6403C8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5C56B8-9646-7500-08DA-47D5B4FCA9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E8DC6C9-8D7F-AB2B-E60C-05D04D8C939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1F2D8-27F7-225F-7EEA-BED7F0864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D2C74-3AEA-0285-59B0-563A95605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46498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2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0745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  <p:sldLayoutId id="214748379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tags" Target="../tags/tag4.xml"/><Relationship Id="rId7" Type="http://schemas.openxmlformats.org/officeDocument/2006/relationships/image" Target="../media/image8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8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Finite State Machines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10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2408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217" y="2328256"/>
            <a:ext cx="10894663" cy="365134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At the end of this Lecture, the students can be able to understand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What is Finite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How to draw the State Diagrams.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Real-world applications through examples of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Practical demonstration of simulating State Machines.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400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2" y="1125794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294" y="2451357"/>
            <a:ext cx="10894663" cy="365134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Finite State Machine (FSM) is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computational 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used to design and describe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behaviour of systems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that can exist in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finite number of 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at any given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time.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 provide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systematic and formal way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to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and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analys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 the behaviour of systems with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discrete states and transitions.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8277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72" y="1257246"/>
            <a:ext cx="11537972" cy="512125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Digital Logic Design: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design and control digital circuits, including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counters and state machines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Automated Systems: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applied in various automated systems, such as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elevators, traffic lights, Vending Machines, Aerospace Systems, Security Systems and industrial processes.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Robotics: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control the </a:t>
            </a:r>
            <a:r>
              <a:rPr lang="en-GB" sz="22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 of robots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, guiding them through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different tasks and actions.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9744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91" y="906853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FSM (Sequential Circuits)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1493" y="1801000"/>
            <a:ext cx="11594970" cy="3651349"/>
          </a:xfrm>
        </p:spPr>
        <p:txBody>
          <a:bodyPr>
            <a:noAutofit/>
          </a:bodyPr>
          <a:lstStyle/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Sequential Circuits: 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digital circuit that performs specific operations on every rising edge / falling edge of a clock signal.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is given as input to all the flipflop Simultaneously. </a:t>
            </a:r>
          </a:p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Sequential Circuits: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An Output that responds to sensor inputs, and transitions between states based on the occurrence of events, without being synchronized to a clock.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will be provided only to the first Flipflop.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3323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8538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391" y="2195612"/>
            <a:ext cx="5440060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of State Diagram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Example 1:  Sensors that detect the presence or absence of an object can be modelled with a two-state state machine.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26" name="Picture 2" descr="Sensors Modules Pir Sensor | Sensors Modules">
            <a:extLst>
              <a:ext uri="{FF2B5EF4-FFF2-40B4-BE49-F238E27FC236}">
                <a16:creationId xmlns:a16="http://schemas.microsoft.com/office/drawing/2014/main" id="{8B6BF6DE-70E5-2E7C-598B-C38289B476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551" y="2489841"/>
            <a:ext cx="5660925" cy="318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885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974" y="15620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Diagram: States of Sensors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DF86284-4272-0F72-B23D-A23E35F84504}"/>
              </a:ext>
            </a:extLst>
          </p:cNvPr>
          <p:cNvSpPr/>
          <p:nvPr/>
        </p:nvSpPr>
        <p:spPr>
          <a:xfrm>
            <a:off x="2485566" y="4055957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3E65685-32B3-11ED-A11F-090C56C4BCD1}"/>
              </a:ext>
            </a:extLst>
          </p:cNvPr>
          <p:cNvSpPr/>
          <p:nvPr/>
        </p:nvSpPr>
        <p:spPr>
          <a:xfrm>
            <a:off x="5419883" y="4098874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b</a:t>
            </a:r>
          </a:p>
        </p:txBody>
      </p: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048FC45D-C09E-1801-B184-82443DF48343}"/>
              </a:ext>
            </a:extLst>
          </p:cNvPr>
          <p:cNvCxnSpPr>
            <a:stCxn id="7" idx="0"/>
            <a:endCxn id="5" idx="0"/>
          </p:cNvCxnSpPr>
          <p:nvPr/>
        </p:nvCxnSpPr>
        <p:spPr>
          <a:xfrm rot="16200000" flipH="1">
            <a:off x="4375835" y="2610257"/>
            <a:ext cx="42917" cy="2934317"/>
          </a:xfrm>
          <a:prstGeom prst="curvedConnector3">
            <a:avLst>
              <a:gd name="adj1" fmla="val -815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D6EDAF9A-6A9C-8623-8241-5CC047EFFCD7}"/>
              </a:ext>
            </a:extLst>
          </p:cNvPr>
          <p:cNvCxnSpPr>
            <a:cxnSpLocks/>
            <a:stCxn id="5" idx="4"/>
            <a:endCxn id="7" idx="4"/>
          </p:cNvCxnSpPr>
          <p:nvPr/>
        </p:nvCxnSpPr>
        <p:spPr>
          <a:xfrm rot="5400000" flipH="1">
            <a:off x="4375836" y="3432460"/>
            <a:ext cx="42917" cy="2934317"/>
          </a:xfrm>
          <a:prstGeom prst="curvedConnector3">
            <a:avLst>
              <a:gd name="adj1" fmla="val -93288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F4A39FC-03C8-B90C-ED1B-07E5E34CB395}"/>
              </a:ext>
            </a:extLst>
          </p:cNvPr>
          <p:cNvSpPr txBox="1"/>
          <p:nvPr/>
        </p:nvSpPr>
        <p:spPr>
          <a:xfrm>
            <a:off x="8607689" y="3339056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69E1C6-3FDF-3DC5-5F70-7697B8DAFB48}"/>
              </a:ext>
            </a:extLst>
          </p:cNvPr>
          <p:cNvSpPr txBox="1"/>
          <p:nvPr/>
        </p:nvSpPr>
        <p:spPr>
          <a:xfrm>
            <a:off x="3980922" y="5441102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3D345C0C-2A2F-2EA4-DDE6-1D10B79F98AE}"/>
              </a:ext>
            </a:extLst>
          </p:cNvPr>
          <p:cNvCxnSpPr>
            <a:cxnSpLocks/>
            <a:stCxn id="7" idx="3"/>
            <a:endCxn id="7" idx="1"/>
          </p:cNvCxnSpPr>
          <p:nvPr/>
        </p:nvCxnSpPr>
        <p:spPr>
          <a:xfrm rot="5400000" flipH="1">
            <a:off x="2325086" y="4467058"/>
            <a:ext cx="581384" cy="12700"/>
          </a:xfrm>
          <a:prstGeom prst="curvedConnector5">
            <a:avLst>
              <a:gd name="adj1" fmla="val -39320"/>
              <a:gd name="adj2" fmla="val 7775811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C8A8EE44-7C79-66BA-D064-429174959C71}"/>
              </a:ext>
            </a:extLst>
          </p:cNvPr>
          <p:cNvCxnSpPr>
            <a:stCxn id="5" idx="5"/>
            <a:endCxn id="5" idx="7"/>
          </p:cNvCxnSpPr>
          <p:nvPr/>
        </p:nvCxnSpPr>
        <p:spPr>
          <a:xfrm rot="5400000" flipH="1">
            <a:off x="5888119" y="4509975"/>
            <a:ext cx="581384" cy="12700"/>
          </a:xfrm>
          <a:prstGeom prst="curvedConnector5">
            <a:avLst>
              <a:gd name="adj1" fmla="val -39320"/>
              <a:gd name="adj2" fmla="val -7596803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033C88F-A005-4D08-B259-7DB93C3D32BE}"/>
              </a:ext>
            </a:extLst>
          </p:cNvPr>
          <p:cNvSpPr txBox="1"/>
          <p:nvPr/>
        </p:nvSpPr>
        <p:spPr>
          <a:xfrm>
            <a:off x="1127421" y="4137430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DED6CD1-9AF1-D975-BA0A-107631B1EECD}"/>
              </a:ext>
            </a:extLst>
          </p:cNvPr>
          <p:cNvSpPr txBox="1"/>
          <p:nvPr/>
        </p:nvSpPr>
        <p:spPr>
          <a:xfrm>
            <a:off x="7172873" y="4320527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C971955-5B58-D721-AAFC-6A940BB1D995}"/>
              </a:ext>
            </a:extLst>
          </p:cNvPr>
          <p:cNvSpPr txBox="1"/>
          <p:nvPr/>
        </p:nvSpPr>
        <p:spPr>
          <a:xfrm>
            <a:off x="9518453" y="3132626"/>
            <a:ext cx="18986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Inputs or Events/Outputs or Actions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2670302C-E7C1-4E99-837E-B894A5B18E27}"/>
              </a:ext>
            </a:extLst>
          </p:cNvPr>
          <p:cNvSpPr/>
          <p:nvPr/>
        </p:nvSpPr>
        <p:spPr>
          <a:xfrm>
            <a:off x="8575656" y="2177498"/>
            <a:ext cx="565817" cy="589837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D01A89D-D2AD-D61A-FAF9-776D5E9A40E8}"/>
              </a:ext>
            </a:extLst>
          </p:cNvPr>
          <p:cNvSpPr txBox="1"/>
          <p:nvPr/>
        </p:nvSpPr>
        <p:spPr>
          <a:xfrm>
            <a:off x="9460480" y="2140437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State or Present State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8BD838C-B75A-5964-F3B5-9A934BFF9B09}"/>
              </a:ext>
            </a:extLst>
          </p:cNvPr>
          <p:cNvSpPr txBox="1"/>
          <p:nvPr/>
        </p:nvSpPr>
        <p:spPr>
          <a:xfrm>
            <a:off x="2945278" y="335926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1/1</a:t>
            </a:r>
          </a:p>
        </p:txBody>
      </p:sp>
      <p:cxnSp>
        <p:nvCxnSpPr>
          <p:cNvPr id="44" name="Connector: Curved 43">
            <a:extLst>
              <a:ext uri="{FF2B5EF4-FFF2-40B4-BE49-F238E27FC236}">
                <a16:creationId xmlns:a16="http://schemas.microsoft.com/office/drawing/2014/main" id="{A83AC380-2667-75AD-4067-25255C09D0B8}"/>
              </a:ext>
            </a:extLst>
          </p:cNvPr>
          <p:cNvCxnSpPr>
            <a:cxnSpLocks/>
          </p:cNvCxnSpPr>
          <p:nvPr/>
        </p:nvCxnSpPr>
        <p:spPr>
          <a:xfrm>
            <a:off x="8796892" y="4679213"/>
            <a:ext cx="344581" cy="212183"/>
          </a:xfrm>
          <a:prstGeom prst="curvedConnector3">
            <a:avLst>
              <a:gd name="adj1" fmla="val -29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61FB441C-5921-217D-8231-4AAEED6EB4E2}"/>
              </a:ext>
            </a:extLst>
          </p:cNvPr>
          <p:cNvSpPr txBox="1"/>
          <p:nvPr/>
        </p:nvSpPr>
        <p:spPr>
          <a:xfrm>
            <a:off x="9528739" y="4542405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Transitions or Next States</a:t>
            </a:r>
          </a:p>
        </p:txBody>
      </p:sp>
    </p:spTree>
    <p:extLst>
      <p:ext uri="{BB962C8B-B14F-4D97-AF65-F5344CB8AC3E}">
        <p14:creationId xmlns:p14="http://schemas.microsoft.com/office/powerpoint/2010/main" val="3053357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2" y="81911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06" y="2200972"/>
            <a:ext cx="11634878" cy="3651349"/>
          </a:xfrm>
        </p:spPr>
        <p:txBody>
          <a:bodyPr>
            <a:noAutofit/>
          </a:bodyPr>
          <a:lstStyle/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Distinct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conditions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or modes that a system can be in.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Transitions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Rules or conditions that determine when and how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 moves from one state to another.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Events or Inputs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Triggers that cause the system to transition between states.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Actions or Outputs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Responses or behaviours associated with transitions.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3527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959" y="13379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Table: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8023234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2BFA0B8-66A1-3962-CC4C-D524B3348AF2}"/>
              </a:ext>
            </a:extLst>
          </p:cNvPr>
          <p:cNvSpPr txBox="1"/>
          <p:nvPr/>
        </p:nvSpPr>
        <p:spPr>
          <a:xfrm>
            <a:off x="6779695" y="3364589"/>
            <a:ext cx="566321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a </a:t>
            </a:r>
            <a:r>
              <a:rPr lang="en-GB" sz="2200" dirty="0">
                <a:sym typeface="Wingdings" panose="05000000000000000000" pitchFamily="2" charset="2"/>
              </a:rPr>
              <a:t> Inactive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b 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Input	: 0No Motion of Object 	      	  1Motion of Object</a:t>
            </a:r>
          </a:p>
          <a:p>
            <a:r>
              <a:rPr lang="en-GB" sz="2200" dirty="0">
                <a:sym typeface="Wingdings" panose="05000000000000000000" pitchFamily="2" charset="2"/>
              </a:rPr>
              <a:t>Output	: 0LED OFF</a:t>
            </a:r>
          </a:p>
          <a:p>
            <a:r>
              <a:rPr lang="en-GB" sz="2200" dirty="0">
                <a:sym typeface="Wingdings" panose="05000000000000000000" pitchFamily="2" charset="2"/>
              </a:rPr>
              <a:t>                 1</a:t>
            </a:r>
            <a:r>
              <a:rPr lang="en-GB" sz="2200">
                <a:sym typeface="Wingdings" panose="05000000000000000000" pitchFamily="2" charset="2"/>
              </a:rPr>
              <a:t>LED ON </a:t>
            </a:r>
            <a:endParaRPr lang="en-GB" sz="22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4E5C6B-39AB-A8F1-1C70-7B01E373E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8842" y="1426754"/>
            <a:ext cx="4521199" cy="173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942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00649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Assign :  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0 and b 1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780741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AEB594D8-B85F-FC39-4EB8-C6C593A77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0887" y="1298347"/>
            <a:ext cx="2947532" cy="2488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333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029E03-C177-D03D-D56F-7FED0085575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2948BA-4E4D-D7E9-E609-EC590D08044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858B762-AA21-3C50-C831-1F0BDD30FBB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dirty="0">
                <a:solidFill>
                  <a:srgbClr val="5B5B5B"/>
                </a:solidFill>
              </a:rPr>
              <a:t>What is the Characteristic Equation of a      D flip-flop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5FF1B0-A1FD-1701-78DB-1BA8641C4D27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209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Table: Implement the design using D Flipflop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2" name="Table 10">
            <a:extLst>
              <a:ext uri="{FF2B5EF4-FFF2-40B4-BE49-F238E27FC236}">
                <a16:creationId xmlns:a16="http://schemas.microsoft.com/office/drawing/2014/main" id="{48765FFB-9512-CD25-7064-309B24918D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687973"/>
              </p:ext>
            </p:extLst>
          </p:nvPr>
        </p:nvGraphicFramePr>
        <p:xfrm>
          <a:off x="2286450" y="2174093"/>
          <a:ext cx="5319695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45749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06373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045751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87204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  <a:gridCol w="1134618">
                  <a:extLst>
                    <a:ext uri="{9D8B030D-6E8A-4147-A177-3AD203B41FA5}">
                      <a16:colId xmlns:a16="http://schemas.microsoft.com/office/drawing/2014/main" val="971653026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D Flip-Flop</a:t>
                      </a:r>
                    </a:p>
                    <a:p>
                      <a:r>
                        <a:rPr lang="en-GB" sz="2200" dirty="0"/>
                        <a:t> 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514A4496-B6A4-1F44-A32B-A9D72F6C5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8733" y="1240565"/>
            <a:ext cx="2568186" cy="2134127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895CC9A-E4C4-45EA-ADB2-4D661C0E3925}"/>
              </a:ext>
            </a:extLst>
          </p:cNvPr>
          <p:cNvSpPr/>
          <p:nvPr/>
        </p:nvSpPr>
        <p:spPr>
          <a:xfrm>
            <a:off x="4512528" y="3374690"/>
            <a:ext cx="498088" cy="2453679"/>
          </a:xfrm>
          <a:prstGeom prst="roundRect">
            <a:avLst/>
          </a:prstGeom>
          <a:solidFill>
            <a:srgbClr val="4472C4">
              <a:alpha val="3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6363C81-49F0-4B52-B676-38DDB9E76E25}"/>
              </a:ext>
            </a:extLst>
          </p:cNvPr>
          <p:cNvSpPr/>
          <p:nvPr/>
        </p:nvSpPr>
        <p:spPr>
          <a:xfrm>
            <a:off x="6810410" y="3374691"/>
            <a:ext cx="498088" cy="2453679"/>
          </a:xfrm>
          <a:prstGeom prst="roundRect">
            <a:avLst/>
          </a:prstGeom>
          <a:solidFill>
            <a:srgbClr val="4472C4">
              <a:alpha val="3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67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Map: Find the Expression for Output(z) and (D).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56260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82BE643F-7E86-ABAD-4DC3-BB8F9C6F50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433443"/>
              </p:ext>
            </p:extLst>
          </p:nvPr>
        </p:nvGraphicFramePr>
        <p:xfrm>
          <a:off x="2126864" y="2397935"/>
          <a:ext cx="3273653" cy="253275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72457">
                  <a:extLst>
                    <a:ext uri="{9D8B030D-6E8A-4147-A177-3AD203B41FA5}">
                      <a16:colId xmlns:a16="http://schemas.microsoft.com/office/drawing/2014/main" val="3264547947"/>
                    </a:ext>
                  </a:extLst>
                </a:gridCol>
                <a:gridCol w="1031225">
                  <a:extLst>
                    <a:ext uri="{9D8B030D-6E8A-4147-A177-3AD203B41FA5}">
                      <a16:colId xmlns:a16="http://schemas.microsoft.com/office/drawing/2014/main" val="1037895244"/>
                    </a:ext>
                  </a:extLst>
                </a:gridCol>
                <a:gridCol w="969971">
                  <a:extLst>
                    <a:ext uri="{9D8B030D-6E8A-4147-A177-3AD203B41FA5}">
                      <a16:colId xmlns:a16="http://schemas.microsoft.com/office/drawing/2014/main" val="1060069902"/>
                    </a:ext>
                  </a:extLst>
                </a:gridCol>
              </a:tblGrid>
              <a:tr h="1018245">
                <a:tc>
                  <a:txBody>
                    <a:bodyPr/>
                    <a:lstStyle/>
                    <a:p>
                      <a:r>
                        <a:rPr lang="en-GB" dirty="0"/>
                        <a:t>        Qn</a:t>
                      </a:r>
                    </a:p>
                    <a:p>
                      <a:r>
                        <a:rPr lang="en-GB" dirty="0"/>
                        <a:t>       </a:t>
                      </a:r>
                    </a:p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888960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    </a:t>
                      </a:r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115585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999728"/>
                  </a:ext>
                </a:extLst>
              </a:tr>
            </a:tbl>
          </a:graphicData>
        </a:graphic>
      </p:graphicFrame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577552-E85D-3548-3D75-19A120003FDC}"/>
              </a:ext>
            </a:extLst>
          </p:cNvPr>
          <p:cNvCxnSpPr>
            <a:cxnSpLocks/>
          </p:cNvCxnSpPr>
          <p:nvPr/>
        </p:nvCxnSpPr>
        <p:spPr>
          <a:xfrm flipH="1" flipV="1">
            <a:off x="1843954" y="2362571"/>
            <a:ext cx="1541683" cy="105623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791" t="-9836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C1DBCB86-4470-718F-C9A1-A80210384602}"/>
              </a:ext>
            </a:extLst>
          </p:cNvPr>
          <p:cNvSpPr/>
          <p:nvPr/>
        </p:nvSpPr>
        <p:spPr>
          <a:xfrm>
            <a:off x="3663494" y="4360022"/>
            <a:ext cx="1469271" cy="45447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67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890" t="-819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9A00F3-C68E-3954-A270-08F5F4E698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393" y="2161757"/>
            <a:ext cx="6826846" cy="267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015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D2159E-2190-D33A-C3FD-EEAD77740D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2341" y="1541611"/>
            <a:ext cx="8209391" cy="5024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407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700" y="2490825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2 :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Design and implement a Game scoring system using counter that counts in 	binary but resets to zero after reaching the count of 6.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9267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331366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 6 Counter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      State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1C901C4-D7F4-24AA-89A4-84CE13D88888}"/>
              </a:ext>
            </a:extLst>
          </p:cNvPr>
          <p:cNvSpPr/>
          <p:nvPr/>
        </p:nvSpPr>
        <p:spPr>
          <a:xfrm>
            <a:off x="3396313" y="392501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8025B6A-ACE4-5F3C-1803-2AFAE5DBF68C}"/>
              </a:ext>
            </a:extLst>
          </p:cNvPr>
          <p:cNvSpPr/>
          <p:nvPr/>
        </p:nvSpPr>
        <p:spPr>
          <a:xfrm>
            <a:off x="4186005" y="289454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75F5846-34E0-E1E4-3F94-E3C6078F9243}"/>
              </a:ext>
            </a:extLst>
          </p:cNvPr>
          <p:cNvSpPr/>
          <p:nvPr/>
        </p:nvSpPr>
        <p:spPr>
          <a:xfrm>
            <a:off x="5790358" y="285307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09DE86-74AC-DD8E-A452-C68B09590942}"/>
              </a:ext>
            </a:extLst>
          </p:cNvPr>
          <p:cNvSpPr/>
          <p:nvPr/>
        </p:nvSpPr>
        <p:spPr>
          <a:xfrm>
            <a:off x="6547036" y="3925012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D6D7700-38AC-C0D4-DC37-8135B8690183}"/>
              </a:ext>
            </a:extLst>
          </p:cNvPr>
          <p:cNvSpPr/>
          <p:nvPr/>
        </p:nvSpPr>
        <p:spPr>
          <a:xfrm>
            <a:off x="5851520" y="5108604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A11EFDE-5900-FC7F-8620-E81F0F54C805}"/>
              </a:ext>
            </a:extLst>
          </p:cNvPr>
          <p:cNvSpPr/>
          <p:nvPr/>
        </p:nvSpPr>
        <p:spPr>
          <a:xfrm>
            <a:off x="4096485" y="517045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</a:t>
            </a:r>
          </a:p>
        </p:txBody>
      </p: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8DE8F2C1-13AC-8011-C365-C47ABFB76A25}"/>
              </a:ext>
            </a:extLst>
          </p:cNvPr>
          <p:cNvCxnSpPr>
            <a:cxnSpLocks/>
            <a:endCxn id="5" idx="2"/>
          </p:cNvCxnSpPr>
          <p:nvPr/>
        </p:nvCxnSpPr>
        <p:spPr>
          <a:xfrm rot="5400000" flipH="1" flipV="1">
            <a:off x="3572726" y="3311735"/>
            <a:ext cx="742510" cy="484048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5889AE8F-63A1-A57D-4CCF-1254FA8B22AF}"/>
              </a:ext>
            </a:extLst>
          </p:cNvPr>
          <p:cNvCxnSpPr>
            <a:cxnSpLocks/>
            <a:stCxn id="5" idx="0"/>
            <a:endCxn id="6" idx="1"/>
          </p:cNvCxnSpPr>
          <p:nvPr/>
        </p:nvCxnSpPr>
        <p:spPr>
          <a:xfrm rot="16200000" flipH="1">
            <a:off x="5164323" y="2221867"/>
            <a:ext cx="42878" cy="1388231"/>
          </a:xfrm>
          <a:prstGeom prst="curvedConnector3">
            <a:avLst>
              <a:gd name="adj1" fmla="val -629843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CBC30526-5380-3BB8-0E76-6286CE7D086B}"/>
              </a:ext>
            </a:extLst>
          </p:cNvPr>
          <p:cNvCxnSpPr>
            <a:cxnSpLocks/>
            <a:stCxn id="6" idx="6"/>
            <a:endCxn id="7" idx="0"/>
          </p:cNvCxnSpPr>
          <p:nvPr/>
        </p:nvCxnSpPr>
        <p:spPr>
          <a:xfrm>
            <a:off x="6401642" y="3141040"/>
            <a:ext cx="451036" cy="783972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3E5DDBA5-E9F4-A83A-8678-5A97247BA89D}"/>
              </a:ext>
            </a:extLst>
          </p:cNvPr>
          <p:cNvCxnSpPr>
            <a:stCxn id="7" idx="4"/>
            <a:endCxn id="8" idx="6"/>
          </p:cNvCxnSpPr>
          <p:nvPr/>
        </p:nvCxnSpPr>
        <p:spPr>
          <a:xfrm rot="5400000">
            <a:off x="6209925" y="4753812"/>
            <a:ext cx="895632" cy="389874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Curved 21">
            <a:extLst>
              <a:ext uri="{FF2B5EF4-FFF2-40B4-BE49-F238E27FC236}">
                <a16:creationId xmlns:a16="http://schemas.microsoft.com/office/drawing/2014/main" id="{B30101A1-EA02-B692-FFA3-8259D8C0B7D9}"/>
              </a:ext>
            </a:extLst>
          </p:cNvPr>
          <p:cNvCxnSpPr>
            <a:stCxn id="8" idx="3"/>
            <a:endCxn id="10" idx="5"/>
          </p:cNvCxnSpPr>
          <p:nvPr/>
        </p:nvCxnSpPr>
        <p:spPr>
          <a:xfrm rot="5400000">
            <a:off x="5248718" y="4969715"/>
            <a:ext cx="61855" cy="1322791"/>
          </a:xfrm>
          <a:prstGeom prst="curvedConnector3">
            <a:avLst>
              <a:gd name="adj1" fmla="val 605928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AB039FCE-819E-5449-4D89-1B2D62EF2376}"/>
              </a:ext>
            </a:extLst>
          </p:cNvPr>
          <p:cNvCxnSpPr>
            <a:cxnSpLocks/>
            <a:stCxn id="10" idx="2"/>
            <a:endCxn id="2" idx="4"/>
          </p:cNvCxnSpPr>
          <p:nvPr/>
        </p:nvCxnSpPr>
        <p:spPr>
          <a:xfrm rot="10800000">
            <a:off x="3701955" y="4500934"/>
            <a:ext cx="394530" cy="957486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58475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0181" y="1768399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1" name="Table 12">
            <a:extLst>
              <a:ext uri="{FF2B5EF4-FFF2-40B4-BE49-F238E27FC236}">
                <a16:creationId xmlns:a16="http://schemas.microsoft.com/office/drawing/2014/main" id="{A8643D2C-F112-A42A-EF1D-687E966879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621986"/>
              </p:ext>
            </p:extLst>
          </p:nvPr>
        </p:nvGraphicFramePr>
        <p:xfrm>
          <a:off x="3603151" y="2811746"/>
          <a:ext cx="2873427" cy="3139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5029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99" y="139960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5027616"/>
              </p:ext>
            </p:extLst>
          </p:nvPr>
        </p:nvGraphicFramePr>
        <p:xfrm>
          <a:off x="3806072" y="2319484"/>
          <a:ext cx="2873427" cy="42468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1777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860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338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595462"/>
              </p:ext>
            </p:extLst>
          </p:nvPr>
        </p:nvGraphicFramePr>
        <p:xfrm>
          <a:off x="1381069" y="2005182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  <p:graphicFrame>
        <p:nvGraphicFramePr>
          <p:cNvPr id="2" name="Table 6">
            <a:extLst>
              <a:ext uri="{FF2B5EF4-FFF2-40B4-BE49-F238E27FC236}">
                <a16:creationId xmlns:a16="http://schemas.microsoft.com/office/drawing/2014/main" id="{FF9618B4-0B6C-BF57-C0B1-268BF0DF69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619557"/>
              </p:ext>
            </p:extLst>
          </p:nvPr>
        </p:nvGraphicFramePr>
        <p:xfrm>
          <a:off x="8180203" y="3038598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E1450BC-9653-7885-A5CD-C005F43BB05D}"/>
              </a:ext>
            </a:extLst>
          </p:cNvPr>
          <p:cNvSpPr txBox="1">
            <a:spLocks/>
          </p:cNvSpPr>
          <p:nvPr/>
        </p:nvSpPr>
        <p:spPr>
          <a:xfrm>
            <a:off x="7739280" y="2219101"/>
            <a:ext cx="4447387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 of JK Flipflop</a:t>
            </a:r>
            <a:endParaRPr lang="en-GB" sz="22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6835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Expressions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/>
              <p:nvPr/>
            </p:nvSpPr>
            <p:spPr>
              <a:xfrm>
                <a:off x="4239621" y="2257026"/>
                <a:ext cx="6163358" cy="32839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9621" y="2257026"/>
                <a:ext cx="6163358" cy="328397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DB28F4-80BB-5EC3-0268-B8A5236BAB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568235"/>
              </p:ext>
            </p:extLst>
          </p:nvPr>
        </p:nvGraphicFramePr>
        <p:xfrm>
          <a:off x="507085" y="1916796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99664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704618-A8B2-4FDE-09A9-153FC3DFFEA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247330" y="2395675"/>
            <a:ext cx="7756402" cy="316681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9810FF6-79C3-C2D1-5C20-18BDFF303E75}"/>
                  </a:ext>
                </a:extLst>
              </p:cNvPr>
              <p:cNvSpPr txBox="1"/>
              <p:nvPr/>
            </p:nvSpPr>
            <p:spPr>
              <a:xfrm>
                <a:off x="6530701" y="2278514"/>
                <a:ext cx="6163358" cy="32839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9810FF6-79C3-C2D1-5C20-18BDFF303E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0701" y="2278514"/>
                <a:ext cx="6163358" cy="328397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24510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Design a Mod 5 counter using J-K flipflop for an asynchronous Sequential Circuit. 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1434569" y="195663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1: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9287AD-BC74-A588-1C2F-61F9798300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142" y="3265409"/>
            <a:ext cx="2809875" cy="2557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65762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2: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B6AEA7-F6C4-433E-93FC-FBACC7F58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6080" y="2559325"/>
            <a:ext cx="6520180" cy="402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673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3: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30DCA8-7F43-E13E-636A-90DBA722E50E}"/>
              </a:ext>
            </a:extLst>
          </p:cNvPr>
          <p:cNvSpPr txBox="1"/>
          <p:nvPr/>
        </p:nvSpPr>
        <p:spPr>
          <a:xfrm>
            <a:off x="3698240" y="2753930"/>
            <a:ext cx="6238240" cy="2777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  ---&gt;  </a:t>
            </a: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011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  ---&gt;  100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07091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4: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	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312" y="1686118"/>
            <a:ext cx="6124893" cy="499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4869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2764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EB92C8A-B5AE-666D-CC82-B44EC75C49B0}"/>
                  </a:ext>
                </a:extLst>
              </p:cNvPr>
              <p:cNvSpPr txBox="1"/>
              <p:nvPr/>
            </p:nvSpPr>
            <p:spPr>
              <a:xfrm>
                <a:off x="-637460" y="3907164"/>
                <a:ext cx="6238240" cy="20313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990600" indent="381000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b="1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:endParaRPr lang="en-GB" dirty="0"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b="1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b="1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b="1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  <m:r>
                      <a:rPr lang="en-GB" b="1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EB92C8A-B5AE-666D-CC82-B44EC75C49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37460" y="3907164"/>
                <a:ext cx="6238240" cy="203132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3346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/>
              <p:nvPr/>
            </p:nvSpPr>
            <p:spPr>
              <a:xfrm>
                <a:off x="-611702" y="4104640"/>
                <a:ext cx="6238240" cy="20313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990600" indent="38100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11702" y="4104640"/>
                <a:ext cx="6238240" cy="203132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11B192F-0057-45CE-AA8B-18661DDFE729}"/>
              </a:ext>
            </a:extLst>
          </p:cNvPr>
          <p:cNvCxnSpPr/>
          <p:nvPr/>
        </p:nvCxnSpPr>
        <p:spPr>
          <a:xfrm>
            <a:off x="1368447" y="5309826"/>
            <a:ext cx="277473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4554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6: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Design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01CC8F-8EDB-16AC-3CE7-9FD8ECC2FF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576" y="2797492"/>
            <a:ext cx="7862029" cy="331882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11493E-9A1A-10ED-7720-EBA5A83FBDB9}"/>
              </a:ext>
            </a:extLst>
          </p:cNvPr>
          <p:cNvCxnSpPr/>
          <p:nvPr/>
        </p:nvCxnSpPr>
        <p:spPr>
          <a:xfrm>
            <a:off x="9279082" y="4151168"/>
            <a:ext cx="0" cy="711777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005F5-7C10-4353-6894-5029108FBB64}"/>
              </a:ext>
            </a:extLst>
          </p:cNvPr>
          <p:cNvCxnSpPr>
            <a:cxnSpLocks/>
          </p:cNvCxnSpPr>
          <p:nvPr/>
        </p:nvCxnSpPr>
        <p:spPr>
          <a:xfrm flipH="1">
            <a:off x="9062607" y="4875070"/>
            <a:ext cx="232063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12317FF2-EA43-E9A0-A8F2-EA691D1DA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4536" y="1518077"/>
            <a:ext cx="1772849" cy="234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1016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ABE27-0A3F-146F-09F5-396677C54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CB52955-CB61-1607-6544-5F8E0C3AFAA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89C98459-8CB3-2BBB-77F2-DA5F51741C4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4CAAAE-49DE-52BD-2433-6ECD4141603B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0F8236-4F3F-17E0-2582-813FA242B37C}"/>
              </a:ext>
            </a:extLst>
          </p:cNvPr>
          <p:cNvSpPr txBox="1"/>
          <p:nvPr/>
        </p:nvSpPr>
        <p:spPr>
          <a:xfrm>
            <a:off x="433588" y="1985915"/>
            <a:ext cx="10826840" cy="34197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algn="just">
              <a:lnSpc>
                <a:spcPct val="200000"/>
              </a:lnSpc>
              <a:spcAft>
                <a:spcPts val="800"/>
              </a:spcAft>
              <a:buNone/>
              <a:tabLst>
                <a:tab pos="990600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Design a 3- bit Johnson Counter using D- Flipflop for an Synchronous sequential circuit. This counter will be used to monitor operational stages in a digital control system-based appliance. Your Solution Should include the following.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0" lvl="3" indent="-342900">
              <a:lnSpc>
                <a:spcPct val="107000"/>
              </a:lnSpc>
              <a:spcAft>
                <a:spcPts val="800"/>
              </a:spcAft>
              <a:buFont typeface="+mj-lt"/>
              <a:buAutoNum type="alphaLcParenBoth"/>
              <a:tabLst>
                <a:tab pos="630555" algn="l"/>
                <a:tab pos="108775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Diagram to illustrate state transitions.</a:t>
            </a:r>
          </a:p>
          <a:p>
            <a:pPr marL="1714500" lvl="3" indent="-342900">
              <a:lnSpc>
                <a:spcPct val="107000"/>
              </a:lnSpc>
              <a:buFont typeface="+mj-lt"/>
              <a:buAutoNum type="alphaLcParenBoth"/>
              <a:tabLst>
                <a:tab pos="108775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transition table 	</a:t>
            </a:r>
          </a:p>
          <a:p>
            <a:pPr marL="1714500" lvl="3" indent="-342900">
              <a:lnSpc>
                <a:spcPct val="107000"/>
              </a:lnSpc>
              <a:buFont typeface="+mj-lt"/>
              <a:buAutoNum type="alphaLcParenBoth"/>
              <a:tabLst>
                <a:tab pos="108775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 for determining input requirements.		</a:t>
            </a:r>
          </a:p>
          <a:p>
            <a:pPr marL="1714500" lvl="3" indent="-342900">
              <a:lnSpc>
                <a:spcPct val="107000"/>
              </a:lnSpc>
              <a:buFont typeface="+mj-lt"/>
              <a:buAutoNum type="alphaLcParenBoth"/>
              <a:tabLst>
                <a:tab pos="108775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Simplified K-Map Expressions for logic minimization.	</a:t>
            </a:r>
          </a:p>
          <a:p>
            <a:pPr marL="1714500" lvl="3" indent="-342900">
              <a:lnSpc>
                <a:spcPct val="107000"/>
              </a:lnSpc>
              <a:spcAft>
                <a:spcPts val="800"/>
              </a:spcAft>
              <a:buFont typeface="+mj-lt"/>
              <a:buAutoNum type="alphaLcParenBoth"/>
              <a:tabLst>
                <a:tab pos="108775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 to represent the final gate-level design.	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78A3D6-5884-8EC9-0D9F-1F9EC1283CC4}"/>
              </a:ext>
            </a:extLst>
          </p:cNvPr>
          <p:cNvSpPr txBox="1"/>
          <p:nvPr/>
        </p:nvSpPr>
        <p:spPr>
          <a:xfrm>
            <a:off x="186700" y="1459606"/>
            <a:ext cx="2131497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b="1" dirty="0">
                <a:latin typeface="Book Antiqua" panose="02040602050305030304" pitchFamily="18" charset="0"/>
              </a:rPr>
              <a:t>Example 3</a:t>
            </a:r>
          </a:p>
        </p:txBody>
      </p:sp>
    </p:spTree>
    <p:extLst>
      <p:ext uri="{BB962C8B-B14F-4D97-AF65-F5344CB8AC3E}">
        <p14:creationId xmlns:p14="http://schemas.microsoft.com/office/powerpoint/2010/main" val="15918439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E45901-5085-D245-24DF-76EE2DB60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ECED9F6-BA70-A4DA-452C-E7DB69230714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17AB7DD-1324-B358-C2F0-CAAC9D5396B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3A3034-1237-0752-EFE9-A9C9C010D0AB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1FDBE5-6746-2F10-EB80-907BAA619941}"/>
              </a:ext>
            </a:extLst>
          </p:cNvPr>
          <p:cNvSpPr txBox="1"/>
          <p:nvPr/>
        </p:nvSpPr>
        <p:spPr>
          <a:xfrm>
            <a:off x="613893" y="1663452"/>
            <a:ext cx="61646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 State Diagram to illustrate state transitions.		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E6062A-EB4D-185F-F385-05EB6963E84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556" y="2689743"/>
            <a:ext cx="2667635" cy="2378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999867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5A3D66-2101-7DCC-97D4-E72BCF739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F2B821B-B18E-B173-0557-670B89CB9C0D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8C88C751-EC5B-C2AB-77E4-36CFEE8780C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A2673D-8D58-550E-9941-807AD3FB856E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4213AA8-AC37-63BA-8C0A-7A1BDFE1B2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475" y="1760243"/>
            <a:ext cx="9417963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990600" algn="l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State transition table 								</a:t>
            </a: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F90EF691-7DB5-ADAC-1FB5-48655FA30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837" y="2529684"/>
            <a:ext cx="4035380" cy="335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6C85141-87CA-91C1-2729-D036F77BEA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475" y="271621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5231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18C9C2-FBD2-A9C5-EC4B-33E1AEE5A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799836A-F98A-F6F3-4270-5F07E12B1D0C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30C51E4F-5460-CF4A-2718-544FCFF97A4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ACDF42-FA48-CAC2-E5AD-B7146CF7CCD6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8E9071DF-0EFC-42BB-4A42-399034B6F3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475" y="1929520"/>
            <a:ext cx="653339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990600" algn="l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Excitation Table for determining input requirements.</a:t>
            </a: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635A572-197E-8B54-4828-A61B838411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475" y="271621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871BAA-91ED-EA49-C31B-DBBF5B5F0F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225" y="2591837"/>
            <a:ext cx="3520440" cy="34086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309892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5F71B-ED01-662A-32A7-E2CDEA9FE8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50764DA-F78F-F3D8-A52E-ADCD6C260FCD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B81335A4-B58C-8EF9-6E54-26757515B8C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C22A9F-AA15-FAFE-81E8-F6A24BEE3F6C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5299A0BE-0FC1-6035-6B4E-A50485357B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475" y="1929520"/>
            <a:ext cx="7571303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990600" algn="l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Simplified K-Map Expressions for logic minimization.		</a:t>
            </a: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113C5E3-7EBC-600C-B34C-A5AA07E82B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475" y="271621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F598375-B358-4BFF-01B0-993CD9BFF6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9206" y="2436033"/>
            <a:ext cx="1924319" cy="2200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6060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8A77C-CFD9-76D2-E0E1-59E1494489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886191E-2990-D5F1-A9D1-F151B47E2B2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9CD5D23-DDED-8F99-8F19-004B57114F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2155E4-9FFB-692C-23A6-2D1A3DA2D08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9175E51A-8B5E-F5E7-C9FB-01421822E5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475" y="1929520"/>
            <a:ext cx="6647974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990600" algn="l"/>
              </a:tabLst>
            </a:pP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Logic Diagram to represent the final gate-level design.	</a:t>
            </a: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58711CD-9304-14BF-80BA-E47CB0A2A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475" y="271621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2B4045-584B-3F52-90D0-ADDA97472E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110" y="2795613"/>
            <a:ext cx="6446817" cy="26435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144054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175" y="161902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56" y="2944592"/>
            <a:ext cx="10817814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[1] "Digital Design" by M. Morris Mano.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[2] "Introduction to Automata Theory, Languages, and Computation" by John E. Hopcroft and Jeffrey D. Ullman.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7011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573255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aaf796a4-fbda-4095-85ee-a3c4600e0014"/>
  <p:tag name="SLIDO_EVENT_SECTION_UUID" val="885f9e7a-0397-4342-8ddb-f91096469b0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k5OTc2ODN9"/>
  <p:tag name="SLIDO_TYPE" val="SlidoPoll"/>
  <p:tag name="SLIDO_POLL_UUID" val="a72e5fd7-30ad-430e-81e6-45af750f4e11"/>
  <p:tag name="SLIDO_TIMELINE" val="W3sicG9sbFF1ZXN0aW9uVXVpZCI6IjRmMWI4Yzg5LWUyNzQtNDJjOS05MjFlLTM4OTk4MDJkYjM5MCIsInNob3dSZXN1bHRzIjpmYWxzZSwic2hvd0NvcnJlY3RBbnN3ZXJzIjpmYWxzZSwidm90aW5nTG9ja2VkIjpmYWxzZX0seyJwb2xsUXVlc3Rpb25VdWlkIjoiNGYxYjhjODktZTI3NC00MmM5LTkyMWUtMzg5OTgwMmRiMzkwIiwic2hvd1Jlc3VsdHMiOnRydWUsInNob3dDb3JyZWN0QW5zd2VycyI6ZmFsc2UsInZvdGluZ0xvY2tlZCI6ZmFsc2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Open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2801</TotalTime>
  <Words>1957</Words>
  <Application>Microsoft Office PowerPoint</Application>
  <PresentationFormat>Widescreen</PresentationFormat>
  <Paragraphs>615</Paragraphs>
  <Slides>38</Slides>
  <Notes>35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Wingdings</vt:lpstr>
      <vt:lpstr>UWTSD 200_Title Page</vt:lpstr>
      <vt:lpstr>UWTSD 200_Title Page 2</vt:lpstr>
      <vt:lpstr>UWTSD 200_Text 3</vt:lpstr>
      <vt:lpstr>PowerPoint Presentation</vt:lpstr>
      <vt:lpstr>Learning Outcomes</vt:lpstr>
      <vt:lpstr>Finite State Machines</vt:lpstr>
      <vt:lpstr>PowerPoint Presentation</vt:lpstr>
      <vt:lpstr>Types of FSM (Sequential Circuits)</vt:lpstr>
      <vt:lpstr>Finite State Machines</vt:lpstr>
      <vt:lpstr>PowerPoint Presentation</vt:lpstr>
      <vt:lpstr>State Diagram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2026-03-27T09:51:12Z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  <property fmtid="{D5CDD505-2E9C-101B-9397-08002B2CF9AE}" pid="3" name="SlidoAppVersion">
    <vt:lpwstr>1.7.1.4619</vt:lpwstr>
  </property>
</Properties>
</file>