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2" r:id="rId5"/>
    <p:sldId id="260" r:id="rId6"/>
    <p:sldId id="268" r:id="rId7"/>
    <p:sldId id="264" r:id="rId8"/>
    <p:sldId id="269" r:id="rId9"/>
    <p:sldId id="270" r:id="rId10"/>
    <p:sldId id="266" r:id="rId11"/>
    <p:sldId id="271" r:id="rId12"/>
    <p:sldId id="272"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42B180-DDE7-3CC9-B63D-555A5878803B}" v="347" dt="2021-10-20T19:15:09.118"/>
    <p1510:client id="{6C581137-64C7-1A4A-A5A0-C326B5880816}" v="84" dt="2021-10-19T16:30:52.874"/>
    <p1510:client id="{8025AE44-B722-B111-D687-3C2501E86320}" v="6" dt="2021-10-24T13:33:05.170"/>
    <p1510:client id="{A8B48262-6D6E-46EF-A89A-0A0BF028120C}" v="268" dt="2021-10-19T19:00:15.761"/>
    <p1510:client id="{B610C8CB-3E90-C09E-DE2E-420AA03FAF04}" v="88" dt="2021-10-19T19:19:28.152"/>
    <p1510:client id="{D3215702-D46B-D2E4-7068-B286976B40B3}" v="422" dt="2021-10-20T18:41:31.7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DAA9B6-6122-452F-A091-E95FDBC10F48}"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149E6E3D-3671-4E84-9588-4FC7C83E48A6}">
      <dgm:prSet/>
      <dgm:spPr/>
      <dgm:t>
        <a:bodyPr/>
        <a:lstStyle/>
        <a:p>
          <a:r>
            <a:rPr lang="en-GB"/>
            <a:t>We will be looking at the Child’s experience Between the ages of 0-5 Years can affect the rest of their lives.</a:t>
          </a:r>
          <a:endParaRPr lang="en-US"/>
        </a:p>
      </dgm:t>
    </dgm:pt>
    <dgm:pt modelId="{FD0323B8-46AD-437B-87D3-8D895C06E28A}" type="parTrans" cxnId="{D7177264-7AA7-40D7-B786-08E18045FA5C}">
      <dgm:prSet/>
      <dgm:spPr/>
      <dgm:t>
        <a:bodyPr/>
        <a:lstStyle/>
        <a:p>
          <a:endParaRPr lang="en-US"/>
        </a:p>
      </dgm:t>
    </dgm:pt>
    <dgm:pt modelId="{19E1400F-0124-44EB-88F8-F6D43192E1EB}" type="sibTrans" cxnId="{D7177264-7AA7-40D7-B786-08E18045FA5C}">
      <dgm:prSet/>
      <dgm:spPr/>
      <dgm:t>
        <a:bodyPr/>
        <a:lstStyle/>
        <a:p>
          <a:endParaRPr lang="en-US"/>
        </a:p>
      </dgm:t>
    </dgm:pt>
    <dgm:pt modelId="{7D9F35BF-8A1F-4418-BBBD-89CDDC0AE7CB}">
      <dgm:prSet/>
      <dgm:spPr/>
      <dgm:t>
        <a:bodyPr/>
        <a:lstStyle/>
        <a:p>
          <a:r>
            <a:rPr lang="en-GB"/>
            <a:t>In my presentation I will include psychological theories relating to the ages of 0-5 along with practical examples which will help parents to support their child’s development.</a:t>
          </a:r>
          <a:endParaRPr lang="en-US"/>
        </a:p>
      </dgm:t>
    </dgm:pt>
    <dgm:pt modelId="{29C46628-A6F9-4308-B835-FE7FD6FA0B18}" type="parTrans" cxnId="{188FB96B-CF7B-44FE-AF4C-5E2451C799E1}">
      <dgm:prSet/>
      <dgm:spPr/>
      <dgm:t>
        <a:bodyPr/>
        <a:lstStyle/>
        <a:p>
          <a:endParaRPr lang="en-US"/>
        </a:p>
      </dgm:t>
    </dgm:pt>
    <dgm:pt modelId="{A6326C68-C3EB-423E-A67C-F9D5E0554D8F}" type="sibTrans" cxnId="{188FB96B-CF7B-44FE-AF4C-5E2451C799E1}">
      <dgm:prSet/>
      <dgm:spPr/>
      <dgm:t>
        <a:bodyPr/>
        <a:lstStyle/>
        <a:p>
          <a:endParaRPr lang="en-US"/>
        </a:p>
      </dgm:t>
    </dgm:pt>
    <dgm:pt modelId="{AA7BA76C-0020-4D56-9BF2-CE99B7535653}">
      <dgm:prSet/>
      <dgm:spPr/>
      <dgm:t>
        <a:bodyPr/>
        <a:lstStyle/>
        <a:p>
          <a:r>
            <a:rPr lang="en-GB"/>
            <a:t>Child development theories show how children change and grow over the course of childhood. </a:t>
          </a:r>
          <a:endParaRPr lang="en-US"/>
        </a:p>
      </dgm:t>
    </dgm:pt>
    <dgm:pt modelId="{3012259D-5BEF-4742-8299-0E7CCE88A995}" type="parTrans" cxnId="{47FA5D31-6490-481B-AEB6-53582329D3EE}">
      <dgm:prSet/>
      <dgm:spPr/>
      <dgm:t>
        <a:bodyPr/>
        <a:lstStyle/>
        <a:p>
          <a:endParaRPr lang="en-US"/>
        </a:p>
      </dgm:t>
    </dgm:pt>
    <dgm:pt modelId="{E2F15D98-5D6F-4C89-B57C-FB5A71A6E642}" type="sibTrans" cxnId="{47FA5D31-6490-481B-AEB6-53582329D3EE}">
      <dgm:prSet/>
      <dgm:spPr/>
      <dgm:t>
        <a:bodyPr/>
        <a:lstStyle/>
        <a:p>
          <a:endParaRPr lang="en-US"/>
        </a:p>
      </dgm:t>
    </dgm:pt>
    <dgm:pt modelId="{C9508FC7-7042-4412-88C1-760893EB0FCA}">
      <dgm:prSet/>
      <dgm:spPr/>
      <dgm:t>
        <a:bodyPr/>
        <a:lstStyle/>
        <a:p>
          <a:r>
            <a:rPr lang="en-GB"/>
            <a:t>The 2 theories I have chosen to discuss is Freud’s and Erikson’s</a:t>
          </a:r>
          <a:endParaRPr lang="en-US"/>
        </a:p>
      </dgm:t>
    </dgm:pt>
    <dgm:pt modelId="{974AC98F-BBC4-4950-8558-92A115D36333}" type="parTrans" cxnId="{5FF8A22E-1FED-40DE-90EF-45D842CE8EC5}">
      <dgm:prSet/>
      <dgm:spPr/>
      <dgm:t>
        <a:bodyPr/>
        <a:lstStyle/>
        <a:p>
          <a:endParaRPr lang="en-US"/>
        </a:p>
      </dgm:t>
    </dgm:pt>
    <dgm:pt modelId="{0E09FD78-84AF-4A35-8716-C468E5817466}" type="sibTrans" cxnId="{5FF8A22E-1FED-40DE-90EF-45D842CE8EC5}">
      <dgm:prSet/>
      <dgm:spPr/>
      <dgm:t>
        <a:bodyPr/>
        <a:lstStyle/>
        <a:p>
          <a:endParaRPr lang="en-US"/>
        </a:p>
      </dgm:t>
    </dgm:pt>
    <dgm:pt modelId="{5BE2A877-ACCB-4AB3-B138-32674B319DB6}" type="pres">
      <dgm:prSet presAssocID="{7EDAA9B6-6122-452F-A091-E95FDBC10F48}" presName="Name0" presStyleCnt="0">
        <dgm:presLayoutVars>
          <dgm:dir/>
          <dgm:animLvl val="lvl"/>
          <dgm:resizeHandles val="exact"/>
        </dgm:presLayoutVars>
      </dgm:prSet>
      <dgm:spPr/>
    </dgm:pt>
    <dgm:pt modelId="{45F6453F-93FF-4413-9E93-772FF173427D}" type="pres">
      <dgm:prSet presAssocID="{C9508FC7-7042-4412-88C1-760893EB0FCA}" presName="boxAndChildren" presStyleCnt="0"/>
      <dgm:spPr/>
    </dgm:pt>
    <dgm:pt modelId="{2C46B3EC-41CB-4F8B-89D2-FEF0C22046BD}" type="pres">
      <dgm:prSet presAssocID="{C9508FC7-7042-4412-88C1-760893EB0FCA}" presName="parentTextBox" presStyleLbl="node1" presStyleIdx="0" presStyleCnt="4"/>
      <dgm:spPr/>
    </dgm:pt>
    <dgm:pt modelId="{A5F158E7-C3FA-4922-A451-208081A17839}" type="pres">
      <dgm:prSet presAssocID="{E2F15D98-5D6F-4C89-B57C-FB5A71A6E642}" presName="sp" presStyleCnt="0"/>
      <dgm:spPr/>
    </dgm:pt>
    <dgm:pt modelId="{B7EFB654-29B3-42AF-9177-367FA18E02DF}" type="pres">
      <dgm:prSet presAssocID="{AA7BA76C-0020-4D56-9BF2-CE99B7535653}" presName="arrowAndChildren" presStyleCnt="0"/>
      <dgm:spPr/>
    </dgm:pt>
    <dgm:pt modelId="{7ACC1CCD-CDD5-43E9-A0E4-2433666F1B23}" type="pres">
      <dgm:prSet presAssocID="{AA7BA76C-0020-4D56-9BF2-CE99B7535653}" presName="parentTextArrow" presStyleLbl="node1" presStyleIdx="1" presStyleCnt="4"/>
      <dgm:spPr/>
    </dgm:pt>
    <dgm:pt modelId="{0981CB67-DE91-4371-8E84-80EF08EA8811}" type="pres">
      <dgm:prSet presAssocID="{A6326C68-C3EB-423E-A67C-F9D5E0554D8F}" presName="sp" presStyleCnt="0"/>
      <dgm:spPr/>
    </dgm:pt>
    <dgm:pt modelId="{CA76B39E-3717-4683-A176-92023FB75CA8}" type="pres">
      <dgm:prSet presAssocID="{7D9F35BF-8A1F-4418-BBBD-89CDDC0AE7CB}" presName="arrowAndChildren" presStyleCnt="0"/>
      <dgm:spPr/>
    </dgm:pt>
    <dgm:pt modelId="{F4B0FA90-07F4-438F-97FB-92A894303F47}" type="pres">
      <dgm:prSet presAssocID="{7D9F35BF-8A1F-4418-BBBD-89CDDC0AE7CB}" presName="parentTextArrow" presStyleLbl="node1" presStyleIdx="2" presStyleCnt="4"/>
      <dgm:spPr/>
    </dgm:pt>
    <dgm:pt modelId="{36B43585-5A84-444C-A7F9-CE93D69061FA}" type="pres">
      <dgm:prSet presAssocID="{19E1400F-0124-44EB-88F8-F6D43192E1EB}" presName="sp" presStyleCnt="0"/>
      <dgm:spPr/>
    </dgm:pt>
    <dgm:pt modelId="{CEACD6E9-215A-4199-9890-984B09F5D05D}" type="pres">
      <dgm:prSet presAssocID="{149E6E3D-3671-4E84-9588-4FC7C83E48A6}" presName="arrowAndChildren" presStyleCnt="0"/>
      <dgm:spPr/>
    </dgm:pt>
    <dgm:pt modelId="{8FCDC8CC-52D1-43B0-A334-FB7471B04692}" type="pres">
      <dgm:prSet presAssocID="{149E6E3D-3671-4E84-9588-4FC7C83E48A6}" presName="parentTextArrow" presStyleLbl="node1" presStyleIdx="3" presStyleCnt="4"/>
      <dgm:spPr/>
    </dgm:pt>
  </dgm:ptLst>
  <dgm:cxnLst>
    <dgm:cxn modelId="{4AD7530E-648D-47D1-B2D5-E21B415E89F9}" type="presOf" srcId="{149E6E3D-3671-4E84-9588-4FC7C83E48A6}" destId="{8FCDC8CC-52D1-43B0-A334-FB7471B04692}" srcOrd="0" destOrd="0" presId="urn:microsoft.com/office/officeart/2005/8/layout/process4"/>
    <dgm:cxn modelId="{7ADB7F15-0B44-4868-995C-7C980CC902C7}" type="presOf" srcId="{7D9F35BF-8A1F-4418-BBBD-89CDDC0AE7CB}" destId="{F4B0FA90-07F4-438F-97FB-92A894303F47}" srcOrd="0" destOrd="0" presId="urn:microsoft.com/office/officeart/2005/8/layout/process4"/>
    <dgm:cxn modelId="{75F21B19-17E4-468C-B050-56ECC6CEEF41}" type="presOf" srcId="{AA7BA76C-0020-4D56-9BF2-CE99B7535653}" destId="{7ACC1CCD-CDD5-43E9-A0E4-2433666F1B23}" srcOrd="0" destOrd="0" presId="urn:microsoft.com/office/officeart/2005/8/layout/process4"/>
    <dgm:cxn modelId="{5FF8A22E-1FED-40DE-90EF-45D842CE8EC5}" srcId="{7EDAA9B6-6122-452F-A091-E95FDBC10F48}" destId="{C9508FC7-7042-4412-88C1-760893EB0FCA}" srcOrd="3" destOrd="0" parTransId="{974AC98F-BBC4-4950-8558-92A115D36333}" sibTransId="{0E09FD78-84AF-4A35-8716-C468E5817466}"/>
    <dgm:cxn modelId="{47FA5D31-6490-481B-AEB6-53582329D3EE}" srcId="{7EDAA9B6-6122-452F-A091-E95FDBC10F48}" destId="{AA7BA76C-0020-4D56-9BF2-CE99B7535653}" srcOrd="2" destOrd="0" parTransId="{3012259D-5BEF-4742-8299-0E7CCE88A995}" sibTransId="{E2F15D98-5D6F-4C89-B57C-FB5A71A6E642}"/>
    <dgm:cxn modelId="{D7177264-7AA7-40D7-B786-08E18045FA5C}" srcId="{7EDAA9B6-6122-452F-A091-E95FDBC10F48}" destId="{149E6E3D-3671-4E84-9588-4FC7C83E48A6}" srcOrd="0" destOrd="0" parTransId="{FD0323B8-46AD-437B-87D3-8D895C06E28A}" sibTransId="{19E1400F-0124-44EB-88F8-F6D43192E1EB}"/>
    <dgm:cxn modelId="{188FB96B-CF7B-44FE-AF4C-5E2451C799E1}" srcId="{7EDAA9B6-6122-452F-A091-E95FDBC10F48}" destId="{7D9F35BF-8A1F-4418-BBBD-89CDDC0AE7CB}" srcOrd="1" destOrd="0" parTransId="{29C46628-A6F9-4308-B835-FE7FD6FA0B18}" sibTransId="{A6326C68-C3EB-423E-A67C-F9D5E0554D8F}"/>
    <dgm:cxn modelId="{5FC47FA5-F30E-4754-B6A5-F2EDA8932CA8}" type="presOf" srcId="{C9508FC7-7042-4412-88C1-760893EB0FCA}" destId="{2C46B3EC-41CB-4F8B-89D2-FEF0C22046BD}" srcOrd="0" destOrd="0" presId="urn:microsoft.com/office/officeart/2005/8/layout/process4"/>
    <dgm:cxn modelId="{C2D6F1FA-3D57-45B5-B3EF-BDBAB45A5309}" type="presOf" srcId="{7EDAA9B6-6122-452F-A091-E95FDBC10F48}" destId="{5BE2A877-ACCB-4AB3-B138-32674B319DB6}" srcOrd="0" destOrd="0" presId="urn:microsoft.com/office/officeart/2005/8/layout/process4"/>
    <dgm:cxn modelId="{72A80D44-4FA9-41B8-8EAB-06A85A98FBC8}" type="presParOf" srcId="{5BE2A877-ACCB-4AB3-B138-32674B319DB6}" destId="{45F6453F-93FF-4413-9E93-772FF173427D}" srcOrd="0" destOrd="0" presId="urn:microsoft.com/office/officeart/2005/8/layout/process4"/>
    <dgm:cxn modelId="{E6FB64AB-3E39-4BB6-BA45-35874FD55554}" type="presParOf" srcId="{45F6453F-93FF-4413-9E93-772FF173427D}" destId="{2C46B3EC-41CB-4F8B-89D2-FEF0C22046BD}" srcOrd="0" destOrd="0" presId="urn:microsoft.com/office/officeart/2005/8/layout/process4"/>
    <dgm:cxn modelId="{ADB8480E-EF2A-4FF2-85AA-2B3D2565535F}" type="presParOf" srcId="{5BE2A877-ACCB-4AB3-B138-32674B319DB6}" destId="{A5F158E7-C3FA-4922-A451-208081A17839}" srcOrd="1" destOrd="0" presId="urn:microsoft.com/office/officeart/2005/8/layout/process4"/>
    <dgm:cxn modelId="{98BF5A2E-1D58-454B-8AFA-8E0B792FB1F9}" type="presParOf" srcId="{5BE2A877-ACCB-4AB3-B138-32674B319DB6}" destId="{B7EFB654-29B3-42AF-9177-367FA18E02DF}" srcOrd="2" destOrd="0" presId="urn:microsoft.com/office/officeart/2005/8/layout/process4"/>
    <dgm:cxn modelId="{0D6813EC-19DE-48B6-9091-55070620E876}" type="presParOf" srcId="{B7EFB654-29B3-42AF-9177-367FA18E02DF}" destId="{7ACC1CCD-CDD5-43E9-A0E4-2433666F1B23}" srcOrd="0" destOrd="0" presId="urn:microsoft.com/office/officeart/2005/8/layout/process4"/>
    <dgm:cxn modelId="{EC186A19-29E2-47D0-8506-5361D6083D66}" type="presParOf" srcId="{5BE2A877-ACCB-4AB3-B138-32674B319DB6}" destId="{0981CB67-DE91-4371-8E84-80EF08EA8811}" srcOrd="3" destOrd="0" presId="urn:microsoft.com/office/officeart/2005/8/layout/process4"/>
    <dgm:cxn modelId="{16109823-3215-4BE1-8A63-2C0C1B344C41}" type="presParOf" srcId="{5BE2A877-ACCB-4AB3-B138-32674B319DB6}" destId="{CA76B39E-3717-4683-A176-92023FB75CA8}" srcOrd="4" destOrd="0" presId="urn:microsoft.com/office/officeart/2005/8/layout/process4"/>
    <dgm:cxn modelId="{0E64F0B4-C779-4E38-B132-33D80D6C17FF}" type="presParOf" srcId="{CA76B39E-3717-4683-A176-92023FB75CA8}" destId="{F4B0FA90-07F4-438F-97FB-92A894303F47}" srcOrd="0" destOrd="0" presId="urn:microsoft.com/office/officeart/2005/8/layout/process4"/>
    <dgm:cxn modelId="{23C3BAE3-1CCC-4AFF-B98E-CCFF96143726}" type="presParOf" srcId="{5BE2A877-ACCB-4AB3-B138-32674B319DB6}" destId="{36B43585-5A84-444C-A7F9-CE93D69061FA}" srcOrd="5" destOrd="0" presId="urn:microsoft.com/office/officeart/2005/8/layout/process4"/>
    <dgm:cxn modelId="{A87C8153-EBE1-4FD1-BC10-E4BC9D73A831}" type="presParOf" srcId="{5BE2A877-ACCB-4AB3-B138-32674B319DB6}" destId="{CEACD6E9-215A-4199-9890-984B09F5D05D}" srcOrd="6" destOrd="0" presId="urn:microsoft.com/office/officeart/2005/8/layout/process4"/>
    <dgm:cxn modelId="{1B0A3D74-584B-4D97-A3C5-A1EE657D9CF5}" type="presParOf" srcId="{CEACD6E9-215A-4199-9890-984B09F5D05D}" destId="{8FCDC8CC-52D1-43B0-A334-FB7471B0469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9F31E0-2496-4A3E-BFE3-8CD05B15AF6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9CFB16A-C563-48A2-94CA-3701AE5C9E81}">
      <dgm:prSet/>
      <dgm:spPr/>
      <dgm:t>
        <a:bodyPr/>
        <a:lstStyle/>
        <a:p>
          <a:pPr rtl="0"/>
          <a:r>
            <a:rPr lang="en-GB"/>
            <a:t>At this stage child likes to explore and do things on their own</a:t>
          </a:r>
          <a:r>
            <a:rPr lang="en-GB">
              <a:latin typeface="Calibri Light" panose="020F0302020204030204"/>
            </a:rPr>
            <a:t> </a:t>
          </a:r>
          <a:endParaRPr lang="en-US"/>
        </a:p>
      </dgm:t>
    </dgm:pt>
    <dgm:pt modelId="{49E34564-4AA3-4EAD-ABD2-AA8B6B756582}" type="parTrans" cxnId="{ADA0EE84-34C4-42E1-94F2-1CFFC0001B05}">
      <dgm:prSet/>
      <dgm:spPr/>
      <dgm:t>
        <a:bodyPr/>
        <a:lstStyle/>
        <a:p>
          <a:endParaRPr lang="en-US"/>
        </a:p>
      </dgm:t>
    </dgm:pt>
    <dgm:pt modelId="{AB5CE4AC-AC0C-443F-9F4F-6960BF6147A7}" type="sibTrans" cxnId="{ADA0EE84-34C4-42E1-94F2-1CFFC0001B05}">
      <dgm:prSet/>
      <dgm:spPr/>
      <dgm:t>
        <a:bodyPr/>
        <a:lstStyle/>
        <a:p>
          <a:endParaRPr lang="en-US"/>
        </a:p>
      </dgm:t>
    </dgm:pt>
    <dgm:pt modelId="{99BF2A89-7D64-4E3F-B1B8-82D959F73628}">
      <dgm:prSet/>
      <dgm:spPr/>
      <dgm:t>
        <a:bodyPr/>
        <a:lstStyle/>
        <a:p>
          <a:pPr rtl="0"/>
          <a:r>
            <a:rPr lang="en-GB"/>
            <a:t>Children learn about school and through social interactions.</a:t>
          </a:r>
          <a:r>
            <a:rPr lang="en-GB">
              <a:latin typeface="Calibri Light" panose="020F0302020204030204"/>
            </a:rPr>
            <a:t> </a:t>
          </a:r>
          <a:endParaRPr lang="en-US"/>
        </a:p>
      </dgm:t>
    </dgm:pt>
    <dgm:pt modelId="{4BFBCA14-4063-46A7-94EB-DC9353F0CAED}" type="parTrans" cxnId="{00CA5E30-A10A-49B5-BAA0-777DC20EC3C1}">
      <dgm:prSet/>
      <dgm:spPr/>
      <dgm:t>
        <a:bodyPr/>
        <a:lstStyle/>
        <a:p>
          <a:endParaRPr lang="en-US"/>
        </a:p>
      </dgm:t>
    </dgm:pt>
    <dgm:pt modelId="{FF97CF46-AC20-4914-BDB0-1A57B8D6FC7D}" type="sibTrans" cxnId="{00CA5E30-A10A-49B5-BAA0-777DC20EC3C1}">
      <dgm:prSet/>
      <dgm:spPr/>
      <dgm:t>
        <a:bodyPr/>
        <a:lstStyle/>
        <a:p>
          <a:endParaRPr lang="en-US"/>
        </a:p>
      </dgm:t>
    </dgm:pt>
    <dgm:pt modelId="{3D13FE21-63CA-41DA-94AF-C5E95545C02B}">
      <dgm:prSet/>
      <dgm:spPr/>
      <dgm:t>
        <a:bodyPr/>
        <a:lstStyle/>
        <a:p>
          <a:r>
            <a:rPr lang="en-GB"/>
            <a:t>According to Erickson theory children learn about themselves and their social world. Children at this age act various family scenes and roles.</a:t>
          </a:r>
          <a:endParaRPr lang="en-US"/>
        </a:p>
      </dgm:t>
    </dgm:pt>
    <dgm:pt modelId="{8E18E84D-2030-4140-BA2C-1D05A20C1C77}" type="parTrans" cxnId="{2450C799-784F-4273-8840-8195051F7521}">
      <dgm:prSet/>
      <dgm:spPr/>
      <dgm:t>
        <a:bodyPr/>
        <a:lstStyle/>
        <a:p>
          <a:endParaRPr lang="en-US"/>
        </a:p>
      </dgm:t>
    </dgm:pt>
    <dgm:pt modelId="{81FA71D9-21A5-4DF2-AA7E-00E9A2FD1A96}" type="sibTrans" cxnId="{2450C799-784F-4273-8840-8195051F7521}">
      <dgm:prSet/>
      <dgm:spPr/>
      <dgm:t>
        <a:bodyPr/>
        <a:lstStyle/>
        <a:p>
          <a:endParaRPr lang="en-US"/>
        </a:p>
      </dgm:t>
    </dgm:pt>
    <dgm:pt modelId="{262399C5-F547-4FDE-A0A4-EC6C260071EB}">
      <dgm:prSet/>
      <dgm:spPr/>
      <dgm:t>
        <a:bodyPr/>
        <a:lstStyle/>
        <a:p>
          <a:pPr rtl="0"/>
          <a:r>
            <a:rPr lang="en-GB"/>
            <a:t>Parents can help support child by encouraging them which has positive impact for the child to build more confidence makes them feel secure</a:t>
          </a:r>
          <a:r>
            <a:rPr lang="en-GB">
              <a:latin typeface="Calibri Light" panose="020F0302020204030204"/>
            </a:rPr>
            <a:t> </a:t>
          </a:r>
          <a:endParaRPr lang="en-US"/>
        </a:p>
      </dgm:t>
    </dgm:pt>
    <dgm:pt modelId="{045EA631-913B-4B55-974F-900B5A03F147}" type="parTrans" cxnId="{B70E0782-8F30-4B6B-8CF2-B5FCDE3645B1}">
      <dgm:prSet/>
      <dgm:spPr/>
      <dgm:t>
        <a:bodyPr/>
        <a:lstStyle/>
        <a:p>
          <a:endParaRPr lang="en-US"/>
        </a:p>
      </dgm:t>
    </dgm:pt>
    <dgm:pt modelId="{25919FB7-9DA3-491D-B8DC-B46ABE21E5C9}" type="sibTrans" cxnId="{B70E0782-8F30-4B6B-8CF2-B5FCDE3645B1}">
      <dgm:prSet/>
      <dgm:spPr/>
      <dgm:t>
        <a:bodyPr/>
        <a:lstStyle/>
        <a:p>
          <a:endParaRPr lang="en-US"/>
        </a:p>
      </dgm:t>
    </dgm:pt>
    <dgm:pt modelId="{DA1F00C6-7FEA-4F31-AA1F-7890FB0ECC50}">
      <dgm:prSet/>
      <dgm:spPr/>
      <dgm:t>
        <a:bodyPr/>
        <a:lstStyle/>
        <a:p>
          <a:r>
            <a:rPr lang="en-GB"/>
            <a:t>Negative effects can impact the child’s they will be dependent on others lack of self esteem later on in life</a:t>
          </a:r>
          <a:endParaRPr lang="en-US"/>
        </a:p>
      </dgm:t>
    </dgm:pt>
    <dgm:pt modelId="{FAD8F94C-A0F2-4F58-8DD8-254C4B123E1C}" type="parTrans" cxnId="{F796EEB2-6F1C-49E7-9CDF-0C7D350B690E}">
      <dgm:prSet/>
      <dgm:spPr/>
      <dgm:t>
        <a:bodyPr/>
        <a:lstStyle/>
        <a:p>
          <a:endParaRPr lang="en-US"/>
        </a:p>
      </dgm:t>
    </dgm:pt>
    <dgm:pt modelId="{F7B671EA-6C32-42EA-8E1E-485C3EC4429B}" type="sibTrans" cxnId="{F796EEB2-6F1C-49E7-9CDF-0C7D350B690E}">
      <dgm:prSet/>
      <dgm:spPr/>
      <dgm:t>
        <a:bodyPr/>
        <a:lstStyle/>
        <a:p>
          <a:endParaRPr lang="en-US"/>
        </a:p>
      </dgm:t>
    </dgm:pt>
    <dgm:pt modelId="{443D271F-0E8E-4DAA-83FB-33DECA903E82}" type="pres">
      <dgm:prSet presAssocID="{9E9F31E0-2496-4A3E-BFE3-8CD05B15AF6B}" presName="diagram" presStyleCnt="0">
        <dgm:presLayoutVars>
          <dgm:dir/>
          <dgm:resizeHandles val="exact"/>
        </dgm:presLayoutVars>
      </dgm:prSet>
      <dgm:spPr/>
    </dgm:pt>
    <dgm:pt modelId="{B938AF0D-3BC9-481B-9957-A23B7CC8B5EB}" type="pres">
      <dgm:prSet presAssocID="{A9CFB16A-C563-48A2-94CA-3701AE5C9E81}" presName="node" presStyleLbl="node1" presStyleIdx="0" presStyleCnt="5">
        <dgm:presLayoutVars>
          <dgm:bulletEnabled val="1"/>
        </dgm:presLayoutVars>
      </dgm:prSet>
      <dgm:spPr/>
    </dgm:pt>
    <dgm:pt modelId="{F1A6BE3A-159F-4D20-B085-4DAAFD69A6DF}" type="pres">
      <dgm:prSet presAssocID="{AB5CE4AC-AC0C-443F-9F4F-6960BF6147A7}" presName="sibTrans" presStyleCnt="0"/>
      <dgm:spPr/>
    </dgm:pt>
    <dgm:pt modelId="{CC72A480-7A5C-49A0-91B1-CFF2C5E76E67}" type="pres">
      <dgm:prSet presAssocID="{99BF2A89-7D64-4E3F-B1B8-82D959F73628}" presName="node" presStyleLbl="node1" presStyleIdx="1" presStyleCnt="5">
        <dgm:presLayoutVars>
          <dgm:bulletEnabled val="1"/>
        </dgm:presLayoutVars>
      </dgm:prSet>
      <dgm:spPr/>
    </dgm:pt>
    <dgm:pt modelId="{1EBBE37F-AA38-4AA8-B02C-84487A1052E5}" type="pres">
      <dgm:prSet presAssocID="{FF97CF46-AC20-4914-BDB0-1A57B8D6FC7D}" presName="sibTrans" presStyleCnt="0"/>
      <dgm:spPr/>
    </dgm:pt>
    <dgm:pt modelId="{3CD29255-3B1C-4A86-9327-45BC15C43B56}" type="pres">
      <dgm:prSet presAssocID="{3D13FE21-63CA-41DA-94AF-C5E95545C02B}" presName="node" presStyleLbl="node1" presStyleIdx="2" presStyleCnt="5">
        <dgm:presLayoutVars>
          <dgm:bulletEnabled val="1"/>
        </dgm:presLayoutVars>
      </dgm:prSet>
      <dgm:spPr/>
    </dgm:pt>
    <dgm:pt modelId="{286FEDDB-321F-4D25-B3DB-6A9961A26EB9}" type="pres">
      <dgm:prSet presAssocID="{81FA71D9-21A5-4DF2-AA7E-00E9A2FD1A96}" presName="sibTrans" presStyleCnt="0"/>
      <dgm:spPr/>
    </dgm:pt>
    <dgm:pt modelId="{9D420E93-45F3-4361-8C8E-A41C2571BD81}" type="pres">
      <dgm:prSet presAssocID="{262399C5-F547-4FDE-A0A4-EC6C260071EB}" presName="node" presStyleLbl="node1" presStyleIdx="3" presStyleCnt="5">
        <dgm:presLayoutVars>
          <dgm:bulletEnabled val="1"/>
        </dgm:presLayoutVars>
      </dgm:prSet>
      <dgm:spPr/>
    </dgm:pt>
    <dgm:pt modelId="{B24FDAC1-E219-44DC-8B2C-56E58E9C0315}" type="pres">
      <dgm:prSet presAssocID="{25919FB7-9DA3-491D-B8DC-B46ABE21E5C9}" presName="sibTrans" presStyleCnt="0"/>
      <dgm:spPr/>
    </dgm:pt>
    <dgm:pt modelId="{4D90B852-7145-43E6-8499-92A5364E89A4}" type="pres">
      <dgm:prSet presAssocID="{DA1F00C6-7FEA-4F31-AA1F-7890FB0ECC50}" presName="node" presStyleLbl="node1" presStyleIdx="4" presStyleCnt="5">
        <dgm:presLayoutVars>
          <dgm:bulletEnabled val="1"/>
        </dgm:presLayoutVars>
      </dgm:prSet>
      <dgm:spPr/>
    </dgm:pt>
  </dgm:ptLst>
  <dgm:cxnLst>
    <dgm:cxn modelId="{6D279C09-30B8-4009-9EAE-0F3D7B66BAEE}" type="presOf" srcId="{262399C5-F547-4FDE-A0A4-EC6C260071EB}" destId="{9D420E93-45F3-4361-8C8E-A41C2571BD81}" srcOrd="0" destOrd="0" presId="urn:microsoft.com/office/officeart/2005/8/layout/default"/>
    <dgm:cxn modelId="{00CA5E30-A10A-49B5-BAA0-777DC20EC3C1}" srcId="{9E9F31E0-2496-4A3E-BFE3-8CD05B15AF6B}" destId="{99BF2A89-7D64-4E3F-B1B8-82D959F73628}" srcOrd="1" destOrd="0" parTransId="{4BFBCA14-4063-46A7-94EB-DC9353F0CAED}" sibTransId="{FF97CF46-AC20-4914-BDB0-1A57B8D6FC7D}"/>
    <dgm:cxn modelId="{FE6BA46C-8E7C-4322-9A5E-D94787453318}" type="presOf" srcId="{3D13FE21-63CA-41DA-94AF-C5E95545C02B}" destId="{3CD29255-3B1C-4A86-9327-45BC15C43B56}" srcOrd="0" destOrd="0" presId="urn:microsoft.com/office/officeart/2005/8/layout/default"/>
    <dgm:cxn modelId="{91A06C6E-CBB2-415D-8AE1-CFAED71ACA2A}" type="presOf" srcId="{99BF2A89-7D64-4E3F-B1B8-82D959F73628}" destId="{CC72A480-7A5C-49A0-91B1-CFF2C5E76E67}" srcOrd="0" destOrd="0" presId="urn:microsoft.com/office/officeart/2005/8/layout/default"/>
    <dgm:cxn modelId="{B70E0782-8F30-4B6B-8CF2-B5FCDE3645B1}" srcId="{9E9F31E0-2496-4A3E-BFE3-8CD05B15AF6B}" destId="{262399C5-F547-4FDE-A0A4-EC6C260071EB}" srcOrd="3" destOrd="0" parTransId="{045EA631-913B-4B55-974F-900B5A03F147}" sibTransId="{25919FB7-9DA3-491D-B8DC-B46ABE21E5C9}"/>
    <dgm:cxn modelId="{ADA0EE84-34C4-42E1-94F2-1CFFC0001B05}" srcId="{9E9F31E0-2496-4A3E-BFE3-8CD05B15AF6B}" destId="{A9CFB16A-C563-48A2-94CA-3701AE5C9E81}" srcOrd="0" destOrd="0" parTransId="{49E34564-4AA3-4EAD-ABD2-AA8B6B756582}" sibTransId="{AB5CE4AC-AC0C-443F-9F4F-6960BF6147A7}"/>
    <dgm:cxn modelId="{A880F587-41EB-41FD-AE33-9763A2B6D4D6}" type="presOf" srcId="{A9CFB16A-C563-48A2-94CA-3701AE5C9E81}" destId="{B938AF0D-3BC9-481B-9957-A23B7CC8B5EB}" srcOrd="0" destOrd="0" presId="urn:microsoft.com/office/officeart/2005/8/layout/default"/>
    <dgm:cxn modelId="{2450C799-784F-4273-8840-8195051F7521}" srcId="{9E9F31E0-2496-4A3E-BFE3-8CD05B15AF6B}" destId="{3D13FE21-63CA-41DA-94AF-C5E95545C02B}" srcOrd="2" destOrd="0" parTransId="{8E18E84D-2030-4140-BA2C-1D05A20C1C77}" sibTransId="{81FA71D9-21A5-4DF2-AA7E-00E9A2FD1A96}"/>
    <dgm:cxn modelId="{14A1C79A-2B4D-4BA8-B688-81811E6AADC9}" type="presOf" srcId="{DA1F00C6-7FEA-4F31-AA1F-7890FB0ECC50}" destId="{4D90B852-7145-43E6-8499-92A5364E89A4}" srcOrd="0" destOrd="0" presId="urn:microsoft.com/office/officeart/2005/8/layout/default"/>
    <dgm:cxn modelId="{F796EEB2-6F1C-49E7-9CDF-0C7D350B690E}" srcId="{9E9F31E0-2496-4A3E-BFE3-8CD05B15AF6B}" destId="{DA1F00C6-7FEA-4F31-AA1F-7890FB0ECC50}" srcOrd="4" destOrd="0" parTransId="{FAD8F94C-A0F2-4F58-8DD8-254C4B123E1C}" sibTransId="{F7B671EA-6C32-42EA-8E1E-485C3EC4429B}"/>
    <dgm:cxn modelId="{01E15BBE-FB61-412B-B665-7FCA3D2CA757}" type="presOf" srcId="{9E9F31E0-2496-4A3E-BFE3-8CD05B15AF6B}" destId="{443D271F-0E8E-4DAA-83FB-33DECA903E82}" srcOrd="0" destOrd="0" presId="urn:microsoft.com/office/officeart/2005/8/layout/default"/>
    <dgm:cxn modelId="{3F2558B3-7EC6-4227-A2ED-2E354B7D4D37}" type="presParOf" srcId="{443D271F-0E8E-4DAA-83FB-33DECA903E82}" destId="{B938AF0D-3BC9-481B-9957-A23B7CC8B5EB}" srcOrd="0" destOrd="0" presId="urn:microsoft.com/office/officeart/2005/8/layout/default"/>
    <dgm:cxn modelId="{575D3332-7532-4A18-8732-CB2A32C2A22C}" type="presParOf" srcId="{443D271F-0E8E-4DAA-83FB-33DECA903E82}" destId="{F1A6BE3A-159F-4D20-B085-4DAAFD69A6DF}" srcOrd="1" destOrd="0" presId="urn:microsoft.com/office/officeart/2005/8/layout/default"/>
    <dgm:cxn modelId="{4AF07570-EC33-4877-84A9-516457340C3A}" type="presParOf" srcId="{443D271F-0E8E-4DAA-83FB-33DECA903E82}" destId="{CC72A480-7A5C-49A0-91B1-CFF2C5E76E67}" srcOrd="2" destOrd="0" presId="urn:microsoft.com/office/officeart/2005/8/layout/default"/>
    <dgm:cxn modelId="{5FDA09F1-E128-42E9-B98D-C20D8E789994}" type="presParOf" srcId="{443D271F-0E8E-4DAA-83FB-33DECA903E82}" destId="{1EBBE37F-AA38-4AA8-B02C-84487A1052E5}" srcOrd="3" destOrd="0" presId="urn:microsoft.com/office/officeart/2005/8/layout/default"/>
    <dgm:cxn modelId="{FCCC5678-AC74-40D1-95EE-7B5076F70FF7}" type="presParOf" srcId="{443D271F-0E8E-4DAA-83FB-33DECA903E82}" destId="{3CD29255-3B1C-4A86-9327-45BC15C43B56}" srcOrd="4" destOrd="0" presId="urn:microsoft.com/office/officeart/2005/8/layout/default"/>
    <dgm:cxn modelId="{4BE2EC00-335A-408D-AA67-7787AA98252C}" type="presParOf" srcId="{443D271F-0E8E-4DAA-83FB-33DECA903E82}" destId="{286FEDDB-321F-4D25-B3DB-6A9961A26EB9}" srcOrd="5" destOrd="0" presId="urn:microsoft.com/office/officeart/2005/8/layout/default"/>
    <dgm:cxn modelId="{C17710CD-6C2B-4F11-A869-0B44B621BA19}" type="presParOf" srcId="{443D271F-0E8E-4DAA-83FB-33DECA903E82}" destId="{9D420E93-45F3-4361-8C8E-A41C2571BD81}" srcOrd="6" destOrd="0" presId="urn:microsoft.com/office/officeart/2005/8/layout/default"/>
    <dgm:cxn modelId="{E41A4C66-83E1-4321-B595-FCE2C91DE1F7}" type="presParOf" srcId="{443D271F-0E8E-4DAA-83FB-33DECA903E82}" destId="{B24FDAC1-E219-44DC-8B2C-56E58E9C0315}" srcOrd="7" destOrd="0" presId="urn:microsoft.com/office/officeart/2005/8/layout/default"/>
    <dgm:cxn modelId="{C05C5033-F902-4E70-B388-DFA1C6B45CA2}" type="presParOf" srcId="{443D271F-0E8E-4DAA-83FB-33DECA903E82}" destId="{4D90B852-7145-43E6-8499-92A5364E89A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6B3EC-41CB-4F8B-89D2-FEF0C22046BD}">
      <dsp:nvSpPr>
        <dsp:cNvPr id="0" name=""/>
        <dsp:cNvSpPr/>
      </dsp:nvSpPr>
      <dsp:spPr>
        <a:xfrm>
          <a:off x="0" y="4473396"/>
          <a:ext cx="5000124" cy="97866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 2 theories I have chosen to discuss is Freud’s and Erikson’s</a:t>
          </a:r>
          <a:endParaRPr lang="en-US" sz="1500" kern="1200"/>
        </a:p>
      </dsp:txBody>
      <dsp:txXfrm>
        <a:off x="0" y="4473396"/>
        <a:ext cx="5000124" cy="978669"/>
      </dsp:txXfrm>
    </dsp:sp>
    <dsp:sp modelId="{7ACC1CCD-CDD5-43E9-A0E4-2433666F1B23}">
      <dsp:nvSpPr>
        <dsp:cNvPr id="0" name=""/>
        <dsp:cNvSpPr/>
      </dsp:nvSpPr>
      <dsp:spPr>
        <a:xfrm rot="10800000">
          <a:off x="0" y="2982882"/>
          <a:ext cx="5000124" cy="1505194"/>
        </a:xfrm>
        <a:prstGeom prst="upArrowCallou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Child development theories show how children change and grow over the course of childhood. </a:t>
          </a:r>
          <a:endParaRPr lang="en-US" sz="1500" kern="1200"/>
        </a:p>
      </dsp:txBody>
      <dsp:txXfrm rot="10800000">
        <a:off x="0" y="2982882"/>
        <a:ext cx="5000124" cy="978030"/>
      </dsp:txXfrm>
    </dsp:sp>
    <dsp:sp modelId="{F4B0FA90-07F4-438F-97FB-92A894303F47}">
      <dsp:nvSpPr>
        <dsp:cNvPr id="0" name=""/>
        <dsp:cNvSpPr/>
      </dsp:nvSpPr>
      <dsp:spPr>
        <a:xfrm rot="10800000">
          <a:off x="0" y="1492368"/>
          <a:ext cx="5000124" cy="1505194"/>
        </a:xfrm>
        <a:prstGeom prst="upArrowCallou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In my presentation I will include psychological theories relating to the ages of 0-5 along with practical examples which will help parents to support their child’s development.</a:t>
          </a:r>
          <a:endParaRPr lang="en-US" sz="1500" kern="1200"/>
        </a:p>
      </dsp:txBody>
      <dsp:txXfrm rot="10800000">
        <a:off x="0" y="1492368"/>
        <a:ext cx="5000124" cy="978030"/>
      </dsp:txXfrm>
    </dsp:sp>
    <dsp:sp modelId="{8FCDC8CC-52D1-43B0-A334-FB7471B04692}">
      <dsp:nvSpPr>
        <dsp:cNvPr id="0" name=""/>
        <dsp:cNvSpPr/>
      </dsp:nvSpPr>
      <dsp:spPr>
        <a:xfrm rot="10800000">
          <a:off x="0" y="1854"/>
          <a:ext cx="5000124" cy="1505194"/>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We will be looking at the Child’s experience Between the ages of 0-5 Years can affect the rest of their lives.</a:t>
          </a:r>
          <a:endParaRPr lang="en-US" sz="1500" kern="1200"/>
        </a:p>
      </dsp:txBody>
      <dsp:txXfrm rot="10800000">
        <a:off x="0" y="1854"/>
        <a:ext cx="5000124" cy="9780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8AF0D-3BC9-481B-9957-A23B7CC8B5EB}">
      <dsp:nvSpPr>
        <dsp:cNvPr id="0" name=""/>
        <dsp:cNvSpPr/>
      </dsp:nvSpPr>
      <dsp:spPr>
        <a:xfrm>
          <a:off x="0" y="179916"/>
          <a:ext cx="2561209" cy="15367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At this stage child likes to explore and do things on their own</a:t>
          </a:r>
          <a:r>
            <a:rPr lang="en-GB" sz="1600" kern="1200">
              <a:latin typeface="Calibri Light" panose="020F0302020204030204"/>
            </a:rPr>
            <a:t> </a:t>
          </a:r>
          <a:endParaRPr lang="en-US" sz="1600" kern="1200"/>
        </a:p>
      </dsp:txBody>
      <dsp:txXfrm>
        <a:off x="0" y="179916"/>
        <a:ext cx="2561209" cy="1536725"/>
      </dsp:txXfrm>
    </dsp:sp>
    <dsp:sp modelId="{CC72A480-7A5C-49A0-91B1-CFF2C5E76E67}">
      <dsp:nvSpPr>
        <dsp:cNvPr id="0" name=""/>
        <dsp:cNvSpPr/>
      </dsp:nvSpPr>
      <dsp:spPr>
        <a:xfrm>
          <a:off x="2817330" y="179916"/>
          <a:ext cx="2561209" cy="153672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Children learn about school and through social interactions.</a:t>
          </a:r>
          <a:r>
            <a:rPr lang="en-GB" sz="1600" kern="1200">
              <a:latin typeface="Calibri Light" panose="020F0302020204030204"/>
            </a:rPr>
            <a:t> </a:t>
          </a:r>
          <a:endParaRPr lang="en-US" sz="1600" kern="1200"/>
        </a:p>
      </dsp:txBody>
      <dsp:txXfrm>
        <a:off x="2817330" y="179916"/>
        <a:ext cx="2561209" cy="1536725"/>
      </dsp:txXfrm>
    </dsp:sp>
    <dsp:sp modelId="{3CD29255-3B1C-4A86-9327-45BC15C43B56}">
      <dsp:nvSpPr>
        <dsp:cNvPr id="0" name=""/>
        <dsp:cNvSpPr/>
      </dsp:nvSpPr>
      <dsp:spPr>
        <a:xfrm>
          <a:off x="5634661" y="179916"/>
          <a:ext cx="2561209" cy="153672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According to Erickson theory children learn about themselves and their social world. Children at this age act various family scenes and roles.</a:t>
          </a:r>
          <a:endParaRPr lang="en-US" sz="1600" kern="1200"/>
        </a:p>
      </dsp:txBody>
      <dsp:txXfrm>
        <a:off x="5634661" y="179916"/>
        <a:ext cx="2561209" cy="1536725"/>
      </dsp:txXfrm>
    </dsp:sp>
    <dsp:sp modelId="{9D420E93-45F3-4361-8C8E-A41C2571BD81}">
      <dsp:nvSpPr>
        <dsp:cNvPr id="0" name=""/>
        <dsp:cNvSpPr/>
      </dsp:nvSpPr>
      <dsp:spPr>
        <a:xfrm>
          <a:off x="1408665" y="1972762"/>
          <a:ext cx="2561209" cy="153672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Parents can help support child by encouraging them which has positive impact for the child to build more confidence makes them feel secure</a:t>
          </a:r>
          <a:r>
            <a:rPr lang="en-GB" sz="1600" kern="1200">
              <a:latin typeface="Calibri Light" panose="020F0302020204030204"/>
            </a:rPr>
            <a:t> </a:t>
          </a:r>
          <a:endParaRPr lang="en-US" sz="1600" kern="1200"/>
        </a:p>
      </dsp:txBody>
      <dsp:txXfrm>
        <a:off x="1408665" y="1972762"/>
        <a:ext cx="2561209" cy="1536725"/>
      </dsp:txXfrm>
    </dsp:sp>
    <dsp:sp modelId="{4D90B852-7145-43E6-8499-92A5364E89A4}">
      <dsp:nvSpPr>
        <dsp:cNvPr id="0" name=""/>
        <dsp:cNvSpPr/>
      </dsp:nvSpPr>
      <dsp:spPr>
        <a:xfrm>
          <a:off x="4225995" y="1972762"/>
          <a:ext cx="2561209" cy="153672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Negative effects can impact the child’s they will be dependent on others lack of self esteem later on in life</a:t>
          </a:r>
          <a:endParaRPr lang="en-US" sz="1600" kern="1200"/>
        </a:p>
      </dsp:txBody>
      <dsp:txXfrm>
        <a:off x="4225995" y="1972762"/>
        <a:ext cx="2561209" cy="15367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F5DFD-EC56-4A54-B697-187F0D173E53}" type="datetimeFigureOut">
              <a:rPr lang="en-GB"/>
              <a:t>24/10/2021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DA4558-B752-489D-90EC-D460084BE1C4}" type="slidenum">
              <a:rPr lang="en-GB"/>
              <a:t>‹#›</a:t>
            </a:fld>
            <a:endParaRPr lang="en-GB"/>
          </a:p>
        </p:txBody>
      </p:sp>
    </p:spTree>
    <p:extLst>
      <p:ext uri="{BB962C8B-B14F-4D97-AF65-F5344CB8AC3E}">
        <p14:creationId xmlns:p14="http://schemas.microsoft.com/office/powerpoint/2010/main" val="2355711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Freuds has 5 stages of child developing their personality </a:t>
            </a:r>
          </a:p>
          <a:p>
            <a:endParaRPr lang="en-US">
              <a:cs typeface="Calibri"/>
            </a:endParaRPr>
          </a:p>
          <a:p>
            <a:r>
              <a:rPr lang="en-US">
                <a:cs typeface="Calibri"/>
              </a:rPr>
              <a:t>1 ORAL - Birth to 1 </a:t>
            </a:r>
          </a:p>
          <a:p>
            <a:r>
              <a:rPr lang="en-US">
                <a:cs typeface="Calibri"/>
              </a:rPr>
              <a:t>2 Anal.         1-3</a:t>
            </a:r>
          </a:p>
          <a:p>
            <a:r>
              <a:rPr lang="en-US">
                <a:cs typeface="Calibri"/>
              </a:rPr>
              <a:t>3 Phallic.      3-6 </a:t>
            </a:r>
          </a:p>
          <a:p>
            <a:endParaRPr lang="en-US">
              <a:cs typeface="Calibri"/>
            </a:endParaRPr>
          </a:p>
          <a:p>
            <a:r>
              <a:rPr lang="en-US">
                <a:cs typeface="Calibri"/>
              </a:rPr>
              <a:t>4 Latency       6 – Puberty</a:t>
            </a:r>
          </a:p>
          <a:p>
            <a:r>
              <a:rPr lang="en-US">
                <a:cs typeface="Calibri"/>
              </a:rPr>
              <a:t>5 Genital        Puberty - Death </a:t>
            </a:r>
          </a:p>
          <a:p>
            <a:endParaRPr lang="en-US">
              <a:cs typeface="Calibri"/>
            </a:endParaRPr>
          </a:p>
          <a:p>
            <a:r>
              <a:rPr lang="en-US">
                <a:cs typeface="Calibri"/>
              </a:rPr>
              <a:t>The second theory I will be looking at is Erikson which has 8 stages of development </a:t>
            </a:r>
          </a:p>
          <a:p>
            <a:r>
              <a:rPr lang="en-US">
                <a:cs typeface="Calibri"/>
              </a:rPr>
              <a:t>We will look at </a:t>
            </a:r>
          </a:p>
          <a:p>
            <a:r>
              <a:rPr lang="en-US">
                <a:cs typeface="Calibri"/>
              </a:rPr>
              <a:t>Trust – Mistrust -   Autonomy vs Shame  - Initiative vs Guilt</a:t>
            </a:r>
          </a:p>
        </p:txBody>
      </p:sp>
      <p:sp>
        <p:nvSpPr>
          <p:cNvPr id="4" name="Slide Number Placeholder 3"/>
          <p:cNvSpPr>
            <a:spLocks noGrp="1"/>
          </p:cNvSpPr>
          <p:nvPr>
            <p:ph type="sldNum" sz="quarter" idx="5"/>
          </p:nvPr>
        </p:nvSpPr>
        <p:spPr/>
        <p:txBody>
          <a:bodyPr/>
          <a:lstStyle/>
          <a:p>
            <a:fld id="{4EDA4558-B752-489D-90EC-D460084BE1C4}" type="slidenum">
              <a:rPr lang="en-GB"/>
              <a:t>2</a:t>
            </a:fld>
            <a:endParaRPr lang="en-GB"/>
          </a:p>
        </p:txBody>
      </p:sp>
    </p:spTree>
    <p:extLst>
      <p:ext uri="{BB962C8B-B14F-4D97-AF65-F5344CB8AC3E}">
        <p14:creationId xmlns:p14="http://schemas.microsoft.com/office/powerpoint/2010/main" val="3560964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buFont typeface="Arial" panose="020B0604020202020204" pitchFamily="34" charset="0"/>
            </a:pPr>
            <a:r>
              <a:rPr lang="en-GB" sz="2800">
                <a:cs typeface="Calibri"/>
              </a:rPr>
              <a:t>Freud's 5 stages of Psychosexual</a:t>
            </a:r>
          </a:p>
          <a:p>
            <a:pPr>
              <a:lnSpc>
                <a:spcPct val="90000"/>
              </a:lnSpc>
              <a:spcBef>
                <a:spcPts val="1000"/>
              </a:spcBef>
              <a:buFont typeface="Arial" panose="020B0604020202020204" pitchFamily="34" charset="0"/>
            </a:pPr>
            <a:endParaRPr lang="en-GB" sz="2800">
              <a:cs typeface="Calibri"/>
            </a:endParaRPr>
          </a:p>
          <a:p>
            <a:pPr>
              <a:lnSpc>
                <a:spcPct val="90000"/>
              </a:lnSpc>
              <a:spcBef>
                <a:spcPts val="1000"/>
              </a:spcBef>
              <a:buFont typeface="Arial" panose="020B0604020202020204" pitchFamily="34" charset="0"/>
            </a:pPr>
            <a:r>
              <a:rPr lang="en-GB" sz="2800">
                <a:cs typeface="Calibri"/>
              </a:rPr>
              <a:t>The oral stage is an infant gets most of their pleasure from their mouth they play with their fingers thumb sucking</a:t>
            </a:r>
          </a:p>
          <a:p>
            <a:pPr>
              <a:lnSpc>
                <a:spcPct val="90000"/>
              </a:lnSpc>
              <a:spcBef>
                <a:spcPts val="1000"/>
              </a:spcBef>
              <a:buFont typeface="Arial" panose="020B0604020202020204" pitchFamily="34" charset="0"/>
            </a:pPr>
            <a:endParaRPr lang="en-GB" sz="2800">
              <a:cs typeface="Calibri"/>
            </a:endParaRPr>
          </a:p>
          <a:p>
            <a:pPr>
              <a:lnSpc>
                <a:spcPct val="90000"/>
              </a:lnSpc>
              <a:spcBef>
                <a:spcPts val="1000"/>
              </a:spcBef>
              <a:buFont typeface="Arial" panose="020B0604020202020204" pitchFamily="34" charset="0"/>
            </a:pPr>
            <a:r>
              <a:rPr lang="en-GB" sz="2800">
                <a:cs typeface="Calibri"/>
              </a:rPr>
              <a:t>According to Freud if oral needs are not met then infant can develop oral fixation</a:t>
            </a:r>
          </a:p>
          <a:p>
            <a:pPr>
              <a:lnSpc>
                <a:spcPct val="90000"/>
              </a:lnSpc>
              <a:spcBef>
                <a:spcPts val="1000"/>
              </a:spcBef>
              <a:buFont typeface="Arial" panose="020B0604020202020204" pitchFamily="34" charset="0"/>
            </a:pPr>
            <a:endParaRPr lang="en-GB" sz="2800">
              <a:cs typeface="Calibri"/>
            </a:endParaRPr>
          </a:p>
          <a:p>
            <a:pPr>
              <a:lnSpc>
                <a:spcPct val="90000"/>
              </a:lnSpc>
              <a:spcBef>
                <a:spcPts val="1000"/>
              </a:spcBef>
              <a:buFont typeface="Arial" panose="020B0604020202020204" pitchFamily="34" charset="0"/>
            </a:pPr>
            <a:r>
              <a:rPr lang="en-GB" sz="2800">
                <a:cs typeface="Calibri"/>
              </a:rPr>
              <a:t>Development of Trust with parents if not built, harder to build at later stage which can have lasting effects for rest of lives which leads to not trusting anyone.</a:t>
            </a:r>
            <a:endParaRPr lang="en-US">
              <a:cs typeface="Calibri"/>
            </a:endParaRPr>
          </a:p>
          <a:p>
            <a:pPr>
              <a:lnSpc>
                <a:spcPct val="90000"/>
              </a:lnSpc>
              <a:spcBef>
                <a:spcPts val="1000"/>
              </a:spcBef>
              <a:buFont typeface="Arial" panose="020B0604020202020204" pitchFamily="34" charset="0"/>
            </a:pPr>
            <a:endParaRPr lang="en-GB" sz="2800">
              <a:cs typeface="Calibri"/>
            </a:endParaRPr>
          </a:p>
          <a:p>
            <a:pPr>
              <a:lnSpc>
                <a:spcPct val="90000"/>
              </a:lnSpc>
              <a:spcBef>
                <a:spcPts val="1000"/>
              </a:spcBef>
              <a:buFont typeface="Arial" panose="020B0604020202020204" pitchFamily="34" charset="0"/>
            </a:pPr>
            <a:r>
              <a:rPr lang="en-GB" sz="2800">
                <a:cs typeface="Calibri"/>
              </a:rPr>
              <a:t>According to Freud during the first stage of development is the child mouth. This stage is more associated with Biting, breastfeeding, sucking, and exploring. </a:t>
            </a:r>
            <a:endParaRPr lang="en-GB"/>
          </a:p>
          <a:p>
            <a:pPr>
              <a:spcBef>
                <a:spcPts val="1000"/>
              </a:spcBef>
              <a:buFont typeface="Arial" panose="020B0604020202020204" pitchFamily="34" charset="0"/>
            </a:pPr>
            <a:r>
              <a:rPr lang="en-GB" sz="2800">
                <a:cs typeface="Calibri"/>
              </a:rPr>
              <a:t>Parents can help support the child by providing teething toys which will help with sucking biting and also recognition of toys at early stages</a:t>
            </a:r>
          </a:p>
          <a:p>
            <a:pPr>
              <a:spcBef>
                <a:spcPts val="1000"/>
              </a:spcBef>
              <a:buFont typeface="Arial" panose="020B0604020202020204" pitchFamily="34" charset="0"/>
            </a:pPr>
            <a:endParaRPr lang="en-GB" sz="2800"/>
          </a:p>
          <a:p>
            <a:pPr>
              <a:spcBef>
                <a:spcPts val="1000"/>
              </a:spcBef>
              <a:buFont typeface="Arial" panose="020B0604020202020204" pitchFamily="34" charset="0"/>
            </a:pPr>
            <a:r>
              <a:rPr lang="en-GB" sz="2800"/>
              <a:t>According to Garcia (1995) Freuds theory was a way to establish psychology as it was broken into stages and can be established if counselling is required for patients.</a:t>
            </a:r>
            <a:endParaRPr lang="en-GB"/>
          </a:p>
        </p:txBody>
      </p:sp>
      <p:sp>
        <p:nvSpPr>
          <p:cNvPr id="4" name="Slide Number Placeholder 3"/>
          <p:cNvSpPr>
            <a:spLocks noGrp="1"/>
          </p:cNvSpPr>
          <p:nvPr>
            <p:ph type="sldNum" sz="quarter" idx="5"/>
          </p:nvPr>
        </p:nvSpPr>
        <p:spPr/>
        <p:txBody>
          <a:bodyPr/>
          <a:lstStyle/>
          <a:p>
            <a:fld id="{4EDA4558-B752-489D-90EC-D460084BE1C4}" type="slidenum">
              <a:rPr lang="en-GB"/>
              <a:t>3</a:t>
            </a:fld>
            <a:endParaRPr lang="en-GB"/>
          </a:p>
        </p:txBody>
      </p:sp>
    </p:spTree>
    <p:extLst>
      <p:ext uri="{BB962C8B-B14F-4D97-AF65-F5344CB8AC3E}">
        <p14:creationId xmlns:p14="http://schemas.microsoft.com/office/powerpoint/2010/main" val="359828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r>
              <a:rPr lang="en-US">
                <a:cs typeface="Calibri"/>
              </a:rPr>
              <a:t>Sense of independence </a:t>
            </a:r>
            <a:r>
              <a:rPr lang="en-US" err="1">
                <a:cs typeface="Calibri"/>
              </a:rPr>
              <a:t>e.g</a:t>
            </a:r>
            <a:r>
              <a:rPr lang="en-US">
                <a:cs typeface="Calibri"/>
              </a:rPr>
              <a:t> Potty training parents attitudes can have negative lasting affects.</a:t>
            </a:r>
          </a:p>
          <a:p>
            <a:endParaRPr lang="en-US">
              <a:cs typeface="Calibri"/>
            </a:endParaRPr>
          </a:p>
          <a:p>
            <a:r>
              <a:rPr lang="en-US">
                <a:cs typeface="Calibri"/>
              </a:rPr>
              <a:t>To support the child with potty training parents should praise and reward the child every time they sit on the potty which can have a positive outcome</a:t>
            </a:r>
          </a:p>
          <a:p>
            <a:endParaRPr lang="en-US">
              <a:cs typeface="Calibri"/>
            </a:endParaRPr>
          </a:p>
          <a:p>
            <a:r>
              <a:rPr lang="en-US">
                <a:cs typeface="Calibri"/>
              </a:rPr>
              <a:t>Parents shouting annoyed can build fear in the child which can lead to negative impact and may take longer for a child to learn </a:t>
            </a:r>
          </a:p>
          <a:p>
            <a:endParaRPr lang="en-US">
              <a:cs typeface="Calibri"/>
            </a:endParaRPr>
          </a:p>
          <a:p>
            <a:r>
              <a:rPr lang="en-US">
                <a:cs typeface="Calibri"/>
              </a:rPr>
              <a:t>According to Freud parents need to be very careful in how they react to their children during this sensitive stage.</a:t>
            </a:r>
          </a:p>
          <a:p>
            <a:endParaRPr lang="en-US">
              <a:cs typeface="Calibri"/>
            </a:endParaRPr>
          </a:p>
        </p:txBody>
      </p:sp>
      <p:sp>
        <p:nvSpPr>
          <p:cNvPr id="4" name="Slide Number Placeholder 3"/>
          <p:cNvSpPr>
            <a:spLocks noGrp="1"/>
          </p:cNvSpPr>
          <p:nvPr>
            <p:ph type="sldNum" sz="quarter" idx="5"/>
          </p:nvPr>
        </p:nvSpPr>
        <p:spPr/>
        <p:txBody>
          <a:bodyPr/>
          <a:lstStyle/>
          <a:p>
            <a:fld id="{4EDA4558-B752-489D-90EC-D460084BE1C4}" type="slidenum">
              <a:rPr lang="en-GB"/>
              <a:t>4</a:t>
            </a:fld>
            <a:endParaRPr lang="en-GB"/>
          </a:p>
        </p:txBody>
      </p:sp>
    </p:spTree>
    <p:extLst>
      <p:ext uri="{BB962C8B-B14F-4D97-AF65-F5344CB8AC3E}">
        <p14:creationId xmlns:p14="http://schemas.microsoft.com/office/powerpoint/2010/main" val="3835776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choices are challenged by parents in a negative way this can affect how this sees authority and can have big impact in the future </a:t>
            </a:r>
          </a:p>
          <a:p>
            <a:endParaRPr lang="en-US">
              <a:cs typeface="Calibri"/>
            </a:endParaRPr>
          </a:p>
          <a:p>
            <a:r>
              <a:rPr lang="en-US">
                <a:cs typeface="Calibri"/>
              </a:rPr>
              <a:t>To support the child development parents can help by encouraging them more help them dress pointing out what the child chooses to wear.</a:t>
            </a:r>
          </a:p>
          <a:p>
            <a:endParaRPr lang="en-US">
              <a:cs typeface="Calibri"/>
            </a:endParaRPr>
          </a:p>
          <a:p>
            <a:r>
              <a:rPr lang="en-US">
                <a:cs typeface="Calibri"/>
              </a:rPr>
              <a:t>At this stage parents need be patience's because any frustration can have negative impact which can lead for a child to loose their confident</a:t>
            </a:r>
          </a:p>
        </p:txBody>
      </p:sp>
      <p:sp>
        <p:nvSpPr>
          <p:cNvPr id="4" name="Slide Number Placeholder 3"/>
          <p:cNvSpPr>
            <a:spLocks noGrp="1"/>
          </p:cNvSpPr>
          <p:nvPr>
            <p:ph type="sldNum" sz="quarter" idx="5"/>
          </p:nvPr>
        </p:nvSpPr>
        <p:spPr/>
        <p:txBody>
          <a:bodyPr/>
          <a:lstStyle/>
          <a:p>
            <a:fld id="{4EDA4558-B752-489D-90EC-D460084BE1C4}" type="slidenum">
              <a:rPr lang="en-GB"/>
              <a:t>5</a:t>
            </a:fld>
            <a:endParaRPr lang="en-GB"/>
          </a:p>
        </p:txBody>
      </p:sp>
    </p:spTree>
    <p:extLst>
      <p:ext uri="{BB962C8B-B14F-4D97-AF65-F5344CB8AC3E}">
        <p14:creationId xmlns:p14="http://schemas.microsoft.com/office/powerpoint/2010/main" val="2573852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child is aware of their bodies other children bodies parents and they know the different between male and female </a:t>
            </a:r>
          </a:p>
          <a:p>
            <a:endParaRPr lang="en-US">
              <a:cs typeface="Calibri"/>
            </a:endParaRPr>
          </a:p>
          <a:p>
            <a:r>
              <a:rPr lang="en-US">
                <a:cs typeface="Calibri"/>
              </a:rPr>
              <a:t>The baby girl gets more attached to the mother and boy gets attached to the father </a:t>
            </a:r>
          </a:p>
          <a:p>
            <a:endParaRPr lang="en-US">
              <a:cs typeface="Calibri"/>
            </a:endParaRPr>
          </a:p>
          <a:p>
            <a:r>
              <a:rPr lang="en-US">
                <a:cs typeface="Calibri"/>
              </a:rPr>
              <a:t>According to Freud sexual differences could cause jealousy and fear therefore parents need to be carful when building relationships with their daughter and son so does not impact child's behavior at later stage.</a:t>
            </a:r>
          </a:p>
        </p:txBody>
      </p:sp>
      <p:sp>
        <p:nvSpPr>
          <p:cNvPr id="4" name="Slide Number Placeholder 3"/>
          <p:cNvSpPr>
            <a:spLocks noGrp="1"/>
          </p:cNvSpPr>
          <p:nvPr>
            <p:ph type="sldNum" sz="quarter" idx="5"/>
          </p:nvPr>
        </p:nvSpPr>
        <p:spPr/>
        <p:txBody>
          <a:bodyPr/>
          <a:lstStyle/>
          <a:p>
            <a:fld id="{4EDA4558-B752-489D-90EC-D460084BE1C4}" type="slidenum">
              <a:rPr lang="en-GB"/>
              <a:t>6</a:t>
            </a:fld>
            <a:endParaRPr lang="en-GB"/>
          </a:p>
        </p:txBody>
      </p:sp>
    </p:spTree>
    <p:extLst>
      <p:ext uri="{BB962C8B-B14F-4D97-AF65-F5344CB8AC3E}">
        <p14:creationId xmlns:p14="http://schemas.microsoft.com/office/powerpoint/2010/main" val="1149245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Erikson</a:t>
            </a:r>
            <a:r>
              <a:rPr lang="en-US">
                <a:cs typeface="Calibri"/>
              </a:rPr>
              <a:t> maintained that personality develops through 8 stages from infancy to Adulthood </a:t>
            </a:r>
          </a:p>
          <a:p>
            <a:endParaRPr lang="en-US">
              <a:cs typeface="Calibri"/>
            </a:endParaRPr>
          </a:p>
          <a:p>
            <a:r>
              <a:rPr lang="en-US">
                <a:cs typeface="Calibri"/>
              </a:rPr>
              <a:t>During each stage the person experiences a positive or negative outcome</a:t>
            </a:r>
            <a:endParaRPr lang="en-GB">
              <a:cs typeface="Calibri"/>
            </a:endParaRPr>
          </a:p>
          <a:p>
            <a:endParaRPr lang="en-GB">
              <a:cs typeface="Calibri"/>
            </a:endParaRPr>
          </a:p>
          <a:p>
            <a:r>
              <a:rPr lang="en-GB">
                <a:cs typeface="Calibri"/>
              </a:rPr>
              <a:t>According to (</a:t>
            </a:r>
            <a:r>
              <a:rPr lang="en-GB" err="1">
                <a:cs typeface="Calibri"/>
              </a:rPr>
              <a:t>Dunkel</a:t>
            </a:r>
            <a:r>
              <a:rPr lang="en-GB">
                <a:cs typeface="Calibri"/>
              </a:rPr>
              <a:t> and </a:t>
            </a:r>
            <a:r>
              <a:rPr lang="en-GB" err="1">
                <a:cs typeface="Calibri"/>
              </a:rPr>
              <a:t>Harbke</a:t>
            </a:r>
            <a:r>
              <a:rPr lang="en-GB">
                <a:cs typeface="Calibri"/>
              </a:rPr>
              <a:t> 2017) Social media has a significant influence on youths’ psychosocial development and its use has become a common social experience.</a:t>
            </a:r>
            <a:endParaRPr lang="en-US">
              <a:cs typeface="Calibri"/>
            </a:endParaRPr>
          </a:p>
        </p:txBody>
      </p:sp>
      <p:sp>
        <p:nvSpPr>
          <p:cNvPr id="4" name="Slide Number Placeholder 3"/>
          <p:cNvSpPr>
            <a:spLocks noGrp="1"/>
          </p:cNvSpPr>
          <p:nvPr>
            <p:ph type="sldNum" sz="quarter" idx="5"/>
          </p:nvPr>
        </p:nvSpPr>
        <p:spPr/>
        <p:txBody>
          <a:bodyPr/>
          <a:lstStyle/>
          <a:p>
            <a:fld id="{4EDA4558-B752-489D-90EC-D460084BE1C4}" type="slidenum">
              <a:rPr lang="en-GB"/>
              <a:t>7</a:t>
            </a:fld>
            <a:endParaRPr lang="en-GB"/>
          </a:p>
        </p:txBody>
      </p:sp>
    </p:spTree>
    <p:extLst>
      <p:ext uri="{BB962C8B-B14F-4D97-AF65-F5344CB8AC3E}">
        <p14:creationId xmlns:p14="http://schemas.microsoft.com/office/powerpoint/2010/main" val="2016348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Erikson If an infant receives the care consistent they will develop a sense of trust which will carry with them to other relationships this will make the child feel secure</a:t>
            </a:r>
            <a:endParaRPr lang="en-US"/>
          </a:p>
          <a:p>
            <a:endParaRPr lang="en-US">
              <a:cs typeface="Calibri"/>
            </a:endParaRPr>
          </a:p>
          <a:p>
            <a:r>
              <a:rPr lang="en-US">
                <a:cs typeface="Calibri"/>
              </a:rPr>
              <a:t>If the care is inconsistent and unreliable then the infant can develop a sense of mistrust and anxiety which can have a negative impact  on the child confidence in the world around them</a:t>
            </a:r>
            <a:endParaRPr lang="en-US"/>
          </a:p>
        </p:txBody>
      </p:sp>
      <p:sp>
        <p:nvSpPr>
          <p:cNvPr id="4" name="Slide Number Placeholder 3"/>
          <p:cNvSpPr>
            <a:spLocks noGrp="1"/>
          </p:cNvSpPr>
          <p:nvPr>
            <p:ph type="sldNum" sz="quarter" idx="5"/>
          </p:nvPr>
        </p:nvSpPr>
        <p:spPr/>
        <p:txBody>
          <a:bodyPr/>
          <a:lstStyle/>
          <a:p>
            <a:fld id="{4EDA4558-B752-489D-90EC-D460084BE1C4}" type="slidenum">
              <a:rPr lang="en-GB"/>
              <a:t>8</a:t>
            </a:fld>
            <a:endParaRPr lang="en-GB"/>
          </a:p>
        </p:txBody>
      </p:sp>
    </p:spTree>
    <p:extLst>
      <p:ext uri="{BB962C8B-B14F-4D97-AF65-F5344CB8AC3E}">
        <p14:creationId xmlns:p14="http://schemas.microsoft.com/office/powerpoint/2010/main" val="2895032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this stage it focused on developing a sense of personal control over physical skills and become more independent</a:t>
            </a:r>
          </a:p>
          <a:p>
            <a:endParaRPr lang="en-US">
              <a:cs typeface="Calibri"/>
            </a:endParaRPr>
          </a:p>
          <a:p>
            <a:r>
              <a:rPr lang="en-US">
                <a:cs typeface="Calibri"/>
              </a:rPr>
              <a:t>At this stage child  needs more encouragement for independence child picks up things walk away make choices what they want to wear eat </a:t>
            </a:r>
            <a:r>
              <a:rPr lang="en-US" err="1">
                <a:cs typeface="Calibri"/>
              </a:rPr>
              <a:t>etc</a:t>
            </a:r>
            <a:r>
              <a:rPr lang="en-US">
                <a:cs typeface="Calibri"/>
              </a:rPr>
              <a:t> if parents continue to build child's independence the child will feel secure </a:t>
            </a:r>
          </a:p>
          <a:p>
            <a:endParaRPr lang="en-US">
              <a:cs typeface="Calibri"/>
            </a:endParaRPr>
          </a:p>
          <a:p>
            <a:r>
              <a:rPr lang="en-US">
                <a:cs typeface="Calibri"/>
              </a:rPr>
              <a:t>According to Erikson parents should continue to encourage the child's independence if child putting on clothes allow them to do this until they correct it which helps the child build confidence </a:t>
            </a:r>
          </a:p>
          <a:p>
            <a:endParaRPr lang="en-US">
              <a:cs typeface="Calibri"/>
            </a:endParaRPr>
          </a:p>
          <a:p>
            <a:r>
              <a:rPr lang="en-US">
                <a:cs typeface="Calibri"/>
              </a:rPr>
              <a:t>If parents start getting angry and frustrated child will avoid doing such tasks and become reliant on others which can be difficult for child whilst being in school </a:t>
            </a:r>
          </a:p>
        </p:txBody>
      </p:sp>
      <p:sp>
        <p:nvSpPr>
          <p:cNvPr id="4" name="Slide Number Placeholder 3"/>
          <p:cNvSpPr>
            <a:spLocks noGrp="1"/>
          </p:cNvSpPr>
          <p:nvPr>
            <p:ph type="sldNum" sz="quarter" idx="5"/>
          </p:nvPr>
        </p:nvSpPr>
        <p:spPr/>
        <p:txBody>
          <a:bodyPr/>
          <a:lstStyle/>
          <a:p>
            <a:fld id="{4EDA4558-B752-489D-90EC-D460084BE1C4}" type="slidenum">
              <a:rPr lang="en-GB"/>
              <a:t>9</a:t>
            </a:fld>
            <a:endParaRPr lang="en-GB"/>
          </a:p>
        </p:txBody>
      </p:sp>
    </p:spTree>
    <p:extLst>
      <p:ext uri="{BB962C8B-B14F-4D97-AF65-F5344CB8AC3E}">
        <p14:creationId xmlns:p14="http://schemas.microsoft.com/office/powerpoint/2010/main" val="2524671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ED15-3379-6240-9844-6D4ED026503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6D4DD5EB-4A5C-304F-9ED4-3DE0B50777B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B7BF15-978C-2F4B-8F80-00A14C2B9E70}"/>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15884DA4-81F2-F849-8A5A-F6A89BA602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68664E-CA62-1546-9981-971E316D4285}"/>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783060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C1D7C-FF70-9F4D-A698-A06197B126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15E5D9-D71A-5745-B096-E14AF7AF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720411-3BAC-E647-A0D1-31D3812E1CF3}"/>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B029A6A7-FD8C-2B48-A562-B3D5F870D5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A37F1-E1BC-814E-BE70-5EC099A35851}"/>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3084913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7E744-4D2E-BA4A-ADFC-02347AC076FB}"/>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D647885-690B-2C4B-B7E2-5BBE2E4C7BBB}"/>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8E83F0-D892-E441-A674-A68828A67D83}"/>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1056CDF2-CEB4-1640-86B5-3988D12FBC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9D47E1-EE60-4446-9407-3FC51A05F7F4}"/>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1823135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A489-8D67-8548-B3B7-8093113FFC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7666B4-2A65-AD45-9C21-98D8A4FB4E19}"/>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D12CE6A-D2E8-C545-90C8-B1A45690CCCA}"/>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397BA2D-32DE-5A43-898D-AAA64A98A382}"/>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6" name="Footer Placeholder 5">
            <a:extLst>
              <a:ext uri="{FF2B5EF4-FFF2-40B4-BE49-F238E27FC236}">
                <a16:creationId xmlns:a16="http://schemas.microsoft.com/office/drawing/2014/main" id="{C5AE3F0F-C052-6149-9827-8B062583F2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BD783F-EA4D-844A-B1E6-6FA608C00B9F}"/>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165215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FB524-226F-A243-A5FA-0D9D514F528B}"/>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F05E98-9B7B-7440-837E-8C7710E416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0A67721-F7FB-E54A-9CB7-8B09D21AA6BF}"/>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2542F00-A396-3848-9168-48DAB84B36B3}"/>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692D7815-D83B-FD46-B379-380FE75E67D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E52C7E-8260-4E43-988E-8FED58F06CFB}"/>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8" name="Footer Placeholder 7">
            <a:extLst>
              <a:ext uri="{FF2B5EF4-FFF2-40B4-BE49-F238E27FC236}">
                <a16:creationId xmlns:a16="http://schemas.microsoft.com/office/drawing/2014/main" id="{EB3DDE04-E832-A142-895D-C3B1795F71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002B35-325E-FE42-A5F8-7D6F4876D4DD}"/>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2854878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51D2A-22AF-B740-8700-C8C7E0C71D9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AAF52A-EC5B-074C-82E4-2FE7E3C0A207}"/>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4" name="Footer Placeholder 3">
            <a:extLst>
              <a:ext uri="{FF2B5EF4-FFF2-40B4-BE49-F238E27FC236}">
                <a16:creationId xmlns:a16="http://schemas.microsoft.com/office/drawing/2014/main" id="{24954E28-9487-6C42-A4FA-D9787E2815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975AD4A-0818-C643-B5E1-24833BA28228}"/>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394768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D9CD20-8B72-E244-B6DF-E9D6188A639F}"/>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3" name="Footer Placeholder 2">
            <a:extLst>
              <a:ext uri="{FF2B5EF4-FFF2-40B4-BE49-F238E27FC236}">
                <a16:creationId xmlns:a16="http://schemas.microsoft.com/office/drawing/2014/main" id="{4D98ABF5-12DC-DB4A-A7D7-5AAC7970986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791014-68B2-B246-A9ED-7836DB458DB2}"/>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4179663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7908-4959-BA48-AE19-1012488F74D7}"/>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F1D224C-CF85-6040-B42D-23997EB4339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8BA576C-FEA1-6341-A898-269AF734AAE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6EF013B2-FCD4-6A41-A4C0-3F0F10A557A1}"/>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6" name="Footer Placeholder 5">
            <a:extLst>
              <a:ext uri="{FF2B5EF4-FFF2-40B4-BE49-F238E27FC236}">
                <a16:creationId xmlns:a16="http://schemas.microsoft.com/office/drawing/2014/main" id="{6FD8F137-749E-D240-A73D-194A664BD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DE1E7B-3431-1949-8B0D-90444E7D9CEB}"/>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1508594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68DA1-80F3-0443-9CCB-4003DEEED579}"/>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CA15CD-965A-1C4D-8F07-4AD129F304B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F3A326-D32C-7843-96E8-14ECA872C8F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8439B16-E975-7945-B775-93AAC01E0BCC}"/>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6" name="Footer Placeholder 5">
            <a:extLst>
              <a:ext uri="{FF2B5EF4-FFF2-40B4-BE49-F238E27FC236}">
                <a16:creationId xmlns:a16="http://schemas.microsoft.com/office/drawing/2014/main" id="{06FF628C-E4F7-E24A-82C2-039FE12C17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161050-47D9-B442-BEE2-DFCD79B9DE3A}"/>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1949838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4805D-E224-824B-B1E7-468427D22A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BF031A-D782-DD45-8616-5B7325C16A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8C1A54-DDA9-F84B-9440-E97C8A096DE2}"/>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618B6D2A-731B-1242-AF07-6E70F15399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22B55D-E774-4E43-9FF4-4F00BB30FFB3}"/>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245946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7CC5FC-1DD8-F442-911F-49F9D5F0DA3C}"/>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3A151D-51A4-6048-86A2-CBF07D9CE810}"/>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41CCC7-2A1A-0C4D-A5B4-8994E1ABCAC9}"/>
              </a:ext>
            </a:extLst>
          </p:cNvPr>
          <p:cNvSpPr>
            <a:spLocks noGrp="1"/>
          </p:cNvSpPr>
          <p:nvPr>
            <p:ph type="dt" sz="half" idx="10"/>
          </p:nvPr>
        </p:nvSpPr>
        <p:spPr/>
        <p:txBody>
          <a:body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D9D8E57B-1552-DB43-894B-7FDDA2AEC2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276BE6-F8E7-654F-A864-9B5FD91EF724}"/>
              </a:ext>
            </a:extLst>
          </p:cNvPr>
          <p:cNvSpPr>
            <a:spLocks noGrp="1"/>
          </p:cNvSpPr>
          <p:nvPr>
            <p:ph type="sldNum" sz="quarter" idx="12"/>
          </p:nvPr>
        </p:nvSpPr>
        <p:spPr/>
        <p:txBody>
          <a:bodyPr/>
          <a:lstStyle/>
          <a:p>
            <a:fld id="{27BD1E81-FA34-A649-BC73-7C3C72FCFD33}" type="slidenum">
              <a:rPr lang="en-US" smtClean="0"/>
              <a:t>‹#›</a:t>
            </a:fld>
            <a:endParaRPr lang="en-US"/>
          </a:p>
        </p:txBody>
      </p:sp>
    </p:spTree>
    <p:extLst>
      <p:ext uri="{BB962C8B-B14F-4D97-AF65-F5344CB8AC3E}">
        <p14:creationId xmlns:p14="http://schemas.microsoft.com/office/powerpoint/2010/main" val="9594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F84ECD-5044-BF47-AEEC-3641B34758E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7341D2-B63D-3E46-A5E5-24B52356AE2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67A3F8-005B-CA4C-9E80-1A0660F59A3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F9119BD-1CB4-854D-AEC7-B1F7653F4F63}" type="datetimeFigureOut">
              <a:rPr lang="en-US" smtClean="0"/>
              <a:t>10/24/2021</a:t>
            </a:fld>
            <a:endParaRPr lang="en-US"/>
          </a:p>
        </p:txBody>
      </p:sp>
      <p:sp>
        <p:nvSpPr>
          <p:cNvPr id="5" name="Footer Placeholder 4">
            <a:extLst>
              <a:ext uri="{FF2B5EF4-FFF2-40B4-BE49-F238E27FC236}">
                <a16:creationId xmlns:a16="http://schemas.microsoft.com/office/drawing/2014/main" id="{797F5645-0B2A-4545-A2F7-FCB26F4322D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5C83296-BC07-714C-95C1-15A77347607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7BD1E81-FA34-A649-BC73-7C3C72FCFD33}" type="slidenum">
              <a:rPr lang="en-US" smtClean="0"/>
              <a:t>‹#›</a:t>
            </a:fld>
            <a:endParaRPr lang="en-US"/>
          </a:p>
        </p:txBody>
      </p:sp>
    </p:spTree>
    <p:extLst>
      <p:ext uri="{BB962C8B-B14F-4D97-AF65-F5344CB8AC3E}">
        <p14:creationId xmlns:p14="http://schemas.microsoft.com/office/powerpoint/2010/main" val="31604373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thecaterpillaryears.com/potty-training-gear/" TargetMode="External"/><Relationship Id="rId5" Type="http://schemas.openxmlformats.org/officeDocument/2006/relationships/image" Target="../media/image9.jpeg"/><Relationship Id="rId4" Type="http://schemas.openxmlformats.org/officeDocument/2006/relationships/hyperlink" Target="https://presurfer.blogspot.com/2013/01/ipotty-toilet-training-now-with-added.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flickr.com/photos/110746905@N06/11520240145/" TargetMode="Externa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pngall.com/baby-png" TargetMode="External"/><Relationship Id="rId5" Type="http://schemas.openxmlformats.org/officeDocument/2006/relationships/image" Target="../media/image17.pn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eg"/><Relationship Id="rId7" Type="http://schemas.openxmlformats.org/officeDocument/2006/relationships/hyperlink" Target="https://in5d.com/why-patience-is-a-virtu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hyperlink" Target="https://en.wikipedia.org/wiki/Toddler" TargetMode="External"/><Relationship Id="rId9" Type="http://schemas.openxmlformats.org/officeDocument/2006/relationships/hyperlink" Target="http://weighinginblog.org/1/post/2015/10/baby-led-what-babies-introduction-to-solid-foods-and-later-eating-habits.html"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ggc.org.uk/kids/child-development/interactive-child-devlopment-timelin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sychologynoteshq.com/erikerikson/" TargetMode="External"/><Relationship Id="rId2" Type="http://schemas.openxmlformats.org/officeDocument/2006/relationships/hyperlink" Target="https://www.nhsggc.org.uk/kids/child-development/interactive-child-devlopment-time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Rectangle 55">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0F87C-64BF-0E45-9984-E7AAB80FA87D}"/>
              </a:ext>
            </a:extLst>
          </p:cNvPr>
          <p:cNvSpPr>
            <a:spLocks noGrp="1"/>
          </p:cNvSpPr>
          <p:nvPr>
            <p:ph type="title"/>
          </p:nvPr>
        </p:nvSpPr>
        <p:spPr>
          <a:xfrm>
            <a:off x="605118" y="457201"/>
            <a:ext cx="2133600" cy="3588870"/>
          </a:xfrm>
        </p:spPr>
        <p:txBody>
          <a:bodyPr anchor="b">
            <a:normAutofit/>
          </a:bodyPr>
          <a:lstStyle/>
          <a:p>
            <a:pPr algn="r"/>
            <a:br>
              <a:rPr lang="en-GB" sz="1400">
                <a:solidFill>
                  <a:srgbClr val="FFFFFF"/>
                </a:solidFill>
              </a:rPr>
            </a:br>
            <a:r>
              <a:rPr lang="en-GB" sz="1400">
                <a:solidFill>
                  <a:srgbClr val="FFFFFF"/>
                </a:solidFill>
              </a:rPr>
              <a:t>Name Sahira Javed </a:t>
            </a:r>
            <a:br>
              <a:rPr lang="en-GB" sz="1400">
                <a:solidFill>
                  <a:srgbClr val="FFFFFF"/>
                </a:solidFill>
              </a:rPr>
            </a:br>
            <a:r>
              <a:rPr lang="en-GB" sz="1400">
                <a:solidFill>
                  <a:srgbClr val="FFFFFF"/>
                </a:solidFill>
              </a:rPr>
              <a:t>Student Number 2014836</a:t>
            </a:r>
            <a:br>
              <a:rPr lang="en-GB" sz="1400">
                <a:solidFill>
                  <a:srgbClr val="FFFFFF"/>
                </a:solidFill>
              </a:rPr>
            </a:br>
            <a:br>
              <a:rPr lang="en-GB" sz="1400">
                <a:solidFill>
                  <a:srgbClr val="FFFFFF"/>
                </a:solidFill>
              </a:rPr>
            </a:br>
            <a:r>
              <a:rPr lang="en-GB" sz="1400">
                <a:solidFill>
                  <a:srgbClr val="FFFFFF"/>
                </a:solidFill>
              </a:rPr>
              <a:t>Module Psychology Health and Social Care</a:t>
            </a:r>
            <a:br>
              <a:rPr lang="en-GB" sz="1400">
                <a:solidFill>
                  <a:srgbClr val="FFFFFF"/>
                </a:solidFill>
              </a:rPr>
            </a:br>
            <a:br>
              <a:rPr lang="en-GB" sz="1400">
                <a:solidFill>
                  <a:srgbClr val="FFFFFF"/>
                </a:solidFill>
              </a:rPr>
            </a:br>
            <a:r>
              <a:rPr lang="en-GB" sz="1400">
                <a:solidFill>
                  <a:srgbClr val="FFFFFF"/>
                </a:solidFill>
              </a:rPr>
              <a:t>Module Code BMHP4019</a:t>
            </a:r>
            <a:br>
              <a:rPr lang="en-GB" sz="1400">
                <a:solidFill>
                  <a:srgbClr val="FFFFFF"/>
                </a:solidFill>
              </a:rPr>
            </a:br>
            <a:br>
              <a:rPr lang="en-GB" sz="1400">
                <a:solidFill>
                  <a:srgbClr val="FFFFFF"/>
                </a:solidFill>
              </a:rPr>
            </a:br>
            <a:r>
              <a:rPr lang="en-GB" sz="1400">
                <a:solidFill>
                  <a:srgbClr val="FFFFFF"/>
                </a:solidFill>
              </a:rPr>
              <a:t>Lecturer Rebecca Kavanagh</a:t>
            </a:r>
            <a:br>
              <a:rPr lang="en-GB" sz="1400">
                <a:solidFill>
                  <a:srgbClr val="FFFFFF"/>
                </a:solidFill>
              </a:rPr>
            </a:br>
            <a:br>
              <a:rPr lang="en-GB" sz="1400">
                <a:solidFill>
                  <a:srgbClr val="FFFFFF"/>
                </a:solidFill>
              </a:rPr>
            </a:br>
            <a:endParaRPr lang="en-US" sz="1400">
              <a:solidFill>
                <a:srgbClr val="FFFFFF"/>
              </a:solidFill>
            </a:endParaRPr>
          </a:p>
        </p:txBody>
      </p:sp>
      <p:sp>
        <p:nvSpPr>
          <p:cNvPr id="3" name="Content Placeholder 2">
            <a:extLst>
              <a:ext uri="{FF2B5EF4-FFF2-40B4-BE49-F238E27FC236}">
                <a16:creationId xmlns:a16="http://schemas.microsoft.com/office/drawing/2014/main" id="{B71AECC6-D207-F041-AA8F-2010199ACF4B}"/>
              </a:ext>
            </a:extLst>
          </p:cNvPr>
          <p:cNvSpPr>
            <a:spLocks noGrp="1"/>
          </p:cNvSpPr>
          <p:nvPr>
            <p:ph idx="1"/>
          </p:nvPr>
        </p:nvSpPr>
        <p:spPr>
          <a:xfrm>
            <a:off x="3486934" y="669363"/>
            <a:ext cx="2356854" cy="5534211"/>
          </a:xfrm>
        </p:spPr>
        <p:txBody>
          <a:bodyPr anchor="ctr">
            <a:normAutofit/>
          </a:bodyPr>
          <a:lstStyle/>
          <a:p>
            <a:pPr marL="0" indent="0">
              <a:buNone/>
            </a:pPr>
            <a:r>
              <a:rPr lang="en-GB" sz="1700"/>
              <a:t>“A Child’s experience between the ages 0-5 years can affect the rest of their lives”</a:t>
            </a:r>
          </a:p>
          <a:p>
            <a:pPr marL="0" indent="0">
              <a:buNone/>
            </a:pPr>
            <a:endParaRPr lang="en-GB" sz="1700"/>
          </a:p>
          <a:p>
            <a:pPr marL="0" indent="0">
              <a:buNone/>
            </a:pPr>
            <a:endParaRPr lang="en-GB" sz="1700"/>
          </a:p>
          <a:p>
            <a:pPr marL="0" indent="0">
              <a:buNone/>
            </a:pPr>
            <a:endParaRPr lang="en-GB" sz="1700"/>
          </a:p>
          <a:p>
            <a:pPr marL="0" indent="0">
              <a:buNone/>
            </a:pPr>
            <a:endParaRPr lang="en-US" sz="1700"/>
          </a:p>
        </p:txBody>
      </p:sp>
      <p:pic>
        <p:nvPicPr>
          <p:cNvPr id="4" name="Picture 4" descr="Sleeping baby">
            <a:extLst>
              <a:ext uri="{FF2B5EF4-FFF2-40B4-BE49-F238E27FC236}">
                <a16:creationId xmlns:a16="http://schemas.microsoft.com/office/drawing/2014/main" id="{14AD713D-CCD4-9648-846F-C102ABD9F474}"/>
              </a:ext>
            </a:extLst>
          </p:cNvPr>
          <p:cNvPicPr>
            <a:picLocks noChangeAspect="1"/>
          </p:cNvPicPr>
          <p:nvPr/>
        </p:nvPicPr>
        <p:blipFill rotWithShape="1">
          <a:blip r:embed="rId2">
            <a:extLst>
              <a:ext uri="{28A0092B-C50C-407E-A947-70E740481C1C}">
                <a14:useLocalDpi xmlns:a14="http://schemas.microsoft.com/office/drawing/2010/main" val="0"/>
              </a:ext>
            </a:extLst>
          </a:blip>
          <a:srcRect l="21802" r="21975"/>
          <a:stretch/>
        </p:blipFill>
        <p:spPr>
          <a:xfrm>
            <a:off x="6406882" y="900555"/>
            <a:ext cx="2005713" cy="2381255"/>
          </a:xfrm>
          <a:prstGeom prst="rect">
            <a:avLst/>
          </a:prstGeom>
        </p:spPr>
      </p:pic>
      <p:pic>
        <p:nvPicPr>
          <p:cNvPr id="5" name="Picture 5" descr="Child in a crib">
            <a:extLst>
              <a:ext uri="{FF2B5EF4-FFF2-40B4-BE49-F238E27FC236}">
                <a16:creationId xmlns:a16="http://schemas.microsoft.com/office/drawing/2014/main" id="{F925450D-ED90-774E-9C0E-59E45433485D}"/>
              </a:ext>
            </a:extLst>
          </p:cNvPr>
          <p:cNvPicPr>
            <a:picLocks noChangeAspect="1"/>
          </p:cNvPicPr>
          <p:nvPr/>
        </p:nvPicPr>
        <p:blipFill rotWithShape="1">
          <a:blip r:embed="rId3">
            <a:extLst>
              <a:ext uri="{28A0092B-C50C-407E-A947-70E740481C1C}">
                <a14:useLocalDpi xmlns:a14="http://schemas.microsoft.com/office/drawing/2010/main" val="0"/>
              </a:ext>
            </a:extLst>
          </a:blip>
          <a:srcRect l="19198" r="24909"/>
          <a:stretch/>
        </p:blipFill>
        <p:spPr>
          <a:xfrm>
            <a:off x="6406916" y="3589863"/>
            <a:ext cx="2005645" cy="2395235"/>
          </a:xfrm>
          <a:prstGeom prst="rect">
            <a:avLst/>
          </a:prstGeom>
        </p:spPr>
      </p:pic>
    </p:spTree>
    <p:extLst>
      <p:ext uri="{BB962C8B-B14F-4D97-AF65-F5344CB8AC3E}">
        <p14:creationId xmlns:p14="http://schemas.microsoft.com/office/powerpoint/2010/main" val="831713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DED91-936A-E742-BE4C-8F14FE8104AC}"/>
              </a:ext>
            </a:extLst>
          </p:cNvPr>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Introduction </a:t>
            </a:r>
            <a:endParaRPr lang="en-US" sz="3200">
              <a:solidFill>
                <a:srgbClr val="FFFFFF"/>
              </a:solidFill>
            </a:endParaRPr>
          </a:p>
        </p:txBody>
      </p:sp>
      <p:graphicFrame>
        <p:nvGraphicFramePr>
          <p:cNvPr id="14" name="Content Placeholder 2">
            <a:extLst>
              <a:ext uri="{FF2B5EF4-FFF2-40B4-BE49-F238E27FC236}">
                <a16:creationId xmlns:a16="http://schemas.microsoft.com/office/drawing/2014/main" id="{9E41407A-C2B1-4511-B7A8-80DECF671A85}"/>
              </a:ext>
            </a:extLst>
          </p:cNvPr>
          <p:cNvGraphicFramePr>
            <a:graphicFrameLocks noGrp="1"/>
          </p:cNvGraphicFramePr>
          <p:nvPr>
            <p:ph idx="1"/>
            <p:extLst>
              <p:ext uri="{D42A27DB-BD31-4B8C-83A1-F6EECF244321}">
                <p14:modId xmlns:p14="http://schemas.microsoft.com/office/powerpoint/2010/main" val="353150487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309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1" cy="1576446"/>
            <a:chOff x="0" y="0"/>
            <a:chExt cx="12192002" cy="1576446"/>
          </a:xfrm>
        </p:grpSpPr>
        <p:sp>
          <p:nvSpPr>
            <p:cNvPr id="44" name="Rectangle 43">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4D37E81-6B34-8A4A-8434-C3CD3908B8B7}"/>
              </a:ext>
            </a:extLst>
          </p:cNvPr>
          <p:cNvSpPr>
            <a:spLocks noGrp="1"/>
          </p:cNvSpPr>
          <p:nvPr>
            <p:ph type="title"/>
          </p:nvPr>
        </p:nvSpPr>
        <p:spPr>
          <a:xfrm>
            <a:off x="1028700" y="407695"/>
            <a:ext cx="7293022" cy="1083982"/>
          </a:xfrm>
        </p:spPr>
        <p:txBody>
          <a:bodyPr anchor="ctr">
            <a:normAutofit/>
          </a:bodyPr>
          <a:lstStyle/>
          <a:p>
            <a:r>
              <a:rPr lang="en-GB" sz="3500">
                <a:solidFill>
                  <a:srgbClr val="FFFFFF"/>
                </a:solidFill>
              </a:rPr>
              <a:t>Freud Theory</a:t>
            </a:r>
            <a:br>
              <a:rPr lang="en-GB" sz="3500">
                <a:solidFill>
                  <a:srgbClr val="FFFFFF"/>
                </a:solidFill>
                <a:cs typeface="Calibri Light"/>
              </a:rPr>
            </a:br>
            <a:r>
              <a:rPr lang="en-GB" sz="3500">
                <a:solidFill>
                  <a:srgbClr val="FFFFFF"/>
                </a:solidFill>
              </a:rPr>
              <a:t>Oral stage 0 to 1 year </a:t>
            </a:r>
            <a:endParaRPr lang="en-US" sz="3500">
              <a:solidFill>
                <a:srgbClr val="FFFFFF"/>
              </a:solidFill>
            </a:endParaRPr>
          </a:p>
        </p:txBody>
      </p:sp>
      <p:pic>
        <p:nvPicPr>
          <p:cNvPr id="4" name="Graphic 5" descr="Baby bottle outline">
            <a:extLst>
              <a:ext uri="{FF2B5EF4-FFF2-40B4-BE49-F238E27FC236}">
                <a16:creationId xmlns:a16="http://schemas.microsoft.com/office/drawing/2014/main" id="{CF0492B0-2CBD-46DC-8A0C-54B13DCBB0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69743" y="2116359"/>
            <a:ext cx="2133001" cy="2133001"/>
          </a:xfrm>
          <a:prstGeom prst="rect">
            <a:avLst/>
          </a:prstGeom>
        </p:spPr>
      </p:pic>
      <p:pic>
        <p:nvPicPr>
          <p:cNvPr id="7" name="Graphic 21" descr="Pacifier with solid fill">
            <a:extLst>
              <a:ext uri="{FF2B5EF4-FFF2-40B4-BE49-F238E27FC236}">
                <a16:creationId xmlns:a16="http://schemas.microsoft.com/office/drawing/2014/main" id="{692CECA8-BCCC-4584-A5AD-5CFBCC31DCF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510597" y="2200459"/>
            <a:ext cx="2133001" cy="2133001"/>
          </a:xfrm>
          <a:prstGeom prst="rect">
            <a:avLst/>
          </a:prstGeom>
        </p:spPr>
      </p:pic>
      <p:pic>
        <p:nvPicPr>
          <p:cNvPr id="6" name="Picture 6" descr="Mother With A Feeding Bottle Free Stock Photo - Public ...">
            <a:extLst>
              <a:ext uri="{FF2B5EF4-FFF2-40B4-BE49-F238E27FC236}">
                <a16:creationId xmlns:a16="http://schemas.microsoft.com/office/drawing/2014/main" id="{2041241C-C21C-4869-B694-3B5A93BE7C53}"/>
              </a:ext>
            </a:extLst>
          </p:cNvPr>
          <p:cNvPicPr>
            <a:picLocks noChangeAspect="1"/>
          </p:cNvPicPr>
          <p:nvPr/>
        </p:nvPicPr>
        <p:blipFill>
          <a:blip r:embed="rId7"/>
          <a:stretch>
            <a:fillRect/>
          </a:stretch>
        </p:blipFill>
        <p:spPr>
          <a:xfrm>
            <a:off x="751332" y="2253978"/>
            <a:ext cx="2133001" cy="2133001"/>
          </a:xfrm>
          <a:prstGeom prst="rect">
            <a:avLst/>
          </a:prstGeom>
        </p:spPr>
      </p:pic>
      <p:sp>
        <p:nvSpPr>
          <p:cNvPr id="3" name="Content Placeholder 2">
            <a:extLst>
              <a:ext uri="{FF2B5EF4-FFF2-40B4-BE49-F238E27FC236}">
                <a16:creationId xmlns:a16="http://schemas.microsoft.com/office/drawing/2014/main" id="{AD9C616C-CDAD-D845-9635-636904C9004E}"/>
              </a:ext>
            </a:extLst>
          </p:cNvPr>
          <p:cNvSpPr>
            <a:spLocks noGrp="1"/>
          </p:cNvSpPr>
          <p:nvPr>
            <p:ph idx="1"/>
          </p:nvPr>
        </p:nvSpPr>
        <p:spPr>
          <a:xfrm>
            <a:off x="1028700" y="4786744"/>
            <a:ext cx="7086600" cy="1442631"/>
          </a:xfrm>
        </p:spPr>
        <p:txBody>
          <a:bodyPr vert="horz" lIns="91440" tIns="45720" rIns="91440" bIns="45720" rtlCol="0" anchor="t">
            <a:normAutofit/>
          </a:bodyPr>
          <a:lstStyle/>
          <a:p>
            <a:pPr marL="0" indent="0">
              <a:buNone/>
            </a:pPr>
            <a:r>
              <a:rPr lang="en-GB" sz="1300"/>
              <a:t>According to Freud Child development occurs in a series of stages which concentrates on different pleasure areas of the body. </a:t>
            </a:r>
            <a:br>
              <a:rPr lang="en-GB" sz="1300">
                <a:cs typeface="Calibri"/>
              </a:rPr>
            </a:br>
            <a:endParaRPr lang="en-GB" sz="1300">
              <a:cs typeface="Calibri"/>
            </a:endParaRPr>
          </a:p>
          <a:p>
            <a:pPr marL="0" indent="0">
              <a:buNone/>
            </a:pPr>
            <a:r>
              <a:rPr lang="en-GB" sz="1300">
                <a:cs typeface="Calibri"/>
              </a:rPr>
              <a:t>Children go through a series of psychosexual stages that lead to development of the adult personality </a:t>
            </a:r>
            <a:endParaRPr lang="en-GB" sz="1300"/>
          </a:p>
          <a:p>
            <a:pPr marL="0" indent="0">
              <a:buNone/>
            </a:pPr>
            <a:endParaRPr lang="en-GB" sz="1300" b="1">
              <a:cs typeface="Calibri"/>
            </a:endParaRPr>
          </a:p>
          <a:p>
            <a:pPr marL="0" indent="0">
              <a:buNone/>
            </a:pPr>
            <a:endParaRPr lang="en-GB" sz="1300"/>
          </a:p>
          <a:p>
            <a:pPr marL="0" indent="0">
              <a:buNone/>
            </a:pPr>
            <a:endParaRPr lang="en-GB" sz="1300"/>
          </a:p>
          <a:p>
            <a:pPr marL="0" indent="0">
              <a:buNone/>
            </a:pPr>
            <a:endParaRPr lang="en-GB" sz="1300"/>
          </a:p>
        </p:txBody>
      </p:sp>
    </p:spTree>
    <p:extLst>
      <p:ext uri="{BB962C8B-B14F-4D97-AF65-F5344CB8AC3E}">
        <p14:creationId xmlns:p14="http://schemas.microsoft.com/office/powerpoint/2010/main" val="808578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10138"/>
            <a:ext cx="9144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A picture containing indoor&#10;&#10;Description automatically generated">
            <a:extLst>
              <a:ext uri="{FF2B5EF4-FFF2-40B4-BE49-F238E27FC236}">
                <a16:creationId xmlns:a16="http://schemas.microsoft.com/office/drawing/2014/main" id="{C371A8C6-1225-49EA-9258-7AD4DB5D06B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881" r="14054" b="2"/>
          <a:stretch/>
        </p:blipFill>
        <p:spPr>
          <a:xfrm>
            <a:off x="6378940" y="265099"/>
            <a:ext cx="2895033" cy="3457378"/>
          </a:xfrm>
          <a:prstGeom prst="rect">
            <a:avLst/>
          </a:prstGeom>
        </p:spPr>
      </p:pic>
      <p:sp>
        <p:nvSpPr>
          <p:cNvPr id="43" name="Rectangle 42">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16E0A0-F923-374A-9AB2-611DF1BC6864}"/>
              </a:ext>
            </a:extLst>
          </p:cNvPr>
          <p:cNvSpPr>
            <a:spLocks noGrp="1"/>
          </p:cNvSpPr>
          <p:nvPr>
            <p:ph type="title"/>
          </p:nvPr>
        </p:nvSpPr>
        <p:spPr>
          <a:xfrm>
            <a:off x="473298" y="457201"/>
            <a:ext cx="2265420" cy="3588870"/>
          </a:xfrm>
        </p:spPr>
        <p:txBody>
          <a:bodyPr anchor="b">
            <a:normAutofit/>
          </a:bodyPr>
          <a:lstStyle/>
          <a:p>
            <a:pPr algn="r"/>
            <a:r>
              <a:rPr lang="en-GB" sz="3500">
                <a:solidFill>
                  <a:srgbClr val="FFFFFF"/>
                </a:solidFill>
              </a:rPr>
              <a:t> </a:t>
            </a:r>
            <a:endParaRPr lang="en-US" sz="3500">
              <a:solidFill>
                <a:srgbClr val="FFFFFF"/>
              </a:solidFill>
            </a:endParaRPr>
          </a:p>
        </p:txBody>
      </p:sp>
      <p:sp>
        <p:nvSpPr>
          <p:cNvPr id="3" name="Content Placeholder 2">
            <a:extLst>
              <a:ext uri="{FF2B5EF4-FFF2-40B4-BE49-F238E27FC236}">
                <a16:creationId xmlns:a16="http://schemas.microsoft.com/office/drawing/2014/main" id="{EDE212DE-C9AA-3241-83B9-73C0EA0B1599}"/>
              </a:ext>
            </a:extLst>
          </p:cNvPr>
          <p:cNvSpPr>
            <a:spLocks noGrp="1"/>
          </p:cNvSpPr>
          <p:nvPr>
            <p:ph idx="1"/>
          </p:nvPr>
        </p:nvSpPr>
        <p:spPr>
          <a:xfrm>
            <a:off x="3486933" y="669363"/>
            <a:ext cx="2467935" cy="5534211"/>
          </a:xfrm>
        </p:spPr>
        <p:txBody>
          <a:bodyPr vert="horz" lIns="91440" tIns="45720" rIns="91440" bIns="45720" rtlCol="0" anchor="ctr">
            <a:normAutofit/>
          </a:bodyPr>
          <a:lstStyle/>
          <a:p>
            <a:pPr marL="0" indent="0">
              <a:buNone/>
            </a:pPr>
            <a:r>
              <a:rPr lang="en-GB" sz="1700" b="1"/>
              <a:t>Anal Stage 1 to 3 Year</a:t>
            </a:r>
          </a:p>
          <a:p>
            <a:pPr marL="0" indent="0">
              <a:buNone/>
            </a:pPr>
            <a:r>
              <a:rPr lang="en-GB" sz="1700"/>
              <a:t>Sense of Independence </a:t>
            </a:r>
          </a:p>
          <a:p>
            <a:pPr marL="0" indent="0">
              <a:buNone/>
            </a:pPr>
            <a:endParaRPr lang="en-GB" sz="1700">
              <a:cs typeface="Calibri"/>
            </a:endParaRPr>
          </a:p>
          <a:p>
            <a:pPr marL="0" indent="0">
              <a:buNone/>
            </a:pPr>
            <a:endParaRPr lang="en-GB" sz="1700">
              <a:cs typeface="Calibri"/>
            </a:endParaRPr>
          </a:p>
          <a:p>
            <a:pPr marL="0" indent="0">
              <a:buNone/>
            </a:pPr>
            <a:endParaRPr lang="en-GB" sz="1700"/>
          </a:p>
        </p:txBody>
      </p:sp>
      <p:pic>
        <p:nvPicPr>
          <p:cNvPr id="7" name="Picture 7" descr="A picture containing floor, toilet, window, indoor&#10;&#10;Description automatically generated">
            <a:extLst>
              <a:ext uri="{FF2B5EF4-FFF2-40B4-BE49-F238E27FC236}">
                <a16:creationId xmlns:a16="http://schemas.microsoft.com/office/drawing/2014/main" id="{3FA67206-6107-44B9-87C4-6DC3ECBA4358}"/>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712" r="17866" b="-1"/>
          <a:stretch/>
        </p:blipFill>
        <p:spPr>
          <a:xfrm>
            <a:off x="6248967" y="3420897"/>
            <a:ext cx="2895033" cy="3437103"/>
          </a:xfrm>
          <a:prstGeom prst="rect">
            <a:avLst/>
          </a:prstGeom>
        </p:spPr>
      </p:pic>
      <p:sp>
        <p:nvSpPr>
          <p:cNvPr id="5" name="TextBox 4">
            <a:extLst>
              <a:ext uri="{FF2B5EF4-FFF2-40B4-BE49-F238E27FC236}">
                <a16:creationId xmlns:a16="http://schemas.microsoft.com/office/drawing/2014/main" id="{63C7134E-F1A7-4CE1-BB8F-FC1D964C1369}"/>
              </a:ext>
            </a:extLst>
          </p:cNvPr>
          <p:cNvSpPr txBox="1"/>
          <p:nvPr/>
        </p:nvSpPr>
        <p:spPr>
          <a:xfrm>
            <a:off x="3238500" y="4762500"/>
            <a:ext cx="26670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8" name="TextBox 7">
            <a:extLst>
              <a:ext uri="{FF2B5EF4-FFF2-40B4-BE49-F238E27FC236}">
                <a16:creationId xmlns:a16="http://schemas.microsoft.com/office/drawing/2014/main" id="{A04ED972-C789-4C23-880A-390C37AEE729}"/>
              </a:ext>
            </a:extLst>
          </p:cNvPr>
          <p:cNvSpPr txBox="1"/>
          <p:nvPr/>
        </p:nvSpPr>
        <p:spPr>
          <a:xfrm>
            <a:off x="5188226" y="380652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11" name="TextBox 10">
            <a:extLst>
              <a:ext uri="{FF2B5EF4-FFF2-40B4-BE49-F238E27FC236}">
                <a16:creationId xmlns:a16="http://schemas.microsoft.com/office/drawing/2014/main" id="{97874655-9B2A-4809-96DB-F3724CF7519C}"/>
              </a:ext>
            </a:extLst>
          </p:cNvPr>
          <p:cNvSpPr txBox="1"/>
          <p:nvPr/>
        </p:nvSpPr>
        <p:spPr>
          <a:xfrm>
            <a:off x="3200400" y="4413250"/>
            <a:ext cx="2743200" cy="317500"/>
          </a:xfrm>
          <a:prstGeom prst="rect">
            <a:avLst/>
          </a:prstGeom>
        </p:spPr>
        <p:txBody>
          <a:bodyPr lIns="91440" tIns="45720" rIns="91440" bIns="45720" anchor="t">
            <a:normAutofit fontScale="92500" lnSpcReduction="20000"/>
          </a:bodyPr>
          <a:lstStyle/>
          <a:p>
            <a:endParaRPr lang="en-US">
              <a:cs typeface="Calibri"/>
            </a:endParaRPr>
          </a:p>
        </p:txBody>
      </p:sp>
    </p:spTree>
    <p:extLst>
      <p:ext uri="{BB962C8B-B14F-4D97-AF65-F5344CB8AC3E}">
        <p14:creationId xmlns:p14="http://schemas.microsoft.com/office/powerpoint/2010/main" val="2502255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10138"/>
            <a:ext cx="9144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ild biting gingerbread man">
            <a:extLst>
              <a:ext uri="{FF2B5EF4-FFF2-40B4-BE49-F238E27FC236}">
                <a16:creationId xmlns:a16="http://schemas.microsoft.com/office/drawing/2014/main" id="{80430DCC-EDEB-4A31-9724-BD820AD49BA3}"/>
              </a:ext>
            </a:extLst>
          </p:cNvPr>
          <p:cNvPicPr>
            <a:picLocks noChangeAspect="1"/>
          </p:cNvPicPr>
          <p:nvPr/>
        </p:nvPicPr>
        <p:blipFill rotWithShape="1">
          <a:blip r:embed="rId3"/>
          <a:srcRect l="9914" r="36915" b="2"/>
          <a:stretch/>
        </p:blipFill>
        <p:spPr>
          <a:xfrm>
            <a:off x="6248967" y="-10138"/>
            <a:ext cx="2895033" cy="3457378"/>
          </a:xfrm>
          <a:prstGeom prst="rect">
            <a:avLst/>
          </a:prstGeom>
        </p:spPr>
      </p:pic>
      <p:sp>
        <p:nvSpPr>
          <p:cNvPr id="25" name="Rectangle 2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C6AF86-E5A3-1F4D-AE9A-170094E01F4B}"/>
              </a:ext>
            </a:extLst>
          </p:cNvPr>
          <p:cNvSpPr>
            <a:spLocks noGrp="1"/>
          </p:cNvSpPr>
          <p:nvPr>
            <p:ph type="title"/>
          </p:nvPr>
        </p:nvSpPr>
        <p:spPr>
          <a:xfrm>
            <a:off x="473298" y="457201"/>
            <a:ext cx="2265420" cy="3588870"/>
          </a:xfrm>
        </p:spPr>
        <p:txBody>
          <a:bodyPr anchor="b">
            <a:normAutofit/>
          </a:bodyPr>
          <a:lstStyle/>
          <a:p>
            <a:pPr algn="r"/>
            <a:r>
              <a:rPr lang="en-GB" sz="3200">
                <a:solidFill>
                  <a:srgbClr val="FFFFFF"/>
                </a:solidFill>
              </a:rPr>
              <a:t>At this stage child is learning to make own choices e.g what to eat, wear, drink</a:t>
            </a:r>
            <a:endParaRPr lang="en-US" sz="3200">
              <a:solidFill>
                <a:srgbClr val="FFFFFF"/>
              </a:solidFill>
            </a:endParaRPr>
          </a:p>
        </p:txBody>
      </p:sp>
      <p:sp>
        <p:nvSpPr>
          <p:cNvPr id="3" name="Content Placeholder 2">
            <a:extLst>
              <a:ext uri="{FF2B5EF4-FFF2-40B4-BE49-F238E27FC236}">
                <a16:creationId xmlns:a16="http://schemas.microsoft.com/office/drawing/2014/main" id="{2DFEA818-7774-474E-A0BA-32B9456C8872}"/>
              </a:ext>
            </a:extLst>
          </p:cNvPr>
          <p:cNvSpPr>
            <a:spLocks noGrp="1"/>
          </p:cNvSpPr>
          <p:nvPr>
            <p:ph idx="1"/>
          </p:nvPr>
        </p:nvSpPr>
        <p:spPr>
          <a:xfrm>
            <a:off x="3486934" y="669363"/>
            <a:ext cx="2356854" cy="5534211"/>
          </a:xfrm>
        </p:spPr>
        <p:txBody>
          <a:bodyPr vert="horz" lIns="91440" tIns="45720" rIns="91440" bIns="45720" rtlCol="0" anchor="ctr">
            <a:normAutofit/>
          </a:bodyPr>
          <a:lstStyle/>
          <a:p>
            <a:pPr marL="0" indent="0">
              <a:buNone/>
            </a:pPr>
            <a:endParaRPr lang="en-GB" sz="1700">
              <a:cs typeface="Calibri" panose="020F0502020204030204"/>
            </a:endParaRPr>
          </a:p>
          <a:p>
            <a:pPr marL="0" indent="0">
              <a:buNone/>
            </a:pPr>
            <a:endParaRPr lang="en-US" sz="1700"/>
          </a:p>
        </p:txBody>
      </p:sp>
      <p:pic>
        <p:nvPicPr>
          <p:cNvPr id="5" name="Picture 5">
            <a:extLst>
              <a:ext uri="{FF2B5EF4-FFF2-40B4-BE49-F238E27FC236}">
                <a16:creationId xmlns:a16="http://schemas.microsoft.com/office/drawing/2014/main" id="{90F37BF3-AFFC-432B-83E1-48F80FDF2420}"/>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1260" r="26309" b="3"/>
          <a:stretch/>
        </p:blipFill>
        <p:spPr>
          <a:xfrm>
            <a:off x="6248967" y="3420897"/>
            <a:ext cx="2895033" cy="3437103"/>
          </a:xfrm>
          <a:prstGeom prst="rect">
            <a:avLst/>
          </a:prstGeom>
        </p:spPr>
      </p:pic>
      <p:sp>
        <p:nvSpPr>
          <p:cNvPr id="6" name="TextBox 5">
            <a:extLst>
              <a:ext uri="{FF2B5EF4-FFF2-40B4-BE49-F238E27FC236}">
                <a16:creationId xmlns:a16="http://schemas.microsoft.com/office/drawing/2014/main" id="{C6C0FF01-498A-41CA-810E-1E2DDE8EBD65}"/>
              </a:ext>
            </a:extLst>
          </p:cNvPr>
          <p:cNvSpPr txBox="1"/>
          <p:nvPr/>
        </p:nvSpPr>
        <p:spPr>
          <a:xfrm>
            <a:off x="6942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88476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1884A8-FF37-423B-9BB8-FE351C803564}"/>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3500" kern="1200">
                <a:solidFill>
                  <a:srgbClr val="FFFFFF"/>
                </a:solidFill>
                <a:latin typeface="+mj-lt"/>
                <a:ea typeface="+mj-ea"/>
                <a:cs typeface="+mj-cs"/>
              </a:rPr>
              <a:t>Phallic stage age 3-6        </a:t>
            </a:r>
          </a:p>
        </p:txBody>
      </p:sp>
      <p:pic>
        <p:nvPicPr>
          <p:cNvPr id="4" name="Graphic 4" descr="Gender with solid fill">
            <a:extLst>
              <a:ext uri="{FF2B5EF4-FFF2-40B4-BE49-F238E27FC236}">
                <a16:creationId xmlns:a16="http://schemas.microsoft.com/office/drawing/2014/main" id="{5F9A549A-07DC-4771-9006-332EF5F6F57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3376821" y="719344"/>
            <a:ext cx="5419311" cy="5419311"/>
          </a:xfrm>
          <a:prstGeom prst="rect">
            <a:avLst/>
          </a:prstGeom>
        </p:spPr>
      </p:pic>
    </p:spTree>
    <p:extLst>
      <p:ext uri="{BB962C8B-B14F-4D97-AF65-F5344CB8AC3E}">
        <p14:creationId xmlns:p14="http://schemas.microsoft.com/office/powerpoint/2010/main" val="4083016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C48E3E2-9F0E-554F-9075-91C8584A5B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010" y="457200"/>
            <a:ext cx="7693980" cy="5943600"/>
          </a:xfrm>
          <a:prstGeom prst="rect">
            <a:avLst/>
          </a:prstGeom>
        </p:spPr>
      </p:pic>
    </p:spTree>
    <p:extLst>
      <p:ext uri="{BB962C8B-B14F-4D97-AF65-F5344CB8AC3E}">
        <p14:creationId xmlns:p14="http://schemas.microsoft.com/office/powerpoint/2010/main" val="412631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5">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7">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2900" y="8482"/>
            <a:ext cx="2676207"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9">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5E496E-4F85-410D-A323-08B10EF25874}"/>
              </a:ext>
            </a:extLst>
          </p:cNvPr>
          <p:cNvSpPr>
            <a:spLocks noGrp="1"/>
          </p:cNvSpPr>
          <p:nvPr>
            <p:ph type="title"/>
          </p:nvPr>
        </p:nvSpPr>
        <p:spPr>
          <a:xfrm>
            <a:off x="524706" y="1282890"/>
            <a:ext cx="2213376" cy="2756847"/>
          </a:xfrm>
        </p:spPr>
        <p:txBody>
          <a:bodyPr vert="horz" lIns="91440" tIns="45720" rIns="91440" bIns="45720" rtlCol="0" anchor="b">
            <a:normAutofit/>
          </a:bodyPr>
          <a:lstStyle/>
          <a:p>
            <a:pPr algn="r"/>
            <a:r>
              <a:rPr lang="en-US" sz="3500" kern="1200">
                <a:solidFill>
                  <a:srgbClr val="FFFFFF"/>
                </a:solidFill>
                <a:latin typeface="+mj-lt"/>
                <a:ea typeface="+mj-ea"/>
                <a:cs typeface="+mj-cs"/>
              </a:rPr>
              <a:t>TRUST vs Mistrust -0-18 MONTHS</a:t>
            </a:r>
          </a:p>
        </p:txBody>
      </p:sp>
      <p:sp>
        <p:nvSpPr>
          <p:cNvPr id="27" name="Rectangle 31">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9038" y="4107658"/>
            <a:ext cx="2469272" cy="3030557"/>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Red Triangles">
            <a:extLst>
              <a:ext uri="{FF2B5EF4-FFF2-40B4-BE49-F238E27FC236}">
                <a16:creationId xmlns:a16="http://schemas.microsoft.com/office/drawing/2014/main" id="{201BD0D0-0808-4E3B-A888-4833E446D4E6}"/>
              </a:ext>
            </a:extLst>
          </p:cNvPr>
          <p:cNvPicPr>
            <a:picLocks noGrp="1" noChangeAspect="1"/>
          </p:cNvPicPr>
          <p:nvPr>
            <p:ph idx="1"/>
          </p:nvPr>
        </p:nvPicPr>
        <p:blipFill rotWithShape="1">
          <a:blip r:embed="rId3"/>
          <a:srcRect l="19199" r="19710" b="1"/>
          <a:stretch/>
        </p:blipFill>
        <p:spPr>
          <a:xfrm>
            <a:off x="3024676" y="3428999"/>
            <a:ext cx="3062879" cy="3446819"/>
          </a:xfrm>
          <a:prstGeom prst="rect">
            <a:avLst/>
          </a:prstGeom>
        </p:spPr>
      </p:pic>
      <p:pic>
        <p:nvPicPr>
          <p:cNvPr id="6" name="Picture 6" descr="Mother holding baby">
            <a:extLst>
              <a:ext uri="{FF2B5EF4-FFF2-40B4-BE49-F238E27FC236}">
                <a16:creationId xmlns:a16="http://schemas.microsoft.com/office/drawing/2014/main" id="{69800147-A3A7-4B58-AFC5-B19629C484A9}"/>
              </a:ext>
            </a:extLst>
          </p:cNvPr>
          <p:cNvPicPr>
            <a:picLocks noChangeAspect="1"/>
          </p:cNvPicPr>
          <p:nvPr/>
        </p:nvPicPr>
        <p:blipFill rotWithShape="1">
          <a:blip r:embed="rId4"/>
          <a:srcRect l="14242" r="26294" b="1"/>
          <a:stretch/>
        </p:blipFill>
        <p:spPr>
          <a:xfrm>
            <a:off x="3024676" y="1658"/>
            <a:ext cx="3062879" cy="3438124"/>
          </a:xfrm>
          <a:prstGeom prst="rect">
            <a:avLst/>
          </a:prstGeom>
        </p:spPr>
      </p:pic>
      <p:pic>
        <p:nvPicPr>
          <p:cNvPr id="7" name="Picture 7" descr="A picture containing person, indoor, child, young&#10;&#10;Description automatically generated">
            <a:extLst>
              <a:ext uri="{FF2B5EF4-FFF2-40B4-BE49-F238E27FC236}">
                <a16:creationId xmlns:a16="http://schemas.microsoft.com/office/drawing/2014/main" id="{1480D82B-0A2A-4818-8458-B607E47010F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9416" r="4169" b="3"/>
          <a:stretch/>
        </p:blipFill>
        <p:spPr>
          <a:xfrm>
            <a:off x="6087555" y="3428999"/>
            <a:ext cx="3062878" cy="3446819"/>
          </a:xfrm>
          <a:prstGeom prst="rect">
            <a:avLst/>
          </a:prstGeom>
        </p:spPr>
      </p:pic>
      <p:pic>
        <p:nvPicPr>
          <p:cNvPr id="5" name="Picture 5" descr="Baby sleeping with teddy bear">
            <a:extLst>
              <a:ext uri="{FF2B5EF4-FFF2-40B4-BE49-F238E27FC236}">
                <a16:creationId xmlns:a16="http://schemas.microsoft.com/office/drawing/2014/main" id="{853A3C31-4C08-4666-B096-C0E81256653F}"/>
              </a:ext>
            </a:extLst>
          </p:cNvPr>
          <p:cNvPicPr>
            <a:picLocks noChangeAspect="1"/>
          </p:cNvPicPr>
          <p:nvPr/>
        </p:nvPicPr>
        <p:blipFill rotWithShape="1">
          <a:blip r:embed="rId7"/>
          <a:srcRect l="5143" r="35393" b="1"/>
          <a:stretch/>
        </p:blipFill>
        <p:spPr>
          <a:xfrm>
            <a:off x="6087555" y="1658"/>
            <a:ext cx="3062880" cy="3438124"/>
          </a:xfrm>
          <a:prstGeom prst="rect">
            <a:avLst/>
          </a:prstGeom>
        </p:spPr>
      </p:pic>
      <p:sp>
        <p:nvSpPr>
          <p:cNvPr id="8" name="TextBox 7">
            <a:extLst>
              <a:ext uri="{FF2B5EF4-FFF2-40B4-BE49-F238E27FC236}">
                <a16:creationId xmlns:a16="http://schemas.microsoft.com/office/drawing/2014/main" id="{D159CFD7-C958-4161-BF02-B1319B0FCBC0}"/>
              </a:ext>
            </a:extLst>
          </p:cNvPr>
          <p:cNvSpPr txBox="1"/>
          <p:nvPr/>
        </p:nvSpPr>
        <p:spPr>
          <a:xfrm>
            <a:off x="3200400" y="4764088"/>
            <a:ext cx="2743200" cy="317500"/>
          </a:xfrm>
          <a:prstGeom prst="rect">
            <a:avLst/>
          </a:prstGeom>
        </p:spPr>
        <p:txBody>
          <a:bodyPr lIns="91440" tIns="45720" rIns="91440" bIns="45720" anchor="t">
            <a:normAutofit fontScale="92500" lnSpcReduction="20000"/>
          </a:bodyPr>
          <a:lstStyle/>
          <a:p>
            <a:endParaRPr lang="en-US">
              <a:cs typeface="Calibri"/>
            </a:endParaRPr>
          </a:p>
        </p:txBody>
      </p:sp>
    </p:spTree>
    <p:extLst>
      <p:ext uri="{BB962C8B-B14F-4D97-AF65-F5344CB8AC3E}">
        <p14:creationId xmlns:p14="http://schemas.microsoft.com/office/powerpoint/2010/main" val="1132187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8">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5E496E-4F85-410D-A323-08B10EF25874}"/>
              </a:ext>
            </a:extLst>
          </p:cNvPr>
          <p:cNvSpPr>
            <a:spLocks noGrp="1"/>
          </p:cNvSpPr>
          <p:nvPr>
            <p:ph type="title"/>
          </p:nvPr>
        </p:nvSpPr>
        <p:spPr>
          <a:xfrm>
            <a:off x="373607" y="456345"/>
            <a:ext cx="2384947" cy="3556097"/>
          </a:xfrm>
        </p:spPr>
        <p:txBody>
          <a:bodyPr vert="horz" lIns="91440" tIns="45720" rIns="91440" bIns="45720" rtlCol="0" anchor="b">
            <a:normAutofit/>
          </a:bodyPr>
          <a:lstStyle/>
          <a:p>
            <a:pPr algn="r"/>
            <a:r>
              <a:rPr lang="en-US" sz="3500" kern="1200">
                <a:solidFill>
                  <a:srgbClr val="FFFFFF"/>
                </a:solidFill>
                <a:latin typeface="+mj-lt"/>
                <a:ea typeface="+mj-ea"/>
                <a:cs typeface="+mj-cs"/>
              </a:rPr>
              <a:t>Autonomy vs Shame and Doubt 18 Months to 3 years </a:t>
            </a:r>
          </a:p>
        </p:txBody>
      </p:sp>
      <p:sp>
        <p:nvSpPr>
          <p:cNvPr id="5" name="TextBox 4">
            <a:extLst>
              <a:ext uri="{FF2B5EF4-FFF2-40B4-BE49-F238E27FC236}">
                <a16:creationId xmlns:a16="http://schemas.microsoft.com/office/drawing/2014/main" id="{CFCF9BBF-D0E9-4336-BA1D-57477A99AC18}"/>
              </a:ext>
            </a:extLst>
          </p:cNvPr>
          <p:cNvSpPr txBox="1"/>
          <p:nvPr/>
        </p:nvSpPr>
        <p:spPr>
          <a:xfrm>
            <a:off x="3434118" y="511389"/>
            <a:ext cx="2446361" cy="5848468"/>
          </a:xfrm>
          <a:prstGeom prst="rect">
            <a:avLst/>
          </a:prstGeom>
        </p:spPr>
        <p:txBody>
          <a:bodyPr vert="horz" lIns="91440" tIns="45720" rIns="91440" bIns="45720" rtlCol="0" anchor="ctr">
            <a:normAutofit/>
          </a:bodyPr>
          <a:lstStyle/>
          <a:p>
            <a:pPr>
              <a:lnSpc>
                <a:spcPct val="90000"/>
              </a:lnSpc>
              <a:spcAft>
                <a:spcPts val="600"/>
              </a:spcAft>
            </a:pPr>
            <a:r>
              <a:rPr lang="en-US" sz="1700"/>
              <a:t>.</a:t>
            </a:r>
            <a:endParaRPr lang="en-US"/>
          </a:p>
        </p:txBody>
      </p:sp>
      <p:pic>
        <p:nvPicPr>
          <p:cNvPr id="4" name="Picture 4">
            <a:extLst>
              <a:ext uri="{FF2B5EF4-FFF2-40B4-BE49-F238E27FC236}">
                <a16:creationId xmlns:a16="http://schemas.microsoft.com/office/drawing/2014/main" id="{7DD1BD21-0775-4E55-A92C-6BBDAFE729F8}"/>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26995" r="-2" b="28486"/>
          <a:stretch/>
        </p:blipFill>
        <p:spPr>
          <a:xfrm>
            <a:off x="6220152" y="99364"/>
            <a:ext cx="2900316" cy="1719613"/>
          </a:xfrm>
          <a:prstGeom prst="rect">
            <a:avLst/>
          </a:prstGeom>
        </p:spPr>
      </p:pic>
      <p:pic>
        <p:nvPicPr>
          <p:cNvPr id="10" name="Picture 10" descr="Images Gratuites : dépression, déprimé, frustré ...">
            <a:extLst>
              <a:ext uri="{FF2B5EF4-FFF2-40B4-BE49-F238E27FC236}">
                <a16:creationId xmlns:a16="http://schemas.microsoft.com/office/drawing/2014/main" id="{B4906685-0859-4C3D-8F2A-04DF4C86B18A}"/>
              </a:ext>
            </a:extLst>
          </p:cNvPr>
          <p:cNvPicPr>
            <a:picLocks noChangeAspect="1"/>
          </p:cNvPicPr>
          <p:nvPr/>
        </p:nvPicPr>
        <p:blipFill rotWithShape="1">
          <a:blip r:embed="rId5"/>
          <a:srcRect t="1724" r="3" b="7412"/>
          <a:stretch/>
        </p:blipFill>
        <p:spPr>
          <a:xfrm>
            <a:off x="6220152" y="3610006"/>
            <a:ext cx="2900316" cy="1719613"/>
          </a:xfrm>
          <a:prstGeom prst="rect">
            <a:avLst/>
          </a:prstGeom>
        </p:spPr>
      </p:pic>
      <p:pic>
        <p:nvPicPr>
          <p:cNvPr id="11" name="Picture 11" descr="A picture containing text, sandglass&#10;&#10;Description automatically generated">
            <a:extLst>
              <a:ext uri="{FF2B5EF4-FFF2-40B4-BE49-F238E27FC236}">
                <a16:creationId xmlns:a16="http://schemas.microsoft.com/office/drawing/2014/main" id="{37F74DED-7D3D-44BB-AFD8-DF451EDADA76}"/>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r="3" b="2805"/>
          <a:stretch/>
        </p:blipFill>
        <p:spPr>
          <a:xfrm>
            <a:off x="6248967" y="5138381"/>
            <a:ext cx="2900316" cy="1719613"/>
          </a:xfrm>
          <a:prstGeom prst="rect">
            <a:avLst/>
          </a:prstGeom>
        </p:spPr>
      </p:pic>
      <p:pic>
        <p:nvPicPr>
          <p:cNvPr id="7" name="Picture 7">
            <a:extLst>
              <a:ext uri="{FF2B5EF4-FFF2-40B4-BE49-F238E27FC236}">
                <a16:creationId xmlns:a16="http://schemas.microsoft.com/office/drawing/2014/main" id="{6402985E-DC8A-43F2-AA65-9A7EAA2C0586}"/>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t="719" r="3" b="10459"/>
          <a:stretch/>
        </p:blipFill>
        <p:spPr>
          <a:xfrm>
            <a:off x="6248967" y="1892190"/>
            <a:ext cx="2900316" cy="1719613"/>
          </a:xfrm>
          <a:prstGeom prst="rect">
            <a:avLst/>
          </a:prstGeom>
        </p:spPr>
      </p:pic>
      <p:sp>
        <p:nvSpPr>
          <p:cNvPr id="8" name="TextBox 7">
            <a:extLst>
              <a:ext uri="{FF2B5EF4-FFF2-40B4-BE49-F238E27FC236}">
                <a16:creationId xmlns:a16="http://schemas.microsoft.com/office/drawing/2014/main" id="{7FA4EF92-D948-4927-BE9A-BD58FA4AD62A}"/>
              </a:ext>
            </a:extLst>
          </p:cNvPr>
          <p:cNvSpPr txBox="1"/>
          <p:nvPr/>
        </p:nvSpPr>
        <p:spPr>
          <a:xfrm>
            <a:off x="2528047" y="6053097"/>
            <a:ext cx="2743200" cy="317500"/>
          </a:xfrm>
          <a:prstGeom prst="rect">
            <a:avLst/>
          </a:prstGeom>
        </p:spPr>
        <p:txBody>
          <a:bodyPr lIns="91440" tIns="45720" rIns="91440" bIns="45720" anchor="t">
            <a:normAutofit fontScale="92500" lnSpcReduction="20000"/>
          </a:bodyPr>
          <a:lstStyle/>
          <a:p>
            <a:endParaRPr lang="en-US">
              <a:cs typeface="Calibri"/>
            </a:endParaRPr>
          </a:p>
        </p:txBody>
      </p:sp>
    </p:spTree>
    <p:extLst>
      <p:ext uri="{BB962C8B-B14F-4D97-AF65-F5344CB8AC3E}">
        <p14:creationId xmlns:p14="http://schemas.microsoft.com/office/powerpoint/2010/main" val="1055994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5B9B38D1-FF4E-4901-B0C2-292D00E4ADF3}"/>
              </a:ext>
            </a:extLst>
          </p:cNvPr>
          <p:cNvSpPr txBox="1"/>
          <p:nvPr/>
        </p:nvSpPr>
        <p:spPr>
          <a:xfrm>
            <a:off x="1037673" y="348865"/>
            <a:ext cx="7288583" cy="15764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500" dirty="0">
                <a:solidFill>
                  <a:srgbClr val="FFFFFF"/>
                </a:solidFill>
                <a:latin typeface="+mj-lt"/>
                <a:ea typeface="+mj-ea"/>
                <a:cs typeface="Calibri Light"/>
              </a:rPr>
              <a:t>Initiative vs Guilt 3-5 years</a:t>
            </a:r>
            <a:endParaRPr lang="en-US" sz="3500" kern="1200" dirty="0">
              <a:solidFill>
                <a:srgbClr val="FFFFFF"/>
              </a:solidFill>
              <a:latin typeface="+mj-lt"/>
              <a:ea typeface="+mj-ea"/>
              <a:cs typeface="Calibri Light"/>
            </a:endParaRPr>
          </a:p>
        </p:txBody>
      </p:sp>
      <p:graphicFrame>
        <p:nvGraphicFramePr>
          <p:cNvPr id="7" name="Content Placeholder 2">
            <a:extLst>
              <a:ext uri="{FF2B5EF4-FFF2-40B4-BE49-F238E27FC236}">
                <a16:creationId xmlns:a16="http://schemas.microsoft.com/office/drawing/2014/main" id="{182FF78E-9FA7-48D7-875D-1912795CB488}"/>
              </a:ext>
            </a:extLst>
          </p:cNvPr>
          <p:cNvGraphicFramePr>
            <a:graphicFrameLocks noGrp="1"/>
          </p:cNvGraphicFramePr>
          <p:nvPr>
            <p:ph idx="1"/>
            <p:extLst>
              <p:ext uri="{D42A27DB-BD31-4B8C-83A1-F6EECF244321}">
                <p14:modId xmlns:p14="http://schemas.microsoft.com/office/powerpoint/2010/main" val="349847319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8984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E0B29-7045-49C0-AC71-2D0DD7D98ED2}"/>
              </a:ext>
            </a:extLst>
          </p:cNvPr>
          <p:cNvSpPr>
            <a:spLocks noGrp="1"/>
          </p:cNvSpPr>
          <p:nvPr>
            <p:ph type="title"/>
          </p:nvPr>
        </p:nvSpPr>
        <p:spPr>
          <a:xfrm>
            <a:off x="350041" y="586855"/>
            <a:ext cx="2401025" cy="3387497"/>
          </a:xfrm>
        </p:spPr>
        <p:txBody>
          <a:bodyPr anchor="b">
            <a:normAutofit/>
          </a:bodyPr>
          <a:lstStyle/>
          <a:p>
            <a:pPr algn="r"/>
            <a:r>
              <a:rPr lang="en-GB" sz="3200">
                <a:solidFill>
                  <a:srgbClr val="FFFFFF"/>
                </a:solidFill>
                <a:cs typeface="Calibri Light"/>
              </a:rPr>
              <a:t>Child Development at age 0 – 5</a:t>
            </a:r>
            <a:br>
              <a:rPr lang="en-GB" sz="3200">
                <a:solidFill>
                  <a:srgbClr val="FFFFFF"/>
                </a:solidFill>
                <a:cs typeface="Calibri Light"/>
              </a:rPr>
            </a:br>
            <a:r>
              <a:rPr lang="en-GB" sz="3200">
                <a:solidFill>
                  <a:srgbClr val="FFFFFF"/>
                </a:solidFill>
                <a:cs typeface="Calibri Light"/>
              </a:rPr>
              <a:t>Key Points for Parents </a:t>
            </a:r>
          </a:p>
        </p:txBody>
      </p:sp>
      <p:sp>
        <p:nvSpPr>
          <p:cNvPr id="3" name="Content Placeholder 2">
            <a:extLst>
              <a:ext uri="{FF2B5EF4-FFF2-40B4-BE49-F238E27FC236}">
                <a16:creationId xmlns:a16="http://schemas.microsoft.com/office/drawing/2014/main" id="{96D9C480-6652-4CBD-9DF8-DE2D585C2B49}"/>
              </a:ext>
            </a:extLst>
          </p:cNvPr>
          <p:cNvSpPr>
            <a:spLocks noGrp="1"/>
          </p:cNvSpPr>
          <p:nvPr>
            <p:ph idx="1"/>
          </p:nvPr>
        </p:nvSpPr>
        <p:spPr>
          <a:xfrm>
            <a:off x="3607694" y="649480"/>
            <a:ext cx="4916510" cy="5546047"/>
          </a:xfrm>
        </p:spPr>
        <p:txBody>
          <a:bodyPr vert="horz" lIns="91440" tIns="45720" rIns="91440" bIns="45720" rtlCol="0" anchor="ctr">
            <a:normAutofit/>
          </a:bodyPr>
          <a:lstStyle/>
          <a:p>
            <a:r>
              <a:rPr lang="en-GB" sz="1700">
                <a:cs typeface="Calibri"/>
              </a:rPr>
              <a:t>According to Davies (2011)  The first 5 years of life, experiences and relationships stimulate children's development, creating millions of connections in their brains.</a:t>
            </a:r>
          </a:p>
          <a:p>
            <a:endParaRPr lang="en-GB" sz="1700">
              <a:cs typeface="Calibri"/>
            </a:endParaRPr>
          </a:p>
          <a:p>
            <a:r>
              <a:rPr lang="en-GB" sz="1700">
                <a:cs typeface="Calibri"/>
              </a:rPr>
              <a:t>Parents can follow the child development timeline birth to 5 years</a:t>
            </a:r>
          </a:p>
          <a:p>
            <a:r>
              <a:rPr lang="en-GB" sz="1700">
                <a:cs typeface="Calibri"/>
              </a:rPr>
              <a:t>The following information provides guidance on what to expect. Don’t worry if your child does not meet the timeline all children are different it just a guidance to help parents. available at </a:t>
            </a:r>
          </a:p>
          <a:p>
            <a:endParaRPr lang="en-GB" sz="1700">
              <a:cs typeface="Calibri"/>
            </a:endParaRPr>
          </a:p>
          <a:p>
            <a:pPr marL="0" indent="0">
              <a:buNone/>
            </a:pPr>
            <a:r>
              <a:rPr lang="en-GB" sz="1700">
                <a:latin typeface="Arial"/>
                <a:cs typeface="Calibri"/>
                <a:hlinkClick r:id="rId2"/>
              </a:rPr>
              <a:t>https://www.nhsggc.org.uk/kids/child-development/interactive-child-devlopment-timeline</a:t>
            </a:r>
            <a:r>
              <a:rPr lang="en-GB" sz="1700">
                <a:latin typeface="Arial"/>
                <a:cs typeface="Calibri"/>
              </a:rPr>
              <a:t>. </a:t>
            </a:r>
          </a:p>
        </p:txBody>
      </p:sp>
    </p:spTree>
    <p:extLst>
      <p:ext uri="{BB962C8B-B14F-4D97-AF65-F5344CB8AC3E}">
        <p14:creationId xmlns:p14="http://schemas.microsoft.com/office/powerpoint/2010/main" val="3703325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218B5-D98D-496F-973B-6EBE632E1E0E}"/>
              </a:ext>
            </a:extLst>
          </p:cNvPr>
          <p:cNvSpPr>
            <a:spLocks noGrp="1"/>
          </p:cNvSpPr>
          <p:nvPr>
            <p:ph type="title"/>
          </p:nvPr>
        </p:nvSpPr>
        <p:spPr>
          <a:xfrm>
            <a:off x="619797" y="586855"/>
            <a:ext cx="3172575" cy="3387497"/>
          </a:xfrm>
        </p:spPr>
        <p:txBody>
          <a:bodyPr anchor="b">
            <a:normAutofit/>
          </a:bodyPr>
          <a:lstStyle/>
          <a:p>
            <a:pPr algn="r"/>
            <a:r>
              <a:rPr lang="en-GB" sz="3500">
                <a:solidFill>
                  <a:srgbClr val="FFFFFF"/>
                </a:solidFill>
                <a:cs typeface="Calibri Light"/>
              </a:rPr>
              <a:t>Activities Parents can do with their child </a:t>
            </a:r>
            <a:endParaRPr lang="en-GB" sz="3500">
              <a:solidFill>
                <a:srgbClr val="FFFFFF"/>
              </a:solidFill>
            </a:endParaRPr>
          </a:p>
        </p:txBody>
      </p:sp>
      <p:sp>
        <p:nvSpPr>
          <p:cNvPr id="3" name="Content Placeholder 2">
            <a:extLst>
              <a:ext uri="{FF2B5EF4-FFF2-40B4-BE49-F238E27FC236}">
                <a16:creationId xmlns:a16="http://schemas.microsoft.com/office/drawing/2014/main" id="{EBA6D540-D663-43CA-9173-F0330F137300}"/>
              </a:ext>
            </a:extLst>
          </p:cNvPr>
          <p:cNvSpPr>
            <a:spLocks noGrp="1"/>
          </p:cNvSpPr>
          <p:nvPr>
            <p:ph idx="1"/>
          </p:nvPr>
        </p:nvSpPr>
        <p:spPr>
          <a:xfrm>
            <a:off x="4877368" y="649480"/>
            <a:ext cx="3646835" cy="5546047"/>
          </a:xfrm>
        </p:spPr>
        <p:txBody>
          <a:bodyPr vert="horz" lIns="91440" tIns="45720" rIns="91440" bIns="45720" rtlCol="0" anchor="ctr">
            <a:normAutofit/>
          </a:bodyPr>
          <a:lstStyle/>
          <a:p>
            <a:r>
              <a:rPr lang="en-GB" sz="1700" b="1">
                <a:cs typeface="Calibri"/>
              </a:rPr>
              <a:t>0 – 12 Months</a:t>
            </a:r>
            <a:r>
              <a:rPr lang="en-GB" sz="1700">
                <a:cs typeface="Calibri"/>
              </a:rPr>
              <a:t> Make it Fun </a:t>
            </a:r>
          </a:p>
          <a:p>
            <a:r>
              <a:rPr lang="en-GB" sz="1700">
                <a:cs typeface="Calibri"/>
              </a:rPr>
              <a:t>Use Music, sound and touch Stick your tongue out tickle them, make funny noises. Play together with fabric books talk to them.</a:t>
            </a:r>
          </a:p>
          <a:p>
            <a:endParaRPr lang="en-GB" sz="1700">
              <a:cs typeface="Calibri"/>
            </a:endParaRPr>
          </a:p>
          <a:p>
            <a:r>
              <a:rPr lang="en-GB" sz="1700" b="1">
                <a:cs typeface="Calibri"/>
              </a:rPr>
              <a:t>12- 24 Months</a:t>
            </a:r>
            <a:r>
              <a:rPr lang="en-GB" sz="1700">
                <a:cs typeface="Calibri"/>
              </a:rPr>
              <a:t> – share stories together describe each page pictures, Play peekaboo, Sing songs to your child great way of learning about language.</a:t>
            </a:r>
          </a:p>
          <a:p>
            <a:r>
              <a:rPr lang="en-GB" sz="1700">
                <a:cs typeface="Calibri"/>
              </a:rPr>
              <a:t>Get Creative draw pictures with your child.</a:t>
            </a:r>
          </a:p>
          <a:p>
            <a:r>
              <a:rPr lang="en-GB" sz="1700" b="1">
                <a:cs typeface="Calibri"/>
              </a:rPr>
              <a:t>2- 5 Years</a:t>
            </a:r>
            <a:r>
              <a:rPr lang="en-GB" sz="1700">
                <a:cs typeface="Calibri"/>
              </a:rPr>
              <a:t> --- Get creative make puppets get involved in conversations play pretend games, Explore outside plant a flower together go swimming </a:t>
            </a:r>
          </a:p>
        </p:txBody>
      </p:sp>
    </p:spTree>
    <p:extLst>
      <p:ext uri="{BB962C8B-B14F-4D97-AF65-F5344CB8AC3E}">
        <p14:creationId xmlns:p14="http://schemas.microsoft.com/office/powerpoint/2010/main" val="3252288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0A1A6-3FED-BE41-85B6-3F8DB4C591DF}"/>
              </a:ext>
            </a:extLst>
          </p:cNvPr>
          <p:cNvSpPr>
            <a:spLocks noGrp="1"/>
          </p:cNvSpPr>
          <p:nvPr>
            <p:ph type="title"/>
          </p:nvPr>
        </p:nvSpPr>
        <p:spPr/>
        <p:txBody>
          <a:bodyPr/>
          <a:lstStyle/>
          <a:p>
            <a:r>
              <a:rPr lang="en-GB"/>
              <a:t>Reference </a:t>
            </a:r>
            <a:endParaRPr lang="en-US"/>
          </a:p>
        </p:txBody>
      </p:sp>
      <p:sp>
        <p:nvSpPr>
          <p:cNvPr id="3" name="Content Placeholder 2">
            <a:extLst>
              <a:ext uri="{FF2B5EF4-FFF2-40B4-BE49-F238E27FC236}">
                <a16:creationId xmlns:a16="http://schemas.microsoft.com/office/drawing/2014/main" id="{CCAECFD4-8069-4446-9BF5-99463675B382}"/>
              </a:ext>
            </a:extLst>
          </p:cNvPr>
          <p:cNvSpPr>
            <a:spLocks noGrp="1"/>
          </p:cNvSpPr>
          <p:nvPr>
            <p:ph idx="1"/>
          </p:nvPr>
        </p:nvSpPr>
        <p:spPr>
          <a:xfrm>
            <a:off x="121994" y="1546087"/>
            <a:ext cx="8393356" cy="4630876"/>
          </a:xfrm>
        </p:spPr>
        <p:txBody>
          <a:bodyPr vert="horz" lIns="91440" tIns="45720" rIns="91440" bIns="45720" rtlCol="0" anchor="t">
            <a:normAutofit/>
          </a:bodyPr>
          <a:lstStyle/>
          <a:p>
            <a:pPr marL="0" indent="0">
              <a:buNone/>
            </a:pPr>
            <a:r>
              <a:rPr lang="en-GB" sz="1600">
                <a:cs typeface="Calibri"/>
              </a:rPr>
              <a:t>Davies, D. (2011). Child development: A practitioner's guide (3rd </a:t>
            </a:r>
            <a:r>
              <a:rPr lang="en-GB" sz="1600" err="1">
                <a:cs typeface="Calibri"/>
              </a:rPr>
              <a:t>edn</a:t>
            </a:r>
            <a:r>
              <a:rPr lang="en-GB" sz="1600">
                <a:cs typeface="Calibri"/>
              </a:rPr>
              <a:t>). New York: The Guildford Press.</a:t>
            </a:r>
          </a:p>
          <a:p>
            <a:pPr marL="0" indent="0">
              <a:buNone/>
            </a:pPr>
            <a:r>
              <a:rPr lang="en-GB" sz="1600"/>
              <a:t>Dunkel, C. S. And </a:t>
            </a:r>
            <a:r>
              <a:rPr lang="en-GB" sz="1600" err="1"/>
              <a:t>Harbke</a:t>
            </a:r>
            <a:r>
              <a:rPr lang="en-GB" sz="1600"/>
              <a:t>, C. (2017). A Review of Measures of Erikson’s Stages of Psychosocial Development: Evidence for a General Factors: </a:t>
            </a:r>
            <a:r>
              <a:rPr lang="en-GB" sz="1600" i="1"/>
              <a:t>Journal of adult development, 24 (1), pp. 58-76 doi:10.1007/s10804-016-9247-4.</a:t>
            </a:r>
            <a:endParaRPr lang="en-GB">
              <a:cs typeface="Calibri"/>
            </a:endParaRPr>
          </a:p>
          <a:p>
            <a:pPr marL="0" indent="0">
              <a:buNone/>
            </a:pPr>
            <a:r>
              <a:rPr lang="en-GB" sz="1600" i="1"/>
              <a:t>Child development/NHS GGC available at  </a:t>
            </a:r>
            <a:r>
              <a:rPr lang="en-GB" sz="1600">
                <a:ea typeface="+mn-lt"/>
                <a:cs typeface="+mn-lt"/>
                <a:hlinkClick r:id="rId2"/>
              </a:rPr>
              <a:t>https://www.nhsggc.org.uk/kids/child-development/interactive-child-devlopment-timeline</a:t>
            </a:r>
            <a:r>
              <a:rPr lang="en-GB" sz="1600">
                <a:ea typeface="+mn-lt"/>
                <a:cs typeface="+mn-lt"/>
              </a:rPr>
              <a:t>.  ( accessed 10th October 2021)</a:t>
            </a:r>
            <a:endParaRPr lang="en-GB"/>
          </a:p>
          <a:p>
            <a:pPr marL="0" indent="0">
              <a:buNone/>
            </a:pPr>
            <a:r>
              <a:rPr lang="en-GB" sz="1600" i="1"/>
              <a:t>Erikson’s Theory of psychosocial Development (2019).</a:t>
            </a:r>
            <a:r>
              <a:rPr lang="en-GB" sz="1600"/>
              <a:t> Available at </a:t>
            </a:r>
            <a:r>
              <a:rPr lang="en-GB" sz="1600">
                <a:hlinkClick r:id="rId3"/>
              </a:rPr>
              <a:t>http://psychologynoteshq.com/erikerikson/</a:t>
            </a:r>
            <a:r>
              <a:rPr lang="en-GB" sz="1600"/>
              <a:t> (accessed 15</a:t>
            </a:r>
            <a:r>
              <a:rPr lang="en-GB" sz="1600" baseline="30000"/>
              <a:t>th</a:t>
            </a:r>
            <a:r>
              <a:rPr lang="en-GB" sz="1600"/>
              <a:t> October 2021)</a:t>
            </a:r>
          </a:p>
          <a:p>
            <a:pPr marL="0" indent="0">
              <a:buNone/>
            </a:pPr>
            <a:r>
              <a:rPr lang="en-GB" sz="1600"/>
              <a:t>Garcia, J.L. (1995) Freud’s Psychosexual stage conception: A developmental Metaphor for Counsellors; </a:t>
            </a:r>
            <a:r>
              <a:rPr lang="en-GB" sz="1600" i="1"/>
              <a:t>Journal of counselling and development, 73 (5), pp. 498-502. </a:t>
            </a:r>
            <a:r>
              <a:rPr lang="en-GB" sz="1600" i="1" err="1"/>
              <a:t>doi</a:t>
            </a:r>
            <a:r>
              <a:rPr lang="en-GB" sz="1600" i="1"/>
              <a:t>: 10.1002/j.1556-6676.1995.tb01785.x.</a:t>
            </a:r>
          </a:p>
          <a:p>
            <a:pPr marL="0" indent="0">
              <a:buNone/>
            </a:pPr>
            <a:endParaRPr lang="en-GB" sz="1600" i="1">
              <a:cs typeface="Calibri"/>
            </a:endParaRPr>
          </a:p>
          <a:p>
            <a:pPr marL="0" indent="0">
              <a:buNone/>
            </a:pPr>
            <a:endParaRPr lang="en-GB" sz="1600" i="1">
              <a:cs typeface="Calibri"/>
            </a:endParaRPr>
          </a:p>
          <a:p>
            <a:pPr marL="0" indent="0">
              <a:buNone/>
            </a:pPr>
            <a:endParaRPr lang="en-GB" sz="1600" i="1">
              <a:cs typeface="Calibri"/>
            </a:endParaRPr>
          </a:p>
          <a:p>
            <a:pPr marL="0" indent="0">
              <a:buNone/>
            </a:pPr>
            <a:endParaRPr lang="en-GB" sz="1600" i="1">
              <a:cs typeface="Calibri"/>
            </a:endParaRPr>
          </a:p>
        </p:txBody>
      </p:sp>
    </p:spTree>
    <p:extLst>
      <p:ext uri="{BB962C8B-B14F-4D97-AF65-F5344CB8AC3E}">
        <p14:creationId xmlns:p14="http://schemas.microsoft.com/office/powerpoint/2010/main" val="2148882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Name Sahira Javed  Student Number 2014836  Module Psychology Health and Social Care  Module Code BMHP4019  Lecturer Rebecca Kavanagh  </vt:lpstr>
      <vt:lpstr>Introduction </vt:lpstr>
      <vt:lpstr>Freud Theory Oral stage 0 to 1 year </vt:lpstr>
      <vt:lpstr> </vt:lpstr>
      <vt:lpstr>At this stage child is learning to make own choices e.g what to eat, wear, drink</vt:lpstr>
      <vt:lpstr>Phallic stage age 3-6        </vt:lpstr>
      <vt:lpstr>PowerPoint Presentation</vt:lpstr>
      <vt:lpstr>TRUST vs Mistrust -0-18 MONTHS</vt:lpstr>
      <vt:lpstr>Autonomy vs Shame and Doubt 18 Months to 3 years </vt:lpstr>
      <vt:lpstr>PowerPoint Presentation</vt:lpstr>
      <vt:lpstr>Child Development at age 0 – 5 Key Points for Parents </vt:lpstr>
      <vt:lpstr>Activities Parents can do with their child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Sahira Javed  Student Number 2014836  Module Psychology Health and Social Care  Module Code BMHP4019  Lecturer Rebecca Kavanagh  </dc:title>
  <dc:creator>Sahira Javed (2014836)</dc:creator>
  <cp:revision>6</cp:revision>
  <dcterms:created xsi:type="dcterms:W3CDTF">2021-10-18T15:55:00Z</dcterms:created>
  <dcterms:modified xsi:type="dcterms:W3CDTF">2021-10-24T13:35:52Z</dcterms:modified>
</cp:coreProperties>
</file>