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3" autoAdjust="0"/>
    <p:restoredTop sz="94660"/>
  </p:normalViewPr>
  <p:slideViewPr>
    <p:cSldViewPr snapToGrid="0">
      <p:cViewPr varScale="1">
        <p:scale>
          <a:sx n="85" d="100"/>
          <a:sy n="85" d="100"/>
        </p:scale>
        <p:origin x="9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7/1/2020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8851702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7/1/2020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675570210"/>
      </p:ext>
    </p:extLst>
  </p:cSld>
  <p:clrMap bg1="dk1" tx1="lt1" bg2="dk2" tx2="lt2" accent1="accent1" accent2="accent2" accent3="accent3" accent4="accent4" accent5="accent5" accent6="accent6" hlink="hlink" folHlink="folHlink"/>
  <p:sldLayoutIdLst>
    <p:sldLayoutId id="2147483661" r:id="rId1"/>
  </p:sldLayoutIdLst>
  <p:hf sldNum="0" hdr="0" ftr="0" dt="0"/>
  <p:txStyles>
    <p:titleStyle>
      <a:lvl1pPr algn="ctr" defTabSz="457200" rtl="0" eaLnBrk="1" latinLnBrk="0" hangingPunct="1">
        <a:lnSpc>
          <a:spcPct val="90000"/>
        </a:lnSpc>
        <a:spcBef>
          <a:spcPct val="0"/>
        </a:spcBef>
        <a:buNone/>
        <a:defRPr sz="46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hyperlink" Target="https://en.wikipedia.org/wiki/File:Tesco_Logo.svg" TargetMode="Externa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7.jpg"/></Relationships>
</file>

<file path=ppt/slides/_rels/slide3.xml.rels><?xml version="1.0" encoding="UTF-8" standalone="yes"?>
<Relationships xmlns="http://schemas.openxmlformats.org/package/2006/relationships"><Relationship Id="rId3" Type="http://schemas.openxmlformats.org/officeDocument/2006/relationships/hyperlink" Target="http://terms/f/forecasting.asp"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www.narga.net/understanding-importance-web-design/"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hyperlink" Target="https://asdnerpe.wordpress.com/2010/07/09/nota-juridica-edicao-da-lei-12-2772010-nova-estrutura-remuneratoria-especial-termo-de-opcao/" TargetMode="Externa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www.picserver.org/highway-signs2/s/stakeholder.html"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766CDA4A-6CAA-4FED-A424-FF9D363E9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502C90-BF66-4234-8190-C087123410FF}"/>
              </a:ext>
            </a:extLst>
          </p:cNvPr>
          <p:cNvSpPr>
            <a:spLocks noGrp="1"/>
          </p:cNvSpPr>
          <p:nvPr>
            <p:ph type="ctrTitle"/>
          </p:nvPr>
        </p:nvSpPr>
        <p:spPr>
          <a:xfrm>
            <a:off x="1375983" y="5085730"/>
            <a:ext cx="9440034" cy="1059644"/>
          </a:xfrm>
        </p:spPr>
        <p:txBody>
          <a:bodyPr>
            <a:normAutofit fontScale="90000"/>
          </a:bodyPr>
          <a:lstStyle/>
          <a:p>
            <a:r>
              <a:rPr lang="en-GB" sz="4800" dirty="0"/>
              <a:t>Understanding and engaging in the customer experience.</a:t>
            </a:r>
            <a:br>
              <a:rPr lang="en-GB" sz="4800" dirty="0"/>
            </a:br>
            <a:r>
              <a:rPr lang="en-GB" sz="4800" dirty="0"/>
              <a:t>customer relation management</a:t>
            </a:r>
          </a:p>
        </p:txBody>
      </p:sp>
      <p:sp>
        <p:nvSpPr>
          <p:cNvPr id="3" name="Subtitle 2">
            <a:extLst>
              <a:ext uri="{FF2B5EF4-FFF2-40B4-BE49-F238E27FC236}">
                <a16:creationId xmlns:a16="http://schemas.microsoft.com/office/drawing/2014/main" id="{6A11F88B-D6F0-4B02-BB97-055B68620027}"/>
              </a:ext>
            </a:extLst>
          </p:cNvPr>
          <p:cNvSpPr>
            <a:spLocks noGrp="1"/>
          </p:cNvSpPr>
          <p:nvPr>
            <p:ph type="subTitle" idx="1"/>
          </p:nvPr>
        </p:nvSpPr>
        <p:spPr>
          <a:xfrm>
            <a:off x="1215117" y="6205568"/>
            <a:ext cx="9440034" cy="652432"/>
          </a:xfrm>
        </p:spPr>
        <p:txBody>
          <a:bodyPr>
            <a:normAutofit/>
          </a:bodyPr>
          <a:lstStyle/>
          <a:p>
            <a:r>
              <a:rPr lang="en-GB" dirty="0"/>
              <a:t>Abdul Shahid 0352098</a:t>
            </a:r>
          </a:p>
        </p:txBody>
      </p:sp>
      <p:pic>
        <p:nvPicPr>
          <p:cNvPr id="47" name="Picture 39">
            <a:extLst>
              <a:ext uri="{FF2B5EF4-FFF2-40B4-BE49-F238E27FC236}">
                <a16:creationId xmlns:a16="http://schemas.microsoft.com/office/drawing/2014/main" id="{9B0DB875-49E3-4B9D-8AAE-D81A127B66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pic>
        <p:nvPicPr>
          <p:cNvPr id="8" name="Picture 7" descr="A close up of a sign&#10;&#10;Description automatically generated">
            <a:extLst>
              <a:ext uri="{FF2B5EF4-FFF2-40B4-BE49-F238E27FC236}">
                <a16:creationId xmlns:a16="http://schemas.microsoft.com/office/drawing/2014/main" id="{A9A3A3F4-54A9-4497-B049-FE9A83F8045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169349" y="1824421"/>
            <a:ext cx="4765785" cy="1262933"/>
          </a:xfrm>
          <a:prstGeom prst="rect">
            <a:avLst/>
          </a:prstGeom>
        </p:spPr>
      </p:pic>
      <p:pic>
        <p:nvPicPr>
          <p:cNvPr id="25" name="Picture 3">
            <a:extLst>
              <a:ext uri="{FF2B5EF4-FFF2-40B4-BE49-F238E27FC236}">
                <a16:creationId xmlns:a16="http://schemas.microsoft.com/office/drawing/2014/main" id="{E709536D-C362-4011-BFFF-087554BD3A0B}"/>
              </a:ext>
            </a:extLst>
          </p:cNvPr>
          <p:cNvPicPr>
            <a:picLocks noChangeAspect="1"/>
          </p:cNvPicPr>
          <p:nvPr/>
        </p:nvPicPr>
        <p:blipFill rotWithShape="1">
          <a:blip r:embed="rId6"/>
          <a:srcRect t="23962" b="1038"/>
          <a:stretch/>
        </p:blipFill>
        <p:spPr>
          <a:xfrm>
            <a:off x="6256867" y="1119704"/>
            <a:ext cx="4757828" cy="2676278"/>
          </a:xfrm>
          <a:prstGeom prst="rect">
            <a:avLst/>
          </a:prstGeom>
        </p:spPr>
      </p:pic>
    </p:spTree>
    <p:extLst>
      <p:ext uri="{BB962C8B-B14F-4D97-AF65-F5344CB8AC3E}">
        <p14:creationId xmlns:p14="http://schemas.microsoft.com/office/powerpoint/2010/main" val="437809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A929A-A375-4486-9326-D7A153C8E9B2}"/>
              </a:ext>
            </a:extLst>
          </p:cNvPr>
          <p:cNvSpPr>
            <a:spLocks noGrp="1"/>
          </p:cNvSpPr>
          <p:nvPr>
            <p:ph type="ctrTitle"/>
          </p:nvPr>
        </p:nvSpPr>
        <p:spPr>
          <a:xfrm>
            <a:off x="1057349" y="2423550"/>
            <a:ext cx="5441285" cy="4746508"/>
          </a:xfrm>
        </p:spPr>
        <p:txBody>
          <a:bodyPr>
            <a:normAutofit fontScale="90000"/>
          </a:bodyPr>
          <a:lstStyle/>
          <a:p>
            <a:br>
              <a:rPr lang="en-GB" sz="2200" dirty="0">
                <a:effectLst/>
              </a:rPr>
            </a:br>
            <a:br>
              <a:rPr lang="en-GB" sz="2200" dirty="0">
                <a:effectLst/>
              </a:rPr>
            </a:br>
            <a:r>
              <a:rPr lang="en-GB" sz="2200" dirty="0">
                <a:effectLst/>
              </a:rPr>
              <a:t>1919</a:t>
            </a:r>
            <a:br>
              <a:rPr lang="en-GB" sz="2200" dirty="0">
                <a:effectLst/>
              </a:rPr>
            </a:br>
            <a:r>
              <a:rPr lang="en-GB" sz="2000" dirty="0">
                <a:effectLst/>
              </a:rPr>
              <a:t>Jack Cohen returns from war and starts a market stall</a:t>
            </a:r>
            <a:br>
              <a:rPr lang="en-GB" sz="2000" dirty="0">
                <a:effectLst/>
              </a:rPr>
            </a:br>
            <a:br>
              <a:rPr lang="en-GB" sz="2000" dirty="0">
                <a:effectLst/>
              </a:rPr>
            </a:br>
            <a:r>
              <a:rPr lang="en-GB" sz="2000" dirty="0">
                <a:effectLst/>
              </a:rPr>
              <a:t>1924</a:t>
            </a:r>
            <a:br>
              <a:rPr lang="en-GB" sz="2000" dirty="0">
                <a:effectLst/>
              </a:rPr>
            </a:br>
            <a:r>
              <a:rPr lang="en-GB" sz="2000" dirty="0">
                <a:effectLst/>
              </a:rPr>
              <a:t>The name 'Tesco' is born</a:t>
            </a:r>
            <a:br>
              <a:rPr lang="en-GB" sz="2000" dirty="0">
                <a:effectLst/>
              </a:rPr>
            </a:br>
            <a:br>
              <a:rPr lang="en-GB" sz="2000" dirty="0">
                <a:effectLst/>
              </a:rPr>
            </a:br>
            <a:r>
              <a:rPr lang="en-GB" sz="2000" dirty="0">
                <a:effectLst/>
              </a:rPr>
              <a:t>1929</a:t>
            </a:r>
            <a:br>
              <a:rPr lang="en-GB" sz="2000" b="1" dirty="0">
                <a:effectLst/>
              </a:rPr>
            </a:br>
            <a:r>
              <a:rPr lang="en-GB" sz="2000" dirty="0">
                <a:effectLst/>
              </a:rPr>
              <a:t>The first Tesco store</a:t>
            </a:r>
            <a:br>
              <a:rPr lang="en-GB" sz="2000" dirty="0">
                <a:effectLst/>
              </a:rPr>
            </a:br>
            <a:br>
              <a:rPr lang="en-GB" sz="2000" dirty="0">
                <a:effectLst/>
              </a:rPr>
            </a:br>
            <a:r>
              <a:rPr lang="en-GB" sz="2000" dirty="0">
                <a:effectLst/>
              </a:rPr>
              <a:t>1979</a:t>
            </a:r>
            <a:br>
              <a:rPr lang="en-GB" sz="2000" dirty="0">
                <a:effectLst/>
              </a:rPr>
            </a:br>
            <a:r>
              <a:rPr lang="en-GB" sz="2000" dirty="0">
                <a:effectLst/>
              </a:rPr>
              <a:t>The end of an era</a:t>
            </a:r>
            <a:br>
              <a:rPr lang="en-GB" sz="2000" dirty="0">
                <a:effectLst/>
              </a:rPr>
            </a:br>
            <a:r>
              <a:rPr lang="en-GB" sz="2000" dirty="0">
                <a:effectLst/>
              </a:rPr>
              <a:t> Our founder, Jack Cohen, passed away.</a:t>
            </a:r>
            <a:br>
              <a:rPr lang="en-GB" sz="2000" dirty="0">
                <a:effectLst/>
              </a:rPr>
            </a:br>
            <a:br>
              <a:rPr lang="en-GB" sz="2000" dirty="0">
                <a:effectLst/>
              </a:rPr>
            </a:br>
            <a:r>
              <a:rPr lang="en-GB" sz="2000" dirty="0">
                <a:effectLst/>
              </a:rPr>
              <a:t>1995</a:t>
            </a:r>
            <a:br>
              <a:rPr lang="en-GB" sz="2000" b="1" dirty="0">
                <a:effectLst/>
              </a:rPr>
            </a:br>
            <a:r>
              <a:rPr lang="en-GB" sz="2000" dirty="0">
                <a:effectLst/>
              </a:rPr>
              <a:t>Tesco Clubcard is launched</a:t>
            </a:r>
            <a:br>
              <a:rPr lang="en-GB" b="1" dirty="0">
                <a:effectLst/>
              </a:rPr>
            </a:br>
            <a:br>
              <a:rPr lang="en-GB" dirty="0">
                <a:effectLst/>
              </a:rPr>
            </a:br>
            <a:br>
              <a:rPr lang="en-GB" b="1" dirty="0">
                <a:effectLst/>
              </a:rPr>
            </a:br>
            <a:br>
              <a:rPr lang="en-GB" sz="2200" dirty="0">
                <a:effectLst/>
              </a:rPr>
            </a:br>
            <a:endParaRPr lang="en-GB" sz="2200" dirty="0"/>
          </a:p>
        </p:txBody>
      </p:sp>
      <p:pic>
        <p:nvPicPr>
          <p:cNvPr id="23" name="Picture 20">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5" name="Picture 4" descr="A person posing for the camera&#10;&#10;Description automatically generated">
            <a:extLst>
              <a:ext uri="{FF2B5EF4-FFF2-40B4-BE49-F238E27FC236}">
                <a16:creationId xmlns:a16="http://schemas.microsoft.com/office/drawing/2014/main" id="{E772D64D-2C75-4B43-AF8B-42F21C2C3335}"/>
              </a:ext>
            </a:extLst>
          </p:cNvPr>
          <p:cNvPicPr>
            <a:picLocks noChangeAspect="1"/>
          </p:cNvPicPr>
          <p:nvPr/>
        </p:nvPicPr>
        <p:blipFill rotWithShape="1">
          <a:blip r:embed="rId4">
            <a:extLst>
              <a:ext uri="{28A0092B-C50C-407E-A947-70E740481C1C}">
                <a14:useLocalDpi xmlns:a14="http://schemas.microsoft.com/office/drawing/2010/main" val="0"/>
              </a:ext>
            </a:extLst>
          </a:blip>
          <a:srcRect l="32501" r="30002"/>
          <a:stretch/>
        </p:blipFill>
        <p:spPr>
          <a:xfrm>
            <a:off x="7620351" y="10"/>
            <a:ext cx="4571649" cy="6857990"/>
          </a:xfrm>
          <a:prstGeom prst="rect">
            <a:avLst/>
          </a:prstGeom>
        </p:spPr>
      </p:pic>
    </p:spTree>
    <p:extLst>
      <p:ext uri="{BB962C8B-B14F-4D97-AF65-F5344CB8AC3E}">
        <p14:creationId xmlns:p14="http://schemas.microsoft.com/office/powerpoint/2010/main" val="39957037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B9B1E5A-BE2C-47F1-A317-91FDB0BAB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F4FDB6-37AC-44CE-8764-73D024A3A3CA}"/>
              </a:ext>
            </a:extLst>
          </p:cNvPr>
          <p:cNvSpPr>
            <a:spLocks noGrp="1"/>
          </p:cNvSpPr>
          <p:nvPr>
            <p:ph type="ctrTitle"/>
          </p:nvPr>
        </p:nvSpPr>
        <p:spPr>
          <a:xfrm>
            <a:off x="5586623" y="965196"/>
            <a:ext cx="5224103" cy="2633145"/>
          </a:xfrm>
        </p:spPr>
        <p:txBody>
          <a:bodyPr>
            <a:normAutofit/>
          </a:bodyPr>
          <a:lstStyle/>
          <a:p>
            <a:r>
              <a:rPr lang="en-GB" sz="4200" dirty="0"/>
              <a:t>What is customer relation management </a:t>
            </a:r>
            <a:br>
              <a:rPr lang="en-GB" sz="4200" dirty="0"/>
            </a:br>
            <a:br>
              <a:rPr lang="en-GB" sz="4200" dirty="0"/>
            </a:br>
            <a:endParaRPr lang="en-GB" sz="4200" dirty="0"/>
          </a:p>
        </p:txBody>
      </p:sp>
      <p:sp>
        <p:nvSpPr>
          <p:cNvPr id="3" name="Subtitle 2">
            <a:extLst>
              <a:ext uri="{FF2B5EF4-FFF2-40B4-BE49-F238E27FC236}">
                <a16:creationId xmlns:a16="http://schemas.microsoft.com/office/drawing/2014/main" id="{F59A2D5A-D378-46A7-BE3B-6E4E145B444C}"/>
              </a:ext>
            </a:extLst>
          </p:cNvPr>
          <p:cNvSpPr>
            <a:spLocks noGrp="1"/>
          </p:cNvSpPr>
          <p:nvPr>
            <p:ph type="subTitle" idx="1"/>
          </p:nvPr>
        </p:nvSpPr>
        <p:spPr>
          <a:xfrm>
            <a:off x="5586623" y="2678907"/>
            <a:ext cx="5224104" cy="1500185"/>
          </a:xfrm>
        </p:spPr>
        <p:txBody>
          <a:bodyPr>
            <a:noAutofit/>
          </a:bodyPr>
          <a:lstStyle/>
          <a:p>
            <a:pPr>
              <a:lnSpc>
                <a:spcPct val="100000"/>
              </a:lnSpc>
            </a:pPr>
            <a:r>
              <a:rPr lang="en-GB" sz="1800" dirty="0">
                <a:effectLst/>
              </a:rPr>
              <a:t>“ Customer relationship management (CRM) refers to the principles, practices, and guidelines that an organisation follows when interacting with its customers. From the organisation's point of view, this entire relationship encompasses direct interactions with customers, such as sales and service-related processes, </a:t>
            </a:r>
            <a:r>
              <a:rPr lang="en-GB" sz="1800" u="sng" dirty="0">
                <a:effectLst/>
                <a:hlinkClick r:id="rId3"/>
              </a:rPr>
              <a:t>forecasting</a:t>
            </a:r>
            <a:r>
              <a:rPr lang="en-GB" sz="1800" dirty="0">
                <a:effectLst/>
              </a:rPr>
              <a:t>, and the analysis of customer trends and behaviours. Ultimately, CRM serves to enhance the customer's overall experience</a:t>
            </a:r>
            <a:r>
              <a:rPr lang="en-GB" sz="1600" dirty="0">
                <a:effectLst/>
              </a:rPr>
              <a:t>”. (Investopedia. 2020)</a:t>
            </a:r>
          </a:p>
          <a:p>
            <a:pPr>
              <a:lnSpc>
                <a:spcPct val="100000"/>
              </a:lnSpc>
            </a:pPr>
            <a:endParaRPr lang="en-GB" sz="1600" dirty="0"/>
          </a:p>
        </p:txBody>
      </p:sp>
      <p:sp>
        <p:nvSpPr>
          <p:cNvPr id="25" name="Rectangle 21">
            <a:extLst>
              <a:ext uri="{FF2B5EF4-FFF2-40B4-BE49-F238E27FC236}">
                <a16:creationId xmlns:a16="http://schemas.microsoft.com/office/drawing/2014/main" id="{835C1724-035A-4285-8A33-FFBF7CCE0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5" y="965196"/>
            <a:ext cx="3685394" cy="4781641"/>
          </a:xfrm>
          <a:prstGeom prst="rect">
            <a:avLst/>
          </a:prstGeom>
          <a:solidFill>
            <a:schemeClr val="tx1"/>
          </a:solidFill>
          <a:ln w="190500">
            <a:solidFill>
              <a:srgbClr val="FFFFFF">
                <a:alpha val="6667"/>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device&#10;&#10;Description automatically generated">
            <a:extLst>
              <a:ext uri="{FF2B5EF4-FFF2-40B4-BE49-F238E27FC236}">
                <a16:creationId xmlns:a16="http://schemas.microsoft.com/office/drawing/2014/main" id="{41C7E266-E93A-4F75-9243-1DAEFF30A8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0490" y="1938506"/>
            <a:ext cx="2835022" cy="2835022"/>
          </a:xfrm>
          <a:prstGeom prst="rect">
            <a:avLst/>
          </a:prstGeom>
        </p:spPr>
      </p:pic>
    </p:spTree>
    <p:extLst>
      <p:ext uri="{BB962C8B-B14F-4D97-AF65-F5344CB8AC3E}">
        <p14:creationId xmlns:p14="http://schemas.microsoft.com/office/powerpoint/2010/main" val="228922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E95385-B5CF-4400-A76F-DAC2258BBD37}"/>
              </a:ext>
            </a:extLst>
          </p:cNvPr>
          <p:cNvSpPr>
            <a:spLocks noGrp="1"/>
          </p:cNvSpPr>
          <p:nvPr>
            <p:ph type="ctrTitle"/>
          </p:nvPr>
        </p:nvSpPr>
        <p:spPr>
          <a:xfrm>
            <a:off x="913795" y="965196"/>
            <a:ext cx="3153952" cy="1329769"/>
          </a:xfrm>
        </p:spPr>
        <p:txBody>
          <a:bodyPr vert="horz" lIns="91440" tIns="45720" rIns="91440" bIns="45720" rtlCol="0" anchor="ctr">
            <a:normAutofit/>
          </a:bodyPr>
          <a:lstStyle/>
          <a:p>
            <a:pPr algn="l"/>
            <a:r>
              <a:rPr lang="en-US" sz="28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Benefits of CRM</a:t>
            </a:r>
          </a:p>
        </p:txBody>
      </p:sp>
      <p:sp>
        <p:nvSpPr>
          <p:cNvPr id="3" name="Subtitle 2">
            <a:extLst>
              <a:ext uri="{FF2B5EF4-FFF2-40B4-BE49-F238E27FC236}">
                <a16:creationId xmlns:a16="http://schemas.microsoft.com/office/drawing/2014/main" id="{AACDBC91-3849-459C-A550-65D8D09488C8}"/>
              </a:ext>
            </a:extLst>
          </p:cNvPr>
          <p:cNvSpPr>
            <a:spLocks noGrp="1"/>
          </p:cNvSpPr>
          <p:nvPr>
            <p:ph type="subTitle" idx="1"/>
          </p:nvPr>
        </p:nvSpPr>
        <p:spPr>
          <a:xfrm>
            <a:off x="913796" y="2450353"/>
            <a:ext cx="3153952" cy="4298790"/>
          </a:xfrm>
        </p:spPr>
        <p:txBody>
          <a:bodyPr vert="horz" lIns="91440" tIns="45720" rIns="91440" bIns="45720" rtlCol="0" anchor="t">
            <a:normAutofit fontScale="92500" lnSpcReduction="20000"/>
          </a:bodyPr>
          <a:lstStyle/>
          <a:p>
            <a:pPr marL="342900" indent="-342900" algn="l">
              <a:buFont typeface="Wingdings 2" charset="2"/>
              <a:buChar char="v"/>
            </a:pPr>
            <a:r>
              <a:rPr lang="en-US" sz="2600" b="1" dirty="0">
                <a:solidFill>
                  <a:schemeClr val="tx2"/>
                </a:solidFill>
              </a:rPr>
              <a:t>Enhances Better Customer Service</a:t>
            </a:r>
          </a:p>
          <a:p>
            <a:pPr marL="342900" indent="-342900" algn="l">
              <a:buFont typeface="Wingdings 2" charset="2"/>
              <a:buChar char="v"/>
            </a:pPr>
            <a:r>
              <a:rPr lang="en-US" sz="2600" b="1" dirty="0">
                <a:solidFill>
                  <a:schemeClr val="tx2"/>
                </a:solidFill>
              </a:rPr>
              <a:t>Facilitates discovery of new customers</a:t>
            </a:r>
            <a:endParaRPr lang="en-US" sz="2600" dirty="0">
              <a:solidFill>
                <a:schemeClr val="tx2"/>
              </a:solidFill>
            </a:endParaRPr>
          </a:p>
          <a:p>
            <a:pPr marL="342900" indent="-342900" algn="l">
              <a:buFont typeface="Wingdings 2" charset="2"/>
              <a:buChar char="v"/>
            </a:pPr>
            <a:r>
              <a:rPr lang="en-US" sz="2600" b="1" dirty="0">
                <a:solidFill>
                  <a:schemeClr val="tx2"/>
                </a:solidFill>
              </a:rPr>
              <a:t>Increases customer revenues</a:t>
            </a:r>
            <a:endParaRPr lang="en-US" sz="2600" dirty="0">
              <a:solidFill>
                <a:schemeClr val="tx2"/>
              </a:solidFill>
            </a:endParaRPr>
          </a:p>
          <a:p>
            <a:pPr marL="342900" indent="-342900" algn="l">
              <a:buFont typeface="Wingdings 2" charset="2"/>
              <a:buChar char="v"/>
            </a:pPr>
            <a:r>
              <a:rPr lang="en-US" sz="2600" b="1" dirty="0">
                <a:solidFill>
                  <a:schemeClr val="tx2"/>
                </a:solidFill>
              </a:rPr>
              <a:t>Enhances customer loyalty</a:t>
            </a:r>
            <a:endParaRPr lang="en-US" sz="2600" dirty="0">
              <a:solidFill>
                <a:schemeClr val="tx2"/>
              </a:solidFill>
            </a:endParaRPr>
          </a:p>
          <a:p>
            <a:pPr marL="342900" indent="-342900" algn="l">
              <a:buFont typeface="Wingdings 2" charset="2"/>
              <a:buChar char="v"/>
            </a:pPr>
            <a:r>
              <a:rPr lang="en-US" sz="2600" b="1" dirty="0">
                <a:solidFill>
                  <a:schemeClr val="tx2"/>
                </a:solidFill>
              </a:rPr>
              <a:t>Facilitates optimised marketing</a:t>
            </a:r>
            <a:endParaRPr lang="en-US" sz="2600" dirty="0">
              <a:solidFill>
                <a:schemeClr val="tx2"/>
              </a:solidFill>
            </a:endParaRPr>
          </a:p>
          <a:p>
            <a:pPr algn="l"/>
            <a:endParaRPr lang="en-US" sz="1800" dirty="0">
              <a:solidFill>
                <a:schemeClr val="tx2"/>
              </a:solidFill>
            </a:endParaRPr>
          </a:p>
        </p:txBody>
      </p:sp>
      <p:sp>
        <p:nvSpPr>
          <p:cNvPr id="16" name="Rectangle 12">
            <a:extLst>
              <a:ext uri="{FF2B5EF4-FFF2-40B4-BE49-F238E27FC236}">
                <a16:creationId xmlns:a16="http://schemas.microsoft.com/office/drawing/2014/main" id="{BEF75C5D-2BA1-43DF-A7EA-02C7DEC12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tx1"/>
          </a:solidFill>
          <a:ln w="190500">
            <a:solidFill>
              <a:srgbClr val="FFFFFF">
                <a:alpha val="7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group of people around each other&#10;&#10;Description automatically generated">
            <a:extLst>
              <a:ext uri="{FF2B5EF4-FFF2-40B4-BE49-F238E27FC236}">
                <a16:creationId xmlns:a16="http://schemas.microsoft.com/office/drawing/2014/main" id="{27416B41-3E00-4D47-B46C-C730A686875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0640" y="1986625"/>
            <a:ext cx="5676236" cy="2738783"/>
          </a:xfrm>
          <a:prstGeom prst="rect">
            <a:avLst/>
          </a:prstGeom>
        </p:spPr>
      </p:pic>
    </p:spTree>
    <p:extLst>
      <p:ext uri="{BB962C8B-B14F-4D97-AF65-F5344CB8AC3E}">
        <p14:creationId xmlns:p14="http://schemas.microsoft.com/office/powerpoint/2010/main" val="3778010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B823-D62C-4EA0-9181-0137A83B5467}"/>
              </a:ext>
            </a:extLst>
          </p:cNvPr>
          <p:cNvSpPr>
            <a:spLocks noGrp="1"/>
          </p:cNvSpPr>
          <p:nvPr>
            <p:ph type="ctrTitle"/>
          </p:nvPr>
        </p:nvSpPr>
        <p:spPr>
          <a:xfrm>
            <a:off x="1296846" y="2307771"/>
            <a:ext cx="5441285" cy="3033486"/>
          </a:xfrm>
        </p:spPr>
        <p:txBody>
          <a:bodyPr>
            <a:noAutofit/>
          </a:bodyPr>
          <a:lstStyle/>
          <a:p>
            <a:r>
              <a:rPr lang="en-GB" sz="2800" dirty="0">
                <a:effectLst/>
              </a:rPr>
              <a:t>Sensitive information </a:t>
            </a:r>
            <a:br>
              <a:rPr lang="en-GB" sz="2800" b="1" dirty="0">
                <a:effectLst/>
              </a:rPr>
            </a:br>
            <a:br>
              <a:rPr lang="en-GB" sz="2800" b="1" dirty="0">
                <a:effectLst/>
              </a:rPr>
            </a:br>
            <a:r>
              <a:rPr lang="en-GB" sz="2800" dirty="0">
                <a:effectLst/>
              </a:rPr>
              <a:t> Lack of Commitment. </a:t>
            </a:r>
            <a:br>
              <a:rPr lang="en-GB" sz="2800" dirty="0">
                <a:effectLst/>
              </a:rPr>
            </a:br>
            <a:br>
              <a:rPr lang="en-GB" sz="2800" dirty="0">
                <a:effectLst/>
              </a:rPr>
            </a:br>
            <a:r>
              <a:rPr lang="en-GB" sz="2800" b="1" dirty="0">
                <a:effectLst/>
              </a:rPr>
              <a:t>Data may be lost if the database is not kept properly</a:t>
            </a:r>
            <a:br>
              <a:rPr lang="en-GB" sz="2800" b="1" dirty="0">
                <a:effectLst/>
              </a:rPr>
            </a:br>
            <a:br>
              <a:rPr lang="en-GB" sz="2800" b="1" dirty="0">
                <a:effectLst/>
              </a:rPr>
            </a:br>
            <a:br>
              <a:rPr lang="en-GB" sz="2800" b="1" dirty="0">
                <a:effectLst/>
              </a:rPr>
            </a:br>
            <a:r>
              <a:rPr lang="en-GB" sz="2800" b="1" dirty="0">
                <a:effectLst/>
              </a:rPr>
              <a:t>Eliminate the human element from the equation of your company</a:t>
            </a:r>
            <a:endParaRPr lang="en-GB" sz="2800" dirty="0"/>
          </a:p>
        </p:txBody>
      </p:sp>
      <p:sp>
        <p:nvSpPr>
          <p:cNvPr id="3" name="Subtitle 2">
            <a:extLst>
              <a:ext uri="{FF2B5EF4-FFF2-40B4-BE49-F238E27FC236}">
                <a16:creationId xmlns:a16="http://schemas.microsoft.com/office/drawing/2014/main" id="{57DE9312-DDCD-45CE-AA55-C3367C9EA8A6}"/>
              </a:ext>
            </a:extLst>
          </p:cNvPr>
          <p:cNvSpPr>
            <a:spLocks noGrp="1"/>
          </p:cNvSpPr>
          <p:nvPr>
            <p:ph type="subTitle" idx="1"/>
          </p:nvPr>
        </p:nvSpPr>
        <p:spPr>
          <a:xfrm>
            <a:off x="705266" y="344814"/>
            <a:ext cx="6624447" cy="801815"/>
          </a:xfrm>
        </p:spPr>
        <p:txBody>
          <a:bodyPr>
            <a:normAutofit/>
          </a:bodyPr>
          <a:lstStyle/>
          <a:p>
            <a:r>
              <a:rPr lang="en-GB" dirty="0">
                <a:solidFill>
                  <a:srgbClr val="E72941"/>
                </a:solidFill>
              </a:rPr>
              <a:t>Disadvantage of CRM</a:t>
            </a:r>
          </a:p>
        </p:txBody>
      </p:sp>
      <p:pic>
        <p:nvPicPr>
          <p:cNvPr id="18" name="Picture 10">
            <a:extLst>
              <a:ext uri="{FF2B5EF4-FFF2-40B4-BE49-F238E27FC236}">
                <a16:creationId xmlns:a16="http://schemas.microsoft.com/office/drawing/2014/main" id="{7D934112-154B-4CC7-A804-F3DCB2052E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5" name="Picture 4" descr="A picture containing food&#10;&#10;Description automatically generated">
            <a:extLst>
              <a:ext uri="{FF2B5EF4-FFF2-40B4-BE49-F238E27FC236}">
                <a16:creationId xmlns:a16="http://schemas.microsoft.com/office/drawing/2014/main" id="{04C25952-A0BE-4C9B-82BD-95907B8882A1}"/>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1637" r="21868"/>
          <a:stretch/>
        </p:blipFill>
        <p:spPr>
          <a:xfrm>
            <a:off x="7620351" y="10"/>
            <a:ext cx="4571649" cy="6857990"/>
          </a:xfrm>
          <a:prstGeom prst="rect">
            <a:avLst/>
          </a:prstGeom>
        </p:spPr>
      </p:pic>
    </p:spTree>
    <p:extLst>
      <p:ext uri="{BB962C8B-B14F-4D97-AF65-F5344CB8AC3E}">
        <p14:creationId xmlns:p14="http://schemas.microsoft.com/office/powerpoint/2010/main" val="1094638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E70A317-DCED-4E80-AA2D-467D8702E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197EC870-4604-4FAD-B904-F680B973304A}"/>
              </a:ext>
            </a:extLst>
          </p:cNvPr>
          <p:cNvSpPr>
            <a:spLocks noGrp="1"/>
          </p:cNvSpPr>
          <p:nvPr>
            <p:ph type="subTitle" idx="1"/>
          </p:nvPr>
        </p:nvSpPr>
        <p:spPr>
          <a:xfrm>
            <a:off x="232229" y="188686"/>
            <a:ext cx="4310742" cy="6669313"/>
          </a:xfrm>
        </p:spPr>
        <p:txBody>
          <a:bodyPr>
            <a:normAutofit/>
          </a:bodyPr>
          <a:lstStyle/>
          <a:p>
            <a:pPr marL="342900" indent="-342900" algn="l">
              <a:buFont typeface="Wingdings" panose="05000000000000000000" pitchFamily="2" charset="2"/>
              <a:buChar char="v"/>
            </a:pPr>
            <a:r>
              <a:rPr lang="en-GB" dirty="0"/>
              <a:t>Customers</a:t>
            </a:r>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dirty="0"/>
              <a:t>Employees </a:t>
            </a:r>
          </a:p>
          <a:p>
            <a:pPr marL="342900" indent="-342900" algn="l">
              <a:buFont typeface="Wingdings" panose="05000000000000000000" pitchFamily="2" charset="2"/>
              <a:buChar char="v"/>
            </a:pPr>
            <a:endParaRPr lang="en-GB" dirty="0"/>
          </a:p>
          <a:p>
            <a:pPr marL="342900" indent="-342900" algn="l">
              <a:buFont typeface="Wingdings" panose="05000000000000000000" pitchFamily="2" charset="2"/>
              <a:buChar char="v"/>
            </a:pPr>
            <a:r>
              <a:rPr lang="en-GB" dirty="0"/>
              <a:t>I.T department. </a:t>
            </a:r>
          </a:p>
          <a:p>
            <a:pPr marL="342900" indent="-342900" algn="l">
              <a:buFont typeface="Wingdings" panose="05000000000000000000" pitchFamily="2" charset="2"/>
              <a:buChar char="v"/>
            </a:pPr>
            <a:endParaRPr lang="en-GB" dirty="0">
              <a:solidFill>
                <a:srgbClr val="E72941"/>
              </a:solidFill>
            </a:endParaRPr>
          </a:p>
        </p:txBody>
      </p:sp>
      <p:sp>
        <p:nvSpPr>
          <p:cNvPr id="17" name="Rectangle 16">
            <a:extLst>
              <a:ext uri="{FF2B5EF4-FFF2-40B4-BE49-F238E27FC236}">
                <a16:creationId xmlns:a16="http://schemas.microsoft.com/office/drawing/2014/main" id="{A6D87845-294F-40CB-BC48-46455460D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close up of a street sign on a pole&#10;&#10;Description automatically generated">
            <a:extLst>
              <a:ext uri="{FF2B5EF4-FFF2-40B4-BE49-F238E27FC236}">
                <a16:creationId xmlns:a16="http://schemas.microsoft.com/office/drawing/2014/main" id="{906B1735-5B69-4036-A12A-F40EDE88A8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13485" y="1360528"/>
            <a:ext cx="3408497" cy="4136943"/>
          </a:xfrm>
          <a:prstGeom prst="rect">
            <a:avLst/>
          </a:prstGeom>
        </p:spPr>
      </p:pic>
    </p:spTree>
    <p:extLst>
      <p:ext uri="{BB962C8B-B14F-4D97-AF65-F5344CB8AC3E}">
        <p14:creationId xmlns:p14="http://schemas.microsoft.com/office/powerpoint/2010/main" val="4170400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A6C6DD-D013-480C-88ED-552321840357}"/>
              </a:ext>
            </a:extLst>
          </p:cNvPr>
          <p:cNvSpPr>
            <a:spLocks noGrp="1"/>
          </p:cNvSpPr>
          <p:nvPr>
            <p:ph type="subTitle" idx="1"/>
          </p:nvPr>
        </p:nvSpPr>
        <p:spPr>
          <a:xfrm>
            <a:off x="1370693" y="169333"/>
            <a:ext cx="9440034" cy="6299200"/>
          </a:xfrm>
        </p:spPr>
        <p:txBody>
          <a:bodyPr/>
          <a:lstStyle/>
          <a:p>
            <a:r>
              <a:rPr lang="en-GB" dirty="0"/>
              <a:t>Swot </a:t>
            </a:r>
          </a:p>
          <a:p>
            <a:endParaRPr lang="en-GB" dirty="0"/>
          </a:p>
        </p:txBody>
      </p:sp>
      <p:graphicFrame>
        <p:nvGraphicFramePr>
          <p:cNvPr id="4" name="Table 4">
            <a:extLst>
              <a:ext uri="{FF2B5EF4-FFF2-40B4-BE49-F238E27FC236}">
                <a16:creationId xmlns:a16="http://schemas.microsoft.com/office/drawing/2014/main" id="{77ACE73E-2F3D-40EC-8CAC-D3FE8DEEBB87}"/>
              </a:ext>
            </a:extLst>
          </p:cNvPr>
          <p:cNvGraphicFramePr>
            <a:graphicFrameLocks noGrp="1"/>
          </p:cNvGraphicFramePr>
          <p:nvPr>
            <p:extLst>
              <p:ext uri="{D42A27DB-BD31-4B8C-83A1-F6EECF244321}">
                <p14:modId xmlns:p14="http://schemas.microsoft.com/office/powerpoint/2010/main" val="213991824"/>
              </p:ext>
            </p:extLst>
          </p:nvPr>
        </p:nvGraphicFramePr>
        <p:xfrm>
          <a:off x="2032000" y="719665"/>
          <a:ext cx="8128000" cy="4942297"/>
        </p:xfrm>
        <a:graphic>
          <a:graphicData uri="http://schemas.openxmlformats.org/drawingml/2006/table">
            <a:tbl>
              <a:tblPr firstRow="1" bandRow="1">
                <a:tableStyleId>{5C22544A-7EE6-4342-B048-85BDC9FD1C3A}</a:tableStyleId>
              </a:tblPr>
              <a:tblGrid>
                <a:gridCol w="3951111">
                  <a:extLst>
                    <a:ext uri="{9D8B030D-6E8A-4147-A177-3AD203B41FA5}">
                      <a16:colId xmlns:a16="http://schemas.microsoft.com/office/drawing/2014/main" val="1272853692"/>
                    </a:ext>
                  </a:extLst>
                </a:gridCol>
                <a:gridCol w="4176889">
                  <a:extLst>
                    <a:ext uri="{9D8B030D-6E8A-4147-A177-3AD203B41FA5}">
                      <a16:colId xmlns:a16="http://schemas.microsoft.com/office/drawing/2014/main" val="888178939"/>
                    </a:ext>
                  </a:extLst>
                </a:gridCol>
              </a:tblGrid>
              <a:tr h="602576">
                <a:tc>
                  <a:txBody>
                    <a:bodyPr/>
                    <a:lstStyle/>
                    <a:p>
                      <a:r>
                        <a:rPr lang="en-GB" dirty="0"/>
                        <a:t>strength</a:t>
                      </a:r>
                    </a:p>
                  </a:txBody>
                  <a:tcPr/>
                </a:tc>
                <a:tc>
                  <a:txBody>
                    <a:bodyPr/>
                    <a:lstStyle/>
                    <a:p>
                      <a:r>
                        <a:rPr lang="en-GB" dirty="0"/>
                        <a:t>weakness</a:t>
                      </a:r>
                    </a:p>
                  </a:txBody>
                  <a:tcPr/>
                </a:tc>
                <a:extLst>
                  <a:ext uri="{0D108BD9-81ED-4DB2-BD59-A6C34878D82A}">
                    <a16:rowId xmlns:a16="http://schemas.microsoft.com/office/drawing/2014/main" val="2790413356"/>
                  </a:ext>
                </a:extLst>
              </a:tr>
              <a:tr h="865001">
                <a:tc>
                  <a:txBody>
                    <a:bodyPr/>
                    <a:lstStyle/>
                    <a:p>
                      <a:r>
                        <a:rPr lang="en-GB" dirty="0"/>
                        <a:t>Better customer service </a:t>
                      </a:r>
                    </a:p>
                    <a:p>
                      <a:r>
                        <a:rPr lang="en-GB" dirty="0"/>
                        <a:t>Increase revenue </a:t>
                      </a:r>
                    </a:p>
                    <a:p>
                      <a:r>
                        <a:rPr lang="en-GB" dirty="0"/>
                        <a:t>Enhance customer loyalty </a:t>
                      </a:r>
                    </a:p>
                    <a:p>
                      <a:r>
                        <a:rPr lang="en-GB" dirty="0"/>
                        <a:t>Facilitates optimised marketing </a:t>
                      </a:r>
                    </a:p>
                    <a:p>
                      <a:endParaRPr lang="en-GB" dirty="0"/>
                    </a:p>
                  </a:txBody>
                  <a:tcPr/>
                </a:tc>
                <a:tc>
                  <a:txBody>
                    <a:bodyPr/>
                    <a:lstStyle/>
                    <a:p>
                      <a:r>
                        <a:rPr lang="en-GB" dirty="0"/>
                        <a:t>Computer based no human interaction </a:t>
                      </a:r>
                    </a:p>
                    <a:p>
                      <a:r>
                        <a:rPr lang="en-GB" dirty="0"/>
                        <a:t>Lack of commitment from employees </a:t>
                      </a:r>
                    </a:p>
                    <a:p>
                      <a:r>
                        <a:rPr lang="en-GB" dirty="0"/>
                        <a:t>Sensitive information stored </a:t>
                      </a:r>
                    </a:p>
                    <a:p>
                      <a:r>
                        <a:rPr lang="en-GB" dirty="0"/>
                        <a:t>Can lose data</a:t>
                      </a:r>
                    </a:p>
                    <a:p>
                      <a:r>
                        <a:rPr lang="en-GB" dirty="0"/>
                        <a:t>Expansive </a:t>
                      </a:r>
                    </a:p>
                    <a:p>
                      <a:endParaRPr lang="en-GB" dirty="0"/>
                    </a:p>
                  </a:txBody>
                  <a:tcPr/>
                </a:tc>
                <a:extLst>
                  <a:ext uri="{0D108BD9-81ED-4DB2-BD59-A6C34878D82A}">
                    <a16:rowId xmlns:a16="http://schemas.microsoft.com/office/drawing/2014/main" val="2920761662"/>
                  </a:ext>
                </a:extLst>
              </a:tr>
              <a:tr h="865001">
                <a:tc>
                  <a:txBody>
                    <a:bodyPr/>
                    <a:lstStyle/>
                    <a:p>
                      <a:r>
                        <a:rPr lang="en-GB" dirty="0"/>
                        <a:t>Opportunity </a:t>
                      </a:r>
                    </a:p>
                  </a:txBody>
                  <a:tcPr/>
                </a:tc>
                <a:tc>
                  <a:txBody>
                    <a:bodyPr/>
                    <a:lstStyle/>
                    <a:p>
                      <a:r>
                        <a:rPr lang="en-GB" dirty="0"/>
                        <a:t>Threats </a:t>
                      </a:r>
                    </a:p>
                  </a:txBody>
                  <a:tcPr/>
                </a:tc>
                <a:extLst>
                  <a:ext uri="{0D108BD9-81ED-4DB2-BD59-A6C34878D82A}">
                    <a16:rowId xmlns:a16="http://schemas.microsoft.com/office/drawing/2014/main" val="3808784975"/>
                  </a:ext>
                </a:extLst>
              </a:tr>
              <a:tr h="865001">
                <a:tc>
                  <a:txBody>
                    <a:bodyPr/>
                    <a:lstStyle/>
                    <a:p>
                      <a:r>
                        <a:rPr lang="en-GB" dirty="0"/>
                        <a:t>Generate new customers </a:t>
                      </a:r>
                    </a:p>
                    <a:p>
                      <a:r>
                        <a:rPr lang="en-GB" dirty="0"/>
                        <a:t>Better training for employees </a:t>
                      </a:r>
                    </a:p>
                    <a:p>
                      <a:r>
                        <a:rPr lang="en-GB" dirty="0"/>
                        <a:t>Can be one step ahead of competitors </a:t>
                      </a:r>
                    </a:p>
                  </a:txBody>
                  <a:tcPr/>
                </a:tc>
                <a:tc>
                  <a:txBody>
                    <a:bodyPr/>
                    <a:lstStyle/>
                    <a:p>
                      <a:r>
                        <a:rPr lang="en-GB" dirty="0"/>
                        <a:t>Competitors may use similar systems </a:t>
                      </a:r>
                    </a:p>
                    <a:p>
                      <a:endParaRPr lang="en-GB" dirty="0"/>
                    </a:p>
                    <a:p>
                      <a:r>
                        <a:rPr lang="en-GB" sz="1800" b="0" i="0" u="none" strike="noStrike" kern="1200" dirty="0">
                          <a:solidFill>
                            <a:schemeClr val="dk1"/>
                          </a:solidFill>
                          <a:effectLst/>
                          <a:latin typeface="+mn-lt"/>
                          <a:ea typeface="+mn-ea"/>
                          <a:cs typeface="+mn-cs"/>
                        </a:rPr>
                        <a:t>neglecting business processes and only emphasising technological solutions </a:t>
                      </a:r>
                    </a:p>
                    <a:p>
                      <a:endParaRPr lang="en-GB" sz="1800" b="0" i="0" u="none" strike="noStrike" kern="1200" dirty="0">
                        <a:solidFill>
                          <a:schemeClr val="dk1"/>
                        </a:solidFill>
                        <a:effectLst/>
                        <a:latin typeface="+mn-lt"/>
                        <a:ea typeface="+mn-ea"/>
                        <a:cs typeface="+mn-cs"/>
                      </a:endParaRPr>
                    </a:p>
                    <a:p>
                      <a:r>
                        <a:rPr lang="en-GB" sz="1800" b="1" i="0" u="none" strike="noStrike" kern="1200" dirty="0">
                          <a:solidFill>
                            <a:schemeClr val="dk1"/>
                          </a:solidFill>
                          <a:effectLst/>
                          <a:latin typeface="+mn-lt"/>
                          <a:ea typeface="+mn-ea"/>
                          <a:cs typeface="+mn-cs"/>
                        </a:rPr>
                        <a:t>No Guarantees on Effectiveness</a:t>
                      </a:r>
                    </a:p>
                  </a:txBody>
                  <a:tcPr/>
                </a:tc>
                <a:extLst>
                  <a:ext uri="{0D108BD9-81ED-4DB2-BD59-A6C34878D82A}">
                    <a16:rowId xmlns:a16="http://schemas.microsoft.com/office/drawing/2014/main" val="484911756"/>
                  </a:ext>
                </a:extLst>
              </a:tr>
            </a:tbl>
          </a:graphicData>
        </a:graphic>
      </p:graphicFrame>
    </p:spTree>
    <p:extLst>
      <p:ext uri="{BB962C8B-B14F-4D97-AF65-F5344CB8AC3E}">
        <p14:creationId xmlns:p14="http://schemas.microsoft.com/office/powerpoint/2010/main" val="3982663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6F7E54F-6A9A-4122-9E61-E19CC3F1807C}"/>
              </a:ext>
            </a:extLst>
          </p:cNvPr>
          <p:cNvSpPr>
            <a:spLocks noGrp="1"/>
          </p:cNvSpPr>
          <p:nvPr>
            <p:ph type="subTitle" idx="1"/>
          </p:nvPr>
        </p:nvSpPr>
        <p:spPr>
          <a:xfrm>
            <a:off x="1370693" y="417689"/>
            <a:ext cx="9440034" cy="4405667"/>
          </a:xfrm>
        </p:spPr>
        <p:txBody>
          <a:bodyPr>
            <a:normAutofit/>
          </a:bodyPr>
          <a:lstStyle/>
          <a:p>
            <a:r>
              <a:rPr lang="en-GB" dirty="0"/>
              <a:t>References </a:t>
            </a:r>
          </a:p>
          <a:p>
            <a:r>
              <a:rPr lang="en-GB" sz="1300" b="1" dirty="0">
                <a:effectLst/>
              </a:rPr>
              <a:t> </a:t>
            </a:r>
            <a:r>
              <a:rPr lang="en-GB" sz="1300" dirty="0">
                <a:effectLst/>
              </a:rPr>
              <a:t>Investopedia. 2020. </a:t>
            </a:r>
            <a:r>
              <a:rPr lang="en-GB" sz="1300" i="1" dirty="0">
                <a:effectLst/>
              </a:rPr>
              <a:t>Customer Relationship Management - CRM Goes Beyond Just Software</a:t>
            </a:r>
            <a:r>
              <a:rPr lang="en-GB" sz="1300" dirty="0">
                <a:effectLst/>
              </a:rPr>
              <a:t>. [online] Available at: &lt;https://www.investopedia.com/terms/c/customer_relation_management.asp&gt; [Accessed 1 July 2020].</a:t>
            </a:r>
          </a:p>
          <a:p>
            <a:r>
              <a:rPr lang="en-GB" sz="1300" b="1" dirty="0">
                <a:effectLst/>
              </a:rPr>
              <a:t> </a:t>
            </a:r>
            <a:r>
              <a:rPr lang="en-GB" sz="1300" dirty="0">
                <a:effectLst/>
              </a:rPr>
              <a:t>Cyberiansoft.com. 2020. </a:t>
            </a:r>
            <a:r>
              <a:rPr lang="en-GB" sz="1300" i="1" dirty="0">
                <a:effectLst/>
              </a:rPr>
              <a:t>CRM Risks And Benefits</a:t>
            </a:r>
            <a:r>
              <a:rPr lang="en-GB" sz="1300" dirty="0">
                <a:effectLst/>
              </a:rPr>
              <a:t>. [online] Available at: &lt;http://www.cyberiansoft.com/CrmRisksBenefits.aspx&gt; [Accessed 1 July 2020].</a:t>
            </a:r>
          </a:p>
          <a:p>
            <a:r>
              <a:rPr lang="en-GB" sz="1300" b="1" dirty="0">
                <a:effectLst/>
              </a:rPr>
              <a:t> </a:t>
            </a:r>
            <a:r>
              <a:rPr lang="en-GB" sz="1300" dirty="0">
                <a:effectLst/>
              </a:rPr>
              <a:t>Tesco PLC. 2020. </a:t>
            </a:r>
            <a:r>
              <a:rPr lang="en-GB" sz="1300" i="1" dirty="0">
                <a:effectLst/>
              </a:rPr>
              <a:t>Our History</a:t>
            </a:r>
            <a:r>
              <a:rPr lang="en-GB" sz="1300" dirty="0">
                <a:effectLst/>
              </a:rPr>
              <a:t>. [online] Available at: &lt;https://www.tescoplc.com/about/our-history/&gt; [Accessed 30 June 2020].</a:t>
            </a:r>
            <a:r>
              <a:rPr lang="en-GB" sz="1300" b="1" dirty="0">
                <a:effectLst/>
              </a:rPr>
              <a:t> </a:t>
            </a:r>
          </a:p>
          <a:p>
            <a:r>
              <a:rPr lang="en-GB" sz="1300" dirty="0">
                <a:effectLst/>
              </a:rPr>
              <a:t>Taylor, M., 2014. </a:t>
            </a:r>
            <a:r>
              <a:rPr lang="en-GB" sz="1300" i="1" dirty="0">
                <a:effectLst/>
              </a:rPr>
              <a:t>Advantages Of Customer Relationship Management - CRM Simplified</a:t>
            </a:r>
            <a:r>
              <a:rPr lang="en-GB" sz="1300" dirty="0">
                <a:effectLst/>
              </a:rPr>
              <a:t>. [online] CRM Simplified. Available at: &lt;https://crm.walkme.com/advantages-customer-relationship-management/&gt; [Accessed 1 July 2020].</a:t>
            </a:r>
          </a:p>
          <a:p>
            <a:r>
              <a:rPr lang="en-GB" sz="1300" dirty="0">
                <a:effectLst/>
              </a:rPr>
              <a:t> </a:t>
            </a:r>
            <a:r>
              <a:rPr lang="en-GB" sz="1300" b="1" dirty="0">
                <a:effectLst/>
              </a:rPr>
              <a:t> </a:t>
            </a:r>
            <a:r>
              <a:rPr lang="en-GB" sz="1300" dirty="0">
                <a:effectLst/>
              </a:rPr>
              <a:t>Softwaredoit.com. 2020. </a:t>
            </a:r>
            <a:r>
              <a:rPr lang="en-GB" sz="1300" i="1" dirty="0">
                <a:effectLst/>
              </a:rPr>
              <a:t>11 Advantages And Disadvantages Of CRM</a:t>
            </a:r>
            <a:r>
              <a:rPr lang="en-GB" sz="1300" dirty="0">
                <a:effectLst/>
              </a:rPr>
              <a:t>. [online] Available at: &lt;https://www.softwaredoit.com/gb/crm-software-recommendation/advantages-of-crm.html&gt; [Accessed 1 July 2020].</a:t>
            </a:r>
          </a:p>
          <a:p>
            <a:r>
              <a:rPr lang="en-GB" sz="1300" b="1">
                <a:effectLst/>
              </a:rPr>
              <a:t> </a:t>
            </a:r>
            <a:r>
              <a:rPr lang="en-GB" sz="1300" dirty="0">
                <a:effectLst/>
              </a:rPr>
              <a:t>Coursehero.com. 2020. </a:t>
            </a:r>
            <a:r>
              <a:rPr lang="en-GB" sz="1300" i="1" dirty="0">
                <a:effectLst/>
              </a:rPr>
              <a:t>What Are Some Decisive Uses Of A SWOT Analysis And CRM In Serving Customers.Docx - What Are Some Decisive Uses Of A SWOT Analysis And CRM In Serving | Course Hero</a:t>
            </a:r>
            <a:r>
              <a:rPr lang="en-GB" sz="1300" dirty="0">
                <a:effectLst/>
              </a:rPr>
              <a:t>. [online] Available at: &lt;https://www.coursehero.com/file/26522831/What-are-some-decisive-uses-of-a-SWOT-analysis-and-CRM-in-serving-customersdocx/&gt; [Accessed 1 July 2020].</a:t>
            </a:r>
          </a:p>
          <a:p>
            <a:endParaRPr lang="en-GB" dirty="0">
              <a:effectLst/>
            </a:endParaRPr>
          </a:p>
          <a:p>
            <a:endParaRPr lang="en-GB" sz="1200" dirty="0">
              <a:effectLst/>
            </a:endParaRPr>
          </a:p>
          <a:p>
            <a:endParaRPr lang="en-GB" sz="1200" dirty="0">
              <a:effectLst/>
            </a:endParaRPr>
          </a:p>
          <a:p>
            <a:endParaRPr lang="en-GB" sz="1200" dirty="0">
              <a:effectLst/>
            </a:endParaRPr>
          </a:p>
          <a:p>
            <a:endParaRPr lang="en-GB" dirty="0"/>
          </a:p>
        </p:txBody>
      </p:sp>
    </p:spTree>
    <p:extLst>
      <p:ext uri="{BB962C8B-B14F-4D97-AF65-F5344CB8AC3E}">
        <p14:creationId xmlns:p14="http://schemas.microsoft.com/office/powerpoint/2010/main" val="22315107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DarkSeedLeftStep">
      <a:dk1>
        <a:srgbClr val="000000"/>
      </a:dk1>
      <a:lt1>
        <a:srgbClr val="FFFFFF"/>
      </a:lt1>
      <a:dk2>
        <a:srgbClr val="41242F"/>
      </a:dk2>
      <a:lt2>
        <a:srgbClr val="E2E8E7"/>
      </a:lt2>
      <a:accent1>
        <a:srgbClr val="E72941"/>
      </a:accent1>
      <a:accent2>
        <a:srgbClr val="D5177E"/>
      </a:accent2>
      <a:accent3>
        <a:srgbClr val="E729DF"/>
      </a:accent3>
      <a:accent4>
        <a:srgbClr val="8E17D5"/>
      </a:accent4>
      <a:accent5>
        <a:srgbClr val="5A34E8"/>
      </a:accent5>
      <a:accent6>
        <a:srgbClr val="284CD8"/>
      </a:accent6>
      <a:hlink>
        <a:srgbClr val="8A62CA"/>
      </a:hlink>
      <a:folHlink>
        <a:srgbClr val="7F7F7F"/>
      </a:folHlink>
    </a:clrScheme>
    <a:fontScheme name="Slate">
      <a:majorFont>
        <a:latin typeface="Bodoni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oudy Old Style"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docProps/app.xml><?xml version="1.0" encoding="utf-8"?>
<Properties xmlns="http://schemas.openxmlformats.org/officeDocument/2006/extended-properties" xmlns:vt="http://schemas.openxmlformats.org/officeDocument/2006/docPropsVTypes">
  <TotalTime>54</TotalTime>
  <Words>565</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Bodoni MT</vt:lpstr>
      <vt:lpstr>Goudy Old Style</vt:lpstr>
      <vt:lpstr>Wingdings</vt:lpstr>
      <vt:lpstr>Wingdings 2</vt:lpstr>
      <vt:lpstr>SlateVTI</vt:lpstr>
      <vt:lpstr>Understanding and engaging in the customer experience. customer relation management</vt:lpstr>
      <vt:lpstr>  1919 Jack Cohen returns from war and starts a market stall  1924 The name 'Tesco' is born  1929 The first Tesco store  1979 The end of an era  Our founder, Jack Cohen, passed away.  1995 Tesco Clubcard is launched    </vt:lpstr>
      <vt:lpstr>What is customer relation management   </vt:lpstr>
      <vt:lpstr>Benefits of CRM</vt:lpstr>
      <vt:lpstr>Sensitive information    Lack of Commitment.   Data may be lost if the database is not kept properly   Eliminate the human element from the equation of your company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 customer relation management</dc:title>
  <dc:creator>shumz</dc:creator>
  <cp:lastModifiedBy>shumz</cp:lastModifiedBy>
  <cp:revision>13</cp:revision>
  <dcterms:created xsi:type="dcterms:W3CDTF">2020-07-01T02:35:37Z</dcterms:created>
  <dcterms:modified xsi:type="dcterms:W3CDTF">2020-07-01T03:32:55Z</dcterms:modified>
</cp:coreProperties>
</file>