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modernComment_127_108F5047.xml" ContentType="application/vnd.ms-powerpoint.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media/image8.jpg" ContentType="image/jpg"/>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8" r:id="rId4"/>
  </p:sldMasterIdLst>
  <p:notesMasterIdLst>
    <p:notesMasterId r:id="rId22"/>
  </p:notesMasterIdLst>
  <p:handoutMasterIdLst>
    <p:handoutMasterId r:id="rId23"/>
  </p:handoutMasterIdLst>
  <p:sldIdLst>
    <p:sldId id="306" r:id="rId5"/>
    <p:sldId id="307" r:id="rId6"/>
    <p:sldId id="308" r:id="rId7"/>
    <p:sldId id="309" r:id="rId8"/>
    <p:sldId id="294" r:id="rId9"/>
    <p:sldId id="295" r:id="rId10"/>
    <p:sldId id="314" r:id="rId11"/>
    <p:sldId id="316" r:id="rId12"/>
    <p:sldId id="317" r:id="rId13"/>
    <p:sldId id="318" r:id="rId14"/>
    <p:sldId id="319" r:id="rId15"/>
    <p:sldId id="320" r:id="rId16"/>
    <p:sldId id="321" r:id="rId17"/>
    <p:sldId id="322" r:id="rId18"/>
    <p:sldId id="303" r:id="rId19"/>
    <p:sldId id="323" r:id="rId20"/>
    <p:sldId id="32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83EAAE2D-7710-EAF2-27CC-3CC22263CCDD}" name="Julia Mansell" initials="JM" userId="S::julia.mansell@eurocarparts.com::90a5cfd7-57d8-4225-8e41-6bcab0b2be4f"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89" autoAdjust="0"/>
    <p:restoredTop sz="84967" autoAdjust="0"/>
  </p:normalViewPr>
  <p:slideViewPr>
    <p:cSldViewPr snapToGrid="0">
      <p:cViewPr varScale="1">
        <p:scale>
          <a:sx n="86" d="100"/>
          <a:sy n="86" d="100"/>
        </p:scale>
        <p:origin x="576" y="58"/>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omments/modernComment_127_108F5047.xml><?xml version="1.0" encoding="utf-8"?>
<p188:cmLst xmlns:a="http://schemas.openxmlformats.org/drawingml/2006/main" xmlns:r="http://schemas.openxmlformats.org/officeDocument/2006/relationships" xmlns:p188="http://schemas.microsoft.com/office/powerpoint/2018/8/main">
  <p188:cm id="{1B52BC40-30DA-4110-A5B4-764D2582DABA}" authorId="{83EAAE2D-7710-EAF2-27CC-3CC22263CCDD}" created="2023-03-18T13:55:49.828">
    <pc:sldMkLst xmlns:pc="http://schemas.microsoft.com/office/powerpoint/2013/main/command">
      <pc:docMk/>
      <pc:sldMk cId="277827655" sldId="295"/>
    </pc:sldMkLst>
    <p188:txBody>
      <a:bodyPr/>
      <a:lstStyle/>
      <a:p>
        <a:r>
          <a:rPr lang="en-GB"/>
          <a:t>Power distance
With a ranking of 80, China accepts inequalities between people. This means the subordinate-superior relationship is a part of the culture and individuals are guided by authorities (Hofstede Insights, 2022). Large power distance is also characterised by corruption, scandals being silenced and uneven income between society. Governments are autocratic and children are taught to become obedient, while in the United States where the power distance is smaller with a ranking of 40, children are taught to be equal, and power is used for purpose of good. Income is distributed more evenly. Corruption is rare and scandals are publicised (Hofstede, 2011).
Individualism/Collectivism
China is characterised by collectivism. People are born into clans or families for protection in exchange for faithfulness. Relationships win over the task, whereas in the United States in a highly individualistic environment task takes over the relationship and everyone is expected to take care of themselves. (Hofstede, 2011).
 Masculinity
One of the dimensions with a similar score for China and the United States. Higher masculinity in both states means a success-driven culture. As an example, success-oriented cultures will sacrifice their hobbies, family, or friends to work. Leisure time is not a priority. (Hofstede Insights, 2022).
Uncertainty avoidance
China has weak uncertainty avoidance. People take each day as it comes and react to changes with an open mind. The level of stress and anxiety is lower, .and chaos is accepted. Individuals are not afraid to change jobs and are curious to hear about new ideas (Hofstede, 2011). In the US the score is slightly higher, meaning fair welcoming of new ideas and opinions of an individual is being encouraged. (Hofstede Insights, 2022).
Long-term/Short-term orientation
China is a long-term-oriented country, meaning they deal with things realistically and sensibly. People tend to learn from other countries and traditions can be adapted to suit changes in the environment. Individuals focus on the future and tend to have large savings, whereas in the US, the culture is short-oriented, and people are spending and living often above their budget (Hofstede, 2011).
Indulgence
Can be described as a degree to which individuals are able to control their aspirations. China scoring low on indulgence is a restrained country, meaning leisure time is not emphasized and people are not leaning towards their desires. In this culture is believed that indulgence is something wrong, whereas the United States scored high on indulgence.  (Hofstede Insights, 2022).</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B86346-59A2-4282-9A64-05524C79D8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61D54C-AFC8-47F5-B030-A8ED60D0880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36B27D-C1ED-4C55-9062-2279210E96ED}" type="datetime1">
              <a:rPr lang="en-GB" smtClean="0"/>
              <a:t>18/03/2023</a:t>
            </a:fld>
            <a:endParaRPr lang="en-GB" dirty="0"/>
          </a:p>
        </p:txBody>
      </p:sp>
      <p:sp>
        <p:nvSpPr>
          <p:cNvPr id="4" name="Footer Placeholder 3">
            <a:extLst>
              <a:ext uri="{FF2B5EF4-FFF2-40B4-BE49-F238E27FC236}">
                <a16:creationId xmlns:a16="http://schemas.microsoft.com/office/drawing/2014/main" id="{B43D8396-DC49-433C-84C0-BD573781E5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CDA06B3-9442-49D9-BE03-080DCCEA19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5AD26-F754-4E27-9D95-B069583ABB63}" type="slidenum">
              <a:rPr lang="en-GB" smtClean="0"/>
              <a:t>‹#›</a:t>
            </a:fld>
            <a:endParaRPr lang="en-GB"/>
          </a:p>
        </p:txBody>
      </p:sp>
    </p:spTree>
    <p:extLst>
      <p:ext uri="{BB962C8B-B14F-4D97-AF65-F5344CB8AC3E}">
        <p14:creationId xmlns:p14="http://schemas.microsoft.com/office/powerpoint/2010/main" val="4122084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1EAF8-BEF3-4EDD-99CF-6435314FE1C9}" type="datetime1">
              <a:rPr lang="en-GB" smtClean="0"/>
              <a:pPr/>
              <a:t>18/03/2023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5939589-3E79-4C82-AA4A-FE78234FAA59}" type="slidenum">
              <a:rPr lang="en-GB" noProof="0" smtClean="0"/>
              <a:t>‹#›</a:t>
            </a:fld>
            <a:endParaRPr lang="en-GB" noProof="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a:t>
            </a:fld>
            <a:endParaRPr lang="en-GB"/>
          </a:p>
        </p:txBody>
      </p:sp>
    </p:spTree>
    <p:extLst>
      <p:ext uri="{BB962C8B-B14F-4D97-AF65-F5344CB8AC3E}">
        <p14:creationId xmlns:p14="http://schemas.microsoft.com/office/powerpoint/2010/main" val="6862726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2</a:t>
            </a:fld>
            <a:endParaRPr lang="en-GB"/>
          </a:p>
        </p:txBody>
      </p:sp>
    </p:spTree>
    <p:extLst>
      <p:ext uri="{BB962C8B-B14F-4D97-AF65-F5344CB8AC3E}">
        <p14:creationId xmlns:p14="http://schemas.microsoft.com/office/powerpoint/2010/main" val="1263972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3</a:t>
            </a:fld>
            <a:endParaRPr lang="en-GB"/>
          </a:p>
        </p:txBody>
      </p:sp>
    </p:spTree>
    <p:extLst>
      <p:ext uri="{BB962C8B-B14F-4D97-AF65-F5344CB8AC3E}">
        <p14:creationId xmlns:p14="http://schemas.microsoft.com/office/powerpoint/2010/main" val="493016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4</a:t>
            </a:fld>
            <a:endParaRPr lang="en-GB"/>
          </a:p>
        </p:txBody>
      </p:sp>
    </p:spTree>
    <p:extLst>
      <p:ext uri="{BB962C8B-B14F-4D97-AF65-F5344CB8AC3E}">
        <p14:creationId xmlns:p14="http://schemas.microsoft.com/office/powerpoint/2010/main" val="2997518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5</a:t>
            </a:fld>
            <a:endParaRPr lang="en-GB"/>
          </a:p>
        </p:txBody>
      </p:sp>
    </p:spTree>
    <p:extLst>
      <p:ext uri="{BB962C8B-B14F-4D97-AF65-F5344CB8AC3E}">
        <p14:creationId xmlns:p14="http://schemas.microsoft.com/office/powerpoint/2010/main" val="3690816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6</a:t>
            </a:fld>
            <a:endParaRPr lang="en-GB"/>
          </a:p>
        </p:txBody>
      </p:sp>
    </p:spTree>
    <p:extLst>
      <p:ext uri="{BB962C8B-B14F-4D97-AF65-F5344CB8AC3E}">
        <p14:creationId xmlns:p14="http://schemas.microsoft.com/office/powerpoint/2010/main" val="4063533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7</a:t>
            </a:fld>
            <a:endParaRPr lang="en-GB"/>
          </a:p>
        </p:txBody>
      </p:sp>
    </p:spTree>
    <p:extLst>
      <p:ext uri="{BB962C8B-B14F-4D97-AF65-F5344CB8AC3E}">
        <p14:creationId xmlns:p14="http://schemas.microsoft.com/office/powerpoint/2010/main" val="732660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8</a:t>
            </a:fld>
            <a:endParaRPr lang="en-GB"/>
          </a:p>
        </p:txBody>
      </p:sp>
    </p:spTree>
    <p:extLst>
      <p:ext uri="{BB962C8B-B14F-4D97-AF65-F5344CB8AC3E}">
        <p14:creationId xmlns:p14="http://schemas.microsoft.com/office/powerpoint/2010/main" val="1430734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9</a:t>
            </a:fld>
            <a:endParaRPr lang="en-GB"/>
          </a:p>
        </p:txBody>
      </p:sp>
    </p:spTree>
    <p:extLst>
      <p:ext uri="{BB962C8B-B14F-4D97-AF65-F5344CB8AC3E}">
        <p14:creationId xmlns:p14="http://schemas.microsoft.com/office/powerpoint/2010/main" val="3283078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10</a:t>
            </a:fld>
            <a:endParaRPr lang="en-GB"/>
          </a:p>
        </p:txBody>
      </p:sp>
    </p:spTree>
    <p:extLst>
      <p:ext uri="{BB962C8B-B14F-4D97-AF65-F5344CB8AC3E}">
        <p14:creationId xmlns:p14="http://schemas.microsoft.com/office/powerpoint/2010/main" val="3289459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11</a:t>
            </a:fld>
            <a:endParaRPr lang="en-GB"/>
          </a:p>
        </p:txBody>
      </p:sp>
    </p:spTree>
    <p:extLst>
      <p:ext uri="{BB962C8B-B14F-4D97-AF65-F5344CB8AC3E}">
        <p14:creationId xmlns:p14="http://schemas.microsoft.com/office/powerpoint/2010/main" val="2701284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12</a:t>
            </a:fld>
            <a:endParaRPr lang="en-GB"/>
          </a:p>
        </p:txBody>
      </p:sp>
    </p:spTree>
    <p:extLst>
      <p:ext uri="{BB962C8B-B14F-4D97-AF65-F5344CB8AC3E}">
        <p14:creationId xmlns:p14="http://schemas.microsoft.com/office/powerpoint/2010/main" val="2909348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13</a:t>
            </a:fld>
            <a:endParaRPr lang="en-GB"/>
          </a:p>
        </p:txBody>
      </p:sp>
    </p:spTree>
    <p:extLst>
      <p:ext uri="{BB962C8B-B14F-4D97-AF65-F5344CB8AC3E}">
        <p14:creationId xmlns:p14="http://schemas.microsoft.com/office/powerpoint/2010/main" val="33422974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14</a:t>
            </a:fld>
            <a:endParaRPr lang="en-GB"/>
          </a:p>
        </p:txBody>
      </p:sp>
    </p:spTree>
    <p:extLst>
      <p:ext uri="{BB962C8B-B14F-4D97-AF65-F5344CB8AC3E}">
        <p14:creationId xmlns:p14="http://schemas.microsoft.com/office/powerpoint/2010/main" val="32813505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15</a:t>
            </a:fld>
            <a:endParaRPr lang="en-GB"/>
          </a:p>
        </p:txBody>
      </p:sp>
    </p:spTree>
    <p:extLst>
      <p:ext uri="{BB962C8B-B14F-4D97-AF65-F5344CB8AC3E}">
        <p14:creationId xmlns:p14="http://schemas.microsoft.com/office/powerpoint/2010/main" val="18570572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16</a:t>
            </a:fld>
            <a:endParaRPr lang="en-GB"/>
          </a:p>
        </p:txBody>
      </p:sp>
    </p:spTree>
    <p:extLst>
      <p:ext uri="{BB962C8B-B14F-4D97-AF65-F5344CB8AC3E}">
        <p14:creationId xmlns:p14="http://schemas.microsoft.com/office/powerpoint/2010/main" val="14531123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17</a:t>
            </a:fld>
            <a:endParaRPr lang="en-GB"/>
          </a:p>
        </p:txBody>
      </p:sp>
    </p:spTree>
    <p:extLst>
      <p:ext uri="{BB962C8B-B14F-4D97-AF65-F5344CB8AC3E}">
        <p14:creationId xmlns:p14="http://schemas.microsoft.com/office/powerpoint/2010/main" val="4288622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13DEC-5101-5783-1E8D-9D1CA3A6AF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00B75F-4DAA-294C-9348-F4F0A02126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8EB711-8228-1C2D-EDC2-383960E7AE7E}"/>
              </a:ext>
            </a:extLst>
          </p:cNvPr>
          <p:cNvSpPr>
            <a:spLocks noGrp="1"/>
          </p:cNvSpPr>
          <p:nvPr>
            <p:ph type="dt" sz="half" idx="10"/>
          </p:nvPr>
        </p:nvSpPr>
        <p:spPr/>
        <p:txBody>
          <a:bodyPr/>
          <a:lstStyle/>
          <a:p>
            <a:fld id="{DDB5A699-7730-4D7D-A89B-0CC9520177D1}" type="datetimeFigureOut">
              <a:rPr lang="en-GB" smtClean="0"/>
              <a:t>18/03/2023</a:t>
            </a:fld>
            <a:endParaRPr lang="en-GB"/>
          </a:p>
        </p:txBody>
      </p:sp>
      <p:sp>
        <p:nvSpPr>
          <p:cNvPr id="5" name="Footer Placeholder 4">
            <a:extLst>
              <a:ext uri="{FF2B5EF4-FFF2-40B4-BE49-F238E27FC236}">
                <a16:creationId xmlns:a16="http://schemas.microsoft.com/office/drawing/2014/main" id="{BD944110-8D21-0F60-4878-7B3D9D9198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3FF0E6-8B61-9779-8FE7-3EA373E7BAAC}"/>
              </a:ext>
            </a:extLst>
          </p:cNvPr>
          <p:cNvSpPr>
            <a:spLocks noGrp="1"/>
          </p:cNvSpPr>
          <p:nvPr>
            <p:ph type="sldNum" sz="quarter" idx="12"/>
          </p:nvPr>
        </p:nvSpPr>
        <p:spPr/>
        <p:txBody>
          <a:bodyPr/>
          <a:lstStyle/>
          <a:p>
            <a:fld id="{810454AC-ED77-4F98-8052-373D6A2044C8}" type="slidenum">
              <a:rPr lang="en-GB" smtClean="0"/>
              <a:t>‹#›</a:t>
            </a:fld>
            <a:endParaRPr lang="en-GB"/>
          </a:p>
        </p:txBody>
      </p:sp>
    </p:spTree>
    <p:extLst>
      <p:ext uri="{BB962C8B-B14F-4D97-AF65-F5344CB8AC3E}">
        <p14:creationId xmlns:p14="http://schemas.microsoft.com/office/powerpoint/2010/main" val="1461003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325AC-091A-A729-08A2-6298090910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CF1ACB-5BC9-8E7F-5B68-1CDB06E2D0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3AEB16-06BB-994A-44E3-2A8F1CBF4747}"/>
              </a:ext>
            </a:extLst>
          </p:cNvPr>
          <p:cNvSpPr>
            <a:spLocks noGrp="1"/>
          </p:cNvSpPr>
          <p:nvPr>
            <p:ph type="dt" sz="half" idx="10"/>
          </p:nvPr>
        </p:nvSpPr>
        <p:spPr/>
        <p:txBody>
          <a:bodyPr/>
          <a:lstStyle/>
          <a:p>
            <a:fld id="{DDB5A699-7730-4D7D-A89B-0CC9520177D1}" type="datetimeFigureOut">
              <a:rPr lang="en-GB" smtClean="0"/>
              <a:t>18/03/2023</a:t>
            </a:fld>
            <a:endParaRPr lang="en-GB"/>
          </a:p>
        </p:txBody>
      </p:sp>
      <p:sp>
        <p:nvSpPr>
          <p:cNvPr id="5" name="Footer Placeholder 4">
            <a:extLst>
              <a:ext uri="{FF2B5EF4-FFF2-40B4-BE49-F238E27FC236}">
                <a16:creationId xmlns:a16="http://schemas.microsoft.com/office/drawing/2014/main" id="{1E61CF79-3BA4-FE32-A3C8-581904A13D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1A2F10-AB95-4D60-C393-373E27E344AA}"/>
              </a:ext>
            </a:extLst>
          </p:cNvPr>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403398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D3303-8CD2-4432-E4F2-82C11E6839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253D6D8-7AC4-CE19-82DE-2D764F0199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C002D1-C86D-E557-46D4-7F208895585D}"/>
              </a:ext>
            </a:extLst>
          </p:cNvPr>
          <p:cNvSpPr>
            <a:spLocks noGrp="1"/>
          </p:cNvSpPr>
          <p:nvPr>
            <p:ph type="dt" sz="half" idx="10"/>
          </p:nvPr>
        </p:nvSpPr>
        <p:spPr/>
        <p:txBody>
          <a:bodyPr/>
          <a:lstStyle/>
          <a:p>
            <a:fld id="{DDB5A699-7730-4D7D-A89B-0CC9520177D1}" type="datetimeFigureOut">
              <a:rPr lang="en-GB" smtClean="0"/>
              <a:t>18/03/2023</a:t>
            </a:fld>
            <a:endParaRPr lang="en-GB"/>
          </a:p>
        </p:txBody>
      </p:sp>
      <p:sp>
        <p:nvSpPr>
          <p:cNvPr id="5" name="Footer Placeholder 4">
            <a:extLst>
              <a:ext uri="{FF2B5EF4-FFF2-40B4-BE49-F238E27FC236}">
                <a16:creationId xmlns:a16="http://schemas.microsoft.com/office/drawing/2014/main" id="{4CC1F3CE-7600-5024-8A9F-6BB62B487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C5A9B0-D942-8950-0090-33309C109224}"/>
              </a:ext>
            </a:extLst>
          </p:cNvPr>
          <p:cNvSpPr>
            <a:spLocks noGrp="1"/>
          </p:cNvSpPr>
          <p:nvPr>
            <p:ph type="sldNum" sz="quarter" idx="12"/>
          </p:nvPr>
        </p:nvSpPr>
        <p:spPr/>
        <p:txBody>
          <a:bodyPr/>
          <a:lstStyle/>
          <a:p>
            <a:fld id="{810454AC-ED77-4F98-8052-373D6A2044C8}" type="slidenum">
              <a:rPr lang="en-GB" smtClean="0"/>
              <a:t>‹#›</a:t>
            </a:fld>
            <a:endParaRPr lang="en-GB"/>
          </a:p>
        </p:txBody>
      </p:sp>
      <p:sp>
        <p:nvSpPr>
          <p:cNvPr id="7" name="Graphic 12">
            <a:extLst>
              <a:ext uri="{FF2B5EF4-FFF2-40B4-BE49-F238E27FC236}">
                <a16:creationId xmlns:a16="http://schemas.microsoft.com/office/drawing/2014/main" id="{4F2AE432-C5AE-772C-1CDF-C1254D711A02}"/>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8" name="Graphic 13">
            <a:extLst>
              <a:ext uri="{FF2B5EF4-FFF2-40B4-BE49-F238E27FC236}">
                <a16:creationId xmlns:a16="http://schemas.microsoft.com/office/drawing/2014/main" id="{6FFC9CC0-2A4A-32C9-4596-30806E908298}"/>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9" name="Graphic 15">
            <a:extLst>
              <a:ext uri="{FF2B5EF4-FFF2-40B4-BE49-F238E27FC236}">
                <a16:creationId xmlns:a16="http://schemas.microsoft.com/office/drawing/2014/main" id="{BFFCAE78-176D-D7A3-1A34-4FF7A509EF40}"/>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10" name="Graphic 22">
            <a:extLst>
              <a:ext uri="{FF2B5EF4-FFF2-40B4-BE49-F238E27FC236}">
                <a16:creationId xmlns:a16="http://schemas.microsoft.com/office/drawing/2014/main" id="{3F1F97A4-D2FB-6C55-99E4-CC70F3D0C8EF}"/>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1">
            <a:extLst>
              <a:ext uri="{FF2B5EF4-FFF2-40B4-BE49-F238E27FC236}">
                <a16:creationId xmlns:a16="http://schemas.microsoft.com/office/drawing/2014/main" id="{DA3EC8CB-4035-6455-0295-74DC0E3F7465}"/>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pPr rtl="0"/>
            <a:endParaRPr lang="en-GB" noProof="0"/>
          </a:p>
        </p:txBody>
      </p:sp>
      <p:sp>
        <p:nvSpPr>
          <p:cNvPr id="12" name="Graphic 23">
            <a:extLst>
              <a:ext uri="{FF2B5EF4-FFF2-40B4-BE49-F238E27FC236}">
                <a16:creationId xmlns:a16="http://schemas.microsoft.com/office/drawing/2014/main" id="{7E46F618-8192-E221-52AC-DD774A6D1092}"/>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691002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4C7EF-19C5-841E-7920-8EA8030876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DC1510-1FBA-ACB1-8DFE-A776824128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9AAF27C-00C7-3D15-FDF4-B338074C4E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B05D31-EA76-1301-57E2-B2760B6014CC}"/>
              </a:ext>
            </a:extLst>
          </p:cNvPr>
          <p:cNvSpPr>
            <a:spLocks noGrp="1"/>
          </p:cNvSpPr>
          <p:nvPr>
            <p:ph type="dt" sz="half" idx="10"/>
          </p:nvPr>
        </p:nvSpPr>
        <p:spPr/>
        <p:txBody>
          <a:bodyPr/>
          <a:lstStyle/>
          <a:p>
            <a:fld id="{DDB5A699-7730-4D7D-A89B-0CC9520177D1}" type="datetimeFigureOut">
              <a:rPr lang="en-GB" smtClean="0"/>
              <a:t>18/03/2023</a:t>
            </a:fld>
            <a:endParaRPr lang="en-GB"/>
          </a:p>
        </p:txBody>
      </p:sp>
      <p:sp>
        <p:nvSpPr>
          <p:cNvPr id="6" name="Footer Placeholder 5">
            <a:extLst>
              <a:ext uri="{FF2B5EF4-FFF2-40B4-BE49-F238E27FC236}">
                <a16:creationId xmlns:a16="http://schemas.microsoft.com/office/drawing/2014/main" id="{0459102D-77B5-D0C4-1EF2-8AAE491BA0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F47BF9-6E54-EED8-71D4-CC2AEF0AA713}"/>
              </a:ext>
            </a:extLst>
          </p:cNvPr>
          <p:cNvSpPr>
            <a:spLocks noGrp="1"/>
          </p:cNvSpPr>
          <p:nvPr>
            <p:ph type="sldNum" sz="quarter" idx="12"/>
          </p:nvPr>
        </p:nvSpPr>
        <p:spPr/>
        <p:txBody>
          <a:bodyPr/>
          <a:lstStyle/>
          <a:p>
            <a:fld id="{810454AC-ED77-4F98-8052-373D6A2044C8}" type="slidenum">
              <a:rPr lang="en-GB" smtClean="0"/>
              <a:t>‹#›</a:t>
            </a:fld>
            <a:endParaRPr lang="en-GB"/>
          </a:p>
        </p:txBody>
      </p:sp>
      <p:sp>
        <p:nvSpPr>
          <p:cNvPr id="8" name="Graphic 15">
            <a:extLst>
              <a:ext uri="{FF2B5EF4-FFF2-40B4-BE49-F238E27FC236}">
                <a16:creationId xmlns:a16="http://schemas.microsoft.com/office/drawing/2014/main" id="{EDFC2E5F-1852-04E9-1D06-3923A0704B53}"/>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9" name="Graphic 16">
            <a:extLst>
              <a:ext uri="{FF2B5EF4-FFF2-40B4-BE49-F238E27FC236}">
                <a16:creationId xmlns:a16="http://schemas.microsoft.com/office/drawing/2014/main" id="{241EDABC-3A2C-FA2A-2D79-86FD24F94CC1}"/>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0" name="Graphic 14">
            <a:extLst>
              <a:ext uri="{FF2B5EF4-FFF2-40B4-BE49-F238E27FC236}">
                <a16:creationId xmlns:a16="http://schemas.microsoft.com/office/drawing/2014/main" id="{B3E7D004-4E4C-7937-3CF2-77297273171E}"/>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3910021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28891-C604-76EE-87BD-C1E4B44B53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FC416C-6509-AEE9-6C63-703C9574F6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6DA18F-158A-6194-6868-BCE232AA12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9D4DE4-2371-9316-0603-FD59602D04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21FFE4-0426-F022-3128-1D3E62FF9F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20B1D6-EC99-1DBC-A7EF-8BD847535CC9}"/>
              </a:ext>
            </a:extLst>
          </p:cNvPr>
          <p:cNvSpPr>
            <a:spLocks noGrp="1"/>
          </p:cNvSpPr>
          <p:nvPr>
            <p:ph type="dt" sz="half" idx="10"/>
          </p:nvPr>
        </p:nvSpPr>
        <p:spPr/>
        <p:txBody>
          <a:bodyPr/>
          <a:lstStyle/>
          <a:p>
            <a:fld id="{DDB5A699-7730-4D7D-A89B-0CC9520177D1}" type="datetimeFigureOut">
              <a:rPr lang="en-GB" smtClean="0"/>
              <a:t>18/03/2023</a:t>
            </a:fld>
            <a:endParaRPr lang="en-GB"/>
          </a:p>
        </p:txBody>
      </p:sp>
      <p:sp>
        <p:nvSpPr>
          <p:cNvPr id="8" name="Footer Placeholder 7">
            <a:extLst>
              <a:ext uri="{FF2B5EF4-FFF2-40B4-BE49-F238E27FC236}">
                <a16:creationId xmlns:a16="http://schemas.microsoft.com/office/drawing/2014/main" id="{9539C9E9-5700-49A1-8EF4-B5B298AB6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F8C2B4-B990-3D92-08E6-B23F6DE82D74}"/>
              </a:ext>
            </a:extLst>
          </p:cNvPr>
          <p:cNvSpPr>
            <a:spLocks noGrp="1"/>
          </p:cNvSpPr>
          <p:nvPr>
            <p:ph type="sldNum" sz="quarter" idx="12"/>
          </p:nvPr>
        </p:nvSpPr>
        <p:spPr/>
        <p:txBody>
          <a:bodyPr/>
          <a:lstStyle/>
          <a:p>
            <a:fld id="{810454AC-ED77-4F98-8052-373D6A2044C8}" type="slidenum">
              <a:rPr lang="en-GB" smtClean="0"/>
              <a:t>‹#›</a:t>
            </a:fld>
            <a:endParaRPr lang="en-GB"/>
          </a:p>
        </p:txBody>
      </p:sp>
      <p:sp>
        <p:nvSpPr>
          <p:cNvPr id="10" name="Graphic 15">
            <a:extLst>
              <a:ext uri="{FF2B5EF4-FFF2-40B4-BE49-F238E27FC236}">
                <a16:creationId xmlns:a16="http://schemas.microsoft.com/office/drawing/2014/main" id="{C0EF4CC0-2238-2F4E-9DDC-CB702DA35B10}"/>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1" name="Graphic 16">
            <a:extLst>
              <a:ext uri="{FF2B5EF4-FFF2-40B4-BE49-F238E27FC236}">
                <a16:creationId xmlns:a16="http://schemas.microsoft.com/office/drawing/2014/main" id="{72314F5A-9FD8-E682-D953-A742E00CABC5}"/>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2" name="Graphic 14">
            <a:extLst>
              <a:ext uri="{FF2B5EF4-FFF2-40B4-BE49-F238E27FC236}">
                <a16:creationId xmlns:a16="http://schemas.microsoft.com/office/drawing/2014/main" id="{37B4FF22-422E-77AA-F3BE-C78A0A2A9D20}"/>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224205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7E92C-A956-1D10-6BC6-519ABF23CF3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64980D-E51B-EBB0-67D3-541569D79674}"/>
              </a:ext>
            </a:extLst>
          </p:cNvPr>
          <p:cNvSpPr>
            <a:spLocks noGrp="1"/>
          </p:cNvSpPr>
          <p:nvPr>
            <p:ph type="dt" sz="half" idx="10"/>
          </p:nvPr>
        </p:nvSpPr>
        <p:spPr/>
        <p:txBody>
          <a:bodyPr/>
          <a:lstStyle/>
          <a:p>
            <a:pPr rtl="0"/>
            <a:r>
              <a:rPr lang="en-GB" noProof="0"/>
              <a:t>9/3/20XX</a:t>
            </a:r>
          </a:p>
        </p:txBody>
      </p:sp>
      <p:sp>
        <p:nvSpPr>
          <p:cNvPr id="4" name="Footer Placeholder 3">
            <a:extLst>
              <a:ext uri="{FF2B5EF4-FFF2-40B4-BE49-F238E27FC236}">
                <a16:creationId xmlns:a16="http://schemas.microsoft.com/office/drawing/2014/main" id="{C26D4F59-2FAA-3C55-B218-6E66FE7AE3BD}"/>
              </a:ext>
            </a:extLst>
          </p:cNvPr>
          <p:cNvSpPr>
            <a:spLocks noGrp="1"/>
          </p:cNvSpPr>
          <p:nvPr>
            <p:ph type="ftr" sz="quarter" idx="11"/>
          </p:nvPr>
        </p:nvSpPr>
        <p:spPr/>
        <p:txBody>
          <a:bodyPr/>
          <a:lstStyle/>
          <a:p>
            <a:pPr rtl="0"/>
            <a:r>
              <a:rPr lang="en-GB" noProof="0"/>
              <a:t>Presentation Title</a:t>
            </a:r>
          </a:p>
        </p:txBody>
      </p:sp>
      <p:sp>
        <p:nvSpPr>
          <p:cNvPr id="5" name="Slide Number Placeholder 4">
            <a:extLst>
              <a:ext uri="{FF2B5EF4-FFF2-40B4-BE49-F238E27FC236}">
                <a16:creationId xmlns:a16="http://schemas.microsoft.com/office/drawing/2014/main" id="{2636037C-56B0-4042-913B-96990299FC9F}"/>
              </a:ext>
            </a:extLst>
          </p:cNvPr>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255538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1D80E5-8D5D-44A5-F3F7-FC18B690ACA9}"/>
              </a:ext>
            </a:extLst>
          </p:cNvPr>
          <p:cNvSpPr>
            <a:spLocks noGrp="1"/>
          </p:cNvSpPr>
          <p:nvPr>
            <p:ph type="dt" sz="half" idx="10"/>
          </p:nvPr>
        </p:nvSpPr>
        <p:spPr/>
        <p:txBody>
          <a:bodyPr/>
          <a:lstStyle/>
          <a:p>
            <a:pPr rtl="0"/>
            <a:r>
              <a:rPr lang="en-GB" noProof="0"/>
              <a:t>9/3/20XX</a:t>
            </a:r>
          </a:p>
        </p:txBody>
      </p:sp>
      <p:sp>
        <p:nvSpPr>
          <p:cNvPr id="3" name="Footer Placeholder 2">
            <a:extLst>
              <a:ext uri="{FF2B5EF4-FFF2-40B4-BE49-F238E27FC236}">
                <a16:creationId xmlns:a16="http://schemas.microsoft.com/office/drawing/2014/main" id="{70D75281-39F1-E0F8-B4FC-1B3F2E231936}"/>
              </a:ext>
            </a:extLst>
          </p:cNvPr>
          <p:cNvSpPr>
            <a:spLocks noGrp="1"/>
          </p:cNvSpPr>
          <p:nvPr>
            <p:ph type="ftr" sz="quarter" idx="11"/>
          </p:nvPr>
        </p:nvSpPr>
        <p:spPr/>
        <p:txBody>
          <a:bodyPr/>
          <a:lstStyle/>
          <a:p>
            <a:pPr rtl="0"/>
            <a:r>
              <a:rPr lang="en-GB" noProof="0"/>
              <a:t>Presentation Title</a:t>
            </a:r>
          </a:p>
        </p:txBody>
      </p:sp>
      <p:sp>
        <p:nvSpPr>
          <p:cNvPr id="4" name="Slide Number Placeholder 3">
            <a:extLst>
              <a:ext uri="{FF2B5EF4-FFF2-40B4-BE49-F238E27FC236}">
                <a16:creationId xmlns:a16="http://schemas.microsoft.com/office/drawing/2014/main" id="{DA517431-D389-A0DA-68E0-331DBF756D6B}"/>
              </a:ext>
            </a:extLst>
          </p:cNvPr>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2554661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21C17-8C21-0EA2-D997-C50B4A1ABB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04D752-69F5-1AD3-3BD6-53A84930CF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520400-20C5-F7C5-AF34-84CED43F85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991A3-E260-234C-284A-751A8950EEE3}"/>
              </a:ext>
            </a:extLst>
          </p:cNvPr>
          <p:cNvSpPr>
            <a:spLocks noGrp="1"/>
          </p:cNvSpPr>
          <p:nvPr>
            <p:ph type="dt" sz="half" idx="10"/>
          </p:nvPr>
        </p:nvSpPr>
        <p:spPr/>
        <p:txBody>
          <a:bodyPr/>
          <a:lstStyle/>
          <a:p>
            <a:pPr rtl="0"/>
            <a:r>
              <a:rPr lang="en-GB" noProof="0"/>
              <a:t>9/3/20XX</a:t>
            </a:r>
          </a:p>
        </p:txBody>
      </p:sp>
      <p:sp>
        <p:nvSpPr>
          <p:cNvPr id="6" name="Footer Placeholder 5">
            <a:extLst>
              <a:ext uri="{FF2B5EF4-FFF2-40B4-BE49-F238E27FC236}">
                <a16:creationId xmlns:a16="http://schemas.microsoft.com/office/drawing/2014/main" id="{47A565C4-7595-51B5-A1FF-377A40C73863}"/>
              </a:ext>
            </a:extLst>
          </p:cNvPr>
          <p:cNvSpPr>
            <a:spLocks noGrp="1"/>
          </p:cNvSpPr>
          <p:nvPr>
            <p:ph type="ftr" sz="quarter" idx="11"/>
          </p:nvPr>
        </p:nvSpPr>
        <p:spPr/>
        <p:txBody>
          <a:bodyPr/>
          <a:lstStyle/>
          <a:p>
            <a:pPr rtl="0"/>
            <a:r>
              <a:rPr lang="en-GB" noProof="0"/>
              <a:t>Presentation Title</a:t>
            </a:r>
          </a:p>
        </p:txBody>
      </p:sp>
      <p:sp>
        <p:nvSpPr>
          <p:cNvPr id="7" name="Slide Number Placeholder 6">
            <a:extLst>
              <a:ext uri="{FF2B5EF4-FFF2-40B4-BE49-F238E27FC236}">
                <a16:creationId xmlns:a16="http://schemas.microsoft.com/office/drawing/2014/main" id="{EE76F71C-DC68-483D-FF72-88BE00B362E1}"/>
              </a:ext>
            </a:extLst>
          </p:cNvPr>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3778352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88615-FEB0-9C7F-91AB-A2508DD37B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AB3F6A-BE98-BAB4-BE23-AE9D89EC31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9FC3F1-FF4B-E496-6C9D-5936C5A14F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249914-86D0-496D-2D42-722F551DB2A2}"/>
              </a:ext>
            </a:extLst>
          </p:cNvPr>
          <p:cNvSpPr>
            <a:spLocks noGrp="1"/>
          </p:cNvSpPr>
          <p:nvPr>
            <p:ph type="dt" sz="half" idx="10"/>
          </p:nvPr>
        </p:nvSpPr>
        <p:spPr/>
        <p:txBody>
          <a:bodyPr/>
          <a:lstStyle/>
          <a:p>
            <a:pPr rtl="0"/>
            <a:r>
              <a:rPr lang="en-GB" noProof="0"/>
              <a:t>9/3/20XX</a:t>
            </a:r>
          </a:p>
        </p:txBody>
      </p:sp>
      <p:sp>
        <p:nvSpPr>
          <p:cNvPr id="6" name="Footer Placeholder 5">
            <a:extLst>
              <a:ext uri="{FF2B5EF4-FFF2-40B4-BE49-F238E27FC236}">
                <a16:creationId xmlns:a16="http://schemas.microsoft.com/office/drawing/2014/main" id="{18BC5048-57C0-0554-6F1F-7DDF057A1022}"/>
              </a:ext>
            </a:extLst>
          </p:cNvPr>
          <p:cNvSpPr>
            <a:spLocks noGrp="1"/>
          </p:cNvSpPr>
          <p:nvPr>
            <p:ph type="ftr" sz="quarter" idx="11"/>
          </p:nvPr>
        </p:nvSpPr>
        <p:spPr/>
        <p:txBody>
          <a:bodyPr/>
          <a:lstStyle/>
          <a:p>
            <a:pPr rtl="0"/>
            <a:r>
              <a:rPr lang="en-GB" noProof="0"/>
              <a:t>Presentation Title</a:t>
            </a:r>
          </a:p>
        </p:txBody>
      </p:sp>
      <p:sp>
        <p:nvSpPr>
          <p:cNvPr id="7" name="Slide Number Placeholder 6">
            <a:extLst>
              <a:ext uri="{FF2B5EF4-FFF2-40B4-BE49-F238E27FC236}">
                <a16:creationId xmlns:a16="http://schemas.microsoft.com/office/drawing/2014/main" id="{F6D86879-614A-B6E3-9D60-9E80F67AD3CF}"/>
              </a:ext>
            </a:extLst>
          </p:cNvPr>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309452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BAD03-B384-ED51-1ED7-BE4425EB52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BBE436-3C71-29A8-8BF5-B84A60DCC9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B45D67-EF1D-2328-808F-682C60EF6814}"/>
              </a:ext>
            </a:extLst>
          </p:cNvPr>
          <p:cNvSpPr>
            <a:spLocks noGrp="1"/>
          </p:cNvSpPr>
          <p:nvPr>
            <p:ph type="dt" sz="half" idx="10"/>
          </p:nvPr>
        </p:nvSpPr>
        <p:spPr/>
        <p:txBody>
          <a:bodyPr/>
          <a:lstStyle/>
          <a:p>
            <a:pPr rtl="0"/>
            <a:r>
              <a:rPr lang="en-GB" noProof="0"/>
              <a:t>9/3/20XX</a:t>
            </a:r>
          </a:p>
        </p:txBody>
      </p:sp>
      <p:sp>
        <p:nvSpPr>
          <p:cNvPr id="5" name="Footer Placeholder 4">
            <a:extLst>
              <a:ext uri="{FF2B5EF4-FFF2-40B4-BE49-F238E27FC236}">
                <a16:creationId xmlns:a16="http://schemas.microsoft.com/office/drawing/2014/main" id="{EF1172B5-1087-C253-58E8-2FB0B573D551}"/>
              </a:ext>
            </a:extLst>
          </p:cNvPr>
          <p:cNvSpPr>
            <a:spLocks noGrp="1"/>
          </p:cNvSpPr>
          <p:nvPr>
            <p:ph type="ftr" sz="quarter" idx="11"/>
          </p:nvPr>
        </p:nvSpPr>
        <p:spPr/>
        <p:txBody>
          <a:bodyPr/>
          <a:lstStyle/>
          <a:p>
            <a:pPr rtl="0"/>
            <a:r>
              <a:rPr lang="en-GB" noProof="0"/>
              <a:t>Presentation Title</a:t>
            </a:r>
          </a:p>
        </p:txBody>
      </p:sp>
      <p:sp>
        <p:nvSpPr>
          <p:cNvPr id="6" name="Slide Number Placeholder 5">
            <a:extLst>
              <a:ext uri="{FF2B5EF4-FFF2-40B4-BE49-F238E27FC236}">
                <a16:creationId xmlns:a16="http://schemas.microsoft.com/office/drawing/2014/main" id="{B454C4EE-3256-5A22-9808-7D575BA4BA7E}"/>
              </a:ext>
            </a:extLst>
          </p:cNvPr>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82807242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87222C-2622-D660-F80F-4DF14F4773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AEBB36-336A-764E-7064-E33010C18C0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C6D70B-1137-608A-97C7-10B4447FECE5}"/>
              </a:ext>
            </a:extLst>
          </p:cNvPr>
          <p:cNvSpPr>
            <a:spLocks noGrp="1"/>
          </p:cNvSpPr>
          <p:nvPr>
            <p:ph type="dt" sz="half" idx="10"/>
          </p:nvPr>
        </p:nvSpPr>
        <p:spPr/>
        <p:txBody>
          <a:bodyPr/>
          <a:lstStyle/>
          <a:p>
            <a:pPr rtl="0"/>
            <a:r>
              <a:rPr lang="en-GB" noProof="0"/>
              <a:t>9/3/20XX</a:t>
            </a:r>
          </a:p>
        </p:txBody>
      </p:sp>
      <p:sp>
        <p:nvSpPr>
          <p:cNvPr id="5" name="Footer Placeholder 4">
            <a:extLst>
              <a:ext uri="{FF2B5EF4-FFF2-40B4-BE49-F238E27FC236}">
                <a16:creationId xmlns:a16="http://schemas.microsoft.com/office/drawing/2014/main" id="{2CDC14C3-52F9-A6E0-D1DB-76F81DD33517}"/>
              </a:ext>
            </a:extLst>
          </p:cNvPr>
          <p:cNvSpPr>
            <a:spLocks noGrp="1"/>
          </p:cNvSpPr>
          <p:nvPr>
            <p:ph type="ftr" sz="quarter" idx="11"/>
          </p:nvPr>
        </p:nvSpPr>
        <p:spPr/>
        <p:txBody>
          <a:bodyPr/>
          <a:lstStyle/>
          <a:p>
            <a:pPr rtl="0"/>
            <a:r>
              <a:rPr lang="en-GB" noProof="0"/>
              <a:t>Presentation Title</a:t>
            </a:r>
          </a:p>
        </p:txBody>
      </p:sp>
      <p:sp>
        <p:nvSpPr>
          <p:cNvPr id="6" name="Slide Number Placeholder 5">
            <a:extLst>
              <a:ext uri="{FF2B5EF4-FFF2-40B4-BE49-F238E27FC236}">
                <a16:creationId xmlns:a16="http://schemas.microsoft.com/office/drawing/2014/main" id="{6111BF38-EB95-CD63-FF26-85E033098476}"/>
              </a:ext>
            </a:extLst>
          </p:cNvPr>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2141237498"/>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rtlCol="0" anchor="ctr">
            <a:noAutofit/>
          </a:bodyPr>
          <a:lstStyle>
            <a:lvl1pPr algn="ctr">
              <a:buNone/>
              <a:defRPr sz="1600" b="1">
                <a:solidFill>
                  <a:schemeClr val="bg1"/>
                </a:solidFill>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rtlCol="0" anchor="b"/>
          <a:lstStyle>
            <a:lvl1pPr algn="r">
              <a:defRPr sz="6000" b="1" cap="all" spc="400" baseline="0">
                <a:solidFill>
                  <a:schemeClr val="bg1"/>
                </a:solidFill>
              </a:defRPr>
            </a:lvl1pPr>
          </a:lstStyle>
          <a:p>
            <a:pPr rtl="0"/>
            <a:r>
              <a:rPr lang="en-GB" noProof="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rtlCol="0"/>
          <a:lstStyle>
            <a:lvl1pPr marL="0" indent="0" algn="r">
              <a:buNone/>
              <a:defRPr sz="1800">
                <a:solidFill>
                  <a:schemeClr val="bg1"/>
                </a:solidFill>
              </a:defRPr>
            </a:lvl1pPr>
          </a:lstStyle>
          <a:p>
            <a:pPr lvl="0" rtl="0"/>
            <a:r>
              <a:rPr lang="en-US" noProof="0"/>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490768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rtlCol="0" anchor="b"/>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rtlCol="0"/>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rtlCol="0"/>
          <a:lstStyle>
            <a:lvl1pPr>
              <a:defRPr>
                <a:solidFill>
                  <a:schemeClr val="accent2"/>
                </a:solidFill>
              </a:defRPr>
            </a:lvl1pPr>
          </a:lstStyle>
          <a:p>
            <a:pPr rtl="0"/>
            <a:r>
              <a:rPr lang="en-GB" noProof="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rtlCol="0"/>
          <a:lstStyle>
            <a:lvl1pPr>
              <a:defRPr baseline="0">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8971113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rtlCol="0" anchor="b"/>
          <a:lstStyle>
            <a:lvl1pPr algn="l">
              <a:lnSpc>
                <a:spcPct val="110000"/>
              </a:lnSpc>
              <a:spcBef>
                <a:spcPts val="1000"/>
              </a:spcBef>
              <a:defRPr sz="3600" b="0" i="0" cap="none" baseline="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rtlCol="0"/>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rtlCol="0" anchor="ctr"/>
          <a:lstStyle>
            <a:lvl1pPr algn="ctr">
              <a:buNone/>
              <a:defRPr>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1299048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00F35B-C4FE-EFC1-E0C2-985BCBE151F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776C5F-65BA-5F50-BE6E-CA2E058573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103A38-CFDD-3E4F-0B55-FAA9A03480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r>
              <a:rPr lang="en-GB" noProof="0"/>
              <a:t>9/3/20XX</a:t>
            </a:r>
          </a:p>
        </p:txBody>
      </p:sp>
      <p:sp>
        <p:nvSpPr>
          <p:cNvPr id="5" name="Footer Placeholder 4">
            <a:extLst>
              <a:ext uri="{FF2B5EF4-FFF2-40B4-BE49-F238E27FC236}">
                <a16:creationId xmlns:a16="http://schemas.microsoft.com/office/drawing/2014/main" id="{7496E0E2-6204-7613-5220-943799CFC3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12D4F704-2C8F-D9BC-5263-85008DEEBA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518287889"/>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17" r:id="rId12"/>
    <p:sldLayoutId id="2147483710" r:id="rId13"/>
    <p:sldLayoutId id="2147483713" r:id="rId14"/>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microsoft.com/office/2018/10/relationships/comments" Target="../comments/modernComment_127_108F5047.xm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atriotsoftware.com/blog/accounting/mergers-vs-acquisition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chevron.com/-/media/chevron/annual-report/2021/documents/2021-Annual-Report.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dTApHeR5tsA"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investopedia.com/terms/v/verticalmerger.asp"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dx.doi.org/10.1108/175061613113253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968B-2619-4F71-AB00-4C493E120805}"/>
              </a:ext>
            </a:extLst>
          </p:cNvPr>
          <p:cNvSpPr>
            <a:spLocks noGrp="1"/>
          </p:cNvSpPr>
          <p:nvPr>
            <p:ph type="ctrTitle"/>
          </p:nvPr>
        </p:nvSpPr>
        <p:spPr/>
        <p:txBody>
          <a:bodyPr rtlCol="0" anchor="b">
            <a:normAutofit/>
          </a:bodyPr>
          <a:lstStyle/>
          <a:p>
            <a:r>
              <a:rPr lang="en-GB" sz="1500">
                <a:effectLst/>
              </a:rPr>
              <a:t>Module and code: Developing relationships and workplace achievement (BMSW5102_BIRM)</a:t>
            </a:r>
            <a:br>
              <a:rPr lang="en-GB" sz="1500">
                <a:effectLst/>
              </a:rPr>
            </a:br>
            <a:br>
              <a:rPr lang="en-GB" sz="1500">
                <a:effectLst/>
              </a:rPr>
            </a:br>
            <a:r>
              <a:rPr lang="en-GB" sz="1500">
                <a:effectLst/>
              </a:rPr>
              <a:t>Lecturer’s name: Zahra </a:t>
            </a:r>
            <a:r>
              <a:rPr lang="en-GB" sz="1500" err="1">
                <a:effectLst/>
              </a:rPr>
              <a:t>Mohammadnazari</a:t>
            </a:r>
            <a:br>
              <a:rPr lang="en-GB" sz="1500">
                <a:effectLst/>
              </a:rPr>
            </a:br>
            <a:br>
              <a:rPr lang="en-GB" sz="1500">
                <a:effectLst/>
              </a:rPr>
            </a:br>
            <a:r>
              <a:rPr lang="en-GB" sz="1500">
                <a:effectLst/>
              </a:rPr>
              <a:t>Assignment title: Merging and acquisition of Chevron corporation and China national petroleum corporation</a:t>
            </a:r>
            <a:br>
              <a:rPr lang="en-GB" sz="1500">
                <a:effectLst/>
              </a:rPr>
            </a:br>
            <a:br>
              <a:rPr lang="en-GB" sz="1500">
                <a:effectLst/>
              </a:rPr>
            </a:br>
            <a:r>
              <a:rPr lang="en-GB" sz="1500">
                <a:effectLst/>
              </a:rPr>
              <a:t>Name: Julia Mansell</a:t>
            </a:r>
            <a:br>
              <a:rPr lang="en-GB" sz="1500">
                <a:effectLst/>
              </a:rPr>
            </a:br>
            <a:r>
              <a:rPr lang="en-GB" sz="1500">
                <a:effectLst/>
              </a:rPr>
              <a:t>student number: 2110746</a:t>
            </a:r>
            <a:br>
              <a:rPr lang="en-GB" sz="1500">
                <a:effectLst/>
              </a:rPr>
            </a:br>
            <a:endParaRPr lang="en-GB" sz="1500">
              <a:effectLst/>
            </a:endParaRPr>
          </a:p>
        </p:txBody>
      </p:sp>
      <p:sp>
        <p:nvSpPr>
          <p:cNvPr id="11" name="Slide Number Placeholder 4" hidden="1">
            <a:extLst>
              <a:ext uri="{FF2B5EF4-FFF2-40B4-BE49-F238E27FC236}">
                <a16:creationId xmlns:a16="http://schemas.microsoft.com/office/drawing/2014/main" id="{1A773311-255E-0C03-8366-3FE862D740B1}"/>
              </a:ext>
            </a:extLst>
          </p:cNvPr>
          <p:cNvSpPr>
            <a:spLocks noGrp="1"/>
          </p:cNvSpPr>
          <p:nvPr>
            <p:ph type="sldNum" sz="quarter" idx="12"/>
          </p:nvPr>
        </p:nvSpPr>
        <p:spPr>
          <a:xfrm>
            <a:off x="9448800" y="6356350"/>
            <a:ext cx="2743200" cy="365125"/>
          </a:xfrm>
        </p:spPr>
        <p:txBody>
          <a:bodyPr/>
          <a:lstStyle/>
          <a:p>
            <a:pPr rtl="0">
              <a:spcAft>
                <a:spcPts val="600"/>
              </a:spcAft>
            </a:pPr>
            <a:fld id="{D8DA9DAA-006C-4F4B-980E-E3DF019B24E2}" type="slidenum">
              <a:rPr lang="en-GB" noProof="0" smtClean="0"/>
              <a:pPr rtl="0">
                <a:spcAft>
                  <a:spcPts val="600"/>
                </a:spcAft>
              </a:pPr>
              <a:t>1</a:t>
            </a:fld>
            <a:endParaRPr lang="en-GB" noProof="0"/>
          </a:p>
        </p:txBody>
      </p:sp>
    </p:spTree>
    <p:extLst>
      <p:ext uri="{BB962C8B-B14F-4D97-AF65-F5344CB8AC3E}">
        <p14:creationId xmlns:p14="http://schemas.microsoft.com/office/powerpoint/2010/main" val="114769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DBBC93-70DF-4E4E-98E3-08124185AB18}"/>
              </a:ext>
            </a:extLst>
          </p:cNvPr>
          <p:cNvSpPr>
            <a:spLocks noGrp="1"/>
          </p:cNvSpPr>
          <p:nvPr>
            <p:ph type="title"/>
          </p:nvPr>
        </p:nvSpPr>
        <p:spPr/>
        <p:txBody>
          <a:bodyPr rtlCol="0" anchor="ctr">
            <a:normAutofit/>
          </a:bodyPr>
          <a:lstStyle/>
          <a:p>
            <a:pPr rtl="0"/>
            <a:r>
              <a:rPr lang="en-GB" b="1" cap="all" spc="400"/>
              <a:t>Agenda</a:t>
            </a:r>
            <a:endParaRPr lang="en-GB" dirty="0"/>
          </a:p>
        </p:txBody>
      </p:sp>
      <p:pic>
        <p:nvPicPr>
          <p:cNvPr id="11" name="Picture Placeholder 10" descr="A picture containing water, outdoor, boat, sunset&#10;&#10;Description automatically generated">
            <a:extLst>
              <a:ext uri="{FF2B5EF4-FFF2-40B4-BE49-F238E27FC236}">
                <a16:creationId xmlns:a16="http://schemas.microsoft.com/office/drawing/2014/main" id="{97778CEE-212B-07FF-F496-BA5D1C099107}"/>
              </a:ext>
            </a:extLst>
          </p:cNvPr>
          <p:cNvPicPr>
            <a:picLocks noGrp="1" noChangeAspect="1"/>
          </p:cNvPicPr>
          <p:nvPr>
            <p:ph sz="half" idx="1"/>
          </p:nvPr>
        </p:nvPicPr>
        <p:blipFill rotWithShape="1">
          <a:blip r:embed="rId3"/>
          <a:stretch/>
        </p:blipFill>
        <p:spPr>
          <a:xfrm>
            <a:off x="2190750" y="3077369"/>
            <a:ext cx="2476500" cy="1847850"/>
          </a:xfrm>
          <a:noFill/>
        </p:spPr>
      </p:pic>
      <p:sp>
        <p:nvSpPr>
          <p:cNvPr id="4" name="Text Placeholder 3">
            <a:extLst>
              <a:ext uri="{FF2B5EF4-FFF2-40B4-BE49-F238E27FC236}">
                <a16:creationId xmlns:a16="http://schemas.microsoft.com/office/drawing/2014/main" id="{65DE74E9-AA78-46C1-845A-0B72FA8AF35E}"/>
              </a:ext>
            </a:extLst>
          </p:cNvPr>
          <p:cNvSpPr>
            <a:spLocks noGrp="1"/>
          </p:cNvSpPr>
          <p:nvPr>
            <p:ph sz="half" idx="2"/>
          </p:nvPr>
        </p:nvSpPr>
        <p:spPr/>
        <p:txBody>
          <a:bodyPr rtlCol="0">
            <a:normAutofit/>
          </a:bodyPr>
          <a:lstStyle/>
          <a:p>
            <a:pPr rtl="0"/>
            <a:r>
              <a:rPr lang="en-GB" sz="2000"/>
              <a:t>Introduction</a:t>
            </a:r>
          </a:p>
          <a:p>
            <a:pPr rtl="0"/>
            <a:r>
              <a:rPr lang="en-GB" sz="2000"/>
              <a:t>Section 1: National analysis</a:t>
            </a:r>
          </a:p>
          <a:p>
            <a:pPr rtl="0"/>
            <a:r>
              <a:rPr lang="en-GB" sz="2000"/>
              <a:t>Part 1:Cultural Analysis</a:t>
            </a:r>
          </a:p>
          <a:p>
            <a:pPr rtl="0"/>
            <a:r>
              <a:rPr lang="en-GB" sz="2000"/>
              <a:t>Part 2: Institutional analysis</a:t>
            </a:r>
          </a:p>
          <a:p>
            <a:pPr rtl="0"/>
            <a:r>
              <a:rPr lang="en-GB" sz="2000"/>
              <a:t>Conclusion</a:t>
            </a:r>
          </a:p>
          <a:p>
            <a:pPr rtl="0"/>
            <a:r>
              <a:rPr lang="en-GB" sz="2000"/>
              <a:t>Section 2: Organisational analysis</a:t>
            </a:r>
          </a:p>
          <a:p>
            <a:pPr rtl="0"/>
            <a:r>
              <a:rPr lang="en-GB" sz="2000"/>
              <a:t>Part 1: M&amp;A Rationale and Integration Strategy</a:t>
            </a:r>
          </a:p>
          <a:p>
            <a:pPr rtl="0"/>
            <a:r>
              <a:rPr lang="en-GB" sz="2000"/>
              <a:t>Part 2:  Role of IHRM in M&amp;A</a:t>
            </a:r>
          </a:p>
          <a:p>
            <a:pPr rtl="0"/>
            <a:r>
              <a:rPr lang="en-GB" sz="2000"/>
              <a:t>Conclusion</a:t>
            </a:r>
          </a:p>
          <a:p>
            <a:pPr rtl="0"/>
            <a:r>
              <a:rPr lang="en-GB" sz="2000"/>
              <a:t>References</a:t>
            </a:r>
          </a:p>
        </p:txBody>
      </p:sp>
      <p:sp>
        <p:nvSpPr>
          <p:cNvPr id="9" name="Slide Number Placeholder 8" hidden="1">
            <a:extLst>
              <a:ext uri="{FF2B5EF4-FFF2-40B4-BE49-F238E27FC236}">
                <a16:creationId xmlns:a16="http://schemas.microsoft.com/office/drawing/2014/main" id="{6DCF8D89-56D9-4E2B-9838-07DFB6E9D2BB}"/>
              </a:ext>
            </a:extLst>
          </p:cNvPr>
          <p:cNvSpPr>
            <a:spLocks noGrp="1"/>
          </p:cNvSpPr>
          <p:nvPr>
            <p:ph type="sldNum" sz="quarter" idx="12"/>
          </p:nvPr>
        </p:nvSpPr>
        <p:spPr>
          <a:xfrm>
            <a:off x="9448800" y="201613"/>
            <a:ext cx="2743200" cy="365125"/>
          </a:xfrm>
        </p:spPr>
        <p:txBody>
          <a:bodyPr rtlCol="0"/>
          <a:lstStyle/>
          <a:p>
            <a:pPr rtl="0">
              <a:spcAft>
                <a:spcPts val="600"/>
              </a:spcAft>
            </a:pPr>
            <a:fld id="{D8DA9DAA-006C-4F4B-980E-E3DF019B24E2}" type="slidenum">
              <a:rPr lang="en-GB" smtClean="0"/>
              <a:pPr rtl="0">
                <a:spcAft>
                  <a:spcPts val="600"/>
                </a:spcAft>
              </a:pPr>
              <a:t>2</a:t>
            </a:fld>
            <a:endParaRPr lang="en-GB"/>
          </a:p>
        </p:txBody>
      </p:sp>
    </p:spTree>
    <p:extLst>
      <p:ext uri="{BB962C8B-B14F-4D97-AF65-F5344CB8AC3E}">
        <p14:creationId xmlns:p14="http://schemas.microsoft.com/office/powerpoint/2010/main" val="1613598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115FF41-AFA4-4D25-AB42-AB034F4B4FEC}"/>
              </a:ext>
            </a:extLst>
          </p:cNvPr>
          <p:cNvSpPr>
            <a:spLocks noGrp="1"/>
          </p:cNvSpPr>
          <p:nvPr>
            <p:ph type="title"/>
          </p:nvPr>
        </p:nvSpPr>
        <p:spPr/>
        <p:txBody>
          <a:bodyPr rtlCol="0" anchor="ctr">
            <a:normAutofit/>
          </a:bodyPr>
          <a:lstStyle/>
          <a:p>
            <a:pPr rtl="0"/>
            <a:r>
              <a:rPr lang="en-GB"/>
              <a:t>Introduction</a:t>
            </a:r>
            <a:endParaRPr lang="en-GB" dirty="0"/>
          </a:p>
        </p:txBody>
      </p:sp>
      <p:sp>
        <p:nvSpPr>
          <p:cNvPr id="13" name="Content Placeholder 12">
            <a:extLst>
              <a:ext uri="{FF2B5EF4-FFF2-40B4-BE49-F238E27FC236}">
                <a16:creationId xmlns:a16="http://schemas.microsoft.com/office/drawing/2014/main" id="{A9589D55-4C05-7D68-06A5-635DDA248490}"/>
              </a:ext>
            </a:extLst>
          </p:cNvPr>
          <p:cNvSpPr>
            <a:spLocks noGrp="1"/>
          </p:cNvSpPr>
          <p:nvPr>
            <p:ph idx="1"/>
          </p:nvPr>
        </p:nvSpPr>
        <p:spPr/>
        <p:txBody>
          <a:bodyPr>
            <a:normAutofit/>
          </a:bodyPr>
          <a:lstStyle/>
          <a:p>
            <a:pPr>
              <a:spcAft>
                <a:spcPts val="800"/>
              </a:spcAft>
            </a:pPr>
            <a:r>
              <a:rPr lang="en-GB" sz="2400">
                <a:effectLst/>
              </a:rPr>
              <a:t>The oil and gas industry is one of the biggest in the world, producing revenue estimated at 5 trillion dollars in global revenue for 2022. This segment is generating such revenue due to the importance of oil to the global economic framework. Oil is a key material used for transportation, heating, and electricity for households as well as industrial production and manufacturing (McClay, 2022). </a:t>
            </a:r>
          </a:p>
          <a:p>
            <a:pPr>
              <a:spcAft>
                <a:spcPts val="800"/>
              </a:spcAft>
            </a:pPr>
            <a:r>
              <a:rPr lang="en-GB" sz="2400">
                <a:effectLst/>
              </a:rPr>
              <a:t>This industry is broken into three segments. Upstream segment companies find sources of oil and drill gas and oil wells. Midstream companies are accountable for the transportation from the wells to refineries. Lastly, downstream companies are in control of the refining process and sale (McClay, 2022).</a:t>
            </a:r>
          </a:p>
          <a:p>
            <a:endParaRPr lang="en-GB" sz="2400"/>
          </a:p>
        </p:txBody>
      </p:sp>
      <p:sp>
        <p:nvSpPr>
          <p:cNvPr id="20" name="Footer Placeholder 4">
            <a:extLst>
              <a:ext uri="{FF2B5EF4-FFF2-40B4-BE49-F238E27FC236}">
                <a16:creationId xmlns:a16="http://schemas.microsoft.com/office/drawing/2014/main" id="{3E81DBCA-1ED4-17A6-DC59-46B3CC09BF16}"/>
              </a:ext>
            </a:extLst>
          </p:cNvPr>
          <p:cNvSpPr>
            <a:spLocks noGrp="1"/>
          </p:cNvSpPr>
          <p:nvPr>
            <p:ph type="ftr" sz="quarter" idx="11"/>
          </p:nvPr>
        </p:nvSpPr>
        <p:spPr>
          <a:xfrm>
            <a:off x="8561388" y="841375"/>
            <a:ext cx="3630612" cy="365125"/>
          </a:xfrm>
        </p:spPr>
        <p:txBody>
          <a:bodyPr/>
          <a:lstStyle/>
          <a:p>
            <a:pPr rtl="0">
              <a:spcAft>
                <a:spcPts val="600"/>
              </a:spcAft>
            </a:pPr>
            <a:r>
              <a:rPr lang="en-GB" noProof="0" dirty="0" err="1"/>
              <a:t>Presentaton</a:t>
            </a:r>
            <a:r>
              <a:rPr lang="en-GB" noProof="0" dirty="0"/>
              <a:t> Title</a:t>
            </a:r>
          </a:p>
        </p:txBody>
      </p:sp>
      <p:sp>
        <p:nvSpPr>
          <p:cNvPr id="11" name="Slide Number Placeholder 10">
            <a:extLst>
              <a:ext uri="{FF2B5EF4-FFF2-40B4-BE49-F238E27FC236}">
                <a16:creationId xmlns:a16="http://schemas.microsoft.com/office/drawing/2014/main" id="{56AE2454-CE9A-4A6B-AB5A-349E0D967654}"/>
              </a:ext>
            </a:extLst>
          </p:cNvPr>
          <p:cNvSpPr>
            <a:spLocks noGrp="1"/>
          </p:cNvSpPr>
          <p:nvPr>
            <p:ph type="sldNum" sz="quarter" idx="12"/>
          </p:nvPr>
        </p:nvSpPr>
        <p:spPr/>
        <p:txBody>
          <a:bodyPr rtlCol="0" anchor="ctr">
            <a:normAutofit/>
          </a:bodyPr>
          <a:lstStyle/>
          <a:p>
            <a:pPr rtl="0">
              <a:spcAft>
                <a:spcPts val="600"/>
              </a:spcAft>
            </a:pPr>
            <a:fld id="{D8DA9DAA-006C-4F4B-980E-E3DF019B24E2}" type="slidenum">
              <a:rPr lang="en-GB" smtClean="0"/>
              <a:pPr rtl="0">
                <a:spcAft>
                  <a:spcPts val="600"/>
                </a:spcAft>
              </a:pPr>
              <a:t>3</a:t>
            </a:fld>
            <a:endParaRPr lang="en-GB"/>
          </a:p>
        </p:txBody>
      </p:sp>
    </p:spTree>
    <p:extLst>
      <p:ext uri="{BB962C8B-B14F-4D97-AF65-F5344CB8AC3E}">
        <p14:creationId xmlns:p14="http://schemas.microsoft.com/office/powerpoint/2010/main" val="365334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DC9B016-EC5D-B973-840E-9DAC093FC26F}"/>
              </a:ext>
            </a:extLst>
          </p:cNvPr>
          <p:cNvSpPr>
            <a:spLocks noGrp="1"/>
          </p:cNvSpPr>
          <p:nvPr>
            <p:ph type="title"/>
          </p:nvPr>
        </p:nvSpPr>
        <p:spPr/>
        <p:txBody>
          <a:bodyPr anchor="ctr">
            <a:normAutofit/>
          </a:bodyPr>
          <a:lstStyle/>
          <a:p>
            <a:r>
              <a:rPr lang="en-US" sz="4200" dirty="0"/>
              <a:t> CNPC AND CHEVRON </a:t>
            </a:r>
            <a:br>
              <a:rPr lang="en-US" sz="4200" dirty="0"/>
            </a:br>
            <a:endParaRPr lang="en-US" sz="4200" dirty="0"/>
          </a:p>
        </p:txBody>
      </p:sp>
      <p:sp>
        <p:nvSpPr>
          <p:cNvPr id="13" name="Slide Number Placeholder 3">
            <a:extLst>
              <a:ext uri="{FF2B5EF4-FFF2-40B4-BE49-F238E27FC236}">
                <a16:creationId xmlns:a16="http://schemas.microsoft.com/office/drawing/2014/main" id="{B074AECE-6B94-4476-CCB9-91DCAFD777C1}"/>
              </a:ext>
            </a:extLst>
          </p:cNvPr>
          <p:cNvSpPr>
            <a:spLocks noGrp="1"/>
          </p:cNvSpPr>
          <p:nvPr>
            <p:ph type="sldNum" sz="quarter" idx="12"/>
          </p:nvPr>
        </p:nvSpPr>
        <p:spPr/>
        <p:txBody>
          <a:bodyPr anchor="ctr">
            <a:normAutofit/>
          </a:bodyPr>
          <a:lstStyle/>
          <a:p>
            <a:pPr rtl="0">
              <a:spcAft>
                <a:spcPts val="600"/>
              </a:spcAft>
            </a:pPr>
            <a:fld id="{D8DA9DAA-006C-4F4B-980E-E3DF019B24E2}" type="slidenum">
              <a:rPr lang="en-GB" noProof="0" smtClean="0"/>
              <a:pPr rtl="0">
                <a:spcAft>
                  <a:spcPts val="600"/>
                </a:spcAft>
              </a:pPr>
              <a:t>4</a:t>
            </a:fld>
            <a:endParaRPr lang="en-GB" noProof="0"/>
          </a:p>
        </p:txBody>
      </p:sp>
      <p:graphicFrame>
        <p:nvGraphicFramePr>
          <p:cNvPr id="6" name="Table 6">
            <a:extLst>
              <a:ext uri="{FF2B5EF4-FFF2-40B4-BE49-F238E27FC236}">
                <a16:creationId xmlns:a16="http://schemas.microsoft.com/office/drawing/2014/main" id="{16B82E6B-3FD8-91D4-8F0D-7D17B58D8A3D}"/>
              </a:ext>
            </a:extLst>
          </p:cNvPr>
          <p:cNvGraphicFramePr>
            <a:graphicFrameLocks noGrp="1"/>
          </p:cNvGraphicFramePr>
          <p:nvPr>
            <p:extLst>
              <p:ext uri="{D42A27DB-BD31-4B8C-83A1-F6EECF244321}">
                <p14:modId xmlns:p14="http://schemas.microsoft.com/office/powerpoint/2010/main" val="2882522766"/>
              </p:ext>
            </p:extLst>
          </p:nvPr>
        </p:nvGraphicFramePr>
        <p:xfrm>
          <a:off x="1799140" y="1825625"/>
          <a:ext cx="8593720" cy="4351338"/>
        </p:xfrm>
        <a:graphic>
          <a:graphicData uri="http://schemas.openxmlformats.org/drawingml/2006/table">
            <a:tbl>
              <a:tblPr firstRow="1" bandRow="1">
                <a:tableStyleId>{5C22544A-7EE6-4342-B048-85BDC9FD1C3A}</a:tableStyleId>
              </a:tblPr>
              <a:tblGrid>
                <a:gridCol w="8593720">
                  <a:extLst>
                    <a:ext uri="{9D8B030D-6E8A-4147-A177-3AD203B41FA5}">
                      <a16:colId xmlns:a16="http://schemas.microsoft.com/office/drawing/2014/main" val="88314481"/>
                    </a:ext>
                  </a:extLst>
                </a:gridCol>
              </a:tblGrid>
              <a:tr h="2175669">
                <a:tc>
                  <a:txBody>
                    <a:bodyPr/>
                    <a:lstStyle/>
                    <a:p>
                      <a:r>
                        <a:rPr lang="en-GB" sz="1500" b="0" kern="1200" dirty="0">
                          <a:solidFill>
                            <a:schemeClr val="tx1"/>
                          </a:solidFill>
                          <a:effectLst/>
                          <a:latin typeface="+mn-lt"/>
                          <a:ea typeface="+mn-ea"/>
                          <a:cs typeface="+mn-cs"/>
                        </a:rPr>
                        <a:t>China National Petroleum Corporation was established on 17</a:t>
                      </a:r>
                      <a:r>
                        <a:rPr lang="en-GB" sz="1500" b="0" kern="1200" baseline="30000" dirty="0">
                          <a:solidFill>
                            <a:schemeClr val="tx1"/>
                          </a:solidFill>
                          <a:effectLst/>
                          <a:latin typeface="+mn-lt"/>
                          <a:ea typeface="+mn-ea"/>
                          <a:cs typeface="+mn-cs"/>
                        </a:rPr>
                        <a:t>th</a:t>
                      </a:r>
                      <a:r>
                        <a:rPr lang="en-GB" sz="1500" b="0" kern="1200" dirty="0">
                          <a:solidFill>
                            <a:schemeClr val="tx1"/>
                          </a:solidFill>
                          <a:effectLst/>
                          <a:latin typeface="+mn-lt"/>
                          <a:ea typeface="+mn-ea"/>
                          <a:cs typeface="+mn-cs"/>
                        </a:rPr>
                        <a:t> September 1988, mainly for oil and gas upstream operations. On 27</a:t>
                      </a:r>
                      <a:r>
                        <a:rPr lang="en-GB" sz="1500" b="0" kern="1200" baseline="30000" dirty="0">
                          <a:solidFill>
                            <a:schemeClr val="tx1"/>
                          </a:solidFill>
                          <a:effectLst/>
                          <a:latin typeface="+mn-lt"/>
                          <a:ea typeface="+mn-ea"/>
                          <a:cs typeface="+mn-cs"/>
                        </a:rPr>
                        <a:t>th</a:t>
                      </a:r>
                      <a:r>
                        <a:rPr lang="en-GB" sz="1500" b="0" kern="1200" dirty="0">
                          <a:solidFill>
                            <a:schemeClr val="tx1"/>
                          </a:solidFill>
                          <a:effectLst/>
                          <a:latin typeface="+mn-lt"/>
                          <a:ea typeface="+mn-ea"/>
                          <a:cs typeface="+mn-cs"/>
                        </a:rPr>
                        <a:t> July 1998, this organisation became an integrated group in charge of oil and gas upstream and downstream operations. Since 19</a:t>
                      </a:r>
                      <a:r>
                        <a:rPr lang="en-GB" sz="1500" b="0" kern="1200" baseline="30000" dirty="0">
                          <a:solidFill>
                            <a:schemeClr val="tx1"/>
                          </a:solidFill>
                          <a:effectLst/>
                          <a:latin typeface="+mn-lt"/>
                          <a:ea typeface="+mn-ea"/>
                          <a:cs typeface="+mn-cs"/>
                        </a:rPr>
                        <a:t>th</a:t>
                      </a:r>
                      <a:r>
                        <a:rPr lang="en-GB" sz="1500" b="0" kern="1200" dirty="0">
                          <a:solidFill>
                            <a:schemeClr val="tx1"/>
                          </a:solidFill>
                          <a:effectLst/>
                          <a:latin typeface="+mn-lt"/>
                          <a:ea typeface="+mn-ea"/>
                          <a:cs typeface="+mn-cs"/>
                        </a:rPr>
                        <a:t> December 2017, this corporation is fully owned by the State as a limited liability company (CNPC, 2023). Nowadays, CNPC is in charge of upstream, midstream and downstream activities, such as exploration, engineering and construction, production, sales, marketing and trading, and new energy development. This organisation has globally 1 448 000 members of staff and its headquarters are in Beijing, China. Their revenue reached 435,2 billion dollars in 2021 (</a:t>
                      </a:r>
                      <a:r>
                        <a:rPr lang="en-GB" sz="1500" b="0" kern="1200" dirty="0" err="1">
                          <a:solidFill>
                            <a:schemeClr val="tx1"/>
                          </a:solidFill>
                          <a:effectLst/>
                          <a:latin typeface="+mn-lt"/>
                          <a:ea typeface="+mn-ea"/>
                          <a:cs typeface="+mn-cs"/>
                        </a:rPr>
                        <a:t>GlobalData</a:t>
                      </a:r>
                      <a:r>
                        <a:rPr lang="en-GB" sz="1500" b="0" kern="1200" dirty="0">
                          <a:solidFill>
                            <a:schemeClr val="tx1"/>
                          </a:solidFill>
                          <a:effectLst/>
                          <a:latin typeface="+mn-lt"/>
                          <a:ea typeface="+mn-ea"/>
                          <a:cs typeface="+mn-cs"/>
                        </a:rPr>
                        <a:t> Plc, 2023). Please see their main competitors, in below Fig. 1.</a:t>
                      </a:r>
                      <a:endParaRPr lang="en-GB" sz="1500" b="0" dirty="0">
                        <a:solidFill>
                          <a:schemeClr val="tx1"/>
                        </a:solidFill>
                      </a:endParaRPr>
                    </a:p>
                  </a:txBody>
                  <a:tcPr marL="76787" marR="76787" marT="38394" marB="38394">
                    <a:solidFill>
                      <a:schemeClr val="bg1"/>
                    </a:solidFill>
                  </a:tcPr>
                </a:tc>
                <a:extLst>
                  <a:ext uri="{0D108BD9-81ED-4DB2-BD59-A6C34878D82A}">
                    <a16:rowId xmlns:a16="http://schemas.microsoft.com/office/drawing/2014/main" val="1272482639"/>
                  </a:ext>
                </a:extLst>
              </a:tr>
              <a:tr h="21756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500" kern="1200" dirty="0">
                          <a:solidFill>
                            <a:schemeClr val="dk1"/>
                          </a:solidFill>
                          <a:effectLst/>
                          <a:latin typeface="+mn-lt"/>
                          <a:ea typeface="+mn-ea"/>
                          <a:cs typeface="+mn-cs"/>
                        </a:rPr>
                        <a:t>Chevron Corporation was established on 10</a:t>
                      </a:r>
                      <a:r>
                        <a:rPr lang="en-GB" sz="1500" kern="1200" baseline="30000" dirty="0">
                          <a:solidFill>
                            <a:schemeClr val="dk1"/>
                          </a:solidFill>
                          <a:effectLst/>
                          <a:latin typeface="+mn-lt"/>
                          <a:ea typeface="+mn-ea"/>
                          <a:cs typeface="+mn-cs"/>
                        </a:rPr>
                        <a:t>th</a:t>
                      </a:r>
                      <a:r>
                        <a:rPr lang="en-GB" sz="1500" kern="1200" dirty="0">
                          <a:solidFill>
                            <a:schemeClr val="dk1"/>
                          </a:solidFill>
                          <a:effectLst/>
                          <a:latin typeface="+mn-lt"/>
                          <a:ea typeface="+mn-ea"/>
                          <a:cs typeface="+mn-cs"/>
                        </a:rPr>
                        <a:t> September 1879, under the predecessor Pacific Coast Oil Company. Within a year, its first refinery and pipeline were built as well as an extensive drilling programme (Chevron Corporation, 2023). This Corporation oversees upstream, midstream, and downstream activities, such as exploration and production, storage, transportation, marketing, or distribution. Chevron sells petrochemicals and additives and distributes fuels and lubricants. Their headquarters are in San Ramon, California. This organisation has 42 595 employees and a revenue of 235 billion dollars in 2023(</a:t>
                      </a:r>
                      <a:r>
                        <a:rPr lang="en-GB" sz="1500" kern="1200" dirty="0" err="1">
                          <a:solidFill>
                            <a:schemeClr val="dk1"/>
                          </a:solidFill>
                          <a:effectLst/>
                          <a:latin typeface="+mn-lt"/>
                          <a:ea typeface="+mn-ea"/>
                          <a:cs typeface="+mn-cs"/>
                        </a:rPr>
                        <a:t>GlobalData</a:t>
                      </a:r>
                      <a:r>
                        <a:rPr lang="en-GB" sz="1500" kern="1200" dirty="0">
                          <a:solidFill>
                            <a:schemeClr val="dk1"/>
                          </a:solidFill>
                          <a:effectLst/>
                          <a:latin typeface="+mn-lt"/>
                          <a:ea typeface="+mn-ea"/>
                          <a:cs typeface="+mn-cs"/>
                        </a:rPr>
                        <a:t> Plc, 2023). Please, see their competitors in below Fig. 2.</a:t>
                      </a:r>
                    </a:p>
                    <a:p>
                      <a:endParaRPr lang="en-GB" sz="1500" dirty="0"/>
                    </a:p>
                  </a:txBody>
                  <a:tcPr marL="76787" marR="76787" marT="38394" marB="38394">
                    <a:solidFill>
                      <a:schemeClr val="bg1"/>
                    </a:solidFill>
                  </a:tcPr>
                </a:tc>
                <a:extLst>
                  <a:ext uri="{0D108BD9-81ED-4DB2-BD59-A6C34878D82A}">
                    <a16:rowId xmlns:a16="http://schemas.microsoft.com/office/drawing/2014/main" val="1829025512"/>
                  </a:ext>
                </a:extLst>
              </a:tr>
            </a:tbl>
          </a:graphicData>
        </a:graphic>
      </p:graphicFrame>
    </p:spTree>
    <p:extLst>
      <p:ext uri="{BB962C8B-B14F-4D97-AF65-F5344CB8AC3E}">
        <p14:creationId xmlns:p14="http://schemas.microsoft.com/office/powerpoint/2010/main" val="2227882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31D42D3-2F0D-D673-0BCC-603DEAD1AA5D}"/>
              </a:ext>
            </a:extLst>
          </p:cNvPr>
          <p:cNvPicPr>
            <a:picLocks noGrp="1" noChangeAspect="1"/>
          </p:cNvPicPr>
          <p:nvPr>
            <p:ph idx="1"/>
          </p:nvPr>
        </p:nvPicPr>
        <p:blipFill>
          <a:blip r:embed="rId3"/>
          <a:stretch>
            <a:fillRect/>
          </a:stretch>
        </p:blipFill>
        <p:spPr>
          <a:xfrm>
            <a:off x="3048000" y="751380"/>
            <a:ext cx="6096000" cy="2677620"/>
          </a:xfrm>
        </p:spPr>
      </p:pic>
      <p:sp>
        <p:nvSpPr>
          <p:cNvPr id="9" name="Slide Number Placeholder 5">
            <a:extLst>
              <a:ext uri="{FF2B5EF4-FFF2-40B4-BE49-F238E27FC236}">
                <a16:creationId xmlns:a16="http://schemas.microsoft.com/office/drawing/2014/main" id="{4FC290B8-BF94-4636-BFAB-9FD67F4AAC6D}"/>
              </a:ext>
            </a:extLst>
          </p:cNvPr>
          <p:cNvSpPr>
            <a:spLocks noGrp="1"/>
          </p:cNvSpPr>
          <p:nvPr>
            <p:ph type="sldNum" sz="quarter" idx="12"/>
          </p:nvPr>
        </p:nvSpPr>
        <p:spPr/>
        <p:txBody>
          <a:bodyPr rtlCol="0"/>
          <a:lstStyle/>
          <a:p>
            <a:pPr rtl="0"/>
            <a:fld id="{D8DA9DAA-006C-4F4B-980E-E3DF019B24E2}" type="slidenum">
              <a:rPr lang="en-GB" b="1" cap="all" spc="100" smtClean="0">
                <a:solidFill>
                  <a:schemeClr val="accent2"/>
                </a:solidFill>
              </a:rPr>
              <a:t>5</a:t>
            </a:fld>
            <a:endParaRPr lang="en-GB" b="1" cap="all" spc="100" dirty="0">
              <a:solidFill>
                <a:schemeClr val="accent2"/>
              </a:solidFill>
            </a:endParaRPr>
          </a:p>
        </p:txBody>
      </p:sp>
      <p:pic>
        <p:nvPicPr>
          <p:cNvPr id="10" name="Picture 9">
            <a:extLst>
              <a:ext uri="{FF2B5EF4-FFF2-40B4-BE49-F238E27FC236}">
                <a16:creationId xmlns:a16="http://schemas.microsoft.com/office/drawing/2014/main" id="{D8807D4F-1360-6169-3A8C-F9F3EB0A924B}"/>
              </a:ext>
            </a:extLst>
          </p:cNvPr>
          <p:cNvPicPr>
            <a:picLocks noChangeAspect="1"/>
          </p:cNvPicPr>
          <p:nvPr/>
        </p:nvPicPr>
        <p:blipFill>
          <a:blip r:embed="rId4"/>
          <a:stretch>
            <a:fillRect/>
          </a:stretch>
        </p:blipFill>
        <p:spPr>
          <a:xfrm>
            <a:off x="3114675" y="3606800"/>
            <a:ext cx="6143625" cy="2571750"/>
          </a:xfrm>
          <a:prstGeom prst="rect">
            <a:avLst/>
          </a:prstGeom>
        </p:spPr>
      </p:pic>
    </p:spTree>
    <p:extLst>
      <p:ext uri="{BB962C8B-B14F-4D97-AF65-F5344CB8AC3E}">
        <p14:creationId xmlns:p14="http://schemas.microsoft.com/office/powerpoint/2010/main" val="783914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p:txBody>
          <a:bodyPr rtlCol="0" anchor="ctr">
            <a:normAutofit/>
          </a:bodyPr>
          <a:lstStyle/>
          <a:p>
            <a:pPr rtl="0"/>
            <a:r>
              <a:rPr lang="en-GB" dirty="0"/>
              <a:t>Cultural analysis</a:t>
            </a:r>
            <a:endParaRPr lang="en-GB"/>
          </a:p>
        </p:txBody>
      </p:sp>
      <p:pic>
        <p:nvPicPr>
          <p:cNvPr id="6" name="Content Placeholder 5" descr="Chart, bar chart&#10;&#10;Description automatically generated">
            <a:extLst>
              <a:ext uri="{FF2B5EF4-FFF2-40B4-BE49-F238E27FC236}">
                <a16:creationId xmlns:a16="http://schemas.microsoft.com/office/drawing/2014/main" id="{E8F76E64-ECE9-3665-1887-CA5A1F16BC5E}"/>
              </a:ext>
            </a:extLst>
          </p:cNvPr>
          <p:cNvPicPr>
            <a:picLocks noGrp="1" noChangeAspect="1"/>
          </p:cNvPicPr>
          <p:nvPr>
            <p:ph idx="1"/>
          </p:nvPr>
        </p:nvPicPr>
        <p:blipFill rotWithShape="1">
          <a:blip r:embed="rId4"/>
          <a:stretch/>
        </p:blipFill>
        <p:spPr bwMode="auto">
          <a:xfrm>
            <a:off x="2471737" y="2001044"/>
            <a:ext cx="7248525" cy="4000500"/>
          </a:xfrm>
          <a:prstGeom prst="rect">
            <a:avLst/>
          </a:prstGeom>
          <a:noFill/>
          <a:ln>
            <a:noFill/>
          </a:ln>
          <a:extLst>
            <a:ext uri="{53640926-AAD7-44D8-BBD7-CCE9431645EC}">
              <a14:shadowObscured xmlns:a14="http://schemas.microsoft.com/office/drawing/2010/main"/>
            </a:ext>
          </a:extLst>
        </p:spPr>
      </p:pic>
      <p:sp>
        <p:nvSpPr>
          <p:cNvPr id="7" name="Slide Number Placeholder 5">
            <a:extLst>
              <a:ext uri="{FF2B5EF4-FFF2-40B4-BE49-F238E27FC236}">
                <a16:creationId xmlns:a16="http://schemas.microsoft.com/office/drawing/2014/main" id="{4ECDE54D-4BD2-4764-A36A-8487DB61E7A6}"/>
              </a:ext>
            </a:extLst>
          </p:cNvPr>
          <p:cNvSpPr>
            <a:spLocks noGrp="1"/>
          </p:cNvSpPr>
          <p:nvPr>
            <p:ph type="sldNum" sz="quarter" idx="12"/>
          </p:nvPr>
        </p:nvSpPr>
        <p:spPr/>
        <p:txBody>
          <a:bodyPr rtlCol="0" anchor="ctr">
            <a:normAutofit/>
          </a:bodyPr>
          <a:lstStyle/>
          <a:p>
            <a:pPr rtl="0">
              <a:spcAft>
                <a:spcPts val="600"/>
              </a:spcAft>
            </a:pPr>
            <a:fld id="{D8DA9DAA-006C-4F4B-980E-E3DF019B24E2}" type="slidenum">
              <a:rPr lang="en-GB" b="1" cap="all" spc="100" smtClean="0"/>
              <a:pPr rtl="0">
                <a:spcAft>
                  <a:spcPts val="600"/>
                </a:spcAft>
              </a:pPr>
              <a:t>6</a:t>
            </a:fld>
            <a:endParaRPr lang="en-GB" b="1" cap="all" spc="100"/>
          </a:p>
        </p:txBody>
      </p:sp>
    </p:spTree>
    <p:extLst>
      <p:ext uri="{BB962C8B-B14F-4D97-AF65-F5344CB8AC3E}">
        <p14:creationId xmlns:p14="http://schemas.microsoft.com/office/powerpoint/2010/main" val="277827655"/>
      </p:ext>
    </p:extLst>
  </p:cSld>
  <p:clrMapOvr>
    <a:masterClrMapping/>
  </p:clrMapOvr>
  <p:extLst>
    <p:ext uri="{6950BFC3-D8DA-4A85-94F7-54DA5524770B}">
      <p188:commentRel xmlns:p188="http://schemas.microsoft.com/office/powerpoint/2018/8/main" r:id="rId3"/>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576072" y="365125"/>
            <a:ext cx="11234928" cy="904251"/>
          </a:xfrm>
        </p:spPr>
        <p:txBody>
          <a:bodyPr rtlCol="0" anchor="ctr">
            <a:normAutofit/>
          </a:bodyPr>
          <a:lstStyle/>
          <a:p>
            <a:pPr rtl="0"/>
            <a:r>
              <a:rPr lang="en-GB" dirty="0"/>
              <a:t>Institutional  analysis</a:t>
            </a:r>
          </a:p>
        </p:txBody>
      </p:sp>
      <p:graphicFrame>
        <p:nvGraphicFramePr>
          <p:cNvPr id="5" name="Content Placeholder 4">
            <a:extLst>
              <a:ext uri="{FF2B5EF4-FFF2-40B4-BE49-F238E27FC236}">
                <a16:creationId xmlns:a16="http://schemas.microsoft.com/office/drawing/2014/main" id="{A8531092-730B-749A-2DB5-77FDAE6CCC5B}"/>
              </a:ext>
            </a:extLst>
          </p:cNvPr>
          <p:cNvGraphicFramePr>
            <a:graphicFrameLocks noGrp="1"/>
          </p:cNvGraphicFramePr>
          <p:nvPr>
            <p:ph idx="1"/>
            <p:extLst>
              <p:ext uri="{D42A27DB-BD31-4B8C-83A1-F6EECF244321}">
                <p14:modId xmlns:p14="http://schemas.microsoft.com/office/powerpoint/2010/main" val="3217378598"/>
              </p:ext>
            </p:extLst>
          </p:nvPr>
        </p:nvGraphicFramePr>
        <p:xfrm>
          <a:off x="576072" y="1104901"/>
          <a:ext cx="10406254" cy="5484548"/>
        </p:xfrm>
        <a:graphic>
          <a:graphicData uri="http://schemas.openxmlformats.org/drawingml/2006/table">
            <a:tbl>
              <a:tblPr firstRow="1" firstCol="1" bandRow="1">
                <a:tableStyleId>{5C22544A-7EE6-4342-B048-85BDC9FD1C3A}</a:tableStyleId>
              </a:tblPr>
              <a:tblGrid>
                <a:gridCol w="3467988">
                  <a:extLst>
                    <a:ext uri="{9D8B030D-6E8A-4147-A177-3AD203B41FA5}">
                      <a16:colId xmlns:a16="http://schemas.microsoft.com/office/drawing/2014/main" val="3178486935"/>
                    </a:ext>
                  </a:extLst>
                </a:gridCol>
                <a:gridCol w="3467988">
                  <a:extLst>
                    <a:ext uri="{9D8B030D-6E8A-4147-A177-3AD203B41FA5}">
                      <a16:colId xmlns:a16="http://schemas.microsoft.com/office/drawing/2014/main" val="78942804"/>
                    </a:ext>
                  </a:extLst>
                </a:gridCol>
                <a:gridCol w="3470278">
                  <a:extLst>
                    <a:ext uri="{9D8B030D-6E8A-4147-A177-3AD203B41FA5}">
                      <a16:colId xmlns:a16="http://schemas.microsoft.com/office/drawing/2014/main" val="681917055"/>
                    </a:ext>
                  </a:extLst>
                </a:gridCol>
              </a:tblGrid>
              <a:tr h="238434">
                <a:tc>
                  <a:txBody>
                    <a:bodyPr/>
                    <a:lstStyle/>
                    <a:p>
                      <a:pPr>
                        <a:lnSpc>
                          <a:spcPct val="150000"/>
                        </a:lnSpc>
                        <a:spcAft>
                          <a:spcPts val="800"/>
                        </a:spcAft>
                      </a:pPr>
                      <a:r>
                        <a:rPr lang="en-GB" sz="1100" dirty="0">
                          <a:effectLst/>
                        </a:rPr>
                        <a:t>  3 institutional pillars, Scott( 2007)</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tc>
                  <a:txBody>
                    <a:bodyPr/>
                    <a:lstStyle/>
                    <a:p>
                      <a:pPr algn="ctr">
                        <a:lnSpc>
                          <a:spcPct val="150000"/>
                        </a:lnSpc>
                        <a:spcAft>
                          <a:spcPts val="800"/>
                        </a:spcAft>
                      </a:pPr>
                      <a:r>
                        <a:rPr lang="en-GB" sz="1100">
                          <a:effectLst/>
                        </a:rPr>
                        <a:t>CNPC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tc>
                  <a:txBody>
                    <a:bodyPr/>
                    <a:lstStyle/>
                    <a:p>
                      <a:pPr algn="ctr">
                        <a:lnSpc>
                          <a:spcPct val="150000"/>
                        </a:lnSpc>
                        <a:spcAft>
                          <a:spcPts val="800"/>
                        </a:spcAft>
                      </a:pPr>
                      <a:r>
                        <a:rPr lang="en-GB" sz="1100">
                          <a:effectLst/>
                        </a:rPr>
                        <a:t>Chevron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extLst>
                  <a:ext uri="{0D108BD9-81ED-4DB2-BD59-A6C34878D82A}">
                    <a16:rowId xmlns:a16="http://schemas.microsoft.com/office/drawing/2014/main" val="1766721101"/>
                  </a:ext>
                </a:extLst>
              </a:tr>
              <a:tr h="1802106">
                <a:tc>
                  <a:txBody>
                    <a:bodyPr/>
                    <a:lstStyle/>
                    <a:p>
                      <a:pPr>
                        <a:lnSpc>
                          <a:spcPct val="150000"/>
                        </a:lnSpc>
                        <a:spcAft>
                          <a:spcPts val="800"/>
                        </a:spcAft>
                      </a:pPr>
                      <a:r>
                        <a:rPr lang="en-GB" sz="1100">
                          <a:effectLst/>
                        </a:rPr>
                        <a:t>Regulatory- Government, legal, courts &amp; police</a:t>
                      </a:r>
                    </a:p>
                    <a:p>
                      <a:pPr>
                        <a:lnSpc>
                          <a:spcPct val="150000"/>
                        </a:lnSpc>
                        <a:spcAft>
                          <a:spcPts val="800"/>
                        </a:spcAft>
                      </a:pPr>
                      <a:r>
                        <a:rPr lang="en-GB" sz="1100">
                          <a:effectLst/>
                        </a:rPr>
                        <a:t> </a:t>
                      </a:r>
                    </a:p>
                    <a:p>
                      <a:pPr>
                        <a:lnSpc>
                          <a:spcPct val="150000"/>
                        </a:lnSpc>
                        <a:spcAft>
                          <a:spcPts val="800"/>
                        </a:spcAft>
                      </a:pPr>
                      <a:r>
                        <a:rPr lang="en-GB" sz="1100">
                          <a:effectLst/>
                        </a:rPr>
                        <a:t>Coercive isomorphic pressure by the enforcement of rules.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tc>
                  <a:txBody>
                    <a:bodyPr/>
                    <a:lstStyle/>
                    <a:p>
                      <a:pPr>
                        <a:lnSpc>
                          <a:spcPct val="150000"/>
                        </a:lnSpc>
                        <a:spcAft>
                          <a:spcPts val="800"/>
                        </a:spcAft>
                      </a:pPr>
                      <a:r>
                        <a:rPr lang="en-GB" sz="1100" dirty="0">
                          <a:effectLst/>
                        </a:rPr>
                        <a:t>CNPC operates under law and regulation-based governance which guarantees sustainability and spirit (CNPC, 2021). </a:t>
                      </a:r>
                    </a:p>
                    <a:p>
                      <a:pPr>
                        <a:lnSpc>
                          <a:spcPct val="150000"/>
                        </a:lnSpc>
                        <a:spcAft>
                          <a:spcPts val="800"/>
                        </a:spcAft>
                      </a:pPr>
                      <a:r>
                        <a:rPr lang="en-GB" sz="1100" dirty="0">
                          <a:effectLst/>
                        </a:rPr>
                        <a:t>CNPC is strictly adhering to the Labour and Trade Union Law of the People’s Republic of China (CNPC, 2023).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tc>
                  <a:txBody>
                    <a:bodyPr/>
                    <a:lstStyle/>
                    <a:p>
                      <a:pPr>
                        <a:lnSpc>
                          <a:spcPct val="150000"/>
                        </a:lnSpc>
                        <a:spcAft>
                          <a:spcPts val="800"/>
                        </a:spcAft>
                      </a:pPr>
                      <a:r>
                        <a:rPr lang="en-GB" sz="1100">
                          <a:effectLst/>
                        </a:rPr>
                        <a:t>Regulated by state, federal, and local agencies governing energy production. </a:t>
                      </a:r>
                    </a:p>
                    <a:p>
                      <a:pPr>
                        <a:lnSpc>
                          <a:spcPct val="150000"/>
                        </a:lnSpc>
                        <a:spcAft>
                          <a:spcPts val="800"/>
                        </a:spcAft>
                      </a:pPr>
                      <a:r>
                        <a:rPr lang="en-GB" sz="1100">
                          <a:effectLst/>
                        </a:rPr>
                        <a:t>State and local governments have knowledge of the operating requirements in their jurisdiction, providing oil and natural gas regulations (Chevron Corporation, 2023).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extLst>
                  <a:ext uri="{0D108BD9-81ED-4DB2-BD59-A6C34878D82A}">
                    <a16:rowId xmlns:a16="http://schemas.microsoft.com/office/drawing/2014/main" val="4220474999"/>
                  </a:ext>
                </a:extLst>
              </a:tr>
              <a:tr h="1250989">
                <a:tc>
                  <a:txBody>
                    <a:bodyPr/>
                    <a:lstStyle/>
                    <a:p>
                      <a:pPr>
                        <a:lnSpc>
                          <a:spcPct val="150000"/>
                        </a:lnSpc>
                        <a:spcAft>
                          <a:spcPts val="800"/>
                        </a:spcAft>
                      </a:pPr>
                      <a:r>
                        <a:rPr lang="en-GB" sz="1100">
                          <a:effectLst/>
                        </a:rPr>
                        <a:t>Normative- employers, code of conduct</a:t>
                      </a:r>
                    </a:p>
                    <a:p>
                      <a:pPr>
                        <a:lnSpc>
                          <a:spcPct val="150000"/>
                        </a:lnSpc>
                        <a:spcAft>
                          <a:spcPts val="800"/>
                        </a:spcAft>
                      </a:pPr>
                      <a:r>
                        <a:rPr lang="en-GB" sz="1100">
                          <a:effectLst/>
                        </a:rPr>
                        <a:t> </a:t>
                      </a:r>
                    </a:p>
                    <a:p>
                      <a:pPr>
                        <a:lnSpc>
                          <a:spcPct val="150000"/>
                        </a:lnSpc>
                        <a:spcAft>
                          <a:spcPts val="800"/>
                        </a:spcAft>
                      </a:pPr>
                      <a:r>
                        <a:rPr lang="en-GB" sz="1100">
                          <a:effectLst/>
                        </a:rPr>
                        <a:t>Normative isomorphic pressure due to emphasis on normative systems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tc>
                  <a:txBody>
                    <a:bodyPr/>
                    <a:lstStyle/>
                    <a:p>
                      <a:pPr>
                        <a:lnSpc>
                          <a:spcPct val="150000"/>
                        </a:lnSpc>
                        <a:spcAft>
                          <a:spcPts val="800"/>
                        </a:spcAft>
                      </a:pPr>
                      <a:r>
                        <a:rPr lang="en-GB" sz="1100">
                          <a:effectLst/>
                        </a:rPr>
                        <a:t>Employees are given the Integrity Compliance Guidelines with a direct code of conduct to be strictly followed (CNPC, 2021).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tc>
                  <a:txBody>
                    <a:bodyPr/>
                    <a:lstStyle/>
                    <a:p>
                      <a:pPr>
                        <a:lnSpc>
                          <a:spcPct val="150000"/>
                        </a:lnSpc>
                        <a:spcAft>
                          <a:spcPts val="800"/>
                        </a:spcAft>
                      </a:pPr>
                      <a:r>
                        <a:rPr lang="en-GB" sz="1100" dirty="0">
                          <a:effectLst/>
                        </a:rPr>
                        <a:t>Chevron provides a business conduct and ethics code built on the core values and principles of the organisation (Chevron Corporation, 2022).</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extLst>
                  <a:ext uri="{0D108BD9-81ED-4DB2-BD59-A6C34878D82A}">
                    <a16:rowId xmlns:a16="http://schemas.microsoft.com/office/drawing/2014/main" val="617933514"/>
                  </a:ext>
                </a:extLst>
              </a:tr>
              <a:tr h="2193019">
                <a:tc>
                  <a:txBody>
                    <a:bodyPr/>
                    <a:lstStyle/>
                    <a:p>
                      <a:pPr>
                        <a:lnSpc>
                          <a:spcPct val="150000"/>
                        </a:lnSpc>
                        <a:spcAft>
                          <a:spcPts val="800"/>
                        </a:spcAft>
                      </a:pPr>
                      <a:r>
                        <a:rPr lang="en-GB" sz="1100" dirty="0">
                          <a:effectLst/>
                        </a:rPr>
                        <a:t>Cultural-Cognitive </a:t>
                      </a:r>
                    </a:p>
                    <a:p>
                      <a:pPr>
                        <a:lnSpc>
                          <a:spcPct val="150000"/>
                        </a:lnSpc>
                        <a:spcAft>
                          <a:spcPts val="800"/>
                        </a:spcAft>
                      </a:pPr>
                      <a:r>
                        <a:rPr lang="en-GB" sz="1100" dirty="0">
                          <a:effectLst/>
                        </a:rPr>
                        <a:t>The internal representation of the environment shared beliefs, and cultural behaviours.</a:t>
                      </a:r>
                    </a:p>
                    <a:p>
                      <a:pPr>
                        <a:lnSpc>
                          <a:spcPct val="150000"/>
                        </a:lnSpc>
                        <a:spcAft>
                          <a:spcPts val="800"/>
                        </a:spcAft>
                      </a:pPr>
                      <a:r>
                        <a:rPr lang="en-GB" sz="1100" dirty="0">
                          <a:effectLst/>
                        </a:rPr>
                        <a:t>Mimetic isomorphic pressure means, that if the firm is in an uncertain situation, they look outside of its organisational field for best practices elsewhere (Dr D University, 2019).</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tc>
                  <a:txBody>
                    <a:bodyPr/>
                    <a:lstStyle/>
                    <a:p>
                      <a:pPr>
                        <a:lnSpc>
                          <a:spcPct val="150000"/>
                        </a:lnSpc>
                        <a:spcAft>
                          <a:spcPts val="800"/>
                        </a:spcAft>
                      </a:pPr>
                      <a:r>
                        <a:rPr lang="en-GB" sz="1100" dirty="0">
                          <a:effectLst/>
                        </a:rPr>
                        <a:t>China is open to changes with a lower level of stress and anxiety, and the fear of uncertainty avoidance is lower. They’re long-term oriented, therefore their dealing with things is sensible and realistic, and traditions can be adapted to suit the environment. They are driven by success (Hofstede, 2011).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tc>
                  <a:txBody>
                    <a:bodyPr/>
                    <a:lstStyle/>
                    <a:p>
                      <a:pPr>
                        <a:lnSpc>
                          <a:spcPct val="150000"/>
                        </a:lnSpc>
                        <a:spcAft>
                          <a:spcPts val="800"/>
                        </a:spcAft>
                      </a:pPr>
                      <a:r>
                        <a:rPr lang="en-GB" sz="1100" dirty="0">
                          <a:effectLst/>
                        </a:rPr>
                        <a:t>Open to new ideas, the level of uncertainty avoidance is higher than in China but relatively low. The USA is short-oriented and more liberal. Traditions are unchallengeable. People are driven by success. (Hofstede, 2011).  </a:t>
                      </a:r>
                    </a:p>
                    <a:p>
                      <a:pPr>
                        <a:lnSpc>
                          <a:spcPct val="150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37567" marR="37567" marT="0" marB="0"/>
                </a:tc>
                <a:extLst>
                  <a:ext uri="{0D108BD9-81ED-4DB2-BD59-A6C34878D82A}">
                    <a16:rowId xmlns:a16="http://schemas.microsoft.com/office/drawing/2014/main" val="3850270022"/>
                  </a:ext>
                </a:extLst>
              </a:tr>
            </a:tbl>
          </a:graphicData>
        </a:graphic>
      </p:graphicFrame>
      <p:sp>
        <p:nvSpPr>
          <p:cNvPr id="7" name="Slide Number Placeholder 5">
            <a:extLst>
              <a:ext uri="{FF2B5EF4-FFF2-40B4-BE49-F238E27FC236}">
                <a16:creationId xmlns:a16="http://schemas.microsoft.com/office/drawing/2014/main" id="{4ECDE54D-4BD2-4764-A36A-8487DB61E7A6}"/>
              </a:ext>
            </a:extLst>
          </p:cNvPr>
          <p:cNvSpPr>
            <a:spLocks noGrp="1"/>
          </p:cNvSpPr>
          <p:nvPr>
            <p:ph type="sldNum" sz="quarter" idx="12"/>
          </p:nvPr>
        </p:nvSpPr>
        <p:spPr/>
        <p:txBody>
          <a:bodyPr rtlCol="0" anchor="ctr">
            <a:normAutofit/>
          </a:bodyPr>
          <a:lstStyle/>
          <a:p>
            <a:pPr rtl="0">
              <a:spcAft>
                <a:spcPts val="600"/>
              </a:spcAft>
            </a:pPr>
            <a:fld id="{D8DA9DAA-006C-4F4B-980E-E3DF019B24E2}" type="slidenum">
              <a:rPr lang="en-GB" b="1" cap="all" spc="100" smtClean="0"/>
              <a:pPr rtl="0">
                <a:spcAft>
                  <a:spcPts val="600"/>
                </a:spcAft>
              </a:pPr>
              <a:t>7</a:t>
            </a:fld>
            <a:endParaRPr lang="en-GB" b="1" cap="all" spc="100"/>
          </a:p>
        </p:txBody>
      </p:sp>
    </p:spTree>
    <p:extLst>
      <p:ext uri="{BB962C8B-B14F-4D97-AF65-F5344CB8AC3E}">
        <p14:creationId xmlns:p14="http://schemas.microsoft.com/office/powerpoint/2010/main" val="2486854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838200" y="384175"/>
            <a:ext cx="10515600" cy="1325563"/>
          </a:xfrm>
        </p:spPr>
        <p:txBody>
          <a:bodyPr rtlCol="0" anchor="ctr">
            <a:normAutofit/>
          </a:bodyPr>
          <a:lstStyle/>
          <a:p>
            <a:pPr rtl="0"/>
            <a:r>
              <a:rPr lang="en-GB" dirty="0"/>
              <a:t>Institutional  analysis</a:t>
            </a:r>
          </a:p>
        </p:txBody>
      </p:sp>
      <p:sp>
        <p:nvSpPr>
          <p:cNvPr id="12" name="Date Placeholder 4" hidden="1">
            <a:extLst>
              <a:ext uri="{FF2B5EF4-FFF2-40B4-BE49-F238E27FC236}">
                <a16:creationId xmlns:a16="http://schemas.microsoft.com/office/drawing/2014/main" id="{DB445E01-A010-1A8D-AE39-24E2A1BBA572}"/>
              </a:ext>
            </a:extLst>
          </p:cNvPr>
          <p:cNvSpPr>
            <a:spLocks noGrp="1"/>
          </p:cNvSpPr>
          <p:nvPr>
            <p:ph type="dt" sz="half" idx="10"/>
          </p:nvPr>
        </p:nvSpPr>
        <p:spPr>
          <a:xfrm>
            <a:off x="0" y="6356350"/>
            <a:ext cx="2743200" cy="365125"/>
          </a:xfrm>
        </p:spPr>
        <p:txBody>
          <a:bodyPr/>
          <a:lstStyle/>
          <a:p>
            <a:pPr rtl="0">
              <a:spcAft>
                <a:spcPts val="600"/>
              </a:spcAft>
            </a:pPr>
            <a:r>
              <a:rPr lang="en-GB" noProof="0"/>
              <a:t>9/3/20XX</a:t>
            </a:r>
          </a:p>
        </p:txBody>
      </p:sp>
      <p:sp>
        <p:nvSpPr>
          <p:cNvPr id="17" name="Slide Number Placeholder 3">
            <a:extLst>
              <a:ext uri="{FF2B5EF4-FFF2-40B4-BE49-F238E27FC236}">
                <a16:creationId xmlns:a16="http://schemas.microsoft.com/office/drawing/2014/main" id="{1B3325BD-C16D-9EDB-53C3-DF34A048CA19}"/>
              </a:ext>
            </a:extLst>
          </p:cNvPr>
          <p:cNvSpPr>
            <a:spLocks noGrp="1"/>
          </p:cNvSpPr>
          <p:nvPr>
            <p:ph type="sldNum" sz="quarter" idx="12"/>
          </p:nvPr>
        </p:nvSpPr>
        <p:spPr/>
        <p:txBody>
          <a:bodyPr/>
          <a:lstStyle/>
          <a:p>
            <a:pPr rtl="0">
              <a:spcAft>
                <a:spcPts val="600"/>
              </a:spcAft>
            </a:pPr>
            <a:fld id="{D8DA9DAA-006C-4F4B-980E-E3DF019B24E2}" type="slidenum">
              <a:rPr lang="en-GB" noProof="0" smtClean="0"/>
              <a:pPr rtl="0">
                <a:spcAft>
                  <a:spcPts val="600"/>
                </a:spcAft>
              </a:pPr>
              <a:t>8</a:t>
            </a:fld>
            <a:endParaRPr lang="en-GB" noProof="0"/>
          </a:p>
        </p:txBody>
      </p:sp>
      <p:sp>
        <p:nvSpPr>
          <p:cNvPr id="7" name="Slide Number Placeholder 5" hidden="1">
            <a:extLst>
              <a:ext uri="{FF2B5EF4-FFF2-40B4-BE49-F238E27FC236}">
                <a16:creationId xmlns:a16="http://schemas.microsoft.com/office/drawing/2014/main" id="{4ECDE54D-4BD2-4764-A36A-8487DB61E7A6}"/>
              </a:ext>
            </a:extLst>
          </p:cNvPr>
          <p:cNvSpPr>
            <a:spLocks noGrp="1"/>
          </p:cNvSpPr>
          <p:nvPr>
            <p:ph type="sldNum" sz="quarter" idx="4294967295"/>
          </p:nvPr>
        </p:nvSpPr>
        <p:spPr>
          <a:xfrm>
            <a:off x="9448800" y="6356350"/>
            <a:ext cx="2743200" cy="365125"/>
          </a:xfrm>
        </p:spPr>
        <p:txBody>
          <a:bodyPr rtlCol="0" anchor="ctr">
            <a:normAutofit/>
          </a:bodyPr>
          <a:lstStyle/>
          <a:p>
            <a:pPr rtl="0">
              <a:spcAft>
                <a:spcPts val="600"/>
              </a:spcAft>
            </a:pPr>
            <a:fld id="{D8DA9DAA-006C-4F4B-980E-E3DF019B24E2}" type="slidenum">
              <a:rPr lang="en-GB" b="1" cap="all" spc="100" smtClean="0"/>
              <a:pPr rtl="0">
                <a:spcAft>
                  <a:spcPts val="600"/>
                </a:spcAft>
              </a:pPr>
              <a:t>8</a:t>
            </a:fld>
            <a:endParaRPr lang="en-GB" b="1" cap="all" spc="100"/>
          </a:p>
        </p:txBody>
      </p:sp>
      <p:graphicFrame>
        <p:nvGraphicFramePr>
          <p:cNvPr id="2" name="Table 1">
            <a:extLst>
              <a:ext uri="{FF2B5EF4-FFF2-40B4-BE49-F238E27FC236}">
                <a16:creationId xmlns:a16="http://schemas.microsoft.com/office/drawing/2014/main" id="{0B1CE494-962E-8B61-F674-9BCBB87D502B}"/>
              </a:ext>
            </a:extLst>
          </p:cNvPr>
          <p:cNvGraphicFramePr>
            <a:graphicFrameLocks noGrp="1"/>
          </p:cNvGraphicFramePr>
          <p:nvPr>
            <p:extLst>
              <p:ext uri="{D42A27DB-BD31-4B8C-83A1-F6EECF244321}">
                <p14:modId xmlns:p14="http://schemas.microsoft.com/office/powerpoint/2010/main" val="724019074"/>
              </p:ext>
            </p:extLst>
          </p:nvPr>
        </p:nvGraphicFramePr>
        <p:xfrm>
          <a:off x="838200" y="2318814"/>
          <a:ext cx="10515601" cy="3364963"/>
        </p:xfrm>
        <a:graphic>
          <a:graphicData uri="http://schemas.openxmlformats.org/drawingml/2006/table">
            <a:tbl>
              <a:tblPr firstRow="1" firstCol="1" bandRow="1">
                <a:tableStyleId>{5C22544A-7EE6-4342-B048-85BDC9FD1C3A}</a:tableStyleId>
              </a:tblPr>
              <a:tblGrid>
                <a:gridCol w="2479620">
                  <a:extLst>
                    <a:ext uri="{9D8B030D-6E8A-4147-A177-3AD203B41FA5}">
                      <a16:colId xmlns:a16="http://schemas.microsoft.com/office/drawing/2014/main" val="2329775245"/>
                    </a:ext>
                  </a:extLst>
                </a:gridCol>
                <a:gridCol w="5251505">
                  <a:extLst>
                    <a:ext uri="{9D8B030D-6E8A-4147-A177-3AD203B41FA5}">
                      <a16:colId xmlns:a16="http://schemas.microsoft.com/office/drawing/2014/main" val="2318408393"/>
                    </a:ext>
                  </a:extLst>
                </a:gridCol>
                <a:gridCol w="2784476">
                  <a:extLst>
                    <a:ext uri="{9D8B030D-6E8A-4147-A177-3AD203B41FA5}">
                      <a16:colId xmlns:a16="http://schemas.microsoft.com/office/drawing/2014/main" val="1522504555"/>
                    </a:ext>
                  </a:extLst>
                </a:gridCol>
              </a:tblGrid>
              <a:tr h="342751">
                <a:tc>
                  <a:txBody>
                    <a:bodyPr/>
                    <a:lstStyle/>
                    <a:p>
                      <a:pPr>
                        <a:lnSpc>
                          <a:spcPct val="150000"/>
                        </a:lnSpc>
                        <a:spcAft>
                          <a:spcPts val="80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tc>
                  <a:txBody>
                    <a:bodyPr/>
                    <a:lstStyle/>
                    <a:p>
                      <a:pPr>
                        <a:lnSpc>
                          <a:spcPct val="150000"/>
                        </a:lnSpc>
                        <a:spcAft>
                          <a:spcPts val="800"/>
                        </a:spcAft>
                      </a:pPr>
                      <a:r>
                        <a:rPr lang="en-GB" sz="1400">
                          <a:effectLst/>
                        </a:rPr>
                        <a:t>CNPC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tc>
                  <a:txBody>
                    <a:bodyPr/>
                    <a:lstStyle/>
                    <a:p>
                      <a:pPr>
                        <a:lnSpc>
                          <a:spcPct val="150000"/>
                        </a:lnSpc>
                        <a:spcAft>
                          <a:spcPts val="800"/>
                        </a:spcAft>
                      </a:pPr>
                      <a:r>
                        <a:rPr lang="en-GB" sz="1400">
                          <a:effectLst/>
                        </a:rPr>
                        <a:t>CHEVRON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extLst>
                  <a:ext uri="{0D108BD9-81ED-4DB2-BD59-A6C34878D82A}">
                    <a16:rowId xmlns:a16="http://schemas.microsoft.com/office/drawing/2014/main" val="4157058541"/>
                  </a:ext>
                </a:extLst>
              </a:tr>
              <a:tr h="1003234">
                <a:tc>
                  <a:txBody>
                    <a:bodyPr/>
                    <a:lstStyle/>
                    <a:p>
                      <a:pPr>
                        <a:lnSpc>
                          <a:spcPct val="150000"/>
                        </a:lnSpc>
                        <a:spcAft>
                          <a:spcPts val="800"/>
                        </a:spcAft>
                      </a:pPr>
                      <a:r>
                        <a:rPr lang="en-GB" sz="1400">
                          <a:effectLst/>
                        </a:rPr>
                        <a:t>POLITICAL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tc>
                  <a:txBody>
                    <a:bodyPr/>
                    <a:lstStyle/>
                    <a:p>
                      <a:pPr>
                        <a:lnSpc>
                          <a:spcPct val="150000"/>
                        </a:lnSpc>
                        <a:spcAft>
                          <a:spcPts val="800"/>
                        </a:spcAft>
                      </a:pPr>
                      <a:r>
                        <a:rPr lang="en-GB" sz="1400">
                          <a:effectLst/>
                        </a:rPr>
                        <a:t>China’s new consumption tax in 2021 policy reduced the nation’s export but increased sales domestically.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tc>
                  <a:txBody>
                    <a:bodyPr/>
                    <a:lstStyle/>
                    <a:p>
                      <a:pPr>
                        <a:lnSpc>
                          <a:spcPct val="150000"/>
                        </a:lnSpc>
                        <a:spcAft>
                          <a:spcPts val="800"/>
                        </a:spcAft>
                      </a:pPr>
                      <a:r>
                        <a:rPr lang="en-GB" sz="1400">
                          <a:effectLst/>
                        </a:rPr>
                        <a:t>Engaged in discussions with tax authorities to resolve tax matters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extLst>
                  <a:ext uri="{0D108BD9-81ED-4DB2-BD59-A6C34878D82A}">
                    <a16:rowId xmlns:a16="http://schemas.microsoft.com/office/drawing/2014/main" val="3368612577"/>
                  </a:ext>
                </a:extLst>
              </a:tr>
              <a:tr h="1003234">
                <a:tc>
                  <a:txBody>
                    <a:bodyPr/>
                    <a:lstStyle/>
                    <a:p>
                      <a:pPr>
                        <a:lnSpc>
                          <a:spcPct val="150000"/>
                        </a:lnSpc>
                        <a:spcAft>
                          <a:spcPts val="800"/>
                        </a:spcAft>
                      </a:pPr>
                      <a:r>
                        <a:rPr lang="en-GB" sz="1400">
                          <a:effectLst/>
                        </a:rPr>
                        <a:t>ECONOMIC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tc>
                  <a:txBody>
                    <a:bodyPr/>
                    <a:lstStyle/>
                    <a:p>
                      <a:pPr>
                        <a:lnSpc>
                          <a:spcPct val="150000"/>
                        </a:lnSpc>
                        <a:spcAft>
                          <a:spcPts val="800"/>
                        </a:spcAft>
                      </a:pPr>
                      <a:r>
                        <a:rPr lang="en-GB" sz="1400">
                          <a:effectLst/>
                        </a:rPr>
                        <a:t>Post covid decrease in production impacted unemployment. Prompt recovery from China, but poor performance on the stock market.</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tc>
                  <a:txBody>
                    <a:bodyPr/>
                    <a:lstStyle/>
                    <a:p>
                      <a:pPr>
                        <a:lnSpc>
                          <a:spcPct val="150000"/>
                        </a:lnSpc>
                        <a:spcAft>
                          <a:spcPts val="800"/>
                        </a:spcAft>
                      </a:pPr>
                      <a:r>
                        <a:rPr lang="en-GB" sz="1400" dirty="0">
                          <a:effectLst/>
                        </a:rPr>
                        <a:t>Recovered from Covid, demand can be affected by other countries not recovering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extLst>
                  <a:ext uri="{0D108BD9-81ED-4DB2-BD59-A6C34878D82A}">
                    <a16:rowId xmlns:a16="http://schemas.microsoft.com/office/drawing/2014/main" val="4007085586"/>
                  </a:ext>
                </a:extLst>
              </a:tr>
              <a:tr h="342751">
                <a:tc>
                  <a:txBody>
                    <a:bodyPr/>
                    <a:lstStyle/>
                    <a:p>
                      <a:pPr>
                        <a:lnSpc>
                          <a:spcPct val="150000"/>
                        </a:lnSpc>
                        <a:spcAft>
                          <a:spcPts val="800"/>
                        </a:spcAft>
                      </a:pPr>
                      <a:r>
                        <a:rPr lang="en-GB" sz="1400">
                          <a:effectLst/>
                        </a:rPr>
                        <a:t>SOCIAL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tc>
                  <a:txBody>
                    <a:bodyPr/>
                    <a:lstStyle/>
                    <a:p>
                      <a:pPr>
                        <a:lnSpc>
                          <a:spcPct val="150000"/>
                        </a:lnSpc>
                        <a:spcAft>
                          <a:spcPts val="800"/>
                        </a:spcAft>
                      </a:pPr>
                      <a:r>
                        <a:rPr lang="en-GB" sz="1400">
                          <a:effectLst/>
                        </a:rPr>
                        <a:t>0 emissions by 2060 raised awareness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tc>
                  <a:txBody>
                    <a:bodyPr/>
                    <a:lstStyle/>
                    <a:p>
                      <a:pPr>
                        <a:lnSpc>
                          <a:spcPct val="150000"/>
                        </a:lnSpc>
                        <a:spcAft>
                          <a:spcPts val="800"/>
                        </a:spcAft>
                      </a:pPr>
                      <a:r>
                        <a:rPr lang="en-GB" sz="1400">
                          <a:effectLst/>
                        </a:rPr>
                        <a:t>0 emissions by 2050</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extLst>
                  <a:ext uri="{0D108BD9-81ED-4DB2-BD59-A6C34878D82A}">
                    <a16:rowId xmlns:a16="http://schemas.microsoft.com/office/drawing/2014/main" val="3621976801"/>
                  </a:ext>
                </a:extLst>
              </a:tr>
              <a:tr h="672993">
                <a:tc>
                  <a:txBody>
                    <a:bodyPr/>
                    <a:lstStyle/>
                    <a:p>
                      <a:pPr>
                        <a:lnSpc>
                          <a:spcPct val="150000"/>
                        </a:lnSpc>
                        <a:spcAft>
                          <a:spcPts val="800"/>
                        </a:spcAft>
                      </a:pPr>
                      <a:r>
                        <a:rPr lang="en-GB" sz="1400">
                          <a:effectLst/>
                        </a:rPr>
                        <a:t>TECHNOLOGICAL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tc>
                  <a:txBody>
                    <a:bodyPr/>
                    <a:lstStyle/>
                    <a:p>
                      <a:pPr>
                        <a:lnSpc>
                          <a:spcPct val="150000"/>
                        </a:lnSpc>
                        <a:spcAft>
                          <a:spcPts val="800"/>
                        </a:spcAft>
                      </a:pPr>
                      <a:r>
                        <a:rPr lang="en-GB" sz="1400">
                          <a:effectLst/>
                        </a:rPr>
                        <a:t>Due to the high energy demand, the oil project in 2025 will improve the nation’s oil production and the cost of quality oil.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tc>
                  <a:txBody>
                    <a:bodyPr/>
                    <a:lstStyle/>
                    <a:p>
                      <a:pPr>
                        <a:lnSpc>
                          <a:spcPct val="150000"/>
                        </a:lnSpc>
                        <a:spcAft>
                          <a:spcPts val="800"/>
                        </a:spcAft>
                      </a:pPr>
                      <a:r>
                        <a:rPr lang="en-GB" sz="1400" dirty="0">
                          <a:effectLst/>
                        </a:rPr>
                        <a:t>$10 billion investment for lower carbon in 2028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0066" marR="90066" marT="0" marB="0"/>
                </a:tc>
                <a:extLst>
                  <a:ext uri="{0D108BD9-81ED-4DB2-BD59-A6C34878D82A}">
                    <a16:rowId xmlns:a16="http://schemas.microsoft.com/office/drawing/2014/main" val="2911236473"/>
                  </a:ext>
                </a:extLst>
              </a:tr>
            </a:tbl>
          </a:graphicData>
        </a:graphic>
      </p:graphicFrame>
      <p:sp>
        <p:nvSpPr>
          <p:cNvPr id="10" name="TextBox 9">
            <a:extLst>
              <a:ext uri="{FF2B5EF4-FFF2-40B4-BE49-F238E27FC236}">
                <a16:creationId xmlns:a16="http://schemas.microsoft.com/office/drawing/2014/main" id="{3A6B931B-8D4F-9991-241A-1632D09F4E2C}"/>
              </a:ext>
            </a:extLst>
          </p:cNvPr>
          <p:cNvSpPr txBox="1"/>
          <p:nvPr/>
        </p:nvSpPr>
        <p:spPr>
          <a:xfrm>
            <a:off x="838200" y="1367945"/>
            <a:ext cx="6096000" cy="646331"/>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Before the organisation enters a new market, they need to be aware of other factors having an impact on institutions.</a:t>
            </a:r>
            <a:endParaRPr lang="en-GB" dirty="0"/>
          </a:p>
        </p:txBody>
      </p:sp>
    </p:spTree>
    <p:extLst>
      <p:ext uri="{BB962C8B-B14F-4D97-AF65-F5344CB8AC3E}">
        <p14:creationId xmlns:p14="http://schemas.microsoft.com/office/powerpoint/2010/main" val="511428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838200" y="384175"/>
            <a:ext cx="10515600" cy="1325563"/>
          </a:xfrm>
        </p:spPr>
        <p:txBody>
          <a:bodyPr rtlCol="0" anchor="ctr">
            <a:normAutofit/>
          </a:bodyPr>
          <a:lstStyle/>
          <a:p>
            <a:pPr rtl="0"/>
            <a:r>
              <a:rPr lang="en-GB" dirty="0"/>
              <a:t>Conclusion</a:t>
            </a:r>
          </a:p>
        </p:txBody>
      </p:sp>
      <p:sp>
        <p:nvSpPr>
          <p:cNvPr id="12" name="Date Placeholder 4" hidden="1">
            <a:extLst>
              <a:ext uri="{FF2B5EF4-FFF2-40B4-BE49-F238E27FC236}">
                <a16:creationId xmlns:a16="http://schemas.microsoft.com/office/drawing/2014/main" id="{DB445E01-A010-1A8D-AE39-24E2A1BBA572}"/>
              </a:ext>
            </a:extLst>
          </p:cNvPr>
          <p:cNvSpPr>
            <a:spLocks noGrp="1"/>
          </p:cNvSpPr>
          <p:nvPr>
            <p:ph type="dt" sz="half" idx="10"/>
          </p:nvPr>
        </p:nvSpPr>
        <p:spPr>
          <a:xfrm>
            <a:off x="0" y="6356350"/>
            <a:ext cx="2743200" cy="365125"/>
          </a:xfrm>
        </p:spPr>
        <p:txBody>
          <a:bodyPr/>
          <a:lstStyle/>
          <a:p>
            <a:pPr rtl="0">
              <a:spcAft>
                <a:spcPts val="600"/>
              </a:spcAft>
            </a:pPr>
            <a:r>
              <a:rPr lang="en-GB" noProof="0"/>
              <a:t>9/3/20XX</a:t>
            </a:r>
          </a:p>
        </p:txBody>
      </p:sp>
      <p:sp>
        <p:nvSpPr>
          <p:cNvPr id="17" name="Slide Number Placeholder 3">
            <a:extLst>
              <a:ext uri="{FF2B5EF4-FFF2-40B4-BE49-F238E27FC236}">
                <a16:creationId xmlns:a16="http://schemas.microsoft.com/office/drawing/2014/main" id="{1B3325BD-C16D-9EDB-53C3-DF34A048CA19}"/>
              </a:ext>
            </a:extLst>
          </p:cNvPr>
          <p:cNvSpPr>
            <a:spLocks noGrp="1"/>
          </p:cNvSpPr>
          <p:nvPr>
            <p:ph type="sldNum" sz="quarter" idx="12"/>
          </p:nvPr>
        </p:nvSpPr>
        <p:spPr/>
        <p:txBody>
          <a:bodyPr/>
          <a:lstStyle/>
          <a:p>
            <a:pPr rtl="0">
              <a:spcAft>
                <a:spcPts val="600"/>
              </a:spcAft>
            </a:pPr>
            <a:fld id="{D8DA9DAA-006C-4F4B-980E-E3DF019B24E2}" type="slidenum">
              <a:rPr lang="en-GB" noProof="0" smtClean="0"/>
              <a:pPr rtl="0">
                <a:spcAft>
                  <a:spcPts val="600"/>
                </a:spcAft>
              </a:pPr>
              <a:t>9</a:t>
            </a:fld>
            <a:endParaRPr lang="en-GB" noProof="0"/>
          </a:p>
        </p:txBody>
      </p:sp>
      <p:sp>
        <p:nvSpPr>
          <p:cNvPr id="7" name="Slide Number Placeholder 5" hidden="1">
            <a:extLst>
              <a:ext uri="{FF2B5EF4-FFF2-40B4-BE49-F238E27FC236}">
                <a16:creationId xmlns:a16="http://schemas.microsoft.com/office/drawing/2014/main" id="{4ECDE54D-4BD2-4764-A36A-8487DB61E7A6}"/>
              </a:ext>
            </a:extLst>
          </p:cNvPr>
          <p:cNvSpPr>
            <a:spLocks noGrp="1"/>
          </p:cNvSpPr>
          <p:nvPr>
            <p:ph type="sldNum" sz="quarter" idx="4294967295"/>
          </p:nvPr>
        </p:nvSpPr>
        <p:spPr>
          <a:xfrm>
            <a:off x="9448800" y="6356350"/>
            <a:ext cx="2743200" cy="365125"/>
          </a:xfrm>
        </p:spPr>
        <p:txBody>
          <a:bodyPr rtlCol="0" anchor="ctr">
            <a:normAutofit/>
          </a:bodyPr>
          <a:lstStyle/>
          <a:p>
            <a:pPr rtl="0">
              <a:spcAft>
                <a:spcPts val="600"/>
              </a:spcAft>
            </a:pPr>
            <a:fld id="{D8DA9DAA-006C-4F4B-980E-E3DF019B24E2}" type="slidenum">
              <a:rPr lang="en-GB" b="1" cap="all" spc="100" smtClean="0"/>
              <a:pPr rtl="0">
                <a:spcAft>
                  <a:spcPts val="600"/>
                </a:spcAft>
              </a:pPr>
              <a:t>9</a:t>
            </a:fld>
            <a:endParaRPr lang="en-GB" b="1" cap="all" spc="100"/>
          </a:p>
        </p:txBody>
      </p:sp>
      <p:sp>
        <p:nvSpPr>
          <p:cNvPr id="10" name="TextBox 9">
            <a:extLst>
              <a:ext uri="{FF2B5EF4-FFF2-40B4-BE49-F238E27FC236}">
                <a16:creationId xmlns:a16="http://schemas.microsoft.com/office/drawing/2014/main" id="{3A6B931B-8D4F-9991-241A-1632D09F4E2C}"/>
              </a:ext>
            </a:extLst>
          </p:cNvPr>
          <p:cNvSpPr txBox="1"/>
          <p:nvPr/>
        </p:nvSpPr>
        <p:spPr>
          <a:xfrm>
            <a:off x="838200" y="2601942"/>
            <a:ext cx="10400930" cy="2585323"/>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Although the CNPC and Chevron differ in the cultural aspect, their institutional approach is similar, driven by the importance of adhering to rules and obligations.  Both organisations display a prompt approach to political, economic, social, and technological factors and their goal is to grow their business and lower emissions. Chevron and CNPC have almost identical competitors (Fig.1 &amp; Fig. 2) and both are strong international corporations worth hundreds of billions of dollars in revenue. Together they can expand further internationally, and profit from their new technology projects reducing costs. The HRM practices should be modified to fit different country contexts due to cultural differences.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05244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838200" y="365125"/>
            <a:ext cx="10515600" cy="1306443"/>
          </a:xfrm>
        </p:spPr>
        <p:txBody>
          <a:bodyPr vert="horz" lIns="91440" tIns="45720" rIns="91440" bIns="45720" rtlCol="0" anchor="ctr">
            <a:normAutofit/>
          </a:bodyPr>
          <a:lstStyle/>
          <a:p>
            <a:r>
              <a:rPr lang="en-US" sz="4000">
                <a:effectLst/>
              </a:rPr>
              <a:t>M&amp;A Rationale and integration strategy</a:t>
            </a:r>
            <a:endParaRPr lang="en-US" sz="4000"/>
          </a:p>
        </p:txBody>
      </p:sp>
      <p:sp>
        <p:nvSpPr>
          <p:cNvPr id="3" name="TextBox 2">
            <a:extLst>
              <a:ext uri="{FF2B5EF4-FFF2-40B4-BE49-F238E27FC236}">
                <a16:creationId xmlns:a16="http://schemas.microsoft.com/office/drawing/2014/main" id="{C0C1E8C9-6E59-509D-BFA7-EE81D186E8D3}"/>
              </a:ext>
            </a:extLst>
          </p:cNvPr>
          <p:cNvSpPr txBox="1"/>
          <p:nvPr/>
        </p:nvSpPr>
        <p:spPr>
          <a:xfrm>
            <a:off x="838200" y="1825625"/>
            <a:ext cx="4152774" cy="4303464"/>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000">
                <a:effectLst/>
              </a:rPr>
              <a:t>Due to the facts concluded in the national analysis, the merger of the companies is suggested. According to Kenton (2022), a vertical merger is a merger of businesses with individual supply chains. As a result, this increases synergies and improves the control of the supply chain aspect. A vertical merger is not only reducing costs but is often more efficient.</a:t>
            </a:r>
          </a:p>
          <a:p>
            <a:pPr indent="-228600">
              <a:lnSpc>
                <a:spcPct val="90000"/>
              </a:lnSpc>
              <a:spcAft>
                <a:spcPts val="800"/>
              </a:spcAft>
              <a:buFont typeface="Arial" panose="020B0604020202020204" pitchFamily="34" charset="0"/>
              <a:buChar char="•"/>
            </a:pPr>
            <a:endParaRPr lang="en-US" sz="2000">
              <a:effectLst/>
            </a:endParaRPr>
          </a:p>
        </p:txBody>
      </p:sp>
      <p:pic>
        <p:nvPicPr>
          <p:cNvPr id="5" name="Picture 4" descr="Mergers vs. acquisitions: a merger is when two businesses of similar size and scale of operations combine into one new company; an acquisition is when one business buys another, often smaller, business">
            <a:extLst>
              <a:ext uri="{FF2B5EF4-FFF2-40B4-BE49-F238E27FC236}">
                <a16:creationId xmlns:a16="http://schemas.microsoft.com/office/drawing/2014/main" id="{3FC0E09E-B29C-7894-07A3-D1E4F5782A48}"/>
              </a:ext>
            </a:extLst>
          </p:cNvPr>
          <p:cNvPicPr>
            <a:picLocks noChangeAspect="1"/>
          </p:cNvPicPr>
          <p:nvPr/>
        </p:nvPicPr>
        <p:blipFill rotWithShape="1">
          <a:blip r:embed="rId3">
            <a:extLst>
              <a:ext uri="{28A0092B-C50C-407E-A947-70E740481C1C}">
                <a14:useLocalDpi xmlns:a14="http://schemas.microsoft.com/office/drawing/2010/main" val="0"/>
              </a:ext>
            </a:extLst>
          </a:blip>
          <a:srcRect t="3012" r="6" b="8593"/>
          <a:stretch/>
        </p:blipFill>
        <p:spPr bwMode="auto">
          <a:xfrm>
            <a:off x="5183500" y="1904282"/>
            <a:ext cx="6170300" cy="3919469"/>
          </a:xfrm>
          <a:prstGeom prst="rect">
            <a:avLst/>
          </a:prstGeom>
          <a:noFill/>
          <a:extLst>
            <a:ext uri="{53640926-AAD7-44D8-BBD7-CCE9431645EC}">
              <a14:shadowObscured xmlns:a14="http://schemas.microsoft.com/office/drawing/2010/main"/>
            </a:ext>
          </a:extLst>
        </p:spPr>
      </p:pic>
      <p:sp>
        <p:nvSpPr>
          <p:cNvPr id="17" name="Slide Number Placeholder 3">
            <a:extLst>
              <a:ext uri="{FF2B5EF4-FFF2-40B4-BE49-F238E27FC236}">
                <a16:creationId xmlns:a16="http://schemas.microsoft.com/office/drawing/2014/main" id="{1B3325BD-C16D-9EDB-53C3-DF34A048CA1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8DA9DAA-006C-4F4B-980E-E3DF019B24E2}" type="slidenum">
              <a:rPr lang="en-US" smtClean="0">
                <a:solidFill>
                  <a:prstClr val="black">
                    <a:tint val="75000"/>
                  </a:prstClr>
                </a:solidFill>
                <a:latin typeface="Calibri" panose="020F0502020204030204"/>
              </a:rPr>
              <a:pPr>
                <a:spcAft>
                  <a:spcPts val="600"/>
                </a:spcAft>
                <a:defRPr/>
              </a:pPr>
              <a:t>10</a:t>
            </a:fld>
            <a:endParaRPr lang="en-US">
              <a:solidFill>
                <a:prstClr val="black">
                  <a:tint val="75000"/>
                </a:prstClr>
              </a:solidFill>
              <a:latin typeface="Calibri" panose="020F0502020204030204"/>
            </a:endParaRPr>
          </a:p>
        </p:txBody>
      </p:sp>
      <p:sp>
        <p:nvSpPr>
          <p:cNvPr id="12" name="Date Placeholder 4" hidden="1">
            <a:extLst>
              <a:ext uri="{FF2B5EF4-FFF2-40B4-BE49-F238E27FC236}">
                <a16:creationId xmlns:a16="http://schemas.microsoft.com/office/drawing/2014/main" id="{DB445E01-A010-1A8D-AE39-24E2A1BBA572}"/>
              </a:ext>
            </a:extLst>
          </p:cNvPr>
          <p:cNvSpPr>
            <a:spLocks noGrp="1"/>
          </p:cNvSpPr>
          <p:nvPr>
            <p:ph type="dt" sz="half" idx="10"/>
          </p:nvPr>
        </p:nvSpPr>
        <p:spPr>
          <a:xfrm>
            <a:off x="0" y="6356350"/>
            <a:ext cx="2743200" cy="365125"/>
          </a:xfrm>
        </p:spPr>
        <p:txBody>
          <a:bodyPr/>
          <a:lstStyle/>
          <a:p>
            <a:pPr rtl="0">
              <a:spcAft>
                <a:spcPts val="600"/>
              </a:spcAft>
            </a:pPr>
            <a:r>
              <a:rPr lang="en-GB" noProof="0"/>
              <a:t>9/3/20XX</a:t>
            </a:r>
          </a:p>
        </p:txBody>
      </p:sp>
      <p:sp>
        <p:nvSpPr>
          <p:cNvPr id="7" name="Slide Number Placeholder 5" hidden="1">
            <a:extLst>
              <a:ext uri="{FF2B5EF4-FFF2-40B4-BE49-F238E27FC236}">
                <a16:creationId xmlns:a16="http://schemas.microsoft.com/office/drawing/2014/main" id="{4ECDE54D-4BD2-4764-A36A-8487DB61E7A6}"/>
              </a:ext>
            </a:extLst>
          </p:cNvPr>
          <p:cNvSpPr>
            <a:spLocks noGrp="1"/>
          </p:cNvSpPr>
          <p:nvPr>
            <p:ph type="sldNum" sz="quarter" idx="4294967295"/>
          </p:nvPr>
        </p:nvSpPr>
        <p:spPr>
          <a:xfrm>
            <a:off x="9448800" y="6356350"/>
            <a:ext cx="2743200" cy="365125"/>
          </a:xfrm>
        </p:spPr>
        <p:txBody>
          <a:bodyPr rtlCol="0" anchor="ctr">
            <a:normAutofit/>
          </a:bodyPr>
          <a:lstStyle/>
          <a:p>
            <a:pPr rtl="0">
              <a:spcAft>
                <a:spcPts val="600"/>
              </a:spcAft>
            </a:pPr>
            <a:fld id="{D8DA9DAA-006C-4F4B-980E-E3DF019B24E2}" type="slidenum">
              <a:rPr lang="en-GB" b="1" cap="all" spc="100" smtClean="0"/>
              <a:pPr rtl="0">
                <a:spcAft>
                  <a:spcPts val="600"/>
                </a:spcAft>
              </a:pPr>
              <a:t>10</a:t>
            </a:fld>
            <a:endParaRPr lang="en-GB" b="1" cap="all" spc="100"/>
          </a:p>
        </p:txBody>
      </p:sp>
    </p:spTree>
    <p:extLst>
      <p:ext uri="{BB962C8B-B14F-4D97-AF65-F5344CB8AC3E}">
        <p14:creationId xmlns:p14="http://schemas.microsoft.com/office/powerpoint/2010/main" val="2095423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838200" y="365125"/>
            <a:ext cx="10515600" cy="1306443"/>
          </a:xfrm>
        </p:spPr>
        <p:txBody>
          <a:bodyPr vert="horz" lIns="91440" tIns="45720" rIns="91440" bIns="45720" rtlCol="0" anchor="ctr">
            <a:normAutofit/>
          </a:bodyPr>
          <a:lstStyle/>
          <a:p>
            <a:r>
              <a:rPr lang="en-US" sz="4000">
                <a:effectLst/>
              </a:rPr>
              <a:t>M&amp;A Rationale and integration strategy</a:t>
            </a:r>
            <a:endParaRPr lang="en-US" sz="4000"/>
          </a:p>
        </p:txBody>
      </p:sp>
      <p:sp>
        <p:nvSpPr>
          <p:cNvPr id="3" name="TextBox 2">
            <a:extLst>
              <a:ext uri="{FF2B5EF4-FFF2-40B4-BE49-F238E27FC236}">
                <a16:creationId xmlns:a16="http://schemas.microsoft.com/office/drawing/2014/main" id="{C0C1E8C9-6E59-509D-BFA7-EE81D186E8D3}"/>
              </a:ext>
            </a:extLst>
          </p:cNvPr>
          <p:cNvSpPr txBox="1"/>
          <p:nvPr/>
        </p:nvSpPr>
        <p:spPr>
          <a:xfrm>
            <a:off x="838200" y="1825625"/>
            <a:ext cx="4152774" cy="4303464"/>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endParaRPr lang="en-US" sz="2000" dirty="0">
              <a:effectLst/>
            </a:endParaRPr>
          </a:p>
        </p:txBody>
      </p:sp>
      <p:sp>
        <p:nvSpPr>
          <p:cNvPr id="17" name="Slide Number Placeholder 3">
            <a:extLst>
              <a:ext uri="{FF2B5EF4-FFF2-40B4-BE49-F238E27FC236}">
                <a16:creationId xmlns:a16="http://schemas.microsoft.com/office/drawing/2014/main" id="{1B3325BD-C16D-9EDB-53C3-DF34A048CA1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8DA9DAA-006C-4F4B-980E-E3DF019B24E2}" type="slidenum">
              <a:rPr lang="en-US" smtClean="0">
                <a:solidFill>
                  <a:prstClr val="black">
                    <a:tint val="75000"/>
                  </a:prstClr>
                </a:solidFill>
                <a:latin typeface="Calibri" panose="020F0502020204030204"/>
              </a:rPr>
              <a:pPr>
                <a:spcAft>
                  <a:spcPts val="600"/>
                </a:spcAft>
                <a:defRPr/>
              </a:pPr>
              <a:t>11</a:t>
            </a:fld>
            <a:endParaRPr lang="en-US">
              <a:solidFill>
                <a:prstClr val="black">
                  <a:tint val="75000"/>
                </a:prstClr>
              </a:solidFill>
              <a:latin typeface="Calibri" panose="020F0502020204030204"/>
            </a:endParaRPr>
          </a:p>
        </p:txBody>
      </p:sp>
      <p:sp>
        <p:nvSpPr>
          <p:cNvPr id="12" name="Date Placeholder 4" hidden="1">
            <a:extLst>
              <a:ext uri="{FF2B5EF4-FFF2-40B4-BE49-F238E27FC236}">
                <a16:creationId xmlns:a16="http://schemas.microsoft.com/office/drawing/2014/main" id="{DB445E01-A010-1A8D-AE39-24E2A1BBA572}"/>
              </a:ext>
            </a:extLst>
          </p:cNvPr>
          <p:cNvSpPr>
            <a:spLocks noGrp="1"/>
          </p:cNvSpPr>
          <p:nvPr>
            <p:ph type="dt" sz="half" idx="10"/>
          </p:nvPr>
        </p:nvSpPr>
        <p:spPr>
          <a:xfrm>
            <a:off x="0" y="6356350"/>
            <a:ext cx="2743200" cy="365125"/>
          </a:xfrm>
        </p:spPr>
        <p:txBody>
          <a:bodyPr/>
          <a:lstStyle/>
          <a:p>
            <a:pPr rtl="0">
              <a:spcAft>
                <a:spcPts val="600"/>
              </a:spcAft>
            </a:pPr>
            <a:r>
              <a:rPr lang="en-GB" noProof="0"/>
              <a:t>9/3/20XX</a:t>
            </a:r>
          </a:p>
        </p:txBody>
      </p:sp>
      <p:sp>
        <p:nvSpPr>
          <p:cNvPr id="7" name="Slide Number Placeholder 5" hidden="1">
            <a:extLst>
              <a:ext uri="{FF2B5EF4-FFF2-40B4-BE49-F238E27FC236}">
                <a16:creationId xmlns:a16="http://schemas.microsoft.com/office/drawing/2014/main" id="{4ECDE54D-4BD2-4764-A36A-8487DB61E7A6}"/>
              </a:ext>
            </a:extLst>
          </p:cNvPr>
          <p:cNvSpPr>
            <a:spLocks noGrp="1"/>
          </p:cNvSpPr>
          <p:nvPr>
            <p:ph type="sldNum" sz="quarter" idx="4294967295"/>
          </p:nvPr>
        </p:nvSpPr>
        <p:spPr>
          <a:xfrm>
            <a:off x="9448800" y="6356350"/>
            <a:ext cx="2743200" cy="365125"/>
          </a:xfrm>
        </p:spPr>
        <p:txBody>
          <a:bodyPr rtlCol="0" anchor="ctr">
            <a:normAutofit/>
          </a:bodyPr>
          <a:lstStyle/>
          <a:p>
            <a:pPr rtl="0">
              <a:spcAft>
                <a:spcPts val="600"/>
              </a:spcAft>
            </a:pPr>
            <a:fld id="{D8DA9DAA-006C-4F4B-980E-E3DF019B24E2}" type="slidenum">
              <a:rPr lang="en-GB" b="1" cap="all" spc="100" smtClean="0"/>
              <a:pPr rtl="0">
                <a:spcAft>
                  <a:spcPts val="600"/>
                </a:spcAft>
              </a:pPr>
              <a:t>11</a:t>
            </a:fld>
            <a:endParaRPr lang="en-GB" b="1" cap="all" spc="100"/>
          </a:p>
        </p:txBody>
      </p:sp>
      <p:pic>
        <p:nvPicPr>
          <p:cNvPr id="2" name="Picture 1" descr="Graphical user interface, application, table&#10;&#10;Description automatically generated with medium confidence">
            <a:extLst>
              <a:ext uri="{FF2B5EF4-FFF2-40B4-BE49-F238E27FC236}">
                <a16:creationId xmlns:a16="http://schemas.microsoft.com/office/drawing/2014/main" id="{94F3ACA2-5DFD-7C2E-1D42-4D11402FDB4A}"/>
              </a:ext>
            </a:extLst>
          </p:cNvPr>
          <p:cNvPicPr>
            <a:picLocks noChangeAspect="1"/>
          </p:cNvPicPr>
          <p:nvPr/>
        </p:nvPicPr>
        <p:blipFill>
          <a:blip r:embed="rId3"/>
          <a:stretch>
            <a:fillRect/>
          </a:stretch>
        </p:blipFill>
        <p:spPr>
          <a:xfrm>
            <a:off x="4704966" y="1494500"/>
            <a:ext cx="4980571" cy="2723321"/>
          </a:xfrm>
          <a:prstGeom prst="rect">
            <a:avLst/>
          </a:prstGeom>
        </p:spPr>
      </p:pic>
      <p:sp>
        <p:nvSpPr>
          <p:cNvPr id="8" name="TextBox 7">
            <a:extLst>
              <a:ext uri="{FF2B5EF4-FFF2-40B4-BE49-F238E27FC236}">
                <a16:creationId xmlns:a16="http://schemas.microsoft.com/office/drawing/2014/main" id="{F94D5C4B-0977-B1C0-6024-E71373E56FED}"/>
              </a:ext>
            </a:extLst>
          </p:cNvPr>
          <p:cNvSpPr txBox="1"/>
          <p:nvPr/>
        </p:nvSpPr>
        <p:spPr>
          <a:xfrm>
            <a:off x="1020932" y="1743076"/>
            <a:ext cx="3364637" cy="1754326"/>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The M&amp;A process has pre-merger and post-merger phases. I have chosen the below pre-merger capability typology (Grant, </a:t>
            </a:r>
            <a:r>
              <a:rPr lang="en-GB" sz="1800" dirty="0" err="1">
                <a:effectLst/>
                <a:latin typeface="Arial" panose="020B0604020202020204" pitchFamily="34" charset="0"/>
                <a:ea typeface="Calibri" panose="020F0502020204030204" pitchFamily="34" charset="0"/>
              </a:rPr>
              <a:t>Nillson</a:t>
            </a:r>
            <a:r>
              <a:rPr lang="en-GB" sz="1800" dirty="0">
                <a:effectLst/>
                <a:latin typeface="Arial" panose="020B0604020202020204" pitchFamily="34" charset="0"/>
                <a:ea typeface="Calibri" panose="020F0502020204030204" pitchFamily="34" charset="0"/>
              </a:rPr>
              <a:t> and </a:t>
            </a:r>
            <a:r>
              <a:rPr lang="en-GB" sz="1800" dirty="0" err="1">
                <a:effectLst/>
                <a:latin typeface="Arial" panose="020B0604020202020204" pitchFamily="34" charset="0"/>
                <a:ea typeface="Calibri" panose="020F0502020204030204" pitchFamily="34" charset="0"/>
              </a:rPr>
              <a:t>Nordwall</a:t>
            </a:r>
            <a:r>
              <a:rPr lang="en-GB" dirty="0">
                <a:latin typeface="Arial" panose="020B0604020202020204" pitchFamily="34" charset="0"/>
                <a:ea typeface="Calibri" panose="020F0502020204030204" pitchFamily="34" charset="0"/>
              </a:rPr>
              <a:t>, </a:t>
            </a:r>
            <a:r>
              <a:rPr lang="en-GB" sz="1800" dirty="0">
                <a:effectLst/>
                <a:latin typeface="Arial" panose="020B0604020202020204" pitchFamily="34" charset="0"/>
                <a:ea typeface="Calibri" panose="020F0502020204030204" pitchFamily="34" charset="0"/>
              </a:rPr>
              <a:t>2022)</a:t>
            </a:r>
            <a:endParaRPr lang="en-GB" dirty="0"/>
          </a:p>
        </p:txBody>
      </p:sp>
      <p:sp>
        <p:nvSpPr>
          <p:cNvPr id="10" name="TextBox 9">
            <a:extLst>
              <a:ext uri="{FF2B5EF4-FFF2-40B4-BE49-F238E27FC236}">
                <a16:creationId xmlns:a16="http://schemas.microsoft.com/office/drawing/2014/main" id="{51AE0182-8CD3-A05B-C0A5-7E1EAEB02D7C}"/>
              </a:ext>
            </a:extLst>
          </p:cNvPr>
          <p:cNvSpPr txBox="1"/>
          <p:nvPr/>
        </p:nvSpPr>
        <p:spPr>
          <a:xfrm>
            <a:off x="1091955" y="4252403"/>
            <a:ext cx="3160450" cy="2031325"/>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For the post-merger phase, I have chosen the holding integration strategy (</a:t>
            </a:r>
            <a:r>
              <a:rPr lang="en-GB" sz="1800" dirty="0" err="1">
                <a:effectLst/>
                <a:latin typeface="Arial" panose="020B0604020202020204" pitchFamily="34" charset="0"/>
                <a:ea typeface="Calibri" panose="020F0502020204030204" pitchFamily="34" charset="0"/>
              </a:rPr>
              <a:t>Haspeslagh</a:t>
            </a:r>
            <a:r>
              <a:rPr lang="en-GB" sz="1800" dirty="0">
                <a:effectLst/>
                <a:latin typeface="Arial" panose="020B0604020202020204" pitchFamily="34" charset="0"/>
                <a:ea typeface="Calibri" panose="020F0502020204030204" pitchFamily="34" charset="0"/>
              </a:rPr>
              <a:t> &amp; Jemison, 1991) considering the strategic needs with the fit of the organisation. </a:t>
            </a:r>
            <a:endParaRPr lang="en-GB" dirty="0"/>
          </a:p>
        </p:txBody>
      </p:sp>
      <p:pic>
        <p:nvPicPr>
          <p:cNvPr id="14" name="Picture 13" descr="Acquisition Integration Approaches - Meaning &amp; Definition | MBA Skool">
            <a:extLst>
              <a:ext uri="{FF2B5EF4-FFF2-40B4-BE49-F238E27FC236}">
                <a16:creationId xmlns:a16="http://schemas.microsoft.com/office/drawing/2014/main" id="{21F06DAE-8A23-F698-AB1D-5FF23C66E414}"/>
              </a:ext>
            </a:extLst>
          </p:cNvPr>
          <p:cNvPicPr>
            <a:picLocks noChangeAspect="1"/>
          </p:cNvPicPr>
          <p:nvPr/>
        </p:nvPicPr>
        <p:blipFill rotWithShape="1">
          <a:blip r:embed="rId4">
            <a:extLst>
              <a:ext uri="{28A0092B-C50C-407E-A947-70E740481C1C}">
                <a14:useLocalDpi xmlns:a14="http://schemas.microsoft.com/office/drawing/2010/main" val="0"/>
              </a:ext>
            </a:extLst>
          </a:blip>
          <a:srcRect r="2682" b="15753"/>
          <a:stretch/>
        </p:blipFill>
        <p:spPr bwMode="auto">
          <a:xfrm>
            <a:off x="5244729" y="4485666"/>
            <a:ext cx="4152774" cy="1643423"/>
          </a:xfrm>
          <a:prstGeom prst="rect">
            <a:avLst/>
          </a:prstGeom>
          <a:noFill/>
          <a:ln>
            <a:noFill/>
          </a:ln>
        </p:spPr>
      </p:pic>
    </p:spTree>
    <p:extLst>
      <p:ext uri="{BB962C8B-B14F-4D97-AF65-F5344CB8AC3E}">
        <p14:creationId xmlns:p14="http://schemas.microsoft.com/office/powerpoint/2010/main" val="3838141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100" kern="1200">
                <a:solidFill>
                  <a:schemeClr val="tx1"/>
                </a:solidFill>
                <a:effectLst/>
                <a:latin typeface="+mj-lt"/>
                <a:ea typeface="+mj-ea"/>
                <a:cs typeface="+mj-cs"/>
              </a:rPr>
              <a:t>Role of IHRM in implementation of effective M&amp;A</a:t>
            </a:r>
            <a:endParaRPr lang="en-US" sz="4100" kern="1200">
              <a:solidFill>
                <a:schemeClr val="tx1"/>
              </a:solidFill>
              <a:latin typeface="+mj-lt"/>
              <a:ea typeface="+mj-ea"/>
              <a:cs typeface="+mj-cs"/>
            </a:endParaRPr>
          </a:p>
        </p:txBody>
      </p:sp>
      <p:sp>
        <p:nvSpPr>
          <p:cNvPr id="3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lide Number Placeholder 3">
            <a:extLst>
              <a:ext uri="{FF2B5EF4-FFF2-40B4-BE49-F238E27FC236}">
                <a16:creationId xmlns:a16="http://schemas.microsoft.com/office/drawing/2014/main" id="{1B3325BD-C16D-9EDB-53C3-DF34A048CA1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8DA9DAA-006C-4F4B-980E-E3DF019B24E2}" type="slidenum">
              <a:rPr lang="en-US" smtClean="0"/>
              <a:pPr>
                <a:spcAft>
                  <a:spcPts val="600"/>
                </a:spcAft>
                <a:defRPr/>
              </a:pPr>
              <a:t>12</a:t>
            </a:fld>
            <a:endParaRPr lang="en-US"/>
          </a:p>
        </p:txBody>
      </p:sp>
      <p:sp>
        <p:nvSpPr>
          <p:cNvPr id="3" name="TextBox 2">
            <a:extLst>
              <a:ext uri="{FF2B5EF4-FFF2-40B4-BE49-F238E27FC236}">
                <a16:creationId xmlns:a16="http://schemas.microsoft.com/office/drawing/2014/main" id="{C0C1E8C9-6E59-509D-BFA7-EE81D186E8D3}"/>
              </a:ext>
            </a:extLst>
          </p:cNvPr>
          <p:cNvSpPr txBox="1"/>
          <p:nvPr/>
        </p:nvSpPr>
        <p:spPr>
          <a:xfrm>
            <a:off x="838200" y="1825625"/>
            <a:ext cx="4152774" cy="4303464"/>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endParaRPr lang="en-US" sz="2000" dirty="0">
              <a:effectLst/>
            </a:endParaRPr>
          </a:p>
        </p:txBody>
      </p:sp>
      <p:sp>
        <p:nvSpPr>
          <p:cNvPr id="12" name="Date Placeholder 4" hidden="1">
            <a:extLst>
              <a:ext uri="{FF2B5EF4-FFF2-40B4-BE49-F238E27FC236}">
                <a16:creationId xmlns:a16="http://schemas.microsoft.com/office/drawing/2014/main" id="{DB445E01-A010-1A8D-AE39-24E2A1BBA572}"/>
              </a:ext>
            </a:extLst>
          </p:cNvPr>
          <p:cNvSpPr>
            <a:spLocks noGrp="1"/>
          </p:cNvSpPr>
          <p:nvPr>
            <p:ph type="dt" sz="half" idx="10"/>
          </p:nvPr>
        </p:nvSpPr>
        <p:spPr>
          <a:xfrm>
            <a:off x="0" y="6356350"/>
            <a:ext cx="2743200" cy="365125"/>
          </a:xfrm>
        </p:spPr>
        <p:txBody>
          <a:bodyPr/>
          <a:lstStyle/>
          <a:p>
            <a:pPr rtl="0">
              <a:spcAft>
                <a:spcPts val="600"/>
              </a:spcAft>
            </a:pPr>
            <a:r>
              <a:rPr lang="en-GB" noProof="0"/>
              <a:t>9/3/20XX</a:t>
            </a:r>
          </a:p>
        </p:txBody>
      </p:sp>
      <p:sp>
        <p:nvSpPr>
          <p:cNvPr id="7" name="Slide Number Placeholder 5" hidden="1">
            <a:extLst>
              <a:ext uri="{FF2B5EF4-FFF2-40B4-BE49-F238E27FC236}">
                <a16:creationId xmlns:a16="http://schemas.microsoft.com/office/drawing/2014/main" id="{4ECDE54D-4BD2-4764-A36A-8487DB61E7A6}"/>
              </a:ext>
            </a:extLst>
          </p:cNvPr>
          <p:cNvSpPr>
            <a:spLocks noGrp="1"/>
          </p:cNvSpPr>
          <p:nvPr>
            <p:ph type="sldNum" sz="quarter" idx="4294967295"/>
          </p:nvPr>
        </p:nvSpPr>
        <p:spPr>
          <a:xfrm>
            <a:off x="9448800" y="6356350"/>
            <a:ext cx="2743200" cy="365125"/>
          </a:xfrm>
        </p:spPr>
        <p:txBody>
          <a:bodyPr rtlCol="0" anchor="ctr">
            <a:normAutofit/>
          </a:bodyPr>
          <a:lstStyle/>
          <a:p>
            <a:pPr rtl="0">
              <a:spcAft>
                <a:spcPts val="600"/>
              </a:spcAft>
            </a:pPr>
            <a:fld id="{D8DA9DAA-006C-4F4B-980E-E3DF019B24E2}" type="slidenum">
              <a:rPr lang="en-GB" b="1" cap="all" spc="100" smtClean="0"/>
              <a:pPr rtl="0">
                <a:spcAft>
                  <a:spcPts val="600"/>
                </a:spcAft>
              </a:pPr>
              <a:t>12</a:t>
            </a:fld>
            <a:endParaRPr lang="en-GB" b="1" cap="all" spc="100"/>
          </a:p>
        </p:txBody>
      </p:sp>
      <p:graphicFrame>
        <p:nvGraphicFramePr>
          <p:cNvPr id="5" name="Table 4">
            <a:extLst>
              <a:ext uri="{FF2B5EF4-FFF2-40B4-BE49-F238E27FC236}">
                <a16:creationId xmlns:a16="http://schemas.microsoft.com/office/drawing/2014/main" id="{DB3D4A6D-C919-68ED-40E5-1CB3DD3AFDDD}"/>
              </a:ext>
            </a:extLst>
          </p:cNvPr>
          <p:cNvGraphicFramePr>
            <a:graphicFrameLocks noGrp="1"/>
          </p:cNvGraphicFramePr>
          <p:nvPr>
            <p:extLst>
              <p:ext uri="{D42A27DB-BD31-4B8C-83A1-F6EECF244321}">
                <p14:modId xmlns:p14="http://schemas.microsoft.com/office/powerpoint/2010/main" val="2072722183"/>
              </p:ext>
            </p:extLst>
          </p:nvPr>
        </p:nvGraphicFramePr>
        <p:xfrm>
          <a:off x="4654296" y="749647"/>
          <a:ext cx="7214617" cy="5397755"/>
        </p:xfrm>
        <a:graphic>
          <a:graphicData uri="http://schemas.openxmlformats.org/drawingml/2006/table">
            <a:tbl>
              <a:tblPr firstRow="1" firstCol="1" bandRow="1">
                <a:noFill/>
                <a:tableStyleId>{5C22544A-7EE6-4342-B048-85BDC9FD1C3A}</a:tableStyleId>
              </a:tblPr>
              <a:tblGrid>
                <a:gridCol w="3582687">
                  <a:extLst>
                    <a:ext uri="{9D8B030D-6E8A-4147-A177-3AD203B41FA5}">
                      <a16:colId xmlns:a16="http://schemas.microsoft.com/office/drawing/2014/main" val="1724979883"/>
                    </a:ext>
                  </a:extLst>
                </a:gridCol>
                <a:gridCol w="3631930">
                  <a:extLst>
                    <a:ext uri="{9D8B030D-6E8A-4147-A177-3AD203B41FA5}">
                      <a16:colId xmlns:a16="http://schemas.microsoft.com/office/drawing/2014/main" val="3156490235"/>
                    </a:ext>
                  </a:extLst>
                </a:gridCol>
              </a:tblGrid>
              <a:tr h="721712">
                <a:tc>
                  <a:txBody>
                    <a:bodyPr/>
                    <a:lstStyle/>
                    <a:p>
                      <a:pPr>
                        <a:lnSpc>
                          <a:spcPct val="150000"/>
                        </a:lnSpc>
                        <a:spcAft>
                          <a:spcPts val="800"/>
                        </a:spcAft>
                      </a:pPr>
                      <a:r>
                        <a:rPr lang="en-GB" sz="1300" b="1" cap="none" spc="30" dirty="0">
                          <a:solidFill>
                            <a:schemeClr val="tx1"/>
                          </a:solidFill>
                          <a:effectLst/>
                        </a:rPr>
                        <a:t>Roles of HR ( </a:t>
                      </a:r>
                      <a:r>
                        <a:rPr lang="en-GB" sz="1300" b="1" cap="none" spc="30" dirty="0" err="1">
                          <a:solidFill>
                            <a:schemeClr val="tx1"/>
                          </a:solidFill>
                          <a:effectLst/>
                        </a:rPr>
                        <a:t>Antila</a:t>
                      </a:r>
                      <a:r>
                        <a:rPr lang="en-GB" sz="1300" b="1" cap="none" spc="30" dirty="0">
                          <a:solidFill>
                            <a:schemeClr val="tx1"/>
                          </a:solidFill>
                          <a:effectLst/>
                        </a:rPr>
                        <a:t>, 2006)</a:t>
                      </a:r>
                      <a:endParaRPr lang="en-GB" sz="1300" b="1" cap="none" spc="3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273" marT="71084" marB="71084" anchor="ctr">
                    <a:lnL w="12700" cmpd="sng">
                      <a:noFill/>
                      <a:prstDash val="solid"/>
                    </a:lnL>
                    <a:lnR w="12700" cmpd="sng">
                      <a:noFill/>
                      <a:prstDash val="solid"/>
                    </a:lnR>
                    <a:lnT w="19050" cap="flat" cmpd="sng" algn="ctr">
                      <a:solidFill>
                        <a:schemeClr val="accent1"/>
                      </a:solidFill>
                      <a:prstDash val="solid"/>
                    </a:lnT>
                    <a:lnB w="12700" cmpd="sng">
                      <a:noFill/>
                      <a:prstDash val="solid"/>
                    </a:lnB>
                    <a:noFill/>
                  </a:tcPr>
                </a:tc>
                <a:tc>
                  <a:txBody>
                    <a:bodyPr/>
                    <a:lstStyle/>
                    <a:p>
                      <a:pPr>
                        <a:lnSpc>
                          <a:spcPct val="150000"/>
                        </a:lnSpc>
                        <a:spcAft>
                          <a:spcPts val="800"/>
                        </a:spcAft>
                      </a:pPr>
                      <a:r>
                        <a:rPr lang="en-GB" sz="1300" b="1" cap="none" spc="30">
                          <a:solidFill>
                            <a:schemeClr val="tx1"/>
                          </a:solidFill>
                          <a:effectLst/>
                        </a:rPr>
                        <a:t>Challenges and issues between cnpc and chevron</a:t>
                      </a:r>
                      <a:endParaRPr lang="en-GB" sz="1300" b="1" cap="none" spc="3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273" marT="71084" marB="71084" anchor="ctr">
                    <a:lnL w="12700" cmpd="sng">
                      <a:noFill/>
                      <a:prstDash val="solid"/>
                    </a:lnL>
                    <a:lnR w="12700" cmpd="sng">
                      <a:noFill/>
                      <a:prstDash val="solid"/>
                    </a:lnR>
                    <a:lnT w="19050" cap="flat" cmpd="sng" algn="ctr">
                      <a:solidFill>
                        <a:schemeClr val="accent1"/>
                      </a:solidFill>
                      <a:prstDash val="solid"/>
                    </a:lnT>
                    <a:lnB w="12700" cmpd="sng">
                      <a:noFill/>
                      <a:prstDash val="solid"/>
                    </a:lnB>
                    <a:noFill/>
                  </a:tcPr>
                </a:tc>
                <a:extLst>
                  <a:ext uri="{0D108BD9-81ED-4DB2-BD59-A6C34878D82A}">
                    <a16:rowId xmlns:a16="http://schemas.microsoft.com/office/drawing/2014/main" val="2673721545"/>
                  </a:ext>
                </a:extLst>
              </a:tr>
              <a:tr h="1182114">
                <a:tc>
                  <a:txBody>
                    <a:bodyPr/>
                    <a:lstStyle/>
                    <a:p>
                      <a:pPr>
                        <a:lnSpc>
                          <a:spcPct val="150000"/>
                        </a:lnSpc>
                        <a:spcAft>
                          <a:spcPts val="800"/>
                        </a:spcAft>
                      </a:pPr>
                      <a:r>
                        <a:rPr lang="en-GB" sz="1000" b="1" cap="none" spc="0">
                          <a:solidFill>
                            <a:schemeClr val="tx1"/>
                          </a:solidFill>
                          <a:effectLst/>
                        </a:rPr>
                        <a:t>Management of strategic human resources</a:t>
                      </a:r>
                    </a:p>
                    <a:p>
                      <a:pPr>
                        <a:lnSpc>
                          <a:spcPct val="150000"/>
                        </a:lnSpc>
                        <a:spcAft>
                          <a:spcPts val="800"/>
                        </a:spcAft>
                      </a:pPr>
                      <a:r>
                        <a:rPr lang="en-GB" sz="1000" b="1" cap="none" spc="0">
                          <a:solidFill>
                            <a:schemeClr val="tx1"/>
                          </a:solidFill>
                          <a:effectLst/>
                        </a:rPr>
                        <a:t>(Definition of reasons for the merger, selecting partner)</a:t>
                      </a:r>
                    </a:p>
                    <a:p>
                      <a:pPr>
                        <a:lnSpc>
                          <a:spcPct val="150000"/>
                        </a:lnSpc>
                        <a:spcAft>
                          <a:spcPts val="800"/>
                        </a:spcAft>
                      </a:pPr>
                      <a:r>
                        <a:rPr lang="en-GB" sz="1000" b="1" cap="none" spc="0">
                          <a:solidFill>
                            <a:schemeClr val="tx1"/>
                          </a:solidFill>
                          <a:effectLst/>
                        </a:rPr>
                        <a:t>Strategic Partner (planning for the management of the M&amp;A process &amp;learning from the process)</a:t>
                      </a:r>
                      <a:endParaRPr lang="en-GB" sz="10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1084" marT="71084" marB="71084">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nSpc>
                          <a:spcPct val="150000"/>
                        </a:lnSpc>
                        <a:spcAft>
                          <a:spcPts val="800"/>
                        </a:spcAft>
                      </a:pPr>
                      <a:r>
                        <a:rPr lang="en-GB" sz="1000" cap="none" spc="0">
                          <a:solidFill>
                            <a:schemeClr val="tx1"/>
                          </a:solidFill>
                          <a:effectLst/>
                        </a:rPr>
                        <a:t>Communication and involvement of stakeholders between Chevron and CNPC may bring cultural challenges (Fig. 3) and possible split opinions when creating new strategies.</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1084" marT="71084" marB="71084">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3977661725"/>
                  </a:ext>
                </a:extLst>
              </a:tr>
              <a:tr h="584136">
                <a:tc>
                  <a:txBody>
                    <a:bodyPr/>
                    <a:lstStyle/>
                    <a:p>
                      <a:pPr>
                        <a:lnSpc>
                          <a:spcPct val="150000"/>
                        </a:lnSpc>
                        <a:spcAft>
                          <a:spcPts val="800"/>
                        </a:spcAft>
                      </a:pPr>
                      <a:r>
                        <a:rPr lang="en-GB" sz="1000" b="1" cap="none" spc="0">
                          <a:solidFill>
                            <a:schemeClr val="tx1"/>
                          </a:solidFill>
                          <a:effectLst/>
                        </a:rPr>
                        <a:t>Management of firm infrastructure (HR due diligence, forming M&amp;A team leader)</a:t>
                      </a:r>
                      <a:endParaRPr lang="en-GB" sz="10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6363" marR="71084" marT="71084" marB="71084">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nSpc>
                          <a:spcPct val="150000"/>
                        </a:lnSpc>
                        <a:spcAft>
                          <a:spcPts val="800"/>
                        </a:spcAft>
                      </a:pPr>
                      <a:r>
                        <a:rPr lang="en-GB" sz="1000" cap="none" spc="0">
                          <a:solidFill>
                            <a:schemeClr val="tx1"/>
                          </a:solidFill>
                          <a:effectLst/>
                        </a:rPr>
                        <a:t>Implementing teams and possible changes in structure can lead to frustration. </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6363" marR="71084" marT="71084" marB="71084">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896786378"/>
                  </a:ext>
                </a:extLst>
              </a:tr>
              <a:tr h="584136">
                <a:tc>
                  <a:txBody>
                    <a:bodyPr/>
                    <a:lstStyle/>
                    <a:p>
                      <a:pPr>
                        <a:lnSpc>
                          <a:spcPct val="150000"/>
                        </a:lnSpc>
                        <a:spcAft>
                          <a:spcPts val="800"/>
                        </a:spcAft>
                      </a:pPr>
                      <a:r>
                        <a:rPr lang="en-GB" sz="1000" b="1" cap="none" spc="0">
                          <a:solidFill>
                            <a:schemeClr val="tx1"/>
                          </a:solidFill>
                          <a:effectLst/>
                        </a:rPr>
                        <a:t>Administration (profile of the organisation, compensation and benefits audit)</a:t>
                      </a:r>
                      <a:endParaRPr lang="en-GB" sz="10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1084" marT="71084" marB="71084">
                    <a:lnL w="12700" cmpd="sng">
                      <a:noFill/>
                      <a:prstDash val="solid"/>
                    </a:lnL>
                    <a:lnR w="12700" cmpd="sng">
                      <a:noFill/>
                      <a:prstDash val="solid"/>
                    </a:lnR>
                    <a:lnT w="12700" cmpd="sng">
                      <a:noFill/>
                      <a:prstDash val="solid"/>
                    </a:lnT>
                    <a:lnB w="9525" cap="flat" cmpd="sng" algn="ctr">
                      <a:solidFill>
                        <a:schemeClr val="accent1"/>
                      </a:solidFill>
                      <a:prstDash val="solid"/>
                    </a:lnB>
                    <a:noFill/>
                  </a:tcPr>
                </a:tc>
                <a:tc>
                  <a:txBody>
                    <a:bodyPr/>
                    <a:lstStyle/>
                    <a:p>
                      <a:pPr>
                        <a:lnSpc>
                          <a:spcPct val="150000"/>
                        </a:lnSpc>
                        <a:spcAft>
                          <a:spcPts val="800"/>
                        </a:spcAft>
                      </a:pPr>
                      <a:r>
                        <a:rPr lang="en-GB" sz="1000" cap="none" spc="0">
                          <a:solidFill>
                            <a:schemeClr val="tx1"/>
                          </a:solidFill>
                          <a:effectLst/>
                        </a:rPr>
                        <a:t>Decision taking on HR policies and practices may be challenging when adapting them internationally.</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1084" marT="71084" marB="71084">
                    <a:lnL w="12700" cmpd="sng">
                      <a:noFill/>
                      <a:prstDash val="solid"/>
                    </a:lnL>
                    <a:lnR w="12700" cmpd="sng">
                      <a:noFill/>
                      <a:prstDash val="solid"/>
                    </a:lnR>
                    <a:lnT w="12700" cmpd="sng">
                      <a:noFill/>
                      <a:prstDash val="solid"/>
                    </a:lnT>
                    <a:lnB w="9525" cap="flat" cmpd="sng" algn="ctr">
                      <a:solidFill>
                        <a:schemeClr val="accent1"/>
                      </a:solidFill>
                      <a:prstDash val="solid"/>
                    </a:lnB>
                    <a:noFill/>
                  </a:tcPr>
                </a:tc>
                <a:extLst>
                  <a:ext uri="{0D108BD9-81ED-4DB2-BD59-A6C34878D82A}">
                    <a16:rowId xmlns:a16="http://schemas.microsoft.com/office/drawing/2014/main" val="2712814293"/>
                  </a:ext>
                </a:extLst>
              </a:tr>
              <a:tr h="1238679">
                <a:tc>
                  <a:txBody>
                    <a:bodyPr/>
                    <a:lstStyle/>
                    <a:p>
                      <a:pPr>
                        <a:lnSpc>
                          <a:spcPct val="150000"/>
                        </a:lnSpc>
                        <a:spcAft>
                          <a:spcPts val="800"/>
                        </a:spcAft>
                      </a:pPr>
                      <a:r>
                        <a:rPr lang="en-GB" sz="1000" b="1" cap="none" spc="0">
                          <a:solidFill>
                            <a:schemeClr val="tx1"/>
                          </a:solidFill>
                          <a:effectLst/>
                        </a:rPr>
                        <a:t>Management of employees (Communication, HR due diligence, cultural audit and audit of employees and management, ability to understand the first phases of psychological pressures)</a:t>
                      </a:r>
                      <a:endParaRPr lang="en-GB" sz="10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6363" marR="71084" marT="71084" marB="71084">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tc>
                  <a:txBody>
                    <a:bodyPr/>
                    <a:lstStyle/>
                    <a:p>
                      <a:pPr>
                        <a:lnSpc>
                          <a:spcPct val="150000"/>
                        </a:lnSpc>
                        <a:spcAft>
                          <a:spcPts val="800"/>
                        </a:spcAft>
                      </a:pPr>
                      <a:r>
                        <a:rPr lang="en-GB" sz="1000" cap="none" spc="0">
                          <a:solidFill>
                            <a:schemeClr val="tx1"/>
                          </a:solidFill>
                          <a:effectLst/>
                        </a:rPr>
                        <a:t>Significant and challenging process for HR in selecting and retention of key employees, talent retention and effective communication. China is accepting inequalities in power while the USA is treating staff equally. This cultural barrier can be challenging for CPNC.</a:t>
                      </a:r>
                      <a:endParaRPr lang="en-GB" sz="1000"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6363" marR="71084" marT="71084" marB="71084">
                    <a:lnL w="12700" cmpd="sng">
                      <a:noFill/>
                      <a:prstDash val="solid"/>
                    </a:lnL>
                    <a:lnR w="12700" cmpd="sng">
                      <a:noFill/>
                      <a:prstDash val="solid"/>
                    </a:lnR>
                    <a:lnT w="9525" cap="flat" cmpd="sng" algn="ctr">
                      <a:solidFill>
                        <a:schemeClr val="accent1"/>
                      </a:solidFill>
                      <a:prstDash val="solid"/>
                    </a:lnT>
                    <a:lnB w="12700" cmpd="sng">
                      <a:noFill/>
                      <a:prstDash val="solid"/>
                    </a:lnB>
                    <a:solidFill>
                      <a:schemeClr val="accent1">
                        <a:lumMod val="20000"/>
                        <a:lumOff val="80000"/>
                      </a:schemeClr>
                    </a:solidFill>
                  </a:tcPr>
                </a:tc>
                <a:extLst>
                  <a:ext uri="{0D108BD9-81ED-4DB2-BD59-A6C34878D82A}">
                    <a16:rowId xmlns:a16="http://schemas.microsoft.com/office/drawing/2014/main" val="3597031220"/>
                  </a:ext>
                </a:extLst>
              </a:tr>
              <a:tr h="1020498">
                <a:tc>
                  <a:txBody>
                    <a:bodyPr/>
                    <a:lstStyle/>
                    <a:p>
                      <a:pPr>
                        <a:lnSpc>
                          <a:spcPct val="150000"/>
                        </a:lnSpc>
                        <a:spcAft>
                          <a:spcPts val="800"/>
                        </a:spcAft>
                      </a:pPr>
                      <a:r>
                        <a:rPr lang="en-GB" sz="1000" b="1" cap="none" spc="0">
                          <a:solidFill>
                            <a:schemeClr val="tx1"/>
                          </a:solidFill>
                          <a:effectLst/>
                        </a:rPr>
                        <a:t>Management of transformation and change (cultural assessment and planning of integration, identifying the organisational and cultural barriers) </a:t>
                      </a:r>
                      <a:endParaRPr lang="en-GB" sz="100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1084" marT="71084" marB="71084">
                    <a:lnL w="12700" cmpd="sng">
                      <a:noFill/>
                      <a:prstDash val="solid"/>
                    </a:lnL>
                    <a:lnR w="12700" cmpd="sng">
                      <a:noFill/>
                      <a:prstDash val="solid"/>
                    </a:lnR>
                    <a:lnT w="12700" cmpd="sng">
                      <a:noFill/>
                      <a:prstDash val="solid"/>
                    </a:lnT>
                    <a:lnB w="12700" cmpd="sng">
                      <a:noFill/>
                      <a:prstDash val="solid"/>
                    </a:lnB>
                    <a:noFill/>
                  </a:tcPr>
                </a:tc>
                <a:tc>
                  <a:txBody>
                    <a:bodyPr/>
                    <a:lstStyle/>
                    <a:p>
                      <a:pPr>
                        <a:lnSpc>
                          <a:spcPct val="150000"/>
                        </a:lnSpc>
                        <a:spcAft>
                          <a:spcPts val="800"/>
                        </a:spcAft>
                      </a:pPr>
                      <a:r>
                        <a:rPr lang="en-GB" sz="1000" cap="none" spc="0" dirty="0">
                          <a:solidFill>
                            <a:schemeClr val="tx1"/>
                          </a:solidFill>
                          <a:effectLst/>
                        </a:rPr>
                        <a:t>Cultural barriers are the biggest challenge in the M&amp;A process between Chevron and CNPC. As an example, China is long term-oriented country whilst here the US is short-term-oriented (Fig. 3), therefore their attitudes are different.  </a:t>
                      </a:r>
                      <a:endParaRPr lang="en-GB" sz="1000"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71084" marT="71084" marB="71084">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136778668"/>
                  </a:ext>
                </a:extLst>
              </a:tr>
            </a:tbl>
          </a:graphicData>
        </a:graphic>
      </p:graphicFrame>
    </p:spTree>
    <p:extLst>
      <p:ext uri="{BB962C8B-B14F-4D97-AF65-F5344CB8AC3E}">
        <p14:creationId xmlns:p14="http://schemas.microsoft.com/office/powerpoint/2010/main" val="3829325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400" kern="1200">
                <a:solidFill>
                  <a:schemeClr val="tx1"/>
                </a:solidFill>
                <a:effectLst/>
                <a:latin typeface="+mj-lt"/>
                <a:ea typeface="+mj-ea"/>
                <a:cs typeface="+mj-cs"/>
              </a:rPr>
              <a:t>Role of IHRM in implementation of effective M&amp;A</a:t>
            </a:r>
            <a:endParaRPr lang="en-US" sz="3400" kern="1200">
              <a:solidFill>
                <a:schemeClr val="tx1"/>
              </a:solidFill>
              <a:latin typeface="+mj-lt"/>
              <a:ea typeface="+mj-ea"/>
              <a:cs typeface="+mj-cs"/>
            </a:endParaRPr>
          </a:p>
        </p:txBody>
      </p:sp>
      <p:sp>
        <p:nvSpPr>
          <p:cNvPr id="36"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B44A09D-40FA-FC3D-B712-58B348D972C2}"/>
              </a:ext>
            </a:extLst>
          </p:cNvPr>
          <p:cNvSpPr txBox="1"/>
          <p:nvPr/>
        </p:nvSpPr>
        <p:spPr>
          <a:xfrm>
            <a:off x="630936" y="2807208"/>
            <a:ext cx="3429000" cy="3410712"/>
          </a:xfrm>
          <a:prstGeom prst="rect">
            <a:avLst/>
          </a:prstGeom>
        </p:spPr>
        <p:txBody>
          <a:bodyPr vert="horz" lIns="91440" tIns="45720" rIns="91440" bIns="45720" rtlCol="0" anchor="t">
            <a:normAutofit fontScale="77500" lnSpcReduction="20000"/>
          </a:bodyPr>
          <a:lstStyle/>
          <a:p>
            <a:pPr indent="-228600">
              <a:lnSpc>
                <a:spcPct val="90000"/>
              </a:lnSpc>
              <a:spcAft>
                <a:spcPts val="600"/>
              </a:spcAft>
              <a:buFont typeface="Arial" panose="020B0604020202020204" pitchFamily="34" charset="0"/>
              <a:buChar char="•"/>
            </a:pPr>
            <a:r>
              <a:rPr lang="en-US" sz="2200" dirty="0">
                <a:effectLst/>
              </a:rPr>
              <a:t>Different scenarios should be considered based on the in-house HR expertise and awareness of HR issues in M&amp;A </a:t>
            </a:r>
          </a:p>
          <a:p>
            <a:pPr>
              <a:lnSpc>
                <a:spcPct val="90000"/>
              </a:lnSpc>
              <a:spcAft>
                <a:spcPts val="600"/>
              </a:spcAft>
            </a:pPr>
            <a:r>
              <a:rPr lang="en-US" sz="2200" dirty="0">
                <a:effectLst/>
              </a:rPr>
              <a:t>( </a:t>
            </a:r>
            <a:r>
              <a:rPr lang="en-GB" sz="2200" kern="1200" dirty="0" err="1">
                <a:solidFill>
                  <a:srgbClr val="000000"/>
                </a:solidFill>
                <a:effectLst/>
                <a:ea typeface="Times New Roman" panose="02020603050405020304" pitchFamily="18" charset="0"/>
                <a:cs typeface="Times New Roman" panose="02020603050405020304" pitchFamily="18" charset="0"/>
              </a:rPr>
              <a:t>Teerikangas</a:t>
            </a:r>
            <a:r>
              <a:rPr lang="en-GB" sz="2200" kern="1200" spc="-65" dirty="0">
                <a:solidFill>
                  <a:srgbClr val="000000"/>
                </a:solidFill>
                <a:effectLst/>
                <a:ea typeface="Times New Roman" panose="02020603050405020304" pitchFamily="18" charset="0"/>
                <a:cs typeface="Times New Roman" panose="02020603050405020304" pitchFamily="18" charset="0"/>
              </a:rPr>
              <a:t> </a:t>
            </a:r>
            <a:r>
              <a:rPr lang="en-GB" sz="2200" kern="1200" dirty="0">
                <a:solidFill>
                  <a:srgbClr val="000000"/>
                </a:solidFill>
                <a:effectLst/>
                <a:ea typeface="Times New Roman" panose="02020603050405020304" pitchFamily="18" charset="0"/>
                <a:cs typeface="Times New Roman" panose="02020603050405020304" pitchFamily="18" charset="0"/>
              </a:rPr>
              <a:t>et</a:t>
            </a:r>
            <a:r>
              <a:rPr lang="en-GB" sz="2200" kern="1200" spc="-30" dirty="0">
                <a:solidFill>
                  <a:srgbClr val="000000"/>
                </a:solidFill>
                <a:effectLst/>
                <a:ea typeface="Times New Roman" panose="02020603050405020304" pitchFamily="18" charset="0"/>
                <a:cs typeface="Times New Roman" panose="02020603050405020304" pitchFamily="18" charset="0"/>
              </a:rPr>
              <a:t> </a:t>
            </a:r>
            <a:r>
              <a:rPr lang="en-GB" sz="2200" kern="1200" dirty="0">
                <a:solidFill>
                  <a:srgbClr val="000000"/>
                </a:solidFill>
                <a:effectLst/>
                <a:ea typeface="Times New Roman" panose="02020603050405020304" pitchFamily="18" charset="0"/>
                <a:cs typeface="Times New Roman" panose="02020603050405020304" pitchFamily="18" charset="0"/>
              </a:rPr>
              <a:t>al.,</a:t>
            </a:r>
            <a:r>
              <a:rPr lang="en-GB" sz="2200" kern="1200" spc="-25" dirty="0">
                <a:solidFill>
                  <a:srgbClr val="000000"/>
                </a:solidFill>
                <a:effectLst/>
                <a:ea typeface="Times New Roman" panose="02020603050405020304" pitchFamily="18" charset="0"/>
                <a:cs typeface="Times New Roman" panose="02020603050405020304" pitchFamily="18" charset="0"/>
              </a:rPr>
              <a:t> </a:t>
            </a:r>
            <a:r>
              <a:rPr lang="en-GB" sz="2200" kern="1200" dirty="0">
                <a:solidFill>
                  <a:srgbClr val="000000"/>
                </a:solidFill>
                <a:effectLst/>
                <a:ea typeface="Times New Roman" panose="02020603050405020304" pitchFamily="18" charset="0"/>
                <a:cs typeface="Times New Roman" panose="02020603050405020304" pitchFamily="18" charset="0"/>
              </a:rPr>
              <a:t>2016)</a:t>
            </a:r>
            <a:endParaRPr lang="en-GB" sz="2200" dirty="0">
              <a:effectLst/>
              <a:ea typeface="Calibri" panose="020F0502020204030204" pitchFamily="34" charset="0"/>
              <a:cs typeface="Times New Roman" panose="02020603050405020304" pitchFamily="18" charset="0"/>
            </a:endParaRPr>
          </a:p>
          <a:p>
            <a:pPr indent="-228600">
              <a:lnSpc>
                <a:spcPct val="90000"/>
              </a:lnSpc>
              <a:spcAft>
                <a:spcPts val="600"/>
              </a:spcAft>
              <a:buFont typeface="Arial" panose="020B0604020202020204" pitchFamily="34" charset="0"/>
              <a:buChar char="•"/>
            </a:pPr>
            <a:r>
              <a:rPr lang="en-GB" sz="2200" dirty="0">
                <a:effectLst/>
                <a:ea typeface="Calibri" panose="020F0502020204030204" pitchFamily="34" charset="0"/>
                <a:cs typeface="Times New Roman" panose="02020603050405020304" pitchFamily="18" charset="0"/>
              </a:rPr>
              <a:t>The role of HR in M&amp;A is to minimise the issues with their involvement in the pre-merger and post-merger stages. HR integration should be partnered in each of the steps during integration. This is the key to synergy and transfer of knowledge as well as harmonization (Chang-Howe, 2019). </a:t>
            </a:r>
          </a:p>
          <a:p>
            <a:pPr indent="-228600">
              <a:lnSpc>
                <a:spcPct val="90000"/>
              </a:lnSpc>
              <a:spcAft>
                <a:spcPts val="600"/>
              </a:spcAft>
              <a:buFont typeface="Arial" panose="020B0604020202020204" pitchFamily="34" charset="0"/>
              <a:buChar char="•"/>
            </a:pPr>
            <a:endParaRPr lang="en-US" sz="2200" dirty="0"/>
          </a:p>
        </p:txBody>
      </p:sp>
      <p:pic>
        <p:nvPicPr>
          <p:cNvPr id="2" name="Picture 1" descr="Diagram&#10;&#10;Description automatically generated with medium confidence">
            <a:extLst>
              <a:ext uri="{FF2B5EF4-FFF2-40B4-BE49-F238E27FC236}">
                <a16:creationId xmlns:a16="http://schemas.microsoft.com/office/drawing/2014/main" id="{BEFD3976-A06F-B7E9-A7CC-5E5BC451F382}"/>
              </a:ext>
            </a:extLst>
          </p:cNvPr>
          <p:cNvPicPr/>
          <p:nvPr/>
        </p:nvPicPr>
        <p:blipFill>
          <a:blip r:embed="rId3" cstate="print"/>
          <a:stretch>
            <a:fillRect/>
          </a:stretch>
        </p:blipFill>
        <p:spPr>
          <a:xfrm>
            <a:off x="4654296" y="835229"/>
            <a:ext cx="6903720" cy="5187541"/>
          </a:xfrm>
          <a:prstGeom prst="rect">
            <a:avLst/>
          </a:prstGeom>
        </p:spPr>
      </p:pic>
      <p:sp>
        <p:nvSpPr>
          <p:cNvPr id="17" name="Slide Number Placeholder 3">
            <a:extLst>
              <a:ext uri="{FF2B5EF4-FFF2-40B4-BE49-F238E27FC236}">
                <a16:creationId xmlns:a16="http://schemas.microsoft.com/office/drawing/2014/main" id="{1B3325BD-C16D-9EDB-53C3-DF34A048CA1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8DA9DAA-006C-4F4B-980E-E3DF019B24E2}" type="slidenum">
              <a:rPr lang="en-US" smtClean="0"/>
              <a:pPr>
                <a:spcAft>
                  <a:spcPts val="600"/>
                </a:spcAft>
                <a:defRPr/>
              </a:pPr>
              <a:t>13</a:t>
            </a:fld>
            <a:endParaRPr lang="en-US"/>
          </a:p>
        </p:txBody>
      </p:sp>
      <p:sp>
        <p:nvSpPr>
          <p:cNvPr id="3" name="TextBox 2">
            <a:extLst>
              <a:ext uri="{FF2B5EF4-FFF2-40B4-BE49-F238E27FC236}">
                <a16:creationId xmlns:a16="http://schemas.microsoft.com/office/drawing/2014/main" id="{C0C1E8C9-6E59-509D-BFA7-EE81D186E8D3}"/>
              </a:ext>
            </a:extLst>
          </p:cNvPr>
          <p:cNvSpPr txBox="1"/>
          <p:nvPr/>
        </p:nvSpPr>
        <p:spPr>
          <a:xfrm>
            <a:off x="838200" y="1825625"/>
            <a:ext cx="4152774" cy="4303464"/>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endParaRPr lang="en-US" sz="2000" dirty="0">
              <a:effectLst/>
            </a:endParaRPr>
          </a:p>
        </p:txBody>
      </p:sp>
      <p:sp>
        <p:nvSpPr>
          <p:cNvPr id="12" name="Date Placeholder 4" hidden="1">
            <a:extLst>
              <a:ext uri="{FF2B5EF4-FFF2-40B4-BE49-F238E27FC236}">
                <a16:creationId xmlns:a16="http://schemas.microsoft.com/office/drawing/2014/main" id="{DB445E01-A010-1A8D-AE39-24E2A1BBA572}"/>
              </a:ext>
            </a:extLst>
          </p:cNvPr>
          <p:cNvSpPr>
            <a:spLocks noGrp="1"/>
          </p:cNvSpPr>
          <p:nvPr>
            <p:ph type="dt" sz="half" idx="10"/>
          </p:nvPr>
        </p:nvSpPr>
        <p:spPr>
          <a:xfrm>
            <a:off x="0" y="6356350"/>
            <a:ext cx="2743200" cy="365125"/>
          </a:xfrm>
        </p:spPr>
        <p:txBody>
          <a:bodyPr/>
          <a:lstStyle/>
          <a:p>
            <a:pPr rtl="0">
              <a:spcAft>
                <a:spcPts val="600"/>
              </a:spcAft>
            </a:pPr>
            <a:r>
              <a:rPr lang="en-GB" noProof="0"/>
              <a:t>9/3/20XX</a:t>
            </a:r>
          </a:p>
        </p:txBody>
      </p:sp>
      <p:sp>
        <p:nvSpPr>
          <p:cNvPr id="7" name="Slide Number Placeholder 5" hidden="1">
            <a:extLst>
              <a:ext uri="{FF2B5EF4-FFF2-40B4-BE49-F238E27FC236}">
                <a16:creationId xmlns:a16="http://schemas.microsoft.com/office/drawing/2014/main" id="{4ECDE54D-4BD2-4764-A36A-8487DB61E7A6}"/>
              </a:ext>
            </a:extLst>
          </p:cNvPr>
          <p:cNvSpPr>
            <a:spLocks noGrp="1"/>
          </p:cNvSpPr>
          <p:nvPr>
            <p:ph type="sldNum" sz="quarter" idx="4294967295"/>
          </p:nvPr>
        </p:nvSpPr>
        <p:spPr>
          <a:xfrm>
            <a:off x="9448800" y="6356350"/>
            <a:ext cx="2743200" cy="365125"/>
          </a:xfrm>
        </p:spPr>
        <p:txBody>
          <a:bodyPr rtlCol="0" anchor="ctr">
            <a:normAutofit/>
          </a:bodyPr>
          <a:lstStyle/>
          <a:p>
            <a:pPr rtl="0">
              <a:spcAft>
                <a:spcPts val="600"/>
              </a:spcAft>
            </a:pPr>
            <a:fld id="{D8DA9DAA-006C-4F4B-980E-E3DF019B24E2}" type="slidenum">
              <a:rPr lang="en-GB" b="1" cap="all" spc="100" smtClean="0"/>
              <a:pPr rtl="0">
                <a:spcAft>
                  <a:spcPts val="600"/>
                </a:spcAft>
              </a:pPr>
              <a:t>13</a:t>
            </a:fld>
            <a:endParaRPr lang="en-GB" b="1" cap="all" spc="100"/>
          </a:p>
        </p:txBody>
      </p:sp>
    </p:spTree>
    <p:extLst>
      <p:ext uri="{BB962C8B-B14F-4D97-AF65-F5344CB8AC3E}">
        <p14:creationId xmlns:p14="http://schemas.microsoft.com/office/powerpoint/2010/main" val="826978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5E27C7C-4B68-4BBC-BF36-8959D8493E4A}"/>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effectLst/>
                <a:latin typeface="+mj-lt"/>
                <a:ea typeface="+mj-ea"/>
                <a:cs typeface="+mj-cs"/>
              </a:rPr>
              <a:t>Conclusion</a:t>
            </a:r>
            <a:endParaRPr lang="en-US" sz="5400" kern="1200">
              <a:solidFill>
                <a:schemeClr val="tx1"/>
              </a:solidFill>
              <a:latin typeface="+mj-lt"/>
              <a:ea typeface="+mj-ea"/>
              <a:cs typeface="+mj-cs"/>
            </a:endParaRPr>
          </a:p>
        </p:txBody>
      </p:sp>
      <p:sp>
        <p:nvSpPr>
          <p:cNvPr id="4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22B6DDB-BAD9-0AE4-0938-715FAB064211}"/>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r>
              <a:rPr lang="en-US" sz="2200">
                <a:effectLst/>
              </a:rPr>
              <a:t>CPNC and Chevron are two international corporations of similar size, therefore merger is suggested. The vertical merger of the firms will reduce costs and increase efficiency (Kenton, 2022). Holding strategy requires no integration, therefore is strongly suggested. The role of HR in M&amp;A and their involvement is key to a successful merger and therefore Chevron’s and CPNC’s HR departments should be partnered from the beginning to minimise the issues together, creating synergies and harmonization (Chang-Howe, 2019). With a high degree of in-house expertise and high knowledge of issues involved in the M&amp;A process, they can overcome challenges and deliver successful results.</a:t>
            </a:r>
          </a:p>
        </p:txBody>
      </p:sp>
      <p:sp>
        <p:nvSpPr>
          <p:cNvPr id="17" name="Slide Number Placeholder 3">
            <a:extLst>
              <a:ext uri="{FF2B5EF4-FFF2-40B4-BE49-F238E27FC236}">
                <a16:creationId xmlns:a16="http://schemas.microsoft.com/office/drawing/2014/main" id="{1B3325BD-C16D-9EDB-53C3-DF34A048CA1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D8DA9DAA-006C-4F4B-980E-E3DF019B24E2}" type="slidenum">
              <a:rPr lang="en-US" smtClean="0"/>
              <a:pPr>
                <a:spcAft>
                  <a:spcPts val="600"/>
                </a:spcAft>
                <a:defRPr/>
              </a:pPr>
              <a:t>14</a:t>
            </a:fld>
            <a:endParaRPr lang="en-US"/>
          </a:p>
        </p:txBody>
      </p:sp>
      <p:sp>
        <p:nvSpPr>
          <p:cNvPr id="8" name="TextBox 7">
            <a:extLst>
              <a:ext uri="{FF2B5EF4-FFF2-40B4-BE49-F238E27FC236}">
                <a16:creationId xmlns:a16="http://schemas.microsoft.com/office/drawing/2014/main" id="{7B44A09D-40FA-FC3D-B712-58B348D972C2}"/>
              </a:ext>
            </a:extLst>
          </p:cNvPr>
          <p:cNvSpPr txBox="1"/>
          <p:nvPr/>
        </p:nvSpPr>
        <p:spPr>
          <a:xfrm>
            <a:off x="630936" y="2807208"/>
            <a:ext cx="3429000" cy="3410712"/>
          </a:xfrm>
          <a:prstGeom prst="rect">
            <a:avLst/>
          </a:prstGeom>
        </p:spPr>
        <p:txBody>
          <a:bodyPr vert="horz" lIns="91440" tIns="45720" rIns="91440" bIns="45720" rtlCol="0" anchor="t">
            <a:normAutofit/>
          </a:bodyPr>
          <a:lstStyle/>
          <a:p>
            <a:pPr>
              <a:lnSpc>
                <a:spcPct val="90000"/>
              </a:lnSpc>
              <a:spcAft>
                <a:spcPts val="600"/>
              </a:spcAft>
            </a:pPr>
            <a:endParaRPr lang="en-US" sz="2200" dirty="0"/>
          </a:p>
        </p:txBody>
      </p:sp>
      <p:sp>
        <p:nvSpPr>
          <p:cNvPr id="3" name="TextBox 2">
            <a:extLst>
              <a:ext uri="{FF2B5EF4-FFF2-40B4-BE49-F238E27FC236}">
                <a16:creationId xmlns:a16="http://schemas.microsoft.com/office/drawing/2014/main" id="{C0C1E8C9-6E59-509D-BFA7-EE81D186E8D3}"/>
              </a:ext>
            </a:extLst>
          </p:cNvPr>
          <p:cNvSpPr txBox="1"/>
          <p:nvPr/>
        </p:nvSpPr>
        <p:spPr>
          <a:xfrm>
            <a:off x="838200" y="1825625"/>
            <a:ext cx="4152774" cy="4303464"/>
          </a:xfrm>
          <a:prstGeom prst="rect">
            <a:avLst/>
          </a:prstGeom>
        </p:spPr>
        <p:txBody>
          <a:bodyPr vert="horz" lIns="91440" tIns="45720" rIns="91440" bIns="45720" rtlCol="0">
            <a:normAutofit/>
          </a:bodyPr>
          <a:lstStyle/>
          <a:p>
            <a:pPr indent="-228600">
              <a:lnSpc>
                <a:spcPct val="90000"/>
              </a:lnSpc>
              <a:spcAft>
                <a:spcPts val="800"/>
              </a:spcAft>
              <a:buFont typeface="Arial" panose="020B0604020202020204" pitchFamily="34" charset="0"/>
              <a:buChar char="•"/>
            </a:pPr>
            <a:endParaRPr lang="en-US" sz="2000" dirty="0">
              <a:effectLst/>
            </a:endParaRPr>
          </a:p>
        </p:txBody>
      </p:sp>
      <p:sp>
        <p:nvSpPr>
          <p:cNvPr id="12" name="Date Placeholder 4" hidden="1">
            <a:extLst>
              <a:ext uri="{FF2B5EF4-FFF2-40B4-BE49-F238E27FC236}">
                <a16:creationId xmlns:a16="http://schemas.microsoft.com/office/drawing/2014/main" id="{DB445E01-A010-1A8D-AE39-24E2A1BBA572}"/>
              </a:ext>
            </a:extLst>
          </p:cNvPr>
          <p:cNvSpPr>
            <a:spLocks noGrp="1"/>
          </p:cNvSpPr>
          <p:nvPr>
            <p:ph type="dt" sz="half" idx="10"/>
          </p:nvPr>
        </p:nvSpPr>
        <p:spPr>
          <a:xfrm>
            <a:off x="0" y="6356350"/>
            <a:ext cx="2743200" cy="365125"/>
          </a:xfrm>
        </p:spPr>
        <p:txBody>
          <a:bodyPr/>
          <a:lstStyle/>
          <a:p>
            <a:pPr rtl="0">
              <a:spcAft>
                <a:spcPts val="600"/>
              </a:spcAft>
            </a:pPr>
            <a:r>
              <a:rPr lang="en-GB" noProof="0"/>
              <a:t>9/3/20XX</a:t>
            </a:r>
          </a:p>
        </p:txBody>
      </p:sp>
      <p:sp>
        <p:nvSpPr>
          <p:cNvPr id="7" name="Slide Number Placeholder 5" hidden="1">
            <a:extLst>
              <a:ext uri="{FF2B5EF4-FFF2-40B4-BE49-F238E27FC236}">
                <a16:creationId xmlns:a16="http://schemas.microsoft.com/office/drawing/2014/main" id="{4ECDE54D-4BD2-4764-A36A-8487DB61E7A6}"/>
              </a:ext>
            </a:extLst>
          </p:cNvPr>
          <p:cNvSpPr>
            <a:spLocks noGrp="1"/>
          </p:cNvSpPr>
          <p:nvPr>
            <p:ph type="sldNum" sz="quarter" idx="4294967295"/>
          </p:nvPr>
        </p:nvSpPr>
        <p:spPr>
          <a:xfrm>
            <a:off x="9448800" y="6356350"/>
            <a:ext cx="2743200" cy="365125"/>
          </a:xfrm>
        </p:spPr>
        <p:txBody>
          <a:bodyPr rtlCol="0" anchor="ctr">
            <a:normAutofit/>
          </a:bodyPr>
          <a:lstStyle/>
          <a:p>
            <a:pPr rtl="0">
              <a:spcAft>
                <a:spcPts val="600"/>
              </a:spcAft>
            </a:pPr>
            <a:fld id="{D8DA9DAA-006C-4F4B-980E-E3DF019B24E2}" type="slidenum">
              <a:rPr lang="en-GB" b="1" cap="all" spc="100" smtClean="0"/>
              <a:pPr rtl="0">
                <a:spcAft>
                  <a:spcPts val="600"/>
                </a:spcAft>
              </a:pPr>
              <a:t>14</a:t>
            </a:fld>
            <a:endParaRPr lang="en-GB" b="1" cap="all" spc="100"/>
          </a:p>
        </p:txBody>
      </p:sp>
    </p:spTree>
    <p:extLst>
      <p:ext uri="{BB962C8B-B14F-4D97-AF65-F5344CB8AC3E}">
        <p14:creationId xmlns:p14="http://schemas.microsoft.com/office/powerpoint/2010/main" val="19696275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85278-3D07-466F-8351-667A2EBEABB8}"/>
              </a:ext>
            </a:extLst>
          </p:cNvPr>
          <p:cNvSpPr>
            <a:spLocks noGrp="1"/>
          </p:cNvSpPr>
          <p:nvPr>
            <p:ph type="title"/>
          </p:nvPr>
        </p:nvSpPr>
        <p:spPr/>
        <p:txBody>
          <a:bodyPr rtlCol="0">
            <a:normAutofit/>
          </a:bodyPr>
          <a:lstStyle/>
          <a:p>
            <a:pPr rtl="0"/>
            <a:r>
              <a:rPr lang="en-GB" dirty="0"/>
              <a:t>References</a:t>
            </a:r>
          </a:p>
        </p:txBody>
      </p:sp>
      <p:sp>
        <p:nvSpPr>
          <p:cNvPr id="6" name="Slide Number Placeholder 5">
            <a:extLst>
              <a:ext uri="{FF2B5EF4-FFF2-40B4-BE49-F238E27FC236}">
                <a16:creationId xmlns:a16="http://schemas.microsoft.com/office/drawing/2014/main" id="{AB55FF1C-3CBD-419A-9DE4-7A8AA6371B6A}"/>
              </a:ext>
            </a:extLst>
          </p:cNvPr>
          <p:cNvSpPr>
            <a:spLocks noGrp="1"/>
          </p:cNvSpPr>
          <p:nvPr>
            <p:ph type="sldNum" sz="quarter" idx="12"/>
          </p:nvPr>
        </p:nvSpPr>
        <p:spPr/>
        <p:txBody>
          <a:bodyPr rtlCol="0">
            <a:normAutofit/>
          </a:bodyPr>
          <a:lstStyle/>
          <a:p>
            <a:pPr rtl="0">
              <a:spcAft>
                <a:spcPts val="600"/>
              </a:spcAft>
            </a:pPr>
            <a:fld id="{D8DA9DAA-006C-4F4B-980E-E3DF019B24E2}" type="slidenum">
              <a:rPr lang="en-GB" b="1" cap="all" spc="100" smtClean="0">
                <a:solidFill>
                  <a:schemeClr val="accent2"/>
                </a:solidFill>
              </a:rPr>
              <a:pPr rtl="0">
                <a:spcAft>
                  <a:spcPts val="600"/>
                </a:spcAft>
              </a:pPr>
              <a:t>15</a:t>
            </a:fld>
            <a:endParaRPr lang="en-GB" b="1" cap="all" spc="100" dirty="0">
              <a:solidFill>
                <a:schemeClr val="accent2"/>
              </a:solidFill>
            </a:endParaRPr>
          </a:p>
        </p:txBody>
      </p:sp>
      <p:sp>
        <p:nvSpPr>
          <p:cNvPr id="4" name="Content Placeholder 3">
            <a:extLst>
              <a:ext uri="{FF2B5EF4-FFF2-40B4-BE49-F238E27FC236}">
                <a16:creationId xmlns:a16="http://schemas.microsoft.com/office/drawing/2014/main" id="{4346A1CA-1871-6F74-5701-32DE10082956}"/>
              </a:ext>
            </a:extLst>
          </p:cNvPr>
          <p:cNvSpPr>
            <a:spLocks noGrp="1"/>
          </p:cNvSpPr>
          <p:nvPr>
            <p:ph idx="1"/>
          </p:nvPr>
        </p:nvSpPr>
        <p:spPr>
          <a:xfrm>
            <a:off x="838200" y="1358283"/>
            <a:ext cx="10515600" cy="4818680"/>
          </a:xfrm>
        </p:spPr>
        <p:txBody>
          <a:bodyPr>
            <a:normAutofit fontScale="25000" lnSpcReduction="20000"/>
          </a:bodyPr>
          <a:lstStyle/>
          <a:p>
            <a:pPr marL="0" indent="0">
              <a:lnSpc>
                <a:spcPts val="1800"/>
              </a:lnSpc>
              <a:buNone/>
            </a:pPr>
            <a:r>
              <a:rPr lang="en-GB" sz="4000" dirty="0" err="1">
                <a:solidFill>
                  <a:srgbClr val="000000"/>
                </a:solidFill>
                <a:effectLst/>
                <a:latin typeface="Arial" panose="020B0604020202020204" pitchFamily="34" charset="0"/>
                <a:ea typeface="Times New Roman" panose="02020603050405020304" pitchFamily="18" charset="0"/>
              </a:rPr>
              <a:t>Antila</a:t>
            </a:r>
            <a:r>
              <a:rPr lang="en-GB" sz="4000" dirty="0">
                <a:solidFill>
                  <a:srgbClr val="000000"/>
                </a:solidFill>
                <a:effectLst/>
                <a:latin typeface="Arial" panose="020B0604020202020204" pitchFamily="34" charset="0"/>
                <a:ea typeface="Times New Roman" panose="02020603050405020304" pitchFamily="18" charset="0"/>
              </a:rPr>
              <a:t>, E.M. (2006). The role of HR managers in international mergers and acquisitions: a multiple case study. </a:t>
            </a:r>
            <a:r>
              <a:rPr lang="en-GB" sz="4000" i="1" dirty="0">
                <a:solidFill>
                  <a:srgbClr val="000000"/>
                </a:solidFill>
                <a:effectLst/>
                <a:latin typeface="Arial" panose="020B0604020202020204" pitchFamily="34" charset="0"/>
                <a:ea typeface="Times New Roman" panose="02020603050405020304" pitchFamily="18" charset="0"/>
              </a:rPr>
              <a:t>The International Journal of Human Resource Management</a:t>
            </a:r>
            <a:r>
              <a:rPr lang="en-GB" sz="4000" dirty="0">
                <a:solidFill>
                  <a:srgbClr val="000000"/>
                </a:solidFill>
                <a:effectLst/>
                <a:latin typeface="Arial" panose="020B0604020202020204" pitchFamily="34" charset="0"/>
                <a:ea typeface="Times New Roman" panose="02020603050405020304" pitchFamily="18" charset="0"/>
              </a:rPr>
              <a:t>, 17(6), pp.999–1020. </a:t>
            </a:r>
            <a:endParaRPr lang="en-GB" sz="4000" dirty="0">
              <a:solidFill>
                <a:srgbClr val="000000"/>
              </a:solidFill>
              <a:latin typeface="Times New Roman" panose="02020603050405020304" pitchFamily="18" charset="0"/>
              <a:ea typeface="Times New Roman" panose="02020603050405020304" pitchFamily="18" charset="0"/>
            </a:endParaRPr>
          </a:p>
          <a:p>
            <a:pPr marL="0" indent="0">
              <a:lnSpc>
                <a:spcPts val="1800"/>
              </a:lnSpc>
              <a:buNone/>
            </a:pPr>
            <a:r>
              <a:rPr lang="en-GB" sz="4000" dirty="0">
                <a:effectLst/>
                <a:latin typeface="Arial" panose="020B0604020202020204" pitchFamily="34" charset="0"/>
                <a:ea typeface="Calibri" panose="020F0502020204030204" pitchFamily="34" charset="0"/>
                <a:cs typeface="Times New Roman" panose="02020603050405020304" pitchFamily="18" charset="0"/>
              </a:rPr>
              <a:t>Blakely-Gray, R. (2021) </a:t>
            </a:r>
            <a:r>
              <a:rPr lang="en-GB" sz="4000" i="1" dirty="0">
                <a:effectLst/>
                <a:latin typeface="Arial" panose="020B0604020202020204" pitchFamily="34" charset="0"/>
                <a:ea typeface="Calibri" panose="020F0502020204030204" pitchFamily="34" charset="0"/>
                <a:cs typeface="Times New Roman" panose="02020603050405020304" pitchFamily="18" charset="0"/>
              </a:rPr>
              <a:t>What are the differences between Mergers vs. Acquisitions? </a:t>
            </a:r>
            <a:r>
              <a:rPr lang="en-GB" sz="4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4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https://www.patriotsoftware.com/blog/accounting/mergers-vs-acquisitions/</a:t>
            </a:r>
            <a:r>
              <a:rPr lang="en-GB" sz="4000" dirty="0">
                <a:effectLst/>
                <a:latin typeface="Arial" panose="020B0604020202020204" pitchFamily="34" charset="0"/>
                <a:ea typeface="Calibri" panose="020F0502020204030204" pitchFamily="34" charset="0"/>
                <a:cs typeface="Times New Roman" panose="02020603050405020304" pitchFamily="18" charset="0"/>
              </a:rPr>
              <a:t> (Accessed: 17 March 2023)</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40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Chang-Howe, W. (2019) 'The challenge of HR integration: a review of the M&amp;A HR integration literature', </a:t>
            </a:r>
            <a:r>
              <a:rPr lang="en-GB" sz="4000" i="1"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Journal of Chinese Human Resource Management</a:t>
            </a:r>
            <a:r>
              <a:rPr lang="en-GB" sz="40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10(1/2), pp 19-34. Available at: DOI 10.1108/JCHRM-03-2019-0009</a:t>
            </a:r>
            <a:endParaRPr lang="en-GB" sz="4000" dirty="0">
              <a:solidFill>
                <a:srgbClr val="333333"/>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4000" dirty="0">
                <a:effectLst/>
                <a:latin typeface="Arial" panose="020B0604020202020204" pitchFamily="34" charset="0"/>
                <a:ea typeface="Calibri" panose="020F0502020204030204" pitchFamily="34" charset="0"/>
                <a:cs typeface="Times New Roman" panose="02020603050405020304" pitchFamily="18" charset="0"/>
              </a:rPr>
              <a:t>Chevron Corporation (2021) </a:t>
            </a:r>
            <a:r>
              <a:rPr lang="en-GB" sz="4000" i="1" dirty="0">
                <a:effectLst/>
                <a:latin typeface="Arial" panose="020B0604020202020204" pitchFamily="34" charset="0"/>
                <a:ea typeface="Calibri" panose="020F0502020204030204" pitchFamily="34" charset="0"/>
                <a:cs typeface="Times New Roman" panose="02020603050405020304" pitchFamily="18" charset="0"/>
              </a:rPr>
              <a:t>2021 Annual Report. </a:t>
            </a:r>
            <a:r>
              <a:rPr lang="en-GB" sz="4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4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https://www.chevron.com/-/media/chevron/annual-report/2021/documents/2021-Annual-Report.pdf</a:t>
            </a:r>
            <a:r>
              <a:rPr lang="en-GB" sz="4000" dirty="0">
                <a:effectLst/>
                <a:latin typeface="Arial" panose="020B0604020202020204" pitchFamily="34" charset="0"/>
                <a:ea typeface="Calibri" panose="020F0502020204030204" pitchFamily="34" charset="0"/>
                <a:cs typeface="Times New Roman" panose="02020603050405020304" pitchFamily="18" charset="0"/>
              </a:rPr>
              <a:t> (Accessed: 17 March 2023)</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40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Chevron Corporation (2022) </a:t>
            </a:r>
            <a:r>
              <a:rPr lang="en-GB" sz="4000" i="1"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Chevron Business Conduct and Ethics Code</a:t>
            </a:r>
            <a:r>
              <a:rPr lang="en-GB" sz="40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Available at: https://www.chevron.com/-/media/shared-media/documents/chevronbusinessconductethicscode.pdf (Accessed: 16 March 2023).</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40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Chevron Corporation (2023) </a:t>
            </a:r>
            <a:r>
              <a:rPr lang="en-GB" sz="4000" i="1"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Answering Aunt Edna Regulations</a:t>
            </a:r>
            <a:r>
              <a:rPr lang="en-GB" sz="40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Available at: https://chevronadvocacynetwork.com/regulations/ (Accessed: 16 March 2023).</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4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Chevron Corporation (2023) </a:t>
            </a:r>
            <a:r>
              <a:rPr lang="en-GB" sz="4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Chevron History</a:t>
            </a:r>
            <a:r>
              <a:rPr lang="en-GB" sz="4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https://www.chevron.com/about/history#:~:text=Our%20company%20has%20a%20long,%2C%20grit%2C%20innovation%20and%20perseverance. (Accessed: 11 March 2023).</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40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CNPC (2021) </a:t>
            </a:r>
            <a:r>
              <a:rPr lang="en-GB" sz="4000" i="1"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Integrity and Compliance Guidelines</a:t>
            </a:r>
            <a:r>
              <a:rPr lang="en-GB" sz="40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Available at: https://www.cnpc.com.cn/cnpc/pdf/202108/d895df2997f046e98381702214912145/files/bdf43a0a9b1a46c082832f8b3ab7eb85.pdf (Accessed: 16 March 2023).</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59288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85278-3D07-466F-8351-667A2EBEABB8}"/>
              </a:ext>
            </a:extLst>
          </p:cNvPr>
          <p:cNvSpPr>
            <a:spLocks noGrp="1"/>
          </p:cNvSpPr>
          <p:nvPr>
            <p:ph type="title"/>
          </p:nvPr>
        </p:nvSpPr>
        <p:spPr/>
        <p:txBody>
          <a:bodyPr rtlCol="0">
            <a:normAutofit/>
          </a:bodyPr>
          <a:lstStyle/>
          <a:p>
            <a:pPr rtl="0"/>
            <a:r>
              <a:rPr lang="en-GB" dirty="0"/>
              <a:t>References</a:t>
            </a:r>
          </a:p>
        </p:txBody>
      </p:sp>
      <p:sp>
        <p:nvSpPr>
          <p:cNvPr id="6" name="Slide Number Placeholder 5">
            <a:extLst>
              <a:ext uri="{FF2B5EF4-FFF2-40B4-BE49-F238E27FC236}">
                <a16:creationId xmlns:a16="http://schemas.microsoft.com/office/drawing/2014/main" id="{AB55FF1C-3CBD-419A-9DE4-7A8AA6371B6A}"/>
              </a:ext>
            </a:extLst>
          </p:cNvPr>
          <p:cNvSpPr>
            <a:spLocks noGrp="1"/>
          </p:cNvSpPr>
          <p:nvPr>
            <p:ph type="sldNum" sz="quarter" idx="12"/>
          </p:nvPr>
        </p:nvSpPr>
        <p:spPr/>
        <p:txBody>
          <a:bodyPr rtlCol="0">
            <a:normAutofit/>
          </a:bodyPr>
          <a:lstStyle/>
          <a:p>
            <a:pPr rtl="0">
              <a:spcAft>
                <a:spcPts val="600"/>
              </a:spcAft>
            </a:pPr>
            <a:fld id="{D8DA9DAA-006C-4F4B-980E-E3DF019B24E2}" type="slidenum">
              <a:rPr lang="en-GB" b="1" cap="all" spc="100" smtClean="0">
                <a:solidFill>
                  <a:schemeClr val="accent2"/>
                </a:solidFill>
              </a:rPr>
              <a:pPr rtl="0">
                <a:spcAft>
                  <a:spcPts val="600"/>
                </a:spcAft>
              </a:pPr>
              <a:t>16</a:t>
            </a:fld>
            <a:endParaRPr lang="en-GB" b="1" cap="all" spc="100" dirty="0">
              <a:solidFill>
                <a:schemeClr val="accent2"/>
              </a:solidFill>
            </a:endParaRPr>
          </a:p>
        </p:txBody>
      </p:sp>
      <p:sp>
        <p:nvSpPr>
          <p:cNvPr id="4" name="Content Placeholder 3">
            <a:extLst>
              <a:ext uri="{FF2B5EF4-FFF2-40B4-BE49-F238E27FC236}">
                <a16:creationId xmlns:a16="http://schemas.microsoft.com/office/drawing/2014/main" id="{4346A1CA-1871-6F74-5701-32DE10082956}"/>
              </a:ext>
            </a:extLst>
          </p:cNvPr>
          <p:cNvSpPr>
            <a:spLocks noGrp="1"/>
          </p:cNvSpPr>
          <p:nvPr>
            <p:ph idx="1"/>
          </p:nvPr>
        </p:nvSpPr>
        <p:spPr>
          <a:xfrm>
            <a:off x="838200" y="1358283"/>
            <a:ext cx="10515600" cy="4818680"/>
          </a:xfrm>
        </p:spPr>
        <p:txBody>
          <a:bodyPr>
            <a:normAutofit/>
          </a:bodyPr>
          <a:lstStyle/>
          <a:p>
            <a:pPr marL="0" indent="0">
              <a:lnSpc>
                <a:spcPct val="150000"/>
              </a:lnSpc>
              <a:spcAft>
                <a:spcPts val="800"/>
              </a:spcAft>
              <a:buNone/>
            </a:pPr>
            <a:r>
              <a:rPr lang="en-GB" sz="10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CNPC (2023) </a:t>
            </a:r>
            <a:r>
              <a:rPr lang="en-GB" sz="1000" i="1"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Our Policy</a:t>
            </a:r>
            <a:r>
              <a:rPr lang="en-GB" sz="1000"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Available at: http://www.cnpc.com.cn/en/ourpolicy/ourpolicy.shtml (Accessed: 16 March 2023).</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CNPC (2023) </a:t>
            </a:r>
            <a:r>
              <a:rPr lang="en-GB" sz="10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History</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http://www.cnpc.com.cn/en/history/history_index.shtml (Accessed: 11 March 2023).</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800"/>
              </a:lnSpc>
              <a:buNone/>
            </a:pPr>
            <a:r>
              <a:rPr lang="en-GB" sz="1000" dirty="0">
                <a:solidFill>
                  <a:srgbClr val="000000"/>
                </a:solidFill>
                <a:effectLst/>
                <a:latin typeface="Arial" panose="020B0604020202020204" pitchFamily="34" charset="0"/>
                <a:ea typeface="Times New Roman" panose="02020603050405020304" pitchFamily="18" charset="0"/>
              </a:rPr>
              <a:t>Cui, Y., Dong, R., Gao, L., Sun, Y. and Zeng, X. (2022). </a:t>
            </a:r>
            <a:r>
              <a:rPr lang="en-GB" sz="1000" i="1" dirty="0">
                <a:solidFill>
                  <a:srgbClr val="000000"/>
                </a:solidFill>
                <a:effectLst/>
                <a:latin typeface="Arial" panose="020B0604020202020204" pitchFamily="34" charset="0"/>
                <a:ea typeface="Times New Roman" panose="02020603050405020304" pitchFamily="18" charset="0"/>
              </a:rPr>
              <a:t>An Analysis on CNPC’s Business Model and Financial Performance</a:t>
            </a:r>
            <a:r>
              <a:rPr lang="en-GB" sz="1000" dirty="0">
                <a:solidFill>
                  <a:srgbClr val="000000"/>
                </a:solidFill>
                <a:effectLst/>
                <a:latin typeface="Arial" panose="020B0604020202020204" pitchFamily="34" charset="0"/>
                <a:ea typeface="Times New Roman" panose="02020603050405020304" pitchFamily="18" charset="0"/>
              </a:rPr>
              <a:t>. (online) www.clausiuspress.com. Available at: https://www.clausiuspress.com/conference/article/artId/7347.html (Accessed 17 March 2023).</a:t>
            </a:r>
          </a:p>
          <a:p>
            <a:pPr marL="0" indent="0">
              <a:lnSpc>
                <a:spcPct val="150000"/>
              </a:lnSpc>
              <a:spcAft>
                <a:spcPts val="800"/>
              </a:spcAft>
              <a:buNone/>
            </a:pP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Dr D University (2019) </a:t>
            </a:r>
            <a:r>
              <a:rPr lang="en-GB" sz="10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Mimetic Isomorphism explained in three minutes. </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https://www.youtube.com/watch?v=dTApHeR5tsA</a:t>
            </a:r>
            <a:r>
              <a:rPr lang="en-GB" sz="10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17 March 2023)</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r>
              <a:rPr lang="en-GB" sz="1000" dirty="0" err="1">
                <a:solidFill>
                  <a:srgbClr val="333333"/>
                </a:solidFill>
                <a:effectLst/>
                <a:latin typeface="Arial" panose="020B0604020202020204" pitchFamily="34" charset="0"/>
                <a:ea typeface="Calibri" panose="020F0502020204030204" pitchFamily="34" charset="0"/>
                <a:cs typeface="Arial" panose="020B0604020202020204" pitchFamily="34" charset="0"/>
              </a:rPr>
              <a:t>GlobalData</a:t>
            </a: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 Plc (2023) </a:t>
            </a:r>
            <a:r>
              <a:rPr lang="en-GB" sz="1000" i="1" dirty="0">
                <a:solidFill>
                  <a:srgbClr val="333333"/>
                </a:solidFill>
                <a:effectLst/>
                <a:latin typeface="Arial" panose="020B0604020202020204" pitchFamily="34" charset="0"/>
                <a:ea typeface="Calibri" panose="020F0502020204030204" pitchFamily="34" charset="0"/>
                <a:cs typeface="Arial" panose="020B0604020202020204" pitchFamily="34" charset="0"/>
              </a:rPr>
              <a:t>China National Petroleum Corp: Overview</a:t>
            </a: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https://www.globaldata.com/company-profile/china-national-petroleum-corp/ (Accessed: 11 March 2023).</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r>
              <a:rPr lang="en-GB" sz="1000" dirty="0" err="1">
                <a:solidFill>
                  <a:srgbClr val="333333"/>
                </a:solidFill>
                <a:effectLst/>
                <a:latin typeface="Arial" panose="020B0604020202020204" pitchFamily="34" charset="0"/>
                <a:ea typeface="Calibri" panose="020F0502020204030204" pitchFamily="34" charset="0"/>
                <a:cs typeface="Arial" panose="020B0604020202020204" pitchFamily="34" charset="0"/>
              </a:rPr>
              <a:t>GlobalData</a:t>
            </a: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 Plc (2023) </a:t>
            </a:r>
            <a:r>
              <a:rPr lang="en-GB" sz="1000" i="1" dirty="0">
                <a:solidFill>
                  <a:srgbClr val="333333"/>
                </a:solidFill>
                <a:effectLst/>
                <a:latin typeface="Arial" panose="020B0604020202020204" pitchFamily="34" charset="0"/>
                <a:ea typeface="Calibri" panose="020F0502020204030204" pitchFamily="34" charset="0"/>
                <a:cs typeface="Arial" panose="020B0604020202020204" pitchFamily="34" charset="0"/>
              </a:rPr>
              <a:t>Chevron Corp: Overview</a:t>
            </a: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https://www.globaldata.com/company-profile/chevron-corp/ (Accessed: 11 March 2023).</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Grant, M., Nilsson, F. and </a:t>
            </a:r>
            <a:r>
              <a:rPr lang="en-GB" sz="10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Nordvall</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 (2022). Pre-merger acquisition capabilities: A study of two successful serial acquirers. </a:t>
            </a:r>
            <a:r>
              <a:rPr lang="en-GB" sz="10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European Management Journal</a:t>
            </a:r>
            <a:r>
              <a:rPr lang="en-GB" sz="1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800"/>
              </a:spcAft>
              <a:buNone/>
              <a:tabLst>
                <a:tab pos="185420" algn="l"/>
              </a:tabLst>
            </a:pPr>
            <a:r>
              <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dirty="0" err="1">
                <a:solidFill>
                  <a:srgbClr val="252525"/>
                </a:solidFill>
                <a:effectLst/>
                <a:latin typeface="Arial" panose="020B0604020202020204" pitchFamily="34" charset="0"/>
                <a:ea typeface="Times New Roman" panose="02020603050405020304" pitchFamily="18" charset="0"/>
                <a:cs typeface="Arial" panose="020B0604020202020204" pitchFamily="34" charset="0"/>
              </a:rPr>
              <a:t>Haspeslagh</a:t>
            </a:r>
            <a:r>
              <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a:t>
            </a:r>
            <a:r>
              <a:rPr lang="en-GB" sz="1000" kern="1200" spc="-1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spc="-5"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P.</a:t>
            </a:r>
            <a:r>
              <a:rPr lang="en-GB" sz="1000" kern="1200" spc="5"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and Jemison,</a:t>
            </a:r>
            <a:r>
              <a:rPr lang="en-GB" sz="1000" kern="1200" spc="-5"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D.B. </a:t>
            </a:r>
            <a:r>
              <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(1991).</a:t>
            </a:r>
            <a:r>
              <a:rPr lang="en-GB" sz="1000" kern="1200" spc="-3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spc="-5"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Managing</a:t>
            </a:r>
            <a:r>
              <a:rPr lang="en-GB" sz="1000" kern="1200" spc="2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spc="-5"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acquisitions: Creating</a:t>
            </a:r>
            <a:r>
              <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spc="-5"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value</a:t>
            </a:r>
            <a:r>
              <a:rPr lang="en-GB" sz="1000" kern="1200" spc="1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through</a:t>
            </a:r>
            <a:r>
              <a:rPr lang="en-GB" sz="1000" kern="1200" spc="-25"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corporate</a:t>
            </a:r>
            <a:r>
              <a:rPr lang="en-GB" sz="1000" kern="1200" spc="-35"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spc="-5"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renewal.</a:t>
            </a:r>
            <a:r>
              <a:rPr lang="en-GB" sz="1000" kern="1200" spc="2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spc="-5"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New</a:t>
            </a:r>
            <a:r>
              <a:rPr lang="en-GB" sz="1000" kern="1200" spc="2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York: </a:t>
            </a:r>
            <a:r>
              <a:rPr lang="en-GB" sz="1000" kern="1200" spc="-29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The</a:t>
            </a:r>
            <a:r>
              <a:rPr lang="en-GB" sz="1000" kern="1200" spc="-3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Free</a:t>
            </a:r>
            <a:r>
              <a:rPr lang="en-GB" sz="1000" kern="1200" spc="-1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Press.</a:t>
            </a:r>
          </a:p>
          <a:p>
            <a:pPr marL="0" indent="0">
              <a:lnSpc>
                <a:spcPct val="150000"/>
              </a:lnSpc>
              <a:spcAft>
                <a:spcPts val="800"/>
              </a:spcAft>
              <a:buNone/>
            </a:pP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Hofstede insights (2022) </a:t>
            </a:r>
            <a:r>
              <a:rPr lang="en-GB" sz="1000" i="1" dirty="0">
                <a:solidFill>
                  <a:srgbClr val="333333"/>
                </a:solidFill>
                <a:effectLst/>
                <a:latin typeface="Arial" panose="020B0604020202020204" pitchFamily="34" charset="0"/>
                <a:ea typeface="Calibri" panose="020F0502020204030204" pitchFamily="34" charset="0"/>
                <a:cs typeface="Arial" panose="020B0604020202020204" pitchFamily="34" charset="0"/>
              </a:rPr>
              <a:t>Country Comparison</a:t>
            </a: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https://www.hofstede-insights.com/country-comparison/china,the-usa/. (Accessed: 11 March 2023).</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Hofstede insights (2022) </a:t>
            </a:r>
            <a:r>
              <a:rPr lang="en-GB" sz="1000" i="1" dirty="0">
                <a:solidFill>
                  <a:srgbClr val="333333"/>
                </a:solidFill>
                <a:effectLst/>
                <a:latin typeface="Arial" panose="020B0604020202020204" pitchFamily="34" charset="0"/>
                <a:ea typeface="Calibri" panose="020F0502020204030204" pitchFamily="34" charset="0"/>
                <a:cs typeface="Arial" panose="020B0604020202020204" pitchFamily="34" charset="0"/>
              </a:rPr>
              <a:t>National Culture</a:t>
            </a: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https://www.hofstede-insights.com/models/national-culture/ (Accessed: 11 March 2023).</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tabLst>
                <a:tab pos="185420" algn="l"/>
              </a:tabLst>
            </a:pPr>
            <a:endParaRPr lang="en-GB" sz="1000" kern="12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800"/>
              </a:spcAft>
              <a:buNone/>
              <a:tabLst>
                <a:tab pos="185420" algn="l"/>
              </a:tabLs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ts val="1800"/>
              </a:lnSpc>
              <a:buNone/>
            </a:pPr>
            <a:endParaRPr lang="en-GB" sz="1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971542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85278-3D07-466F-8351-667A2EBEABB8}"/>
              </a:ext>
            </a:extLst>
          </p:cNvPr>
          <p:cNvSpPr>
            <a:spLocks noGrp="1"/>
          </p:cNvSpPr>
          <p:nvPr>
            <p:ph type="title"/>
          </p:nvPr>
        </p:nvSpPr>
        <p:spPr/>
        <p:txBody>
          <a:bodyPr rtlCol="0">
            <a:normAutofit/>
          </a:bodyPr>
          <a:lstStyle/>
          <a:p>
            <a:pPr rtl="0"/>
            <a:r>
              <a:rPr lang="en-GB" dirty="0"/>
              <a:t>References</a:t>
            </a:r>
          </a:p>
        </p:txBody>
      </p:sp>
      <p:sp>
        <p:nvSpPr>
          <p:cNvPr id="6" name="Slide Number Placeholder 5">
            <a:extLst>
              <a:ext uri="{FF2B5EF4-FFF2-40B4-BE49-F238E27FC236}">
                <a16:creationId xmlns:a16="http://schemas.microsoft.com/office/drawing/2014/main" id="{AB55FF1C-3CBD-419A-9DE4-7A8AA6371B6A}"/>
              </a:ext>
            </a:extLst>
          </p:cNvPr>
          <p:cNvSpPr>
            <a:spLocks noGrp="1"/>
          </p:cNvSpPr>
          <p:nvPr>
            <p:ph type="sldNum" sz="quarter" idx="12"/>
          </p:nvPr>
        </p:nvSpPr>
        <p:spPr/>
        <p:txBody>
          <a:bodyPr rtlCol="0">
            <a:normAutofit/>
          </a:bodyPr>
          <a:lstStyle/>
          <a:p>
            <a:pPr rtl="0">
              <a:spcAft>
                <a:spcPts val="600"/>
              </a:spcAft>
            </a:pPr>
            <a:fld id="{D8DA9DAA-006C-4F4B-980E-E3DF019B24E2}" type="slidenum">
              <a:rPr lang="en-GB" b="1" cap="all" spc="100" smtClean="0">
                <a:solidFill>
                  <a:schemeClr val="accent2"/>
                </a:solidFill>
              </a:rPr>
              <a:pPr rtl="0">
                <a:spcAft>
                  <a:spcPts val="600"/>
                </a:spcAft>
              </a:pPr>
              <a:t>17</a:t>
            </a:fld>
            <a:endParaRPr lang="en-GB" b="1" cap="all" spc="100" dirty="0">
              <a:solidFill>
                <a:schemeClr val="accent2"/>
              </a:solidFill>
            </a:endParaRPr>
          </a:p>
        </p:txBody>
      </p:sp>
      <p:sp>
        <p:nvSpPr>
          <p:cNvPr id="4" name="Content Placeholder 3">
            <a:extLst>
              <a:ext uri="{FF2B5EF4-FFF2-40B4-BE49-F238E27FC236}">
                <a16:creationId xmlns:a16="http://schemas.microsoft.com/office/drawing/2014/main" id="{4346A1CA-1871-6F74-5701-32DE10082956}"/>
              </a:ext>
            </a:extLst>
          </p:cNvPr>
          <p:cNvSpPr>
            <a:spLocks noGrp="1"/>
          </p:cNvSpPr>
          <p:nvPr>
            <p:ph idx="1"/>
          </p:nvPr>
        </p:nvSpPr>
        <p:spPr>
          <a:xfrm>
            <a:off x="838200" y="1358283"/>
            <a:ext cx="10515600" cy="4818680"/>
          </a:xfrm>
        </p:spPr>
        <p:txBody>
          <a:bodyPr>
            <a:normAutofit/>
          </a:bodyPr>
          <a:lstStyle/>
          <a:p>
            <a:pPr marL="0" indent="0">
              <a:lnSpc>
                <a:spcPct val="150000"/>
              </a:lnSpc>
              <a:spcAft>
                <a:spcPts val="800"/>
              </a:spcAft>
              <a:buNone/>
            </a:pP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Kenton, W. (2022) </a:t>
            </a:r>
            <a:r>
              <a:rPr lang="en-GB" sz="1000" i="1" dirty="0">
                <a:solidFill>
                  <a:srgbClr val="333333"/>
                </a:solidFill>
                <a:effectLst/>
                <a:latin typeface="Arial" panose="020B0604020202020204" pitchFamily="34" charset="0"/>
                <a:ea typeface="Calibri" panose="020F0502020204030204" pitchFamily="34" charset="0"/>
                <a:cs typeface="Arial" panose="020B0604020202020204" pitchFamily="34" charset="0"/>
              </a:rPr>
              <a:t>Vertical Merger: Definition, How it Works, Purpose, and Example. </a:t>
            </a: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Available at: </a:t>
            </a:r>
            <a:r>
              <a:rPr lang="en-GB" sz="10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https://www.investopedia.com/terms/v/verticalmerger.asp</a:t>
            </a: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(Accessed: 18 March 2023)</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McClay, R. (2022) </a:t>
            </a:r>
            <a:r>
              <a:rPr lang="en-GB" sz="1000" i="1" dirty="0">
                <a:solidFill>
                  <a:srgbClr val="333333"/>
                </a:solidFill>
                <a:effectLst/>
                <a:latin typeface="Arial" panose="020B0604020202020204" pitchFamily="34" charset="0"/>
                <a:ea typeface="Calibri" panose="020F0502020204030204" pitchFamily="34" charset="0"/>
                <a:cs typeface="Arial" panose="020B0604020202020204" pitchFamily="34" charset="0"/>
              </a:rPr>
              <a:t>How the oil and gas industry works</a:t>
            </a: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https://www.investopedia.com/investing/oil-gas-industry-overview/ (Accessed: 11 March 2023).</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Scott, W. R (2007) Institutions and Organizations: Ideas and Interests Sage Publications, Thousand Oaks, CA</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Zhang, D. and Lowry, P. (2008) '</a:t>
            </a:r>
            <a:r>
              <a:rPr lang="en-GB" sz="10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Issues, Limitations, and Opportunities in Cross-Cultural Research on Collaborative Software in Information Systems</a:t>
            </a:r>
            <a:r>
              <a:rPr lang="en-GB" sz="1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lang="en-GB" sz="1000" i="1" dirty="0">
                <a:solidFill>
                  <a:srgbClr val="333333"/>
                </a:solidFill>
                <a:effectLst/>
                <a:latin typeface="Arial" panose="020B0604020202020204" pitchFamily="34" charset="0"/>
                <a:ea typeface="Calibri" panose="020F0502020204030204" pitchFamily="34" charset="0"/>
                <a:cs typeface="Arial" panose="020B0604020202020204" pitchFamily="34" charset="0"/>
              </a:rPr>
              <a:t>Journal of Global Information Management</a:t>
            </a:r>
            <a:r>
              <a:rPr lang="en-GB" sz="1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16(1), pp. 61-84. Available at: </a:t>
            </a:r>
            <a:r>
              <a:rPr lang="en-GB" sz="1000" dirty="0">
                <a:effectLst/>
                <a:latin typeface="Arial" panose="020B0604020202020204" pitchFamily="34" charset="0"/>
                <a:ea typeface="Calibri" panose="020F0502020204030204" pitchFamily="34" charset="0"/>
                <a:cs typeface="Arial" panose="020B0604020202020204" pitchFamily="34" charset="0"/>
              </a:rPr>
              <a:t>https://www.researchgate.net/publication/220500429_Issues_Limitations_and_Opportunities_in_Cross-Cultural_Research_on_Collaborative_Software_in_Information_Systems/link/00b49519387c2c8b3e000000/download</a:t>
            </a:r>
            <a:r>
              <a:rPr lang="en-GB" sz="1000" dirty="0">
                <a:effectLst/>
                <a:latin typeface="Arial" panose="020B0604020202020204" pitchFamily="34" charset="0"/>
                <a:ea typeface="Times New Roman" panose="02020603050405020304" pitchFamily="18" charset="0"/>
                <a:cs typeface="Arial" panose="020B0604020202020204" pitchFamily="34" charset="0"/>
              </a:rPr>
              <a:t> (Acc</a:t>
            </a:r>
            <a:r>
              <a:rPr lang="en-GB" sz="1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essed: 12 March 2023).</a:t>
            </a:r>
            <a:endParaRPr lang="en-GB" sz="1000" dirty="0">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spcAft>
                <a:spcPts val="800"/>
              </a:spcAft>
              <a:buNone/>
            </a:pP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Wan Mohd Saman et al. (2013) 'E-Shariah in Malaysia: Technology adoption within justice system', </a:t>
            </a:r>
            <a:r>
              <a:rPr lang="en-GB" sz="1000" i="1" dirty="0">
                <a:solidFill>
                  <a:srgbClr val="333333"/>
                </a:solidFill>
                <a:effectLst/>
                <a:latin typeface="Arial" panose="020B0604020202020204" pitchFamily="34" charset="0"/>
                <a:ea typeface="Calibri" panose="020F0502020204030204" pitchFamily="34" charset="0"/>
                <a:cs typeface="Arial" panose="020B0604020202020204" pitchFamily="34" charset="0"/>
              </a:rPr>
              <a:t>Transforming Government: People</a:t>
            </a:r>
            <a:r>
              <a:rPr lang="en-GB" sz="1000" dirty="0">
                <a:solidFill>
                  <a:srgbClr val="333333"/>
                </a:solidFill>
                <a:effectLst/>
                <a:latin typeface="Arial" panose="020B0604020202020204" pitchFamily="34" charset="0"/>
                <a:ea typeface="Calibri" panose="020F0502020204030204" pitchFamily="34" charset="0"/>
                <a:cs typeface="Arial" panose="020B0604020202020204" pitchFamily="34" charset="0"/>
              </a:rPr>
              <a:t>,7(2). Available at: </a:t>
            </a:r>
            <a:r>
              <a:rPr lang="en-GB" sz="1000" dirty="0">
                <a:solidFill>
                  <a:srgbClr val="555555"/>
                </a:solidFill>
                <a:effectLst/>
                <a:latin typeface="Arial" panose="020B0604020202020204" pitchFamily="34" charset="0"/>
                <a:ea typeface="Calibri" panose="020F0502020204030204" pitchFamily="34" charset="0"/>
                <a:cs typeface="Arial" panose="020B0604020202020204" pitchFamily="34" charset="0"/>
              </a:rPr>
              <a:t>DOI:</a:t>
            </a:r>
            <a:r>
              <a:rPr lang="en-GB" sz="100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10.1108/17506161311325396</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tabLst>
                <a:tab pos="185420" algn="l"/>
              </a:tabLs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ts val="1800"/>
              </a:lnSpc>
              <a:buNone/>
            </a:pPr>
            <a:endParaRPr lang="en-GB" sz="1000" dirty="0">
              <a:effectLst/>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0281965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2.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9919F73-B6C2-4A43-95E2-833EC48925FE}">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
  <TotalTime>92</TotalTime>
  <Words>2668</Words>
  <Application>Microsoft Office PowerPoint</Application>
  <PresentationFormat>Widescreen</PresentationFormat>
  <Paragraphs>164</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Module and code: Developing relationships and workplace achievement (BMSW5102_BIRM)  Lecturer’s name: Zahra Mohammadnazari  Assignment title: Merging and acquisition of Chevron corporation and China national petroleum corporation  Name: Julia Mansell student number: 2110746 </vt:lpstr>
      <vt:lpstr>Agenda</vt:lpstr>
      <vt:lpstr>Introduction</vt:lpstr>
      <vt:lpstr> CNPC AND CHEVRON  </vt:lpstr>
      <vt:lpstr>PowerPoint Presentation</vt:lpstr>
      <vt:lpstr>Cultural analysis</vt:lpstr>
      <vt:lpstr>Institutional  analysis</vt:lpstr>
      <vt:lpstr>Institutional  analysis</vt:lpstr>
      <vt:lpstr>Conclusion</vt:lpstr>
      <vt:lpstr>M&amp;A Rationale and integration strategy</vt:lpstr>
      <vt:lpstr>M&amp;A Rationale and integration strategy</vt:lpstr>
      <vt:lpstr>Role of IHRM in implementation of effective M&amp;A</vt:lpstr>
      <vt:lpstr>Role of IHRM in implementation of effective M&amp;A</vt:lpstr>
      <vt:lpstr>Conclusion</vt:lpstr>
      <vt:lpstr>References</vt:lpstr>
      <vt:lpstr>References</vt:lpstr>
      <vt:lpstr>References</vt:lpstr>
    </vt:vector>
  </TitlesOfParts>
  <Company>LKQ Euro Car Parts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and code: Developing relationships and workplace achievement (BMSW5102_BIRM)  Lecturer’s name: Zahra Mohammadnazari  Assignment title: Merging and acquisition of Chevron corporation and China national petroleum corporation  Name: Julia Mansell student number: 2110746 </dc:title>
  <dc:creator>Julia Mansell</dc:creator>
  <cp:lastModifiedBy>Julia Mansell</cp:lastModifiedBy>
  <cp:revision>1</cp:revision>
  <dcterms:created xsi:type="dcterms:W3CDTF">2023-03-18T13:22:02Z</dcterms:created>
  <dcterms:modified xsi:type="dcterms:W3CDTF">2023-03-18T14:54:03Z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