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732" r:id="rId1"/>
  </p:sldMasterIdLst>
  <p:notesMasterIdLst>
    <p:notesMasterId r:id="rId12"/>
  </p:notesMasterIdLst>
  <p:sldIdLst>
    <p:sldId id="256" r:id="rId2"/>
    <p:sldId id="265" r:id="rId3"/>
    <p:sldId id="257"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715" autoAdjust="0"/>
  </p:normalViewPr>
  <p:slideViewPr>
    <p:cSldViewPr snapToGrid="0">
      <p:cViewPr varScale="1">
        <p:scale>
          <a:sx n="59" d="100"/>
          <a:sy n="59" d="100"/>
        </p:scale>
        <p:origin x="161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05EA1D-B93A-4D98-AFB2-0F01FAE34FAB}" type="datetimeFigureOut">
              <a:rPr lang="en-US" smtClean="0"/>
              <a:t>5/24/2023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8B83BC-004A-4567-8285-3F4918C43ED0}" type="slidenum">
              <a:rPr lang="en-US" smtClean="0"/>
              <a:t>‹#›</a:t>
            </a:fld>
            <a:endParaRPr lang="en-US"/>
          </a:p>
        </p:txBody>
      </p:sp>
    </p:spTree>
    <p:extLst>
      <p:ext uri="{BB962C8B-B14F-4D97-AF65-F5344CB8AC3E}">
        <p14:creationId xmlns:p14="http://schemas.microsoft.com/office/powerpoint/2010/main" val="2997429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Ritz </a:t>
            </a:r>
            <a:r>
              <a:rPr lang="en-US" dirty="0" err="1"/>
              <a:t>Cartlon</a:t>
            </a:r>
            <a:r>
              <a:rPr lang="en-US" dirty="0"/>
              <a:t> is one of the renowned brand of the Marriott International. It is popular and well-known for their brand value, service and customer satisfaction. The brand is one of the most valued brands of Marriott International, so people value the hotel for their safety and security assurance along with effective customer service (Angelo and American, 2021). The brand is always dedicated to brand image and providing excellent service to their customers. It also represents the symbol of high society luxury and also world’s most prestigious and best well known place in the heart of London, UK.</a:t>
            </a:r>
          </a:p>
          <a:p>
            <a:endParaRPr lang="en-US" dirty="0"/>
          </a:p>
        </p:txBody>
      </p:sp>
      <p:sp>
        <p:nvSpPr>
          <p:cNvPr id="4" name="Slide Number Placeholder 3"/>
          <p:cNvSpPr>
            <a:spLocks noGrp="1"/>
          </p:cNvSpPr>
          <p:nvPr>
            <p:ph type="sldNum" sz="quarter" idx="10"/>
          </p:nvPr>
        </p:nvSpPr>
        <p:spPr/>
        <p:txBody>
          <a:bodyPr/>
          <a:lstStyle/>
          <a:p>
            <a:fld id="{5A8B83BC-004A-4567-8285-3F4918C43ED0}" type="slidenum">
              <a:rPr lang="en-US" smtClean="0"/>
              <a:t>3</a:t>
            </a:fld>
            <a:endParaRPr lang="en-US"/>
          </a:p>
        </p:txBody>
      </p:sp>
    </p:spTree>
    <p:extLst>
      <p:ext uri="{BB962C8B-B14F-4D97-AF65-F5344CB8AC3E}">
        <p14:creationId xmlns:p14="http://schemas.microsoft.com/office/powerpoint/2010/main" val="1014108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kern="1200" dirty="0">
                <a:solidFill>
                  <a:schemeClr val="tx1"/>
                </a:solidFill>
                <a:effectLst/>
                <a:latin typeface="+mn-lt"/>
                <a:ea typeface="+mn-ea"/>
                <a:cs typeface="+mn-cs"/>
              </a:rPr>
              <a:t>The</a:t>
            </a:r>
            <a:r>
              <a:rPr lang="en-US" sz="1200" b="0" i="0" kern="1200" baseline="0" dirty="0">
                <a:solidFill>
                  <a:schemeClr val="tx1"/>
                </a:solidFill>
                <a:effectLst/>
                <a:latin typeface="+mn-lt"/>
                <a:ea typeface="+mn-ea"/>
                <a:cs typeface="+mn-cs"/>
              </a:rPr>
              <a:t> hotel focuses on the higher and elite based on their lifestyle, choices, preferences, age, gender, race and ethnicity. Here the audience of the different category are described as follows which are their actual target audience.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i="0" kern="1200" dirty="0">
                <a:solidFill>
                  <a:schemeClr val="tx1"/>
                </a:solidFill>
                <a:effectLst/>
                <a:latin typeface="+mn-lt"/>
                <a:ea typeface="+mn-ea"/>
                <a:cs typeface="+mn-cs"/>
              </a:rPr>
              <a:t>Upper &amp; Middle Class: </a:t>
            </a:r>
            <a:r>
              <a:rPr lang="en-US" sz="1200" b="0" i="0" kern="1200" dirty="0">
                <a:solidFill>
                  <a:schemeClr val="tx1"/>
                </a:solidFill>
                <a:effectLst/>
                <a:latin typeface="+mn-lt"/>
                <a:ea typeface="+mn-ea"/>
                <a:cs typeface="+mn-cs"/>
              </a:rPr>
              <a:t>The Ritz Carlton focuses on the people of upper</a:t>
            </a:r>
            <a:r>
              <a:rPr lang="en-US" sz="1200" b="0" i="0" kern="1200" baseline="0" dirty="0">
                <a:solidFill>
                  <a:schemeClr val="tx1"/>
                </a:solidFill>
                <a:effectLst/>
                <a:latin typeface="+mn-lt"/>
                <a:ea typeface="+mn-ea"/>
                <a:cs typeface="+mn-cs"/>
              </a:rPr>
              <a:t> and higher middle class as the hotel is recognized as one of the best </a:t>
            </a:r>
            <a:r>
              <a:rPr lang="en-US" sz="1200" b="0" i="0" kern="1200" dirty="0">
                <a:solidFill>
                  <a:schemeClr val="tx1"/>
                </a:solidFill>
                <a:effectLst/>
                <a:latin typeface="+mn-lt"/>
                <a:ea typeface="+mn-ea"/>
                <a:cs typeface="+mn-cs"/>
              </a:rPr>
              <a:t>luxury hotels. The services and expenses of the hotel comes</a:t>
            </a:r>
            <a:r>
              <a:rPr lang="en-US" sz="1200" b="0" i="0" kern="1200" baseline="0" dirty="0">
                <a:solidFill>
                  <a:schemeClr val="tx1"/>
                </a:solidFill>
                <a:effectLst/>
                <a:latin typeface="+mn-lt"/>
                <a:ea typeface="+mn-ea"/>
                <a:cs typeface="+mn-cs"/>
              </a:rPr>
              <a:t> up with a higher </a:t>
            </a:r>
            <a:r>
              <a:rPr lang="en-US" sz="1200" b="0" i="0" kern="1200" dirty="0">
                <a:solidFill>
                  <a:schemeClr val="tx1"/>
                </a:solidFill>
                <a:effectLst/>
                <a:latin typeface="+mn-lt"/>
                <a:ea typeface="+mn-ea"/>
                <a:cs typeface="+mn-cs"/>
              </a:rPr>
              <a:t>price tag which is not in the hands</a:t>
            </a:r>
            <a:r>
              <a:rPr lang="en-US" sz="1200" b="0" i="0" kern="1200" baseline="0" dirty="0">
                <a:solidFill>
                  <a:schemeClr val="tx1"/>
                </a:solidFill>
                <a:effectLst/>
                <a:latin typeface="+mn-lt"/>
                <a:ea typeface="+mn-ea"/>
                <a:cs typeface="+mn-cs"/>
              </a:rPr>
              <a:t> of others</a:t>
            </a:r>
            <a:r>
              <a:rPr lang="en-US" sz="1200" b="0" i="0" kern="1200" dirty="0">
                <a:solidFill>
                  <a:schemeClr val="tx1"/>
                </a:solidFill>
                <a:effectLst/>
                <a:latin typeface="+mn-lt"/>
                <a:ea typeface="+mn-ea"/>
                <a:cs typeface="+mn-cs"/>
              </a:rPr>
              <a:t>. This expensive price tag can be afforded by wealthier people or business magnets who are not price sensitive</a:t>
            </a:r>
            <a:r>
              <a:rPr lang="en-US" sz="1200" b="0" i="0" kern="1200" baseline="0" dirty="0">
                <a:solidFill>
                  <a:schemeClr val="tx1"/>
                </a:solidFill>
                <a:effectLst/>
                <a:latin typeface="+mn-lt"/>
                <a:ea typeface="+mn-ea"/>
                <a:cs typeface="+mn-cs"/>
              </a:rPr>
              <a:t> while dealing with the luxury (Ford and </a:t>
            </a:r>
            <a:r>
              <a:rPr lang="en-US" sz="1200" b="0" i="0" kern="1200" baseline="0" dirty="0" err="1">
                <a:solidFill>
                  <a:schemeClr val="tx1"/>
                </a:solidFill>
                <a:effectLst/>
                <a:latin typeface="+mn-lt"/>
                <a:ea typeface="+mn-ea"/>
                <a:cs typeface="+mn-cs"/>
              </a:rPr>
              <a:t>Sturman</a:t>
            </a:r>
            <a:r>
              <a:rPr lang="en-US" sz="1200" b="0" i="0" kern="1200" baseline="0" dirty="0">
                <a:solidFill>
                  <a:schemeClr val="tx1"/>
                </a:solidFill>
                <a:effectLst/>
                <a:latin typeface="+mn-lt"/>
                <a:ea typeface="+mn-ea"/>
                <a:cs typeface="+mn-cs"/>
              </a:rPr>
              <a:t>, 2023)</a:t>
            </a:r>
            <a:r>
              <a:rPr lang="en-US" sz="1200" b="0" i="0" kern="1200" dirty="0">
                <a:solidFill>
                  <a:schemeClr val="tx1"/>
                </a:solidFill>
                <a:effectLst/>
                <a:latin typeface="+mn-lt"/>
                <a:ea typeface="+mn-ea"/>
                <a:cs typeface="+mn-cs"/>
              </a:rPr>
              <a:t>. The hotel actually</a:t>
            </a:r>
            <a:r>
              <a:rPr lang="en-US" sz="1200" b="0" i="0" kern="1200" baseline="0" dirty="0">
                <a:solidFill>
                  <a:schemeClr val="tx1"/>
                </a:solidFill>
                <a:effectLst/>
                <a:latin typeface="+mn-lt"/>
                <a:ea typeface="+mn-ea"/>
                <a:cs typeface="+mn-cs"/>
              </a:rPr>
              <a:t> offer very </a:t>
            </a:r>
            <a:r>
              <a:rPr lang="en-US" sz="1200" b="0" i="0" kern="1200" dirty="0">
                <a:solidFill>
                  <a:schemeClr val="tx1"/>
                </a:solidFill>
                <a:effectLst/>
                <a:latin typeface="+mn-lt"/>
                <a:ea typeface="+mn-ea"/>
                <a:cs typeface="+mn-cs"/>
              </a:rPr>
              <a:t>unique and unforgettable experience along with various finer things in life</a:t>
            </a:r>
            <a:r>
              <a:rPr lang="en-US" sz="1200" b="0" i="0" kern="1200" baseline="0" dirty="0">
                <a:solidFill>
                  <a:schemeClr val="tx1"/>
                </a:solidFill>
                <a:effectLst/>
                <a:latin typeface="+mn-lt"/>
                <a:ea typeface="+mn-ea"/>
                <a:cs typeface="+mn-cs"/>
              </a:rPr>
              <a:t> within the </a:t>
            </a:r>
            <a:r>
              <a:rPr lang="en-US" sz="1200" b="0" i="0" kern="1200" dirty="0">
                <a:solidFill>
                  <a:schemeClr val="tx1"/>
                </a:solidFill>
                <a:effectLst/>
                <a:latin typeface="+mn-lt"/>
                <a:ea typeface="+mn-ea"/>
                <a:cs typeface="+mn-cs"/>
              </a:rPr>
              <a:t>premium rate of the accommodation. Serving high-profile people such</a:t>
            </a:r>
            <a:r>
              <a:rPr lang="en-US" sz="1200" b="0" i="0" kern="1200" baseline="0" dirty="0">
                <a:solidFill>
                  <a:schemeClr val="tx1"/>
                </a:solidFill>
                <a:effectLst/>
                <a:latin typeface="+mn-lt"/>
                <a:ea typeface="+mn-ea"/>
                <a:cs typeface="+mn-cs"/>
              </a:rPr>
              <a:t> as</a:t>
            </a:r>
            <a:r>
              <a:rPr lang="en-US" sz="1200" b="0" i="0" kern="1200" dirty="0">
                <a:solidFill>
                  <a:schemeClr val="tx1"/>
                </a:solidFill>
                <a:effectLst/>
                <a:latin typeface="+mn-lt"/>
                <a:ea typeface="+mn-ea"/>
                <a:cs typeface="+mn-cs"/>
              </a:rPr>
              <a:t> celebrities and wealthier individuals, the Ritz Carlton’s is considered as the perfect gateway for the people who can afford such luxury in their life.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Business Travelers:</a:t>
            </a:r>
            <a:r>
              <a:rPr lang="en-US" sz="1200" b="0" i="1"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Business travelers from various sector</a:t>
            </a:r>
            <a:r>
              <a:rPr lang="en-US" sz="1200" b="0" i="0" kern="1200" baseline="0" dirty="0">
                <a:solidFill>
                  <a:schemeClr val="tx1"/>
                </a:solidFill>
                <a:effectLst/>
                <a:latin typeface="+mn-lt"/>
                <a:ea typeface="+mn-ea"/>
                <a:cs typeface="+mn-cs"/>
              </a:rPr>
              <a:t> choose </a:t>
            </a:r>
            <a:r>
              <a:rPr lang="en-US" sz="1200" b="0" i="0" kern="1200" dirty="0">
                <a:solidFill>
                  <a:schemeClr val="tx1"/>
                </a:solidFill>
                <a:effectLst/>
                <a:latin typeface="+mn-lt"/>
                <a:ea typeface="+mn-ea"/>
                <a:cs typeface="+mn-cs"/>
              </a:rPr>
              <a:t>Ritz Carlton as their travel expenses mostly</a:t>
            </a:r>
            <a:r>
              <a:rPr lang="en-US" sz="1200" b="0" i="0" kern="1200" baseline="0" dirty="0">
                <a:solidFill>
                  <a:schemeClr val="tx1"/>
                </a:solidFill>
                <a:effectLst/>
                <a:latin typeface="+mn-lt"/>
                <a:ea typeface="+mn-ea"/>
                <a:cs typeface="+mn-cs"/>
              </a:rPr>
              <a:t> paid by different companies and they are well aware about the expenses of the hotel. They also like to choose </a:t>
            </a:r>
            <a:r>
              <a:rPr lang="en-US" sz="1200" b="0" i="0" kern="1200" dirty="0">
                <a:solidFill>
                  <a:schemeClr val="tx1"/>
                </a:solidFill>
                <a:effectLst/>
                <a:latin typeface="+mn-lt"/>
                <a:ea typeface="+mn-ea"/>
                <a:cs typeface="+mn-cs"/>
              </a:rPr>
              <a:t>an upscale or luxury hotel, for the unique experience and also as the payment is done by others on behalf</a:t>
            </a:r>
            <a:r>
              <a:rPr lang="en-US" sz="1200" b="0" i="0" kern="1200" baseline="0" dirty="0">
                <a:solidFill>
                  <a:schemeClr val="tx1"/>
                </a:solidFill>
                <a:effectLst/>
                <a:latin typeface="+mn-lt"/>
                <a:ea typeface="+mn-ea"/>
                <a:cs typeface="+mn-cs"/>
              </a:rPr>
              <a:t> of them. By p</a:t>
            </a:r>
            <a:r>
              <a:rPr lang="en-US" sz="1200" b="0" i="0" kern="1200" dirty="0">
                <a:solidFill>
                  <a:schemeClr val="tx1"/>
                </a:solidFill>
                <a:effectLst/>
                <a:latin typeface="+mn-lt"/>
                <a:ea typeface="+mn-ea"/>
                <a:cs typeface="+mn-cs"/>
              </a:rPr>
              <a:t>roviding exceptional amenities, meeting space, and a business center, the Ritz Carlton is able to attract more business travelers with</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these extra functions for all their business-related needs to promote</a:t>
            </a:r>
            <a:r>
              <a:rPr lang="en-US" sz="1200" b="0" i="0" kern="1200" baseline="0" dirty="0">
                <a:solidFill>
                  <a:schemeClr val="tx1"/>
                </a:solidFill>
                <a:effectLst/>
                <a:latin typeface="+mn-lt"/>
                <a:ea typeface="+mn-ea"/>
                <a:cs typeface="+mn-cs"/>
              </a:rPr>
              <a:t> effective and convenient services for the travelers (Hall and Schulz, 2021). </a:t>
            </a:r>
            <a:r>
              <a:rPr lang="en-US" sz="1200" b="0" i="0" kern="1200" dirty="0">
                <a:solidFill>
                  <a:schemeClr val="tx1"/>
                </a:solidFill>
                <a:effectLst/>
                <a:latin typeface="+mn-lt"/>
                <a:ea typeface="+mn-ea"/>
                <a:cs typeface="+mn-cs"/>
              </a:rPr>
              <a:t>Additionally, due</a:t>
            </a:r>
            <a:r>
              <a:rPr lang="en-US" sz="1200" b="0" i="0" kern="1200" baseline="0" dirty="0">
                <a:solidFill>
                  <a:schemeClr val="tx1"/>
                </a:solidFill>
                <a:effectLst/>
                <a:latin typeface="+mn-lt"/>
                <a:ea typeface="+mn-ea"/>
                <a:cs typeface="+mn-cs"/>
              </a:rPr>
              <a:t> to the location advantage it is easier for the travelers to </a:t>
            </a:r>
            <a:r>
              <a:rPr lang="en-US" sz="1200" b="0" i="0" kern="1200" dirty="0">
                <a:solidFill>
                  <a:schemeClr val="tx1"/>
                </a:solidFill>
                <a:effectLst/>
                <a:latin typeface="+mn-lt"/>
                <a:ea typeface="+mn-ea"/>
                <a:cs typeface="+mn-cs"/>
              </a:rPr>
              <a:t>find public transportation, taxi services, or </a:t>
            </a:r>
            <a:r>
              <a:rPr lang="en-US" sz="1200" b="0" i="0" kern="1200" dirty="0" err="1">
                <a:solidFill>
                  <a:schemeClr val="tx1"/>
                </a:solidFill>
                <a:effectLst/>
                <a:latin typeface="+mn-lt"/>
                <a:ea typeface="+mn-ea"/>
                <a:cs typeface="+mn-cs"/>
              </a:rPr>
              <a:t>uber</a:t>
            </a:r>
            <a:r>
              <a:rPr lang="en-US" sz="1200" b="0" i="0" kern="1200" dirty="0">
                <a:solidFill>
                  <a:schemeClr val="tx1"/>
                </a:solidFill>
                <a:effectLst/>
                <a:latin typeface="+mn-lt"/>
                <a:ea typeface="+mn-ea"/>
                <a:cs typeface="+mn-cs"/>
              </a:rPr>
              <a:t> conveniently any time.</a:t>
            </a:r>
          </a:p>
          <a:p>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Meetings &amp; Events:</a:t>
            </a:r>
            <a:r>
              <a:rPr lang="en-US" sz="1200" b="0" i="1" kern="120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For</a:t>
            </a:r>
            <a:r>
              <a:rPr lang="en-US" sz="1200" b="0" i="0" kern="1200" baseline="0" dirty="0">
                <a:solidFill>
                  <a:schemeClr val="tx1"/>
                </a:solidFill>
                <a:effectLst/>
                <a:latin typeface="+mn-lt"/>
                <a:ea typeface="+mn-ea"/>
                <a:cs typeface="+mn-cs"/>
              </a:rPr>
              <a:t> various type of meetings and events from different multinationals and renowned brands </a:t>
            </a:r>
            <a:r>
              <a:rPr lang="en-US" sz="1200" b="0" i="0" kern="1200" dirty="0">
                <a:solidFill>
                  <a:schemeClr val="tx1"/>
                </a:solidFill>
                <a:effectLst/>
                <a:latin typeface="+mn-lt"/>
                <a:ea typeface="+mn-ea"/>
                <a:cs typeface="+mn-cs"/>
              </a:rPr>
              <a:t>the Ritz Carlton sells a large portion of its rooms and venue space to corporate functions and business meetings clients. Traveling in large groups, these businesses typically need an upscale hotel that provides meeting and venue space for its many programs. They have different meeting space, business center and ball room to conduct various</a:t>
            </a:r>
            <a:r>
              <a:rPr lang="en-US" sz="1200" b="0" i="0" kern="1200" baseline="0" dirty="0">
                <a:solidFill>
                  <a:schemeClr val="tx1"/>
                </a:solidFill>
                <a:effectLst/>
                <a:latin typeface="+mn-lt"/>
                <a:ea typeface="+mn-ea"/>
                <a:cs typeface="+mn-cs"/>
              </a:rPr>
              <a:t> corporate meet up and offer pleasant services to the clients for the best experiences (Hayes, 2022).</a:t>
            </a:r>
            <a:endParaRPr lang="en-US" dirty="0"/>
          </a:p>
        </p:txBody>
      </p:sp>
      <p:sp>
        <p:nvSpPr>
          <p:cNvPr id="4" name="Slide Number Placeholder 3"/>
          <p:cNvSpPr>
            <a:spLocks noGrp="1"/>
          </p:cNvSpPr>
          <p:nvPr>
            <p:ph type="sldNum" sz="quarter" idx="10"/>
          </p:nvPr>
        </p:nvSpPr>
        <p:spPr/>
        <p:txBody>
          <a:bodyPr/>
          <a:lstStyle/>
          <a:p>
            <a:fld id="{5A8B83BC-004A-4567-8285-3F4918C43ED0}" type="slidenum">
              <a:rPr lang="en-US" smtClean="0"/>
              <a:t>4</a:t>
            </a:fld>
            <a:endParaRPr lang="en-US"/>
          </a:p>
        </p:txBody>
      </p:sp>
    </p:spTree>
    <p:extLst>
      <p:ext uri="{BB962C8B-B14F-4D97-AF65-F5344CB8AC3E}">
        <p14:creationId xmlns:p14="http://schemas.microsoft.com/office/powerpoint/2010/main" val="931944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Ritz</a:t>
            </a:r>
            <a:r>
              <a:rPr lang="en-US" baseline="0" dirty="0"/>
              <a:t> </a:t>
            </a:r>
            <a:r>
              <a:rPr lang="en-US" baseline="0" dirty="0" err="1"/>
              <a:t>Cartlon</a:t>
            </a:r>
            <a:r>
              <a:rPr lang="en-US" baseline="0" dirty="0"/>
              <a:t> ensures glamour, luxury and opulence for their guests. Most of the people know the hotel for their classiest and fanciest way of hospitality and customer experience. The employees of the hotel follow  3 rules to serve the customers which are three steps of service, service values and employee promise of the organization. Employees follow the framework to deal with guests and look after them according to their needs and demands (Khan and Khan, 2021). Employees also committed to fulfill the unexpressed needs of the guests. They focus on innovation and improvement of the service and provide the best offers to the customers. The warm and sincere greeting along with fond farewell by maintaining continuous communication with the guests is helpful for creating long term profitable bond is one of the prime goal of the hotel (</a:t>
            </a:r>
            <a:r>
              <a:rPr lang="en-US" baseline="0" dirty="0" err="1"/>
              <a:t>Lashley</a:t>
            </a:r>
            <a:r>
              <a:rPr lang="en-US" baseline="0" dirty="0"/>
              <a:t>, 2022).</a:t>
            </a:r>
            <a:endParaRPr lang="en-US" dirty="0"/>
          </a:p>
        </p:txBody>
      </p:sp>
      <p:sp>
        <p:nvSpPr>
          <p:cNvPr id="4" name="Slide Number Placeholder 3"/>
          <p:cNvSpPr>
            <a:spLocks noGrp="1"/>
          </p:cNvSpPr>
          <p:nvPr>
            <p:ph type="sldNum" sz="quarter" idx="10"/>
          </p:nvPr>
        </p:nvSpPr>
        <p:spPr/>
        <p:txBody>
          <a:bodyPr/>
          <a:lstStyle/>
          <a:p>
            <a:fld id="{5A8B83BC-004A-4567-8285-3F4918C43ED0}" type="slidenum">
              <a:rPr lang="en-US" smtClean="0"/>
              <a:t>5</a:t>
            </a:fld>
            <a:endParaRPr lang="en-US"/>
          </a:p>
        </p:txBody>
      </p:sp>
    </p:spTree>
    <p:extLst>
      <p:ext uri="{BB962C8B-B14F-4D97-AF65-F5344CB8AC3E}">
        <p14:creationId xmlns:p14="http://schemas.microsoft.com/office/powerpoint/2010/main" val="3310564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Guest service experience is a prime concern for the industry as high-pressure and competitive as hospitality from different hotels. Guests naturally</a:t>
            </a:r>
            <a:r>
              <a:rPr lang="en-US" sz="1200" b="0" i="0" kern="1200" baseline="0" dirty="0">
                <a:solidFill>
                  <a:schemeClr val="tx1"/>
                </a:solidFill>
                <a:effectLst/>
                <a:latin typeface="+mn-lt"/>
                <a:ea typeface="+mn-ea"/>
                <a:cs typeface="+mn-cs"/>
              </a:rPr>
              <a:t> drive towards the</a:t>
            </a:r>
            <a:r>
              <a:rPr lang="en-US" sz="1200" b="0" i="0" kern="1200" dirty="0">
                <a:solidFill>
                  <a:schemeClr val="tx1"/>
                </a:solidFill>
                <a:effectLst/>
                <a:latin typeface="+mn-lt"/>
                <a:ea typeface="+mn-ea"/>
                <a:cs typeface="+mn-cs"/>
              </a:rPr>
              <a:t> offering outstanding customer service which can work to improve loyal guests or customer base</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to ensure impeccable, stress-free service. There</a:t>
            </a:r>
            <a:r>
              <a:rPr lang="en-US" sz="1200" b="0" i="0" kern="1200" baseline="0" dirty="0">
                <a:solidFill>
                  <a:schemeClr val="tx1"/>
                </a:solidFill>
                <a:effectLst/>
                <a:latin typeface="+mn-lt"/>
                <a:ea typeface="+mn-ea"/>
                <a:cs typeface="+mn-cs"/>
              </a:rPr>
              <a:t> are various important aspects of role and function of guest service management to gain long term profitable return and ensure effective management process (</a:t>
            </a:r>
            <a:r>
              <a:rPr lang="en-US" sz="1200" b="0" i="0" kern="1200" baseline="0" dirty="0" err="1">
                <a:solidFill>
                  <a:schemeClr val="tx1"/>
                </a:solidFill>
                <a:effectLst/>
                <a:latin typeface="+mn-lt"/>
                <a:ea typeface="+mn-ea"/>
                <a:cs typeface="+mn-cs"/>
              </a:rPr>
              <a:t>Lashley</a:t>
            </a:r>
            <a:r>
              <a:rPr lang="en-US" sz="1200" b="0" i="0" kern="1200" baseline="0" dirty="0">
                <a:solidFill>
                  <a:schemeClr val="tx1"/>
                </a:solidFill>
                <a:effectLst/>
                <a:latin typeface="+mn-lt"/>
                <a:ea typeface="+mn-ea"/>
                <a:cs typeface="+mn-cs"/>
              </a:rPr>
              <a:t>, 2022). Here some of the roles and functions of guest services are described as follows:</a:t>
            </a:r>
          </a:p>
          <a:p>
            <a:endParaRPr lang="en-US" sz="1200" b="0" i="0" kern="1200" baseline="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Build customer trust</a:t>
            </a:r>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For</a:t>
            </a:r>
            <a:r>
              <a:rPr lang="en-US" sz="1200" b="0" i="0" kern="1200" baseline="0" dirty="0">
                <a:solidFill>
                  <a:schemeClr val="tx1"/>
                </a:solidFill>
                <a:effectLst/>
                <a:latin typeface="+mn-lt"/>
                <a:ea typeface="+mn-ea"/>
                <a:cs typeface="+mn-cs"/>
              </a:rPr>
              <a:t> hotel like Ritz </a:t>
            </a:r>
            <a:r>
              <a:rPr lang="en-US" sz="1200" b="0" i="0" kern="1200" baseline="0" dirty="0" err="1">
                <a:solidFill>
                  <a:schemeClr val="tx1"/>
                </a:solidFill>
                <a:effectLst/>
                <a:latin typeface="+mn-lt"/>
                <a:ea typeface="+mn-ea"/>
                <a:cs typeface="+mn-cs"/>
              </a:rPr>
              <a:t>Cartlon</a:t>
            </a:r>
            <a:r>
              <a:rPr lang="en-US" sz="1200" b="0" i="0" kern="1200" baseline="0" dirty="0">
                <a:solidFill>
                  <a:schemeClr val="tx1"/>
                </a:solidFill>
                <a:effectLst/>
                <a:latin typeface="+mn-lt"/>
                <a:ea typeface="+mn-ea"/>
                <a:cs typeface="+mn-cs"/>
              </a:rPr>
              <a:t> it is necessary to build long term customer trust and ensure t</a:t>
            </a:r>
            <a:r>
              <a:rPr lang="en-US" sz="1200" b="0" i="0" kern="1200" dirty="0">
                <a:solidFill>
                  <a:schemeClr val="tx1"/>
                </a:solidFill>
                <a:effectLst/>
                <a:latin typeface="+mn-lt"/>
                <a:ea typeface="+mn-ea"/>
                <a:cs typeface="+mn-cs"/>
              </a:rPr>
              <a:t>op-notch guest service experience.</a:t>
            </a:r>
            <a:r>
              <a:rPr lang="en-US" sz="1200" b="0" i="0" kern="1200" baseline="0" dirty="0">
                <a:solidFill>
                  <a:schemeClr val="tx1"/>
                </a:solidFill>
                <a:effectLst/>
                <a:latin typeface="+mn-lt"/>
                <a:ea typeface="+mn-ea"/>
                <a:cs typeface="+mn-cs"/>
              </a:rPr>
              <a:t> It </a:t>
            </a:r>
            <a:r>
              <a:rPr lang="en-US" sz="1200" b="0" i="0" kern="1200" dirty="0">
                <a:solidFill>
                  <a:schemeClr val="tx1"/>
                </a:solidFill>
                <a:effectLst/>
                <a:latin typeface="+mn-lt"/>
                <a:ea typeface="+mn-ea"/>
                <a:cs typeface="+mn-cs"/>
              </a:rPr>
              <a:t>can help to develop trust with the customers and enable them to provide recommendations and reviews to attract more high end customer based. The overall information of the customers is also necessary to build better-targeted marketing and</a:t>
            </a:r>
            <a:r>
              <a:rPr lang="en-US" sz="1200" b="0" i="0" kern="1200" baseline="0" dirty="0">
                <a:solidFill>
                  <a:schemeClr val="tx1"/>
                </a:solidFill>
                <a:effectLst/>
                <a:latin typeface="+mn-lt"/>
                <a:ea typeface="+mn-ea"/>
                <a:cs typeface="+mn-cs"/>
              </a:rPr>
              <a:t> </a:t>
            </a:r>
            <a:r>
              <a:rPr lang="en-US" sz="1200" b="0" i="0" kern="1200" dirty="0">
                <a:solidFill>
                  <a:schemeClr val="tx1"/>
                </a:solidFill>
                <a:effectLst/>
                <a:latin typeface="+mn-lt"/>
                <a:ea typeface="+mn-ea"/>
                <a:cs typeface="+mn-cs"/>
              </a:rPr>
              <a:t>strengthens brand credibility in the market (Mohammed </a:t>
            </a:r>
            <a:r>
              <a:rPr lang="en-US" sz="1200" b="0" i="0" kern="1200" dirty="0" err="1">
                <a:solidFill>
                  <a:schemeClr val="tx1"/>
                </a:solidFill>
                <a:effectLst/>
                <a:latin typeface="+mn-lt"/>
                <a:ea typeface="+mn-ea"/>
                <a:cs typeface="+mn-cs"/>
              </a:rPr>
              <a:t>Shobri</a:t>
            </a:r>
            <a:r>
              <a:rPr lang="en-US" sz="1200" b="0" i="0" kern="1200" dirty="0">
                <a:solidFill>
                  <a:schemeClr val="tx1"/>
                </a:solidFill>
                <a:effectLst/>
                <a:latin typeface="+mn-lt"/>
                <a:ea typeface="+mn-ea"/>
                <a:cs typeface="+mn-cs"/>
              </a:rPr>
              <a:t> and </a:t>
            </a:r>
            <a:r>
              <a:rPr lang="en-US" sz="1200" b="0" i="0" kern="1200" dirty="0" err="1">
                <a:solidFill>
                  <a:schemeClr val="tx1"/>
                </a:solidFill>
                <a:effectLst/>
                <a:latin typeface="+mn-lt"/>
                <a:ea typeface="+mn-ea"/>
                <a:cs typeface="+mn-cs"/>
              </a:rPr>
              <a:t>Putit</a:t>
            </a:r>
            <a:r>
              <a:rPr lang="en-US" sz="1200" b="0" i="0" kern="1200" dirty="0">
                <a:solidFill>
                  <a:schemeClr val="tx1"/>
                </a:solidFill>
                <a:effectLst/>
                <a:latin typeface="+mn-lt"/>
                <a:ea typeface="+mn-ea"/>
                <a:cs typeface="+mn-cs"/>
              </a:rPr>
              <a:t>, 2021)</a:t>
            </a:r>
          </a:p>
          <a:p>
            <a:endParaRPr lang="en-US" sz="1200" b="0" i="0" kern="1200" dirty="0">
              <a:solidFill>
                <a:schemeClr val="tx1"/>
              </a:solidFill>
              <a:effectLst/>
              <a:latin typeface="+mn-lt"/>
              <a:ea typeface="+mn-ea"/>
              <a:cs typeface="+mn-cs"/>
            </a:endParaRPr>
          </a:p>
          <a:p>
            <a:r>
              <a:rPr lang="en-US" sz="1200" b="1" i="0" kern="1200" dirty="0">
                <a:solidFill>
                  <a:schemeClr val="tx1"/>
                </a:solidFill>
                <a:effectLst/>
                <a:latin typeface="+mn-lt"/>
                <a:ea typeface="+mn-ea"/>
                <a:cs typeface="+mn-cs"/>
              </a:rPr>
              <a:t>Become more competitive</a:t>
            </a:r>
            <a:endParaRPr lang="en-US" sz="1200" b="0" i="0" kern="1200" dirty="0">
              <a:solidFill>
                <a:schemeClr val="tx1"/>
              </a:solidFill>
              <a:effectLst/>
              <a:latin typeface="+mn-lt"/>
              <a:ea typeface="+mn-ea"/>
              <a:cs typeface="+mn-cs"/>
            </a:endParaRPr>
          </a:p>
          <a:p>
            <a:r>
              <a:rPr lang="en-US" sz="1200" b="0" i="0" u="none" strike="noStrike" kern="1200" dirty="0">
                <a:solidFill>
                  <a:schemeClr val="tx1"/>
                </a:solidFill>
                <a:effectLst/>
                <a:latin typeface="+mn-lt"/>
                <a:ea typeface="+mn-ea"/>
                <a:cs typeface="+mn-cs"/>
              </a:rPr>
              <a:t>The</a:t>
            </a:r>
            <a:r>
              <a:rPr lang="en-US" sz="1200" b="0" i="0" u="none" strike="noStrike" kern="1200" baseline="0" dirty="0">
                <a:solidFill>
                  <a:schemeClr val="tx1"/>
                </a:solidFill>
                <a:effectLst/>
                <a:latin typeface="+mn-lt"/>
                <a:ea typeface="+mn-ea"/>
                <a:cs typeface="+mn-cs"/>
              </a:rPr>
              <a:t> effective and efficient guest service can ensure</a:t>
            </a:r>
            <a:r>
              <a:rPr lang="en-US" sz="1200" b="0" i="0" kern="1200" dirty="0">
                <a:solidFill>
                  <a:schemeClr val="tx1"/>
                </a:solidFill>
                <a:effectLst/>
                <a:latin typeface="+mn-lt"/>
                <a:ea typeface="+mn-ea"/>
                <a:cs typeface="+mn-cs"/>
              </a:rPr>
              <a:t> highly competitive service industry and create high end business value for the customers. Customer insights from guest feedback data help to design personalized guest experiences to promote honeymoon deals, romantic getaways, corporate packages, leisure travelers, family and kids specials, leisure activities based</a:t>
            </a:r>
            <a:r>
              <a:rPr lang="en-US" sz="1200" b="0" i="0" kern="1200" baseline="0" dirty="0">
                <a:solidFill>
                  <a:schemeClr val="tx1"/>
                </a:solidFill>
                <a:effectLst/>
                <a:latin typeface="+mn-lt"/>
                <a:ea typeface="+mn-ea"/>
                <a:cs typeface="+mn-cs"/>
              </a:rPr>
              <a:t> the preferences of the guests (Powers and Barrows, 2022).</a:t>
            </a:r>
          </a:p>
          <a:p>
            <a:endParaRPr lang="en-US" sz="1200" b="0" i="0" kern="1200" baseline="0" dirty="0">
              <a:solidFill>
                <a:schemeClr val="tx1"/>
              </a:solidFill>
              <a:effectLst/>
              <a:latin typeface="+mn-lt"/>
              <a:ea typeface="+mn-ea"/>
              <a:cs typeface="+mn-cs"/>
            </a:endParaRPr>
          </a:p>
          <a:p>
            <a:r>
              <a:rPr lang="en-US" sz="1200" b="1" i="0" kern="1200" baseline="0" dirty="0">
                <a:solidFill>
                  <a:schemeClr val="tx1"/>
                </a:solidFill>
                <a:effectLst/>
                <a:latin typeface="+mn-lt"/>
                <a:ea typeface="+mn-ea"/>
                <a:cs typeface="+mn-cs"/>
              </a:rPr>
              <a:t>Attract new customers</a:t>
            </a:r>
          </a:p>
          <a:p>
            <a:r>
              <a:rPr lang="en-US" sz="1200" b="0" i="0" kern="1200" baseline="0" dirty="0">
                <a:solidFill>
                  <a:schemeClr val="tx1"/>
                </a:solidFill>
                <a:effectLst/>
                <a:latin typeface="+mn-lt"/>
                <a:ea typeface="+mn-ea"/>
                <a:cs typeface="+mn-cs"/>
              </a:rPr>
              <a:t>Through the development of the guest service it is possible to attract more customers and please them to reach high value guest profile and make them  long term professional clients.</a:t>
            </a:r>
          </a:p>
          <a:p>
            <a:endParaRPr lang="en-US" dirty="0"/>
          </a:p>
        </p:txBody>
      </p:sp>
      <p:sp>
        <p:nvSpPr>
          <p:cNvPr id="4" name="Slide Number Placeholder 3"/>
          <p:cNvSpPr>
            <a:spLocks noGrp="1"/>
          </p:cNvSpPr>
          <p:nvPr>
            <p:ph type="sldNum" sz="quarter" idx="10"/>
          </p:nvPr>
        </p:nvSpPr>
        <p:spPr/>
        <p:txBody>
          <a:bodyPr/>
          <a:lstStyle/>
          <a:p>
            <a:fld id="{5A8B83BC-004A-4567-8285-3F4918C43ED0}" type="slidenum">
              <a:rPr lang="en-US" smtClean="0"/>
              <a:t>6</a:t>
            </a:fld>
            <a:endParaRPr lang="en-US"/>
          </a:p>
        </p:txBody>
      </p:sp>
    </p:spTree>
    <p:extLst>
      <p:ext uri="{BB962C8B-B14F-4D97-AF65-F5344CB8AC3E}">
        <p14:creationId xmlns:p14="http://schemas.microsoft.com/office/powerpoint/2010/main" val="200436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many importance of hospitality in different sectors. In the competitive world of business hospitality and continuous communication is necessary to build up long term relationship and make it convenient to approach the loyal customer base (Powers and Barrows, 2022).</a:t>
            </a:r>
          </a:p>
          <a:p>
            <a:r>
              <a:rPr lang="en-US" dirty="0"/>
              <a:t>It helps the business to grow smoothly without the help of reliability of on the other brands and create long term profitability.</a:t>
            </a:r>
          </a:p>
          <a:p>
            <a:r>
              <a:rPr lang="en-US" dirty="0"/>
              <a:t>Create positive impression and brand value by developing reputation and recognition in the future.</a:t>
            </a:r>
          </a:p>
          <a:p>
            <a:endParaRPr lang="en-US" dirty="0"/>
          </a:p>
        </p:txBody>
      </p:sp>
      <p:sp>
        <p:nvSpPr>
          <p:cNvPr id="4" name="Slide Number Placeholder 3"/>
          <p:cNvSpPr>
            <a:spLocks noGrp="1"/>
          </p:cNvSpPr>
          <p:nvPr>
            <p:ph type="sldNum" sz="quarter" idx="10"/>
          </p:nvPr>
        </p:nvSpPr>
        <p:spPr/>
        <p:txBody>
          <a:bodyPr/>
          <a:lstStyle/>
          <a:p>
            <a:fld id="{5A8B83BC-004A-4567-8285-3F4918C43ED0}" type="slidenum">
              <a:rPr lang="en-US" smtClean="0"/>
              <a:t>7</a:t>
            </a:fld>
            <a:endParaRPr lang="en-US"/>
          </a:p>
        </p:txBody>
      </p:sp>
    </p:spTree>
    <p:extLst>
      <p:ext uri="{BB962C8B-B14F-4D97-AF65-F5344CB8AC3E}">
        <p14:creationId xmlns:p14="http://schemas.microsoft.com/office/powerpoint/2010/main" val="39998315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following ways the hotels can meet and exceeds the guests expectations. They are:</a:t>
            </a:r>
          </a:p>
          <a:p>
            <a:r>
              <a:rPr lang="en-US" dirty="0"/>
              <a:t>-Provide digital solution to the guests through internet or AI</a:t>
            </a:r>
          </a:p>
          <a:p>
            <a:r>
              <a:rPr lang="en-US" dirty="0"/>
              <a:t>-Listen carefully to understand the need of the customers and work on their desire (</a:t>
            </a:r>
            <a:r>
              <a:rPr lang="en-US" dirty="0" err="1"/>
              <a:t>Priller</a:t>
            </a:r>
            <a:r>
              <a:rPr lang="en-US" dirty="0"/>
              <a:t>, 2023)</a:t>
            </a:r>
          </a:p>
          <a:p>
            <a:r>
              <a:rPr lang="en-US" dirty="0"/>
              <a:t>-Create options for personalized experience</a:t>
            </a:r>
          </a:p>
          <a:p>
            <a:r>
              <a:rPr lang="en-US" dirty="0"/>
              <a:t>-Look out for them and fulfill their demands quickly (Simson, 2021)</a:t>
            </a:r>
          </a:p>
          <a:p>
            <a:r>
              <a:rPr lang="en-US" dirty="0"/>
              <a:t>-Take feedback and work for the betterment</a:t>
            </a:r>
          </a:p>
          <a:p>
            <a:endParaRPr lang="en-US" dirty="0"/>
          </a:p>
        </p:txBody>
      </p:sp>
      <p:sp>
        <p:nvSpPr>
          <p:cNvPr id="4" name="Slide Number Placeholder 3"/>
          <p:cNvSpPr>
            <a:spLocks noGrp="1"/>
          </p:cNvSpPr>
          <p:nvPr>
            <p:ph type="sldNum" sz="quarter" idx="10"/>
          </p:nvPr>
        </p:nvSpPr>
        <p:spPr/>
        <p:txBody>
          <a:bodyPr/>
          <a:lstStyle/>
          <a:p>
            <a:fld id="{5A8B83BC-004A-4567-8285-3F4918C43ED0}" type="slidenum">
              <a:rPr lang="en-US" smtClean="0"/>
              <a:t>8</a:t>
            </a:fld>
            <a:endParaRPr lang="en-US"/>
          </a:p>
        </p:txBody>
      </p:sp>
    </p:spTree>
    <p:extLst>
      <p:ext uri="{BB962C8B-B14F-4D97-AF65-F5344CB8AC3E}">
        <p14:creationId xmlns:p14="http://schemas.microsoft.com/office/powerpoint/2010/main" val="35628371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 is necessary for the hotel business to provide best experience for the guests. So the Ritz </a:t>
            </a:r>
            <a:r>
              <a:rPr lang="en-US" dirty="0" err="1"/>
              <a:t>Cartlon</a:t>
            </a:r>
            <a:r>
              <a:rPr lang="en-US" dirty="0"/>
              <a:t> hotel is following all the fundamentals of service and development of guests experience to ensure better and effective service for the customers. Here the hotel need to expand their hospitality to the corporate and business clients to get maximum outcome and ensure the legacy of business in the long run (Simson, 2021).</a:t>
            </a:r>
          </a:p>
          <a:p>
            <a:endParaRPr lang="en-US" dirty="0"/>
          </a:p>
        </p:txBody>
      </p:sp>
      <p:sp>
        <p:nvSpPr>
          <p:cNvPr id="4" name="Slide Number Placeholder 3"/>
          <p:cNvSpPr>
            <a:spLocks noGrp="1"/>
          </p:cNvSpPr>
          <p:nvPr>
            <p:ph type="sldNum" sz="quarter" idx="10"/>
          </p:nvPr>
        </p:nvSpPr>
        <p:spPr/>
        <p:txBody>
          <a:bodyPr/>
          <a:lstStyle/>
          <a:p>
            <a:fld id="{5A8B83BC-004A-4567-8285-3F4918C43ED0}" type="slidenum">
              <a:rPr lang="en-US" smtClean="0"/>
              <a:t>9</a:t>
            </a:fld>
            <a:endParaRPr lang="en-US"/>
          </a:p>
        </p:txBody>
      </p:sp>
    </p:spTree>
    <p:extLst>
      <p:ext uri="{BB962C8B-B14F-4D97-AF65-F5344CB8AC3E}">
        <p14:creationId xmlns:p14="http://schemas.microsoft.com/office/powerpoint/2010/main" val="1640713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kern="1200" dirty="0">
                <a:solidFill>
                  <a:schemeClr val="tx1"/>
                </a:solidFill>
                <a:effectLst/>
                <a:latin typeface="+mn-lt"/>
                <a:ea typeface="+mn-ea"/>
                <a:cs typeface="+mn-cs"/>
              </a:rPr>
              <a:t>Reference list</a:t>
            </a:r>
          </a:p>
          <a:p>
            <a:r>
              <a:rPr lang="en-US" sz="1200" kern="1200" dirty="0">
                <a:solidFill>
                  <a:schemeClr val="tx1"/>
                </a:solidFill>
                <a:effectLst/>
                <a:latin typeface="+mn-lt"/>
                <a:ea typeface="+mn-ea"/>
                <a:cs typeface="+mn-cs"/>
              </a:rPr>
              <a:t>Angelo, R.M. and American (2021). </a:t>
            </a:r>
            <a:r>
              <a:rPr lang="en-US" sz="1200" i="1" kern="1200" dirty="0">
                <a:solidFill>
                  <a:schemeClr val="tx1"/>
                </a:solidFill>
                <a:effectLst/>
                <a:latin typeface="+mn-lt"/>
                <a:ea typeface="+mn-ea"/>
                <a:cs typeface="+mn-cs"/>
              </a:rPr>
              <a:t>Hospitality Today (AHLEI)</a:t>
            </a:r>
            <a:r>
              <a:rPr lang="en-US" sz="1200" kern="1200" dirty="0">
                <a:solidFill>
                  <a:schemeClr val="tx1"/>
                </a:solidFill>
                <a:effectLst/>
                <a:latin typeface="+mn-lt"/>
                <a:ea typeface="+mn-ea"/>
                <a:cs typeface="+mn-cs"/>
              </a:rPr>
              <a:t>. Pearson Higher Ed.</a:t>
            </a:r>
          </a:p>
          <a:p>
            <a:r>
              <a:rPr lang="en-US" sz="1200" kern="1200" dirty="0">
                <a:solidFill>
                  <a:schemeClr val="tx1"/>
                </a:solidFill>
                <a:effectLst/>
                <a:latin typeface="+mn-lt"/>
                <a:ea typeface="+mn-ea"/>
                <a:cs typeface="+mn-cs"/>
              </a:rPr>
              <a:t>Ford, R.C. and </a:t>
            </a:r>
            <a:r>
              <a:rPr lang="en-US" sz="1200" kern="1200" dirty="0" err="1">
                <a:solidFill>
                  <a:schemeClr val="tx1"/>
                </a:solidFill>
                <a:effectLst/>
                <a:latin typeface="+mn-lt"/>
                <a:ea typeface="+mn-ea"/>
                <a:cs typeface="+mn-cs"/>
              </a:rPr>
              <a:t>Sturman</a:t>
            </a:r>
            <a:r>
              <a:rPr lang="en-US" sz="1200" kern="1200" dirty="0">
                <a:solidFill>
                  <a:schemeClr val="tx1"/>
                </a:solidFill>
                <a:effectLst/>
                <a:latin typeface="+mn-lt"/>
                <a:ea typeface="+mn-ea"/>
                <a:cs typeface="+mn-cs"/>
              </a:rPr>
              <a:t>, M.C. (2020). </a:t>
            </a:r>
            <a:r>
              <a:rPr lang="en-US" sz="1200" i="1" kern="1200" dirty="0">
                <a:solidFill>
                  <a:schemeClr val="tx1"/>
                </a:solidFill>
                <a:effectLst/>
                <a:latin typeface="+mn-lt"/>
                <a:ea typeface="+mn-ea"/>
                <a:cs typeface="+mn-cs"/>
              </a:rPr>
              <a:t>Managing hospitality organizations : achieving excellence in the guest experience</a:t>
            </a:r>
            <a:r>
              <a:rPr lang="en-US" sz="1200" kern="1200" dirty="0">
                <a:solidFill>
                  <a:schemeClr val="tx1"/>
                </a:solidFill>
                <a:effectLst/>
                <a:latin typeface="+mn-lt"/>
                <a:ea typeface="+mn-ea"/>
                <a:cs typeface="+mn-cs"/>
              </a:rPr>
              <a:t>. Thousand Oaks, California: Sage Publications, Inc.</a:t>
            </a:r>
          </a:p>
          <a:p>
            <a:r>
              <a:rPr lang="en-US" sz="1200" kern="1200" dirty="0">
                <a:solidFill>
                  <a:schemeClr val="tx1"/>
                </a:solidFill>
                <a:effectLst/>
                <a:latin typeface="+mn-lt"/>
                <a:ea typeface="+mn-ea"/>
                <a:cs typeface="+mn-cs"/>
              </a:rPr>
              <a:t>Hall, K. and Schulz, C. (2021). </a:t>
            </a:r>
            <a:r>
              <a:rPr lang="en-US" sz="1200" i="1" kern="1200" dirty="0">
                <a:solidFill>
                  <a:schemeClr val="tx1"/>
                </a:solidFill>
                <a:effectLst/>
                <a:latin typeface="+mn-lt"/>
                <a:ea typeface="+mn-ea"/>
                <a:cs typeface="+mn-cs"/>
              </a:rPr>
              <a:t>Hospitality</a:t>
            </a:r>
            <a:r>
              <a:rPr lang="en-US" sz="1200" kern="1200" dirty="0">
                <a:solidFill>
                  <a:schemeClr val="tx1"/>
                </a:solidFill>
                <a:effectLst/>
                <a:latin typeface="+mn-lt"/>
                <a:ea typeface="+mn-ea"/>
                <a:cs typeface="+mn-cs"/>
              </a:rPr>
              <a:t>. New York: Ferguson ; London.</a:t>
            </a:r>
          </a:p>
          <a:p>
            <a:r>
              <a:rPr lang="en-US" sz="1200" kern="1200" dirty="0">
                <a:solidFill>
                  <a:schemeClr val="tx1"/>
                </a:solidFill>
                <a:effectLst/>
                <a:latin typeface="+mn-lt"/>
                <a:ea typeface="+mn-ea"/>
                <a:cs typeface="+mn-cs"/>
              </a:rPr>
              <a:t>Hayes, D.K. (2022). </a:t>
            </a:r>
            <a:r>
              <a:rPr lang="en-US" sz="1200" i="1" kern="1200" dirty="0">
                <a:solidFill>
                  <a:schemeClr val="tx1"/>
                </a:solidFill>
                <a:effectLst/>
                <a:latin typeface="+mn-lt"/>
                <a:ea typeface="+mn-ea"/>
                <a:cs typeface="+mn-cs"/>
              </a:rPr>
              <a:t>Revenue Management For The Hospitality Industry.</a:t>
            </a:r>
            <a:r>
              <a:rPr lang="en-US" sz="1200" kern="1200" dirty="0">
                <a:solidFill>
                  <a:schemeClr val="tx1"/>
                </a:solidFill>
                <a:effectLst/>
                <a:latin typeface="+mn-lt"/>
                <a:ea typeface="+mn-ea"/>
                <a:cs typeface="+mn-cs"/>
              </a:rPr>
              <a:t> S.L.: John Wiley &amp; Sons.</a:t>
            </a:r>
          </a:p>
          <a:p>
            <a:r>
              <a:rPr lang="en-US" sz="1200" kern="1200" dirty="0">
                <a:solidFill>
                  <a:schemeClr val="tx1"/>
                </a:solidFill>
                <a:effectLst/>
                <a:latin typeface="+mn-lt"/>
                <a:ea typeface="+mn-ea"/>
                <a:cs typeface="+mn-cs"/>
              </a:rPr>
              <a:t>Khan, M. and Khan, M.A. (2020). How technological innovations extend services outreach to customers. </a:t>
            </a:r>
            <a:r>
              <a:rPr lang="en-US" sz="1200" i="1" kern="1200" dirty="0">
                <a:solidFill>
                  <a:schemeClr val="tx1"/>
                </a:solidFill>
                <a:effectLst/>
                <a:latin typeface="+mn-lt"/>
                <a:ea typeface="+mn-ea"/>
                <a:cs typeface="+mn-cs"/>
              </a:rPr>
              <a:t>International Journal of Contemporary Hospitality Management</a:t>
            </a:r>
            <a:r>
              <a:rPr lang="en-US" sz="1200" kern="1200" dirty="0">
                <a:solidFill>
                  <a:schemeClr val="tx1"/>
                </a:solidFill>
                <a:effectLst/>
                <a:latin typeface="+mn-lt"/>
                <a:ea typeface="+mn-ea"/>
                <a:cs typeface="+mn-cs"/>
              </a:rPr>
              <a:t>, 21(5), pp.509–522.</a:t>
            </a:r>
          </a:p>
          <a:p>
            <a:r>
              <a:rPr lang="en-US" sz="1200" kern="1200" dirty="0" err="1">
                <a:solidFill>
                  <a:schemeClr val="tx1"/>
                </a:solidFill>
                <a:effectLst/>
                <a:latin typeface="+mn-lt"/>
                <a:ea typeface="+mn-ea"/>
                <a:cs typeface="+mn-cs"/>
              </a:rPr>
              <a:t>Lashley</a:t>
            </a:r>
            <a:r>
              <a:rPr lang="en-US" sz="1200" kern="1200" dirty="0">
                <a:solidFill>
                  <a:schemeClr val="tx1"/>
                </a:solidFill>
                <a:effectLst/>
                <a:latin typeface="+mn-lt"/>
                <a:ea typeface="+mn-ea"/>
                <a:cs typeface="+mn-cs"/>
              </a:rPr>
              <a:t>, C. (2022). Business ethics and sustainability. </a:t>
            </a:r>
            <a:r>
              <a:rPr lang="en-US" sz="1200" i="1" kern="1200" dirty="0">
                <a:solidFill>
                  <a:schemeClr val="tx1"/>
                </a:solidFill>
                <a:effectLst/>
                <a:latin typeface="+mn-lt"/>
                <a:ea typeface="+mn-ea"/>
                <a:cs typeface="+mn-cs"/>
              </a:rPr>
              <a:t>Research in Hospitality Management</a:t>
            </a:r>
            <a:r>
              <a:rPr lang="en-US" sz="1200" kern="1200" dirty="0">
                <a:solidFill>
                  <a:schemeClr val="tx1"/>
                </a:solidFill>
                <a:effectLst/>
                <a:latin typeface="+mn-lt"/>
                <a:ea typeface="+mn-ea"/>
                <a:cs typeface="+mn-cs"/>
              </a:rPr>
              <a:t>, [online] 6(1), pp.1–7. Available at: https://www.tandfonline.com/doi/pdf/10.2989/RHM.2016.6.1.1.1289.</a:t>
            </a:r>
          </a:p>
          <a:p>
            <a:r>
              <a:rPr lang="en-US" sz="1200" kern="1200" dirty="0">
                <a:solidFill>
                  <a:schemeClr val="tx1"/>
                </a:solidFill>
                <a:effectLst/>
                <a:latin typeface="+mn-lt"/>
                <a:ea typeface="+mn-ea"/>
                <a:cs typeface="+mn-cs"/>
              </a:rPr>
              <a:t>Mohammed </a:t>
            </a:r>
            <a:r>
              <a:rPr lang="en-US" sz="1200" kern="1200" dirty="0" err="1">
                <a:solidFill>
                  <a:schemeClr val="tx1"/>
                </a:solidFill>
                <a:effectLst/>
                <a:latin typeface="+mn-lt"/>
                <a:ea typeface="+mn-ea"/>
                <a:cs typeface="+mn-cs"/>
              </a:rPr>
              <a:t>Shobri</a:t>
            </a:r>
            <a:r>
              <a:rPr lang="en-US" sz="1200" kern="1200" dirty="0">
                <a:solidFill>
                  <a:schemeClr val="tx1"/>
                </a:solidFill>
                <a:effectLst/>
                <a:latin typeface="+mn-lt"/>
                <a:ea typeface="+mn-ea"/>
                <a:cs typeface="+mn-cs"/>
              </a:rPr>
              <a:t>, N.D. and </a:t>
            </a:r>
            <a:r>
              <a:rPr lang="en-US" sz="1200" kern="1200" dirty="0" err="1">
                <a:solidFill>
                  <a:schemeClr val="tx1"/>
                </a:solidFill>
                <a:effectLst/>
                <a:latin typeface="+mn-lt"/>
                <a:ea typeface="+mn-ea"/>
                <a:cs typeface="+mn-cs"/>
              </a:rPr>
              <a:t>Putit</a:t>
            </a:r>
            <a:r>
              <a:rPr lang="en-US" sz="1200" kern="1200" dirty="0">
                <a:solidFill>
                  <a:schemeClr val="tx1"/>
                </a:solidFill>
                <a:effectLst/>
                <a:latin typeface="+mn-lt"/>
                <a:ea typeface="+mn-ea"/>
                <a:cs typeface="+mn-cs"/>
              </a:rPr>
              <a:t>, L. (2021). Building Guest Loyalty: The Role of Guest Based Brand Equity and Guest Experience in Resort Hotel Industry. </a:t>
            </a:r>
            <a:r>
              <a:rPr lang="en-US" sz="1200" i="1" kern="1200" dirty="0">
                <a:solidFill>
                  <a:schemeClr val="tx1"/>
                </a:solidFill>
                <a:effectLst/>
                <a:latin typeface="+mn-lt"/>
                <a:ea typeface="+mn-ea"/>
                <a:cs typeface="+mn-cs"/>
              </a:rPr>
              <a:t>Advanced Science Letters</a:t>
            </a:r>
            <a:r>
              <a:rPr lang="en-US" sz="1200" kern="1200" dirty="0">
                <a:solidFill>
                  <a:schemeClr val="tx1"/>
                </a:solidFill>
                <a:effectLst/>
                <a:latin typeface="+mn-lt"/>
                <a:ea typeface="+mn-ea"/>
                <a:cs typeface="+mn-cs"/>
              </a:rPr>
              <a:t>, 21(5), pp.1605–1609.</a:t>
            </a:r>
          </a:p>
          <a:p>
            <a:r>
              <a:rPr lang="en-US" sz="1200" kern="1200" dirty="0">
                <a:solidFill>
                  <a:schemeClr val="tx1"/>
                </a:solidFill>
                <a:effectLst/>
                <a:latin typeface="+mn-lt"/>
                <a:ea typeface="+mn-ea"/>
                <a:cs typeface="+mn-cs"/>
              </a:rPr>
              <a:t>Powers, T. and Barrows, C.W. (2022). </a:t>
            </a:r>
            <a:r>
              <a:rPr lang="en-US" sz="1200" i="1" kern="1200" dirty="0">
                <a:solidFill>
                  <a:schemeClr val="tx1"/>
                </a:solidFill>
                <a:effectLst/>
                <a:latin typeface="+mn-lt"/>
                <a:ea typeface="+mn-ea"/>
                <a:cs typeface="+mn-cs"/>
              </a:rPr>
              <a:t>Introduction to Management in the Hospitality Industry</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Priller</a:t>
            </a:r>
            <a:r>
              <a:rPr lang="en-US" sz="1200" kern="1200" dirty="0">
                <a:solidFill>
                  <a:schemeClr val="tx1"/>
                </a:solidFill>
                <a:effectLst/>
                <a:latin typeface="+mn-lt"/>
                <a:ea typeface="+mn-ea"/>
                <a:cs typeface="+mn-cs"/>
              </a:rPr>
              <a:t>, M. (2020). </a:t>
            </a:r>
            <a:r>
              <a:rPr lang="en-US" sz="1200" i="1" kern="1200" dirty="0">
                <a:solidFill>
                  <a:schemeClr val="tx1"/>
                </a:solidFill>
                <a:effectLst/>
                <a:latin typeface="+mn-lt"/>
                <a:ea typeface="+mn-ea"/>
                <a:cs typeface="+mn-cs"/>
              </a:rPr>
              <a:t>Human Resources Management in the Hospitality Industry. The Importance of Body Language</a:t>
            </a:r>
            <a:r>
              <a:rPr lang="en-US" sz="1200" kern="1200" dirty="0">
                <a:solidFill>
                  <a:schemeClr val="tx1"/>
                </a:solidFill>
                <a:effectLst/>
                <a:latin typeface="+mn-lt"/>
                <a:ea typeface="+mn-ea"/>
                <a:cs typeface="+mn-cs"/>
              </a:rPr>
              <a:t>. GRIN </a:t>
            </a:r>
            <a:r>
              <a:rPr lang="en-US" sz="1200" kern="1200" dirty="0" err="1">
                <a:solidFill>
                  <a:schemeClr val="tx1"/>
                </a:solidFill>
                <a:effectLst/>
                <a:latin typeface="+mn-lt"/>
                <a:ea typeface="+mn-ea"/>
                <a:cs typeface="+mn-cs"/>
              </a:rPr>
              <a:t>Verlag</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Simson, O. (2021). </a:t>
            </a:r>
            <a:r>
              <a:rPr lang="en-US" sz="1200" i="1" kern="1200" dirty="0">
                <a:solidFill>
                  <a:schemeClr val="tx1"/>
                </a:solidFill>
                <a:effectLst/>
                <a:latin typeface="+mn-lt"/>
                <a:ea typeface="+mn-ea"/>
                <a:cs typeface="+mn-cs"/>
              </a:rPr>
              <a:t>Customer Experience Enhancement</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5A8B83BC-004A-4567-8285-3F4918C43ED0}" type="slidenum">
              <a:rPr lang="en-US" smtClean="0"/>
              <a:t>10</a:t>
            </a:fld>
            <a:endParaRPr lang="en-US"/>
          </a:p>
        </p:txBody>
      </p:sp>
    </p:spTree>
    <p:extLst>
      <p:ext uri="{BB962C8B-B14F-4D97-AF65-F5344CB8AC3E}">
        <p14:creationId xmlns:p14="http://schemas.microsoft.com/office/powerpoint/2010/main" val="2134549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1160EA64-D806-43AC-9DF2-F8C432F32B4C}" type="datetimeFigureOut">
              <a:rPr lang="en-US" smtClean="0"/>
              <a:t>5/24/2023</a:t>
            </a:fld>
            <a:endParaRPr lang="en-US" dirty="0"/>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8A7A6979-0714-4377-B894-6BE4C2D6E202}" type="slidenum">
              <a:rPr lang="en-US" smtClean="0"/>
              <a:pPr/>
              <a:t>‹#›</a:t>
            </a:fld>
            <a:endParaRPr lang="en-US" dirty="0"/>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018296353"/>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70A7B3-6521-4DCA-87E5-044747A908C1}" type="datetimeFigureOut">
              <a:rPr lang="en-US" smtClean="0"/>
              <a:t>5/24/2023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1985186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1160EA64-D806-43AC-9DF2-F8C432F32B4C}" type="datetimeFigureOut">
              <a:rPr lang="en-US" smtClean="0"/>
              <a:t>5/24/2023</a:t>
            </a:fld>
            <a:endParaRPr lang="en-US" dirty="0"/>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US" dirty="0"/>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8A7A6979-0714-4377-B894-6BE4C2D6E202}" type="slidenum">
              <a:rPr lang="en-US" smtClean="0"/>
              <a:pPr/>
              <a:t>‹#›</a:t>
            </a:fld>
            <a:endParaRPr lang="en-US" dirty="0"/>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8897358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134690-1557-4C89-A502-4959FE7FAD70}" type="datetimeFigureOut">
              <a:rPr lang="en-US" smtClean="0"/>
              <a:t>5/24/2023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28573215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smtClean="0"/>
              <a:t>5/24/2023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smtClean="0"/>
              <a:pPr/>
              <a:t>‹#›</a:t>
            </a:fld>
            <a:endParaRPr lang="en-US" dirty="0"/>
          </a:p>
        </p:txBody>
      </p:sp>
    </p:spTree>
    <p:extLst>
      <p:ext uri="{BB962C8B-B14F-4D97-AF65-F5344CB8AC3E}">
        <p14:creationId xmlns:p14="http://schemas.microsoft.com/office/powerpoint/2010/main" val="200049562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smtClean="0"/>
              <a:t>5/24/2023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43635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C278504F-A551-4DE0-9316-4DCD1D8CC752}" type="datetimeFigureOut">
              <a:rPr lang="en-US" smtClean="0"/>
              <a:t>5/24/2023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146089040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D1BE4249-C0D0-4B06-8692-E8BB871AF643}" type="datetimeFigureOut">
              <a:rPr lang="en-US" smtClean="0"/>
              <a:t>5/24/2023</a:t>
            </a:fld>
            <a:endParaRPr lang="en-US" dirty="0"/>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3517614300"/>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042B0DB6-F5C7-45FB-8CF3-31B45F9C2DAC}" type="datetimeFigureOut">
              <a:rPr lang="en-US" smtClean="0"/>
              <a:t>5/24/2023</a:t>
            </a:fld>
            <a:endParaRPr lang="en-US" dirty="0"/>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8A7A6979-0714-4377-B894-6BE4C2D6E202}" type="slidenum">
              <a:rPr lang="en-US" smtClean="0"/>
              <a:t>‹#›</a:t>
            </a:fld>
            <a:endParaRPr lang="en-US" dirty="0"/>
          </a:p>
        </p:txBody>
      </p:sp>
    </p:spTree>
    <p:extLst>
      <p:ext uri="{BB962C8B-B14F-4D97-AF65-F5344CB8AC3E}">
        <p14:creationId xmlns:p14="http://schemas.microsoft.com/office/powerpoint/2010/main" val="2234923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smtClean="0"/>
              <a:t>5/24/2023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smtClean="0"/>
              <a:t>‹#›</a:t>
            </a:fld>
            <a:endParaRPr lang="en-US" dirty="0"/>
          </a:p>
        </p:txBody>
      </p:sp>
    </p:spTree>
    <p:extLst>
      <p:ext uri="{BB962C8B-B14F-4D97-AF65-F5344CB8AC3E}">
        <p14:creationId xmlns:p14="http://schemas.microsoft.com/office/powerpoint/2010/main" val="36436332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67C6F52A-A82B-47A2-A83A-8C4C91F2D59F}" type="datetimeFigureOut">
              <a:rPr lang="en-US" smtClean="0"/>
              <a:t>5/24/2023</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8A7A6979-0714-4377-B894-6BE4C2D6E202}" type="slidenum">
              <a:rPr lang="en-US" smtClean="0"/>
              <a:t>‹#›</a:t>
            </a:fld>
            <a:endParaRPr lang="en-US" dirty="0"/>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5018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1160EA64-D806-43AC-9DF2-F8C432F32B4C}" type="datetimeFigureOut">
              <a:rPr lang="en-US" smtClean="0"/>
              <a:t>5/24/2023</a:t>
            </a:fld>
            <a:endParaRPr lang="en-US" dirty="0"/>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8A7A6979-0714-4377-B894-6BE4C2D6E202}" type="slidenum">
              <a:rPr lang="en-US" smtClean="0"/>
              <a:pPr/>
              <a:t>‹#›</a:t>
            </a:fld>
            <a:endParaRPr lang="en-US" dirty="0"/>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3639910519"/>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Hospitality and Guest Services</a:t>
            </a:r>
          </a:p>
        </p:txBody>
      </p:sp>
      <p:sp>
        <p:nvSpPr>
          <p:cNvPr id="3" name="Subtitle 2"/>
          <p:cNvSpPr>
            <a:spLocks noGrp="1"/>
          </p:cNvSpPr>
          <p:nvPr>
            <p:ph type="subTitle" idx="1"/>
          </p:nvPr>
        </p:nvSpPr>
        <p:spPr>
          <a:xfrm>
            <a:off x="7855438" y="2685503"/>
            <a:ext cx="3793678" cy="1037760"/>
          </a:xfrm>
        </p:spPr>
        <p:txBody>
          <a:bodyPr/>
          <a:lstStyle/>
          <a:p>
            <a:r>
              <a:rPr lang="en-US" dirty="0" err="1"/>
              <a:t>Name:Raducu</a:t>
            </a:r>
            <a:r>
              <a:rPr lang="en-US" dirty="0"/>
              <a:t> Ciolpan</a:t>
            </a:r>
          </a:p>
          <a:p>
            <a:r>
              <a:rPr lang="en-US" dirty="0"/>
              <a:t>ID:2221478</a:t>
            </a:r>
          </a:p>
        </p:txBody>
      </p:sp>
    </p:spTree>
    <p:extLst>
      <p:ext uri="{BB962C8B-B14F-4D97-AF65-F5344CB8AC3E}">
        <p14:creationId xmlns:p14="http://schemas.microsoft.com/office/powerpoint/2010/main" val="14890268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 Page</a:t>
            </a:r>
          </a:p>
        </p:txBody>
      </p:sp>
      <p:sp>
        <p:nvSpPr>
          <p:cNvPr id="3" name="Content Placeholder 2"/>
          <p:cNvSpPr>
            <a:spLocks noGrp="1"/>
          </p:cNvSpPr>
          <p:nvPr>
            <p:ph idx="1"/>
          </p:nvPr>
        </p:nvSpPr>
        <p:spPr>
          <a:xfrm>
            <a:off x="1785258" y="2133600"/>
            <a:ext cx="9919014" cy="4130476"/>
          </a:xfrm>
        </p:spPr>
        <p:txBody>
          <a:bodyPr>
            <a:normAutofit/>
          </a:bodyPr>
          <a:lstStyle/>
          <a:p>
            <a:r>
              <a:rPr lang="en-US" dirty="0"/>
              <a:t>Introduction</a:t>
            </a:r>
          </a:p>
          <a:p>
            <a:r>
              <a:rPr lang="en-US" dirty="0"/>
              <a:t>Prime consumers of the brand</a:t>
            </a:r>
          </a:p>
          <a:p>
            <a:r>
              <a:rPr lang="en-US" dirty="0"/>
              <a:t>Nature, scope and role of the guest services and facilities of Ritz </a:t>
            </a:r>
            <a:r>
              <a:rPr lang="en-US" dirty="0" err="1"/>
              <a:t>Cartlon</a:t>
            </a:r>
            <a:endParaRPr lang="en-US" dirty="0"/>
          </a:p>
          <a:p>
            <a:r>
              <a:rPr lang="en-US" dirty="0"/>
              <a:t>The role and function of guest services</a:t>
            </a:r>
          </a:p>
          <a:p>
            <a:r>
              <a:rPr lang="en-US" dirty="0"/>
              <a:t>Importance of hospitality</a:t>
            </a:r>
          </a:p>
          <a:p>
            <a:r>
              <a:rPr lang="en-US" dirty="0"/>
              <a:t>Ways of hotels to meet/exceed guest</a:t>
            </a:r>
            <a:br>
              <a:rPr lang="en-US" dirty="0"/>
            </a:br>
            <a:r>
              <a:rPr lang="en-US" dirty="0"/>
              <a:t>expectations</a:t>
            </a:r>
          </a:p>
          <a:p>
            <a:r>
              <a:rPr lang="en-US" dirty="0"/>
              <a:t>Conclusion</a:t>
            </a:r>
          </a:p>
          <a:p>
            <a:r>
              <a:rPr lang="en-US" dirty="0"/>
              <a:t>References</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5044956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p:txBody>
          <a:bodyPr>
            <a:normAutofit lnSpcReduction="10000"/>
          </a:bodyPr>
          <a:lstStyle/>
          <a:p>
            <a:pPr marL="0" indent="0" algn="just">
              <a:lnSpc>
                <a:spcPct val="150000"/>
              </a:lnSpc>
              <a:buNone/>
            </a:pPr>
            <a:r>
              <a:rPr lang="en-US" dirty="0"/>
              <a:t>Ritz </a:t>
            </a:r>
            <a:r>
              <a:rPr lang="en-US" dirty="0" err="1"/>
              <a:t>Cartlon</a:t>
            </a:r>
            <a:r>
              <a:rPr lang="en-US" dirty="0"/>
              <a:t> is one of the renowned brand of the Marriott International. It is popular and well-known for their brand value, service and customer satisfaction. The brand is one of the most valued brands of Marriott International, so people value the hotel for their safety and security assurance along with effective customer service(Angelo and American, 2021). The brand is always dedicated to brand image and providing excellent service to their customers. It also represents the symbol of high society luxury and also world’s most prestigious and best well known place in the heart of London, UK.</a:t>
            </a:r>
          </a:p>
        </p:txBody>
      </p:sp>
    </p:spTree>
    <p:extLst>
      <p:ext uri="{BB962C8B-B14F-4D97-AF65-F5344CB8AC3E}">
        <p14:creationId xmlns:p14="http://schemas.microsoft.com/office/powerpoint/2010/main" val="1522866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Prime consumers of the brand</a:t>
            </a:r>
          </a:p>
        </p:txBody>
      </p:sp>
      <p:sp>
        <p:nvSpPr>
          <p:cNvPr id="3" name="Content Placeholder 2"/>
          <p:cNvSpPr>
            <a:spLocks noGrp="1"/>
          </p:cNvSpPr>
          <p:nvPr>
            <p:ph idx="1"/>
          </p:nvPr>
        </p:nvSpPr>
        <p:spPr>
          <a:xfrm>
            <a:off x="2604656" y="2438400"/>
            <a:ext cx="9099616" cy="3651504"/>
          </a:xfrm>
        </p:spPr>
        <p:txBody>
          <a:bodyPr>
            <a:normAutofit/>
          </a:bodyPr>
          <a:lstStyle/>
          <a:p>
            <a:pPr marL="0" indent="0" algn="just">
              <a:lnSpc>
                <a:spcPct val="150000"/>
              </a:lnSpc>
              <a:buNone/>
            </a:pPr>
            <a:r>
              <a:rPr lang="en-US" dirty="0"/>
              <a:t>As the hotel focuses on luxury and comfort for the higher and elite class of people, so the consumers of the brand is mostly comes from the following classes:</a:t>
            </a:r>
          </a:p>
          <a:p>
            <a:pPr algn="just">
              <a:lnSpc>
                <a:spcPct val="150000"/>
              </a:lnSpc>
            </a:pPr>
            <a:r>
              <a:rPr lang="en-US" dirty="0"/>
              <a:t>Upper and Middle Class</a:t>
            </a:r>
          </a:p>
          <a:p>
            <a:pPr algn="just">
              <a:lnSpc>
                <a:spcPct val="150000"/>
              </a:lnSpc>
            </a:pPr>
            <a:r>
              <a:rPr lang="en-US" dirty="0"/>
              <a:t>Business travelers (Ford and </a:t>
            </a:r>
            <a:r>
              <a:rPr lang="en-US" dirty="0" err="1"/>
              <a:t>Sturman</a:t>
            </a:r>
            <a:r>
              <a:rPr lang="en-US" dirty="0"/>
              <a:t>, 2023)</a:t>
            </a:r>
          </a:p>
          <a:p>
            <a:pPr algn="just">
              <a:lnSpc>
                <a:spcPct val="150000"/>
              </a:lnSpc>
            </a:pPr>
            <a:r>
              <a:rPr lang="en-US" dirty="0"/>
              <a:t>Meetings and events clients</a:t>
            </a:r>
          </a:p>
        </p:txBody>
      </p:sp>
    </p:spTree>
    <p:extLst>
      <p:ext uri="{BB962C8B-B14F-4D97-AF65-F5344CB8AC3E}">
        <p14:creationId xmlns:p14="http://schemas.microsoft.com/office/powerpoint/2010/main" val="4652194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dirty="0"/>
              <a:t>Nature, scope and role of the guest services and facilities of Ritz </a:t>
            </a:r>
            <a:r>
              <a:rPr lang="en-US" sz="3200" dirty="0" err="1"/>
              <a:t>Cartlon</a:t>
            </a:r>
            <a:endParaRPr lang="en-US" sz="3200" dirty="0"/>
          </a:p>
        </p:txBody>
      </p:sp>
      <p:sp>
        <p:nvSpPr>
          <p:cNvPr id="3" name="Content Placeholder 2"/>
          <p:cNvSpPr>
            <a:spLocks noGrp="1"/>
          </p:cNvSpPr>
          <p:nvPr>
            <p:ph idx="1"/>
          </p:nvPr>
        </p:nvSpPr>
        <p:spPr/>
        <p:txBody>
          <a:bodyPr/>
          <a:lstStyle/>
          <a:p>
            <a:r>
              <a:rPr lang="en-US" dirty="0"/>
              <a:t>Guests services is the way to persuade the needs and demands of the guests and make them feel welcoming.</a:t>
            </a:r>
          </a:p>
          <a:p>
            <a:r>
              <a:rPr lang="en-US" dirty="0"/>
              <a:t>It is one of the most effective way to ensure guests retention and improve service continually by fulfilling unique and extraordinary desire within the premium price (Khan and Khan, 2021).</a:t>
            </a:r>
          </a:p>
          <a:p>
            <a:r>
              <a:rPr lang="en-US" dirty="0"/>
              <a:t>It enable the guests to visits Ritz </a:t>
            </a:r>
            <a:r>
              <a:rPr lang="en-US" dirty="0" err="1"/>
              <a:t>Cartlon</a:t>
            </a:r>
            <a:r>
              <a:rPr lang="en-US" dirty="0"/>
              <a:t> quite often and create high end value to their target customers.</a:t>
            </a:r>
          </a:p>
        </p:txBody>
      </p:sp>
    </p:spTree>
    <p:extLst>
      <p:ext uri="{BB962C8B-B14F-4D97-AF65-F5344CB8AC3E}">
        <p14:creationId xmlns:p14="http://schemas.microsoft.com/office/powerpoint/2010/main" val="31551778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3200" dirty="0"/>
              <a:t>The role and function of guest services</a:t>
            </a:r>
            <a:endParaRPr lang="en-US" sz="2000" dirty="0"/>
          </a:p>
        </p:txBody>
      </p:sp>
      <p:sp>
        <p:nvSpPr>
          <p:cNvPr id="3" name="Content Placeholder 2"/>
          <p:cNvSpPr>
            <a:spLocks noGrp="1"/>
          </p:cNvSpPr>
          <p:nvPr>
            <p:ph idx="1"/>
          </p:nvPr>
        </p:nvSpPr>
        <p:spPr/>
        <p:txBody>
          <a:bodyPr/>
          <a:lstStyle/>
          <a:p>
            <a:pPr algn="just"/>
            <a:r>
              <a:rPr lang="en-US" dirty="0">
                <a:solidFill>
                  <a:schemeClr val="tx1"/>
                </a:solidFill>
              </a:rPr>
              <a:t>Guest service experience is a prime concern for the industry as high-pressure and competitive as hospitality from different hotels. There are various important aspects of role and function of guest service management to gain long term profitable return and ensure effective management process (</a:t>
            </a:r>
            <a:r>
              <a:rPr lang="en-US" dirty="0" err="1">
                <a:solidFill>
                  <a:schemeClr val="tx1"/>
                </a:solidFill>
              </a:rPr>
              <a:t>Lashley</a:t>
            </a:r>
            <a:r>
              <a:rPr lang="en-US" dirty="0">
                <a:solidFill>
                  <a:schemeClr val="tx1"/>
                </a:solidFill>
              </a:rPr>
              <a:t>, 2022). Here some of the roles and functions of guest services are described as follows:</a:t>
            </a:r>
            <a:endParaRPr lang="en-US" dirty="0"/>
          </a:p>
          <a:p>
            <a:pPr algn="just">
              <a:buFont typeface="Wingdings" panose="05000000000000000000" pitchFamily="2" charset="2"/>
              <a:buChar char="q"/>
            </a:pPr>
            <a:r>
              <a:rPr lang="en-US" dirty="0">
                <a:solidFill>
                  <a:schemeClr val="tx1"/>
                </a:solidFill>
              </a:rPr>
              <a:t>Build customer trust</a:t>
            </a:r>
          </a:p>
          <a:p>
            <a:pPr algn="just">
              <a:buFont typeface="Wingdings" panose="05000000000000000000" pitchFamily="2" charset="2"/>
              <a:buChar char="q"/>
            </a:pPr>
            <a:r>
              <a:rPr lang="en-US" dirty="0">
                <a:solidFill>
                  <a:schemeClr val="tx1"/>
                </a:solidFill>
              </a:rPr>
              <a:t>Become more competitive</a:t>
            </a:r>
          </a:p>
          <a:p>
            <a:pPr algn="just">
              <a:buFont typeface="Wingdings" panose="05000000000000000000" pitchFamily="2" charset="2"/>
              <a:buChar char="q"/>
            </a:pPr>
            <a:r>
              <a:rPr lang="en-US" dirty="0">
                <a:solidFill>
                  <a:schemeClr val="tx1"/>
                </a:solidFill>
              </a:rPr>
              <a:t>Attract new customers</a:t>
            </a:r>
          </a:p>
        </p:txBody>
      </p:sp>
    </p:spTree>
    <p:extLst>
      <p:ext uri="{BB962C8B-B14F-4D97-AF65-F5344CB8AC3E}">
        <p14:creationId xmlns:p14="http://schemas.microsoft.com/office/powerpoint/2010/main" val="3426974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Importance of hospitality</a:t>
            </a:r>
          </a:p>
        </p:txBody>
      </p:sp>
      <p:sp>
        <p:nvSpPr>
          <p:cNvPr id="3" name="Content Placeholder 2"/>
          <p:cNvSpPr>
            <a:spLocks noGrp="1"/>
          </p:cNvSpPr>
          <p:nvPr>
            <p:ph idx="1"/>
          </p:nvPr>
        </p:nvSpPr>
        <p:spPr/>
        <p:txBody>
          <a:bodyPr/>
          <a:lstStyle/>
          <a:p>
            <a:r>
              <a:rPr lang="en-US" dirty="0"/>
              <a:t>There are many importance of hospitality in different sectors. In the competitive world of business hospitality and continuous communication is necessary to build up long term relationship and make it convenient to approach the loyal customer base (Powers and Barrows, 2022).</a:t>
            </a:r>
          </a:p>
          <a:p>
            <a:r>
              <a:rPr lang="en-US" dirty="0"/>
              <a:t>It helps the business to grow smoothly without the help of reliability of on the other brands and create long term profitability.</a:t>
            </a:r>
          </a:p>
          <a:p>
            <a:r>
              <a:rPr lang="en-US" dirty="0"/>
              <a:t>Create positive impression and brand value by developing reputation and recognition in the future.</a:t>
            </a:r>
          </a:p>
          <a:p>
            <a:pPr marL="0" indent="0">
              <a:buNone/>
            </a:pPr>
            <a:endParaRPr lang="en-US" dirty="0"/>
          </a:p>
        </p:txBody>
      </p:sp>
    </p:spTree>
    <p:extLst>
      <p:ext uri="{BB962C8B-B14F-4D97-AF65-F5344CB8AC3E}">
        <p14:creationId xmlns:p14="http://schemas.microsoft.com/office/powerpoint/2010/main" val="16683152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Ways of hotels to meet/exceed guest</a:t>
            </a:r>
            <a:br>
              <a:rPr lang="en-US" sz="3600" dirty="0"/>
            </a:br>
            <a:r>
              <a:rPr lang="en-US" sz="3600" dirty="0"/>
              <a:t>expectations</a:t>
            </a:r>
          </a:p>
        </p:txBody>
      </p:sp>
      <p:sp>
        <p:nvSpPr>
          <p:cNvPr id="3" name="Content Placeholder 2"/>
          <p:cNvSpPr>
            <a:spLocks noGrp="1"/>
          </p:cNvSpPr>
          <p:nvPr>
            <p:ph idx="1"/>
          </p:nvPr>
        </p:nvSpPr>
        <p:spPr/>
        <p:txBody>
          <a:bodyPr/>
          <a:lstStyle/>
          <a:p>
            <a:pPr marL="0" indent="0">
              <a:buNone/>
            </a:pPr>
            <a:r>
              <a:rPr lang="en-US" dirty="0"/>
              <a:t>In the following ways the hotels can meet and exceeds the guests expectations. They are:</a:t>
            </a:r>
          </a:p>
          <a:p>
            <a:r>
              <a:rPr lang="en-US" dirty="0"/>
              <a:t>Provide digital solution to the guests through internet or AI</a:t>
            </a:r>
          </a:p>
          <a:p>
            <a:r>
              <a:rPr lang="en-US" dirty="0"/>
              <a:t>Listen carefully to understand the need of the customers and work on their desire (</a:t>
            </a:r>
            <a:r>
              <a:rPr lang="en-US" dirty="0" err="1"/>
              <a:t>Priller</a:t>
            </a:r>
            <a:r>
              <a:rPr lang="en-US" dirty="0"/>
              <a:t>, 2023)</a:t>
            </a:r>
          </a:p>
          <a:p>
            <a:r>
              <a:rPr lang="en-US" dirty="0"/>
              <a:t>Create options for personalized experience</a:t>
            </a:r>
          </a:p>
          <a:p>
            <a:r>
              <a:rPr lang="en-US" dirty="0"/>
              <a:t>Look out for them and fulfill their demands quickly (Simson, 2021)</a:t>
            </a:r>
          </a:p>
          <a:p>
            <a:r>
              <a:rPr lang="en-US" dirty="0"/>
              <a:t>Take feedback and work for the betterment</a:t>
            </a:r>
          </a:p>
        </p:txBody>
      </p:sp>
    </p:spTree>
    <p:extLst>
      <p:ext uri="{BB962C8B-B14F-4D97-AF65-F5344CB8AC3E}">
        <p14:creationId xmlns:p14="http://schemas.microsoft.com/office/powerpoint/2010/main" val="2203252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pPr marL="0" indent="0">
              <a:buNone/>
            </a:pPr>
            <a:r>
              <a:rPr lang="en-US" dirty="0"/>
              <a:t>It is necessary for the hotel business to provide best experience for the guests. So the Ritz </a:t>
            </a:r>
            <a:r>
              <a:rPr lang="en-US" dirty="0" err="1"/>
              <a:t>Cartlon</a:t>
            </a:r>
            <a:r>
              <a:rPr lang="en-US" dirty="0"/>
              <a:t> hotel is following all the fundamentals of service and development of guests experience to ensure better and effective service for the customers. Here the hotel need to expand their hospitality to the corporate and business clients to get maximum outcome and ensure the legacy of business in the long run (Simson, 2021).</a:t>
            </a:r>
          </a:p>
        </p:txBody>
      </p:sp>
    </p:spTree>
    <p:extLst>
      <p:ext uri="{BB962C8B-B14F-4D97-AF65-F5344CB8AC3E}">
        <p14:creationId xmlns:p14="http://schemas.microsoft.com/office/powerpoint/2010/main" val="9025605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77500" lnSpcReduction="20000"/>
          </a:bodyPr>
          <a:lstStyle/>
          <a:p>
            <a:r>
              <a:rPr lang="en-US" dirty="0">
                <a:solidFill>
                  <a:schemeClr val="tx1"/>
                </a:solidFill>
              </a:rPr>
              <a:t>Ford, R.C. and </a:t>
            </a:r>
            <a:r>
              <a:rPr lang="en-US" dirty="0" err="1">
                <a:solidFill>
                  <a:schemeClr val="tx1"/>
                </a:solidFill>
              </a:rPr>
              <a:t>Sturman</a:t>
            </a:r>
            <a:r>
              <a:rPr lang="en-US" dirty="0">
                <a:solidFill>
                  <a:schemeClr val="tx1"/>
                </a:solidFill>
              </a:rPr>
              <a:t>, M.C. (2020). </a:t>
            </a:r>
            <a:r>
              <a:rPr lang="en-US" i="1" dirty="0">
                <a:solidFill>
                  <a:schemeClr val="tx1"/>
                </a:solidFill>
              </a:rPr>
              <a:t>Managing hospitality organizations : achieving excellence in the guest experience</a:t>
            </a:r>
            <a:r>
              <a:rPr lang="en-US" dirty="0">
                <a:solidFill>
                  <a:schemeClr val="tx1"/>
                </a:solidFill>
              </a:rPr>
              <a:t>. Thousand Oaks, California: Sage Publications, Inc.</a:t>
            </a:r>
          </a:p>
          <a:p>
            <a:r>
              <a:rPr lang="en-US" dirty="0">
                <a:solidFill>
                  <a:schemeClr val="tx1"/>
                </a:solidFill>
              </a:rPr>
              <a:t>Hall, K. and Schulz, C. (2021). </a:t>
            </a:r>
            <a:r>
              <a:rPr lang="en-US" i="1" dirty="0">
                <a:solidFill>
                  <a:schemeClr val="tx1"/>
                </a:solidFill>
              </a:rPr>
              <a:t>Hospitality</a:t>
            </a:r>
            <a:r>
              <a:rPr lang="en-US" dirty="0">
                <a:solidFill>
                  <a:schemeClr val="tx1"/>
                </a:solidFill>
              </a:rPr>
              <a:t>. New York: Ferguson ; London.</a:t>
            </a:r>
          </a:p>
          <a:p>
            <a:r>
              <a:rPr lang="en-US" dirty="0">
                <a:solidFill>
                  <a:schemeClr val="tx1"/>
                </a:solidFill>
              </a:rPr>
              <a:t>Hayes, D.K. (2022). </a:t>
            </a:r>
            <a:r>
              <a:rPr lang="en-US" i="1" dirty="0">
                <a:solidFill>
                  <a:schemeClr val="tx1"/>
                </a:solidFill>
              </a:rPr>
              <a:t>Revenue Management For The Hospitality Industry.</a:t>
            </a:r>
            <a:r>
              <a:rPr lang="en-US" dirty="0">
                <a:solidFill>
                  <a:schemeClr val="tx1"/>
                </a:solidFill>
              </a:rPr>
              <a:t> S.L.: John Wiley &amp; Sons.</a:t>
            </a:r>
          </a:p>
          <a:p>
            <a:r>
              <a:rPr lang="en-US" dirty="0">
                <a:solidFill>
                  <a:schemeClr val="tx1"/>
                </a:solidFill>
              </a:rPr>
              <a:t>Khan, M. and Khan, M.A. (2020). How technological innovations extend services outreach to customers. </a:t>
            </a:r>
            <a:r>
              <a:rPr lang="en-US" i="1" dirty="0">
                <a:solidFill>
                  <a:schemeClr val="tx1"/>
                </a:solidFill>
              </a:rPr>
              <a:t>International Journal of Contemporary Hospitality Management</a:t>
            </a:r>
            <a:r>
              <a:rPr lang="en-US" dirty="0">
                <a:solidFill>
                  <a:schemeClr val="tx1"/>
                </a:solidFill>
              </a:rPr>
              <a:t>, 21(5), pp.509–522.</a:t>
            </a:r>
          </a:p>
          <a:p>
            <a:r>
              <a:rPr lang="en-US" dirty="0" err="1">
                <a:solidFill>
                  <a:schemeClr val="tx1"/>
                </a:solidFill>
              </a:rPr>
              <a:t>Lashley</a:t>
            </a:r>
            <a:r>
              <a:rPr lang="en-US" dirty="0">
                <a:solidFill>
                  <a:schemeClr val="tx1"/>
                </a:solidFill>
              </a:rPr>
              <a:t>, C. (2022). Business ethics and sustainability. </a:t>
            </a:r>
            <a:r>
              <a:rPr lang="en-US" i="1" dirty="0">
                <a:solidFill>
                  <a:schemeClr val="tx1"/>
                </a:solidFill>
              </a:rPr>
              <a:t>Research in Hospitality Management</a:t>
            </a:r>
            <a:r>
              <a:rPr lang="en-US" dirty="0">
                <a:solidFill>
                  <a:schemeClr val="tx1"/>
                </a:solidFill>
              </a:rPr>
              <a:t>, [online] 6(1), pp.1–7. Available at: https://www.tandfonline.com/doi/pdf/10.2989/RHM.2016.6.1.1.1289.</a:t>
            </a:r>
          </a:p>
          <a:p>
            <a:r>
              <a:rPr lang="en-US" dirty="0">
                <a:solidFill>
                  <a:schemeClr val="tx1"/>
                </a:solidFill>
              </a:rPr>
              <a:t>Mohammed </a:t>
            </a:r>
            <a:r>
              <a:rPr lang="en-US" dirty="0" err="1">
                <a:solidFill>
                  <a:schemeClr val="tx1"/>
                </a:solidFill>
              </a:rPr>
              <a:t>Shobri</a:t>
            </a:r>
            <a:r>
              <a:rPr lang="en-US" dirty="0">
                <a:solidFill>
                  <a:schemeClr val="tx1"/>
                </a:solidFill>
              </a:rPr>
              <a:t>, N.D. and </a:t>
            </a:r>
            <a:r>
              <a:rPr lang="en-US" dirty="0" err="1">
                <a:solidFill>
                  <a:schemeClr val="tx1"/>
                </a:solidFill>
              </a:rPr>
              <a:t>Putit</a:t>
            </a:r>
            <a:r>
              <a:rPr lang="en-US" dirty="0">
                <a:solidFill>
                  <a:schemeClr val="tx1"/>
                </a:solidFill>
              </a:rPr>
              <a:t>, L. (2021). Building Guest Loyalty: The Role of Guest Based Brand Equity and Guest Experience in Resort Hotel Industry. </a:t>
            </a:r>
            <a:r>
              <a:rPr lang="en-US" i="1" dirty="0">
                <a:solidFill>
                  <a:schemeClr val="tx1"/>
                </a:solidFill>
              </a:rPr>
              <a:t>Advanced Science Letters</a:t>
            </a:r>
            <a:r>
              <a:rPr lang="en-US" dirty="0">
                <a:solidFill>
                  <a:schemeClr val="tx1"/>
                </a:solidFill>
              </a:rPr>
              <a:t>, 21(5), pp.1605–1609.</a:t>
            </a:r>
          </a:p>
          <a:p>
            <a:endParaRPr lang="en-US" dirty="0"/>
          </a:p>
        </p:txBody>
      </p:sp>
    </p:spTree>
    <p:extLst>
      <p:ext uri="{BB962C8B-B14F-4D97-AF65-F5344CB8AC3E}">
        <p14:creationId xmlns:p14="http://schemas.microsoft.com/office/powerpoint/2010/main" val="3032002428"/>
      </p:ext>
    </p:extLst>
  </p:cSld>
  <p:clrMapOvr>
    <a:masterClrMapping/>
  </p:clrMapOvr>
</p:sld>
</file>

<file path=ppt/theme/theme1.xml><?xml version="1.0" encoding="utf-8"?>
<a:theme xmlns:a="http://schemas.openxmlformats.org/drawingml/2006/main" name="Feathered">
  <a:themeElements>
    <a:clrScheme name="Feathered">
      <a:dk1>
        <a:sysClr val="windowText" lastClr="000000"/>
      </a:dk1>
      <a:lt1>
        <a:sysClr val="window" lastClr="FFFFFF"/>
      </a:lt1>
      <a:dk2>
        <a:srgbClr val="1E1217"/>
      </a:dk2>
      <a:lt2>
        <a:srgbClr val="FAFDFD"/>
      </a:lt2>
      <a:accent1>
        <a:srgbClr val="78475D"/>
      </a:accent1>
      <a:accent2>
        <a:srgbClr val="A7D068"/>
      </a:accent2>
      <a:accent3>
        <a:srgbClr val="78C5CF"/>
      </a:accent3>
      <a:accent4>
        <a:srgbClr val="D36E88"/>
      </a:accent4>
      <a:accent5>
        <a:srgbClr val="D3C588"/>
      </a:accent5>
      <a:accent6>
        <a:srgbClr val="ED9E57"/>
      </a:accent6>
      <a:hlink>
        <a:srgbClr val="78C5CF"/>
      </a:hlink>
      <a:folHlink>
        <a:srgbClr val="D36E88"/>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Feathered</Template>
  <TotalTime>0</TotalTime>
  <Words>2313</Words>
  <Application>Microsoft Office PowerPoint</Application>
  <PresentationFormat>Widescreen</PresentationFormat>
  <Paragraphs>97</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Calibri</vt:lpstr>
      <vt:lpstr>Century Schoolbook</vt:lpstr>
      <vt:lpstr>Corbel</vt:lpstr>
      <vt:lpstr>Wingdings</vt:lpstr>
      <vt:lpstr>Feathered</vt:lpstr>
      <vt:lpstr>Hospitality and Guest Services</vt:lpstr>
      <vt:lpstr>Content Page</vt:lpstr>
      <vt:lpstr>Introduction</vt:lpstr>
      <vt:lpstr>Prime consumers of the brand</vt:lpstr>
      <vt:lpstr>Nature, scope and role of the guest services and facilities of Ritz Cartlon</vt:lpstr>
      <vt:lpstr>The role and function of guest services</vt:lpstr>
      <vt:lpstr>Importance of hospitality</vt:lpstr>
      <vt:lpstr>Ways of hotels to meet/exceed guest expectations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2023-05-08T16:42:30Z</dcterms:created>
  <dcterms:modified xsi:type="dcterms:W3CDTF">2023-05-24T12:18:53Z</dcterms:modified>
</cp:coreProperties>
</file>