
<file path=[Content_Types].xml><?xml version="1.0" encoding="utf-8"?>
<Types xmlns="http://schemas.openxmlformats.org/package/2006/content-types">
  <Default Extension="png" ContentType="image/png"/>
  <Default Extension="jpeg" ContentType="image/jpeg"/>
  <Default Extension="m4a" ContentType="audio/mp4"/>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73" r:id="rId5"/>
  </p:sldMasterIdLst>
  <p:notesMasterIdLst>
    <p:notesMasterId r:id="rId25"/>
  </p:notesMasterIdLst>
  <p:handoutMasterIdLst>
    <p:handoutMasterId r:id="rId26"/>
  </p:handoutMasterIdLst>
  <p:sldIdLst>
    <p:sldId id="256" r:id="rId6"/>
    <p:sldId id="259" r:id="rId7"/>
    <p:sldId id="337" r:id="rId8"/>
    <p:sldId id="320" r:id="rId9"/>
    <p:sldId id="322" r:id="rId10"/>
    <p:sldId id="323" r:id="rId11"/>
    <p:sldId id="325" r:id="rId12"/>
    <p:sldId id="324" r:id="rId13"/>
    <p:sldId id="335" r:id="rId14"/>
    <p:sldId id="329" r:id="rId15"/>
    <p:sldId id="311" r:id="rId16"/>
    <p:sldId id="313" r:id="rId17"/>
    <p:sldId id="314" r:id="rId18"/>
    <p:sldId id="316" r:id="rId19"/>
    <p:sldId id="333" r:id="rId20"/>
    <p:sldId id="331" r:id="rId21"/>
    <p:sldId id="334" r:id="rId22"/>
    <p:sldId id="332" r:id="rId23"/>
    <p:sldId id="330"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loop="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C50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96" d="100"/>
          <a:sy n="96" d="100"/>
        </p:scale>
        <p:origin x="68" y="180"/>
      </p:cViewPr>
      <p:guideLst>
        <p:guide orient="horz" pos="2160"/>
        <p:guide pos="384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pPr/>
              <a:t>15/06/2020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3394B5-B766-49B3-B28D-8C9742D89BC2}" type="datetimeFigureOut">
              <a:rPr lang="en-GB" smtClean="0"/>
              <a:pPr/>
              <a:t>15/06/2020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F7DB7A-1335-4F65-ACD9-92464B093211}" type="slidenum">
              <a:rPr lang="en-GB" smtClean="0"/>
              <a:pPr/>
              <a:t>‹#›</a:t>
            </a:fld>
            <a:endParaRPr lang="en-GB"/>
          </a:p>
        </p:txBody>
      </p:sp>
    </p:spTree>
    <p:extLst>
      <p:ext uri="{BB962C8B-B14F-4D97-AF65-F5344CB8AC3E}">
        <p14:creationId xmlns:p14="http://schemas.microsoft.com/office/powerpoint/2010/main" val="6698059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pPr/>
              <a:t>15/06/2020</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pic>
        <p:nvPicPr>
          <p:cNvPr id="7" name="Picture 6"/>
          <p:cNvPicPr>
            <a:picLocks noChangeAspect="1"/>
          </p:cNvPicPr>
          <p:nvPr userDrawn="1"/>
        </p:nvPicPr>
        <p:blipFill rotWithShape="1">
          <a:blip r:embed="rId3" cstate="print">
            <a:extLst>
              <a:ext uri="{28A0092B-C50C-407E-A947-70E740481C1C}">
                <a14:useLocalDpi xmlns:a14="http://schemas.microsoft.com/office/drawing/2010/main" val="0"/>
              </a:ext>
            </a:extLst>
          </a:blip>
          <a:srcRect l="262" r="1" b="34650"/>
          <a:stretch/>
        </p:blipFill>
        <p:spPr>
          <a:xfrm>
            <a:off x="7824192" y="188641"/>
            <a:ext cx="4128459" cy="1051855"/>
          </a:xfrm>
          <a:prstGeom prst="rect">
            <a:avLst/>
          </a:prstGeom>
        </p:spPr>
      </p:pic>
    </p:spTree>
    <p:extLst>
      <p:ext uri="{BB962C8B-B14F-4D97-AF65-F5344CB8AC3E}">
        <p14:creationId xmlns:p14="http://schemas.microsoft.com/office/powerpoint/2010/main" val="7588064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advClick="0" advTm="45000">
        <p15:prstTrans prst="fallOver"/>
      </p:transition>
    </mc:Choice>
    <mc:Fallback>
      <p:transition spd="slow" advClick="0" advTm="45000">
        <p:fade/>
      </p:transition>
    </mc:Fallback>
  </mc:AlternateContent>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Click to edit Master title style</a:t>
            </a:r>
            <a:endParaRPr lang="en-GB" dirty="0"/>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15/06/2020</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pic>
        <p:nvPicPr>
          <p:cNvPr id="8" name="Picture 7"/>
          <p:cNvPicPr>
            <a:picLocks noChangeAspect="1"/>
          </p:cNvPicPr>
          <p:nvPr userDrawn="1"/>
        </p:nvPicPr>
        <p:blipFill rotWithShape="1">
          <a:blip r:embed="rId2" cstate="print">
            <a:extLst>
              <a:ext uri="{28A0092B-C50C-407E-A947-70E740481C1C}">
                <a14:useLocalDpi xmlns:a14="http://schemas.microsoft.com/office/drawing/2010/main" val="0"/>
              </a:ext>
            </a:extLst>
          </a:blip>
          <a:srcRect l="262" r="1" b="34650"/>
          <a:stretch/>
        </p:blipFill>
        <p:spPr>
          <a:xfrm>
            <a:off x="9360363" y="332658"/>
            <a:ext cx="2112235" cy="720079"/>
          </a:xfrm>
          <a:prstGeom prst="rect">
            <a:avLst/>
          </a:prstGeom>
        </p:spPr>
      </p:pic>
      <p:pic>
        <p:nvPicPr>
          <p:cNvPr id="9" name="Picture 8"/>
          <p:cNvPicPr>
            <a:picLocks noChangeAspect="1"/>
          </p:cNvPicPr>
          <p:nvPr userDrawn="1"/>
        </p:nvPicPr>
        <p:blipFill rotWithShape="1">
          <a:blip r:embed="rId2" cstate="print">
            <a:extLst>
              <a:ext uri="{28A0092B-C50C-407E-A947-70E740481C1C}">
                <a14:useLocalDpi xmlns:a14="http://schemas.microsoft.com/office/drawing/2010/main" val="0"/>
              </a:ext>
            </a:extLst>
          </a:blip>
          <a:srcRect l="262" r="1" b="34650"/>
          <a:stretch/>
        </p:blipFill>
        <p:spPr>
          <a:xfrm>
            <a:off x="9360363" y="332657"/>
            <a:ext cx="2112235" cy="720079"/>
          </a:xfrm>
          <a:prstGeom prst="rect">
            <a:avLst/>
          </a:prstGeom>
        </p:spPr>
      </p:pic>
    </p:spTree>
    <p:extLst>
      <p:ext uri="{BB962C8B-B14F-4D97-AF65-F5344CB8AC3E}">
        <p14:creationId xmlns:p14="http://schemas.microsoft.com/office/powerpoint/2010/main" val="186190301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advClick="0" advTm="45000">
        <p15:prstTrans prst="fallOver"/>
      </p:transition>
    </mc:Choice>
    <mc:Fallback>
      <p:transition spd="slow" advClick="0" advTm="45000">
        <p:fade/>
      </p:transition>
    </mc:Fallback>
  </mc:AlternateContent>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15/06/2020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pic>
        <p:nvPicPr>
          <p:cNvPr id="8" name="Picture 7"/>
          <p:cNvPicPr>
            <a:picLocks noChangeAspect="1"/>
          </p:cNvPicPr>
          <p:nvPr userDrawn="1"/>
        </p:nvPicPr>
        <p:blipFill rotWithShape="1">
          <a:blip r:embed="rId2" cstate="print">
            <a:extLst>
              <a:ext uri="{28A0092B-C50C-407E-A947-70E740481C1C}">
                <a14:useLocalDpi xmlns:a14="http://schemas.microsoft.com/office/drawing/2010/main" val="0"/>
              </a:ext>
            </a:extLst>
          </a:blip>
          <a:srcRect l="262" r="1" b="34650"/>
          <a:stretch/>
        </p:blipFill>
        <p:spPr>
          <a:xfrm>
            <a:off x="9456373" y="414090"/>
            <a:ext cx="2304256" cy="864095"/>
          </a:xfrm>
          <a:prstGeom prst="rect">
            <a:avLst/>
          </a:prstGeom>
        </p:spPr>
      </p:pic>
    </p:spTree>
    <p:extLst>
      <p:ext uri="{BB962C8B-B14F-4D97-AF65-F5344CB8AC3E}">
        <p14:creationId xmlns:p14="http://schemas.microsoft.com/office/powerpoint/2010/main" val="240874081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advClick="0" advTm="45000">
        <p15:prstTrans prst="fallOver"/>
      </p:transition>
    </mc:Choice>
    <mc:Fallback>
      <p:transition spd="slow" advClick="0" advTm="45000">
        <p:fade/>
      </p:transition>
    </mc:Fallback>
  </mc:AlternateContent>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Click to edit Master title style</a:t>
            </a:r>
            <a:endParaRPr lang="en-GB" dirty="0"/>
          </a:p>
        </p:txBody>
      </p:sp>
      <p:sp>
        <p:nvSpPr>
          <p:cNvPr id="3" name="Date Placeholder 2"/>
          <p:cNvSpPr>
            <a:spLocks noGrp="1"/>
          </p:cNvSpPr>
          <p:nvPr>
            <p:ph type="dt" sz="half" idx="10"/>
          </p:nvPr>
        </p:nvSpPr>
        <p:spPr/>
        <p:txBody>
          <a:bodyPr/>
          <a:lstStyle/>
          <a:p>
            <a:fld id="{9C64F3F4-CE19-49F8-9EF4-FF4EE52031C2}" type="datetimeFigureOut">
              <a:rPr lang="en-GB" smtClean="0"/>
              <a:pPr/>
              <a:t>15/06/2020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pic>
        <p:nvPicPr>
          <p:cNvPr id="6" name="Picture 5"/>
          <p:cNvPicPr>
            <a:picLocks noChangeAspect="1"/>
          </p:cNvPicPr>
          <p:nvPr userDrawn="1"/>
        </p:nvPicPr>
        <p:blipFill rotWithShape="1">
          <a:blip r:embed="rId2" cstate="print">
            <a:extLst>
              <a:ext uri="{28A0092B-C50C-407E-A947-70E740481C1C}">
                <a14:useLocalDpi xmlns:a14="http://schemas.microsoft.com/office/drawing/2010/main" val="0"/>
              </a:ext>
            </a:extLst>
          </a:blip>
          <a:srcRect l="262" r="1" b="34650"/>
          <a:stretch/>
        </p:blipFill>
        <p:spPr>
          <a:xfrm>
            <a:off x="9624391" y="414090"/>
            <a:ext cx="2136237" cy="864095"/>
          </a:xfrm>
          <a:prstGeom prst="rect">
            <a:avLst/>
          </a:prstGeom>
        </p:spPr>
      </p:pic>
    </p:spTree>
    <p:extLst>
      <p:ext uri="{BB962C8B-B14F-4D97-AF65-F5344CB8AC3E}">
        <p14:creationId xmlns:p14="http://schemas.microsoft.com/office/powerpoint/2010/main" val="129350510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advClick="0" advTm="45000">
        <p15:prstTrans prst="fallOver"/>
      </p:transition>
    </mc:Choice>
    <mc:Fallback>
      <p:transition spd="slow" advClick="0" advTm="45000">
        <p:fade/>
      </p:transition>
    </mc:Fallback>
  </mc:AlternateContent>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15/06/2020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pic>
        <p:nvPicPr>
          <p:cNvPr id="5" name="Picture 4"/>
          <p:cNvPicPr>
            <a:picLocks noChangeAspect="1"/>
          </p:cNvPicPr>
          <p:nvPr userDrawn="1"/>
        </p:nvPicPr>
        <p:blipFill rotWithShape="1">
          <a:blip r:embed="rId2" cstate="print">
            <a:extLst>
              <a:ext uri="{28A0092B-C50C-407E-A947-70E740481C1C}">
                <a14:useLocalDpi xmlns:a14="http://schemas.microsoft.com/office/drawing/2010/main" val="0"/>
              </a:ext>
            </a:extLst>
          </a:blip>
          <a:srcRect l="262" r="1" b="34650"/>
          <a:stretch/>
        </p:blipFill>
        <p:spPr>
          <a:xfrm>
            <a:off x="9552383" y="414090"/>
            <a:ext cx="2208245" cy="864095"/>
          </a:xfrm>
          <a:prstGeom prst="rect">
            <a:avLst/>
          </a:prstGeom>
        </p:spPr>
      </p:pic>
    </p:spTree>
    <p:extLst>
      <p:ext uri="{BB962C8B-B14F-4D97-AF65-F5344CB8AC3E}">
        <p14:creationId xmlns:p14="http://schemas.microsoft.com/office/powerpoint/2010/main" val="23109965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advClick="0" advTm="45000">
        <p15:prstTrans prst="fallOver"/>
      </p:transition>
    </mc:Choice>
    <mc:Fallback>
      <p:transition spd="slow" advClick="0" advTm="45000">
        <p:fade/>
      </p:transition>
    </mc:Fallback>
  </mc:AlternateContent>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2" name="Picture 1"/>
          <p:cNvPicPr>
            <a:picLocks noChangeAspect="1"/>
          </p:cNvPicPr>
          <p:nvPr userDrawn="1"/>
        </p:nvPicPr>
        <p:blipFill rotWithShape="1">
          <a:blip r:embed="rId2" cstate="print">
            <a:extLst>
              <a:ext uri="{28A0092B-C50C-407E-A947-70E740481C1C}">
                <a14:useLocalDpi xmlns:a14="http://schemas.microsoft.com/office/drawing/2010/main" val="0"/>
              </a:ext>
            </a:extLst>
          </a:blip>
          <a:srcRect l="262" r="1" b="34650"/>
          <a:stretch/>
        </p:blipFill>
        <p:spPr>
          <a:xfrm>
            <a:off x="9480376" y="404664"/>
            <a:ext cx="2304256" cy="864095"/>
          </a:xfrm>
          <a:prstGeom prst="rect">
            <a:avLst/>
          </a:prstGeom>
        </p:spPr>
      </p:pic>
    </p:spTree>
    <p:extLst>
      <p:ext uri="{BB962C8B-B14F-4D97-AF65-F5344CB8AC3E}">
        <p14:creationId xmlns:p14="http://schemas.microsoft.com/office/powerpoint/2010/main" val="93449841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advClick="0" advTm="45000">
        <p15:prstTrans prst="fallOver"/>
      </p:transition>
    </mc:Choice>
    <mc:Fallback>
      <p:transition spd="slow" advClick="0" advTm="45000">
        <p:fade/>
      </p:transition>
    </mc:Fallback>
  </mc:AlternateContent>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15/06/2020</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9179451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advClick="0" advTm="45000">
        <p15:prstTrans prst="fallOver"/>
      </p:transition>
    </mc:Choice>
    <mc:Fallback>
      <p:transition spd="slow" advClick="0" advTm="45000">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15/06/2020</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04437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advClick="0" advTm="45000">
        <p15:prstTrans prst="fallOver"/>
      </p:transition>
    </mc:Choice>
    <mc:Fallback>
      <p:transition spd="slow" advClick="0" advTm="45000">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15/06/2020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187654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advClick="0" advTm="45000">
        <p15:prstTrans prst="fallOver"/>
      </p:transition>
    </mc:Choice>
    <mc:Fallback>
      <p:transition spd="slow" advClick="0" advTm="45000">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15/06/2020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7319190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advClick="0" advTm="45000">
        <p15:prstTrans prst="fallOver"/>
      </p:transition>
    </mc:Choice>
    <mc:Fallback>
      <p:transition spd="slow" advClick="0" advTm="45000">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15/06/2020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5493968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advClick="0" advTm="45000">
        <p15:prstTrans prst="fallOver"/>
      </p:transition>
    </mc:Choice>
    <mc:Fallback>
      <p:transition spd="slow" advClick="0" advTm="45000">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15/06/2020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2156441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advClick="0" advTm="45000">
        <p15:prstTrans prst="fallOver"/>
      </p:transition>
    </mc:Choice>
    <mc:Fallback>
      <p:transition spd="slow" advClick="0" advTm="45000">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15/06/2020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
        <p:nvSpPr>
          <p:cNvPr id="3" name="Rectangle 2"/>
          <p:cNvSpPr/>
          <p:nvPr userDrawn="1"/>
        </p:nvSpPr>
        <p:spPr>
          <a:xfrm>
            <a:off x="911424" y="116632"/>
            <a:ext cx="10561173" cy="338554"/>
          </a:xfrm>
          <a:prstGeom prst="rect">
            <a:avLst/>
          </a:prstGeom>
        </p:spPr>
        <p:txBody>
          <a:bodyPr wrap="square">
            <a:spAutoFit/>
          </a:bodyPr>
          <a:lstStyle/>
          <a:p>
            <a:r>
              <a:rPr lang="en-US" sz="1600" b="1" dirty="0" smtClean="0">
                <a:effectLst/>
                <a:latin typeface="Tempus Sans ITC" panose="04020404030D07020202" pitchFamily="82" charset="0"/>
                <a:ea typeface="Times New Roman" panose="02020603050405020304" pitchFamily="18" charset="0"/>
              </a:rPr>
              <a:t>201</a:t>
            </a:r>
            <a:r>
              <a:rPr lang="en-CA" sz="1600" b="1" dirty="0" smtClean="0">
                <a:effectLst/>
                <a:latin typeface="Tempus Sans ITC" panose="04020404030D07020202" pitchFamily="82" charset="0"/>
                <a:ea typeface="Times New Roman" panose="02020603050405020304" pitchFamily="18" charset="0"/>
              </a:rPr>
              <a:t>9</a:t>
            </a:r>
            <a:r>
              <a:rPr lang="en-US" sz="1600" b="1" dirty="0" smtClean="0">
                <a:effectLst/>
                <a:latin typeface="Tempus Sans ITC" panose="04020404030D07020202" pitchFamily="82" charset="0"/>
                <a:ea typeface="Times New Roman" panose="02020603050405020304" pitchFamily="18" charset="0"/>
              </a:rPr>
              <a:t> Canadian Engineering Education Association (CEEA</a:t>
            </a:r>
            <a:r>
              <a:rPr lang="en-CA" sz="1600" b="1" dirty="0" smtClean="0">
                <a:effectLst/>
                <a:latin typeface="Tempus Sans ITC" panose="04020404030D07020202" pitchFamily="82" charset="0"/>
                <a:ea typeface="Times New Roman" panose="02020603050405020304" pitchFamily="18" charset="0"/>
              </a:rPr>
              <a:t>-ACEG</a:t>
            </a:r>
            <a:r>
              <a:rPr lang="en-US" sz="1600" b="1" dirty="0" smtClean="0">
                <a:effectLst/>
                <a:latin typeface="Tempus Sans ITC" panose="04020404030D07020202" pitchFamily="82" charset="0"/>
                <a:ea typeface="Times New Roman" panose="02020603050405020304" pitchFamily="18" charset="0"/>
              </a:rPr>
              <a:t>1</a:t>
            </a:r>
            <a:r>
              <a:rPr lang="en-CA" sz="1600" b="1" dirty="0" smtClean="0">
                <a:effectLst/>
                <a:latin typeface="Tempus Sans ITC" panose="04020404030D07020202" pitchFamily="82" charset="0"/>
                <a:ea typeface="Times New Roman" panose="02020603050405020304" pitchFamily="18" charset="0"/>
              </a:rPr>
              <a:t>9</a:t>
            </a:r>
            <a:r>
              <a:rPr lang="en-US" sz="1600" b="1" dirty="0" smtClean="0">
                <a:effectLst/>
                <a:latin typeface="Tempus Sans ITC" panose="04020404030D07020202" pitchFamily="82" charset="0"/>
                <a:ea typeface="Times New Roman" panose="02020603050405020304" pitchFamily="18" charset="0"/>
              </a:rPr>
              <a:t>) Conference</a:t>
            </a:r>
            <a:endParaRPr lang="en-GB" sz="1600" b="1" dirty="0">
              <a:latin typeface="Tempus Sans ITC" panose="04020404030D07020202" pitchFamily="82" charset="0"/>
            </a:endParaRPr>
          </a:p>
        </p:txBody>
      </p:sp>
    </p:spTree>
    <p:extLst>
      <p:ext uri="{BB962C8B-B14F-4D97-AF65-F5344CB8AC3E}">
        <p14:creationId xmlns:p14="http://schemas.microsoft.com/office/powerpoint/2010/main" val="381154817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advClick="0" advTm="45000">
        <p15:prstTrans prst="fallOver"/>
      </p:transition>
    </mc:Choice>
    <mc:Fallback>
      <p:transition spd="slow" advClick="0" advTm="45000">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15/06/2020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3903921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advClick="0" advTm="45000">
        <p15:prstTrans prst="fallOver"/>
      </p:transition>
    </mc:Choice>
    <mc:Fallback>
      <p:transition spd="slow" advClick="0" advTm="45000">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15/06/2020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7823718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advClick="0" advTm="45000">
        <p15:prstTrans prst="fallOver"/>
      </p:transition>
    </mc:Choice>
    <mc:Fallback>
      <p:transition spd="slow" advClick="0" advTm="45000">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15/06/2020</a:t>
            </a:fld>
            <a:endParaRPr lang="en-GB"/>
          </a:p>
        </p:txBody>
      </p:sp>
    </p:spTree>
    <p:extLst>
      <p:ext uri="{BB962C8B-B14F-4D97-AF65-F5344CB8AC3E}">
        <p14:creationId xmlns:p14="http://schemas.microsoft.com/office/powerpoint/2010/main" val="21976071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advClick="0" advTm="45000">
        <p15:prstTrans prst="fallOver"/>
      </p:transition>
    </mc:Choice>
    <mc:Fallback>
      <p:transition spd="slow" advClick="0" advTm="45000">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15/06/2020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3553801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advClick="0" advTm="45000">
        <p15:prstTrans prst="fallOver"/>
      </p:transition>
    </mc:Choice>
    <mc:Fallback>
      <p:transition spd="slow" advClick="0" advTm="45000">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4.xml"/><Relationship Id="rId13" Type="http://schemas.openxmlformats.org/officeDocument/2006/relationships/image" Target="../media/image8.jpg"/><Relationship Id="rId3" Type="http://schemas.openxmlformats.org/officeDocument/2006/relationships/slideLayout" Target="../slideLayouts/slideLayout9.xml"/><Relationship Id="rId7" Type="http://schemas.openxmlformats.org/officeDocument/2006/relationships/slideLayout" Target="../slideLayouts/slideLayout13.xml"/><Relationship Id="rId12" Type="http://schemas.openxmlformats.org/officeDocument/2006/relationships/theme" Target="../theme/theme2.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11" Type="http://schemas.openxmlformats.org/officeDocument/2006/relationships/slideLayout" Target="../slideLayouts/slideLayout17.xml"/><Relationship Id="rId5" Type="http://schemas.openxmlformats.org/officeDocument/2006/relationships/slideLayout" Target="../slideLayouts/slideLayout11.xml"/><Relationship Id="rId10" Type="http://schemas.openxmlformats.org/officeDocument/2006/relationships/slideLayout" Target="../slideLayouts/slideLayout16.xml"/><Relationship Id="rId4" Type="http://schemas.openxmlformats.org/officeDocument/2006/relationships/slideLayout" Target="../slideLayouts/slideLayout10.xml"/><Relationship Id="rId9" Type="http://schemas.openxmlformats.org/officeDocument/2006/relationships/slideLayout" Target="../slideLayouts/slideLayout1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8"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15/06/2020</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2" r:id="rId3"/>
    <p:sldLayoutId id="2147483654" r:id="rId4"/>
    <p:sldLayoutId id="2147483655" r:id="rId5"/>
    <p:sldLayoutId id="2147483672" r:id="rId6"/>
  </p:sldLayoutIdLst>
  <mc:AlternateContent xmlns:mc="http://schemas.openxmlformats.org/markup-compatibility/2006">
    <mc:Choice xmlns:p15="http://schemas.microsoft.com/office/powerpoint/2012/main" Requires="p15">
      <p:transition xmlns:p14="http://schemas.microsoft.com/office/powerpoint/2010/main" spd="slow" p14:dur="2000" advClick="0" advTm="45000">
        <p15:prstTrans prst="fallOver"/>
      </p:transition>
    </mc:Choice>
    <mc:Fallback>
      <p:transition spd="slow" advClick="0" advTm="45000">
        <p:fade/>
      </p:transition>
    </mc:Fallback>
  </mc:AlternateContent>
  <p:timing>
    <p:tnLst>
      <p:par>
        <p:cTn id="1" dur="indefinite" restart="never" nodeType="tmRoot"/>
      </p:par>
    </p:tnLst>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15/06/2020</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406986362"/>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mc:AlternateContent xmlns:mc="http://schemas.openxmlformats.org/markup-compatibility/2006">
    <mc:Choice xmlns:p15="http://schemas.microsoft.com/office/powerpoint/2012/main" Requires="p15">
      <p:transition xmlns:p14="http://schemas.microsoft.com/office/powerpoint/2010/main" spd="slow" p14:dur="2000" advClick="0" advTm="45000">
        <p15:prstTrans prst="fallOver"/>
      </p:transition>
    </mc:Choice>
    <mc:Fallback>
      <p:transition spd="slow" advClick="0" advTm="45000">
        <p:fade/>
      </p:transition>
    </mc:Fallback>
  </mc:AlternateConten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10.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hyperlink" Target="mailto:Irina.neaga@uwtsd.ac.uk" TargetMode="External"/><Relationship Id="rId5" Type="http://schemas.openxmlformats.org/officeDocument/2006/relationships/hyperlink" Target="http://www.uwtsd.ac.uk/" TargetMode="External"/><Relationship Id="rId4" Type="http://schemas.openxmlformats.org/officeDocument/2006/relationships/hyperlink" Target="http://uwtsd.ac.uk/staff/irina-neaga/" TargetMode="Externa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0.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0.png"/><Relationship Id="rId5" Type="http://schemas.openxmlformats.org/officeDocument/2006/relationships/image" Target="../media/image12.emf"/><Relationship Id="rId4" Type="http://schemas.openxmlformats.org/officeDocument/2006/relationships/image" Target="../media/image1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0.png"/><Relationship Id="rId4" Type="http://schemas.openxmlformats.org/officeDocument/2006/relationships/image" Target="../media/image13.emf"/></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0.png"/><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0.png"/><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xml"/><Relationship Id="rId7" Type="http://schemas.openxmlformats.org/officeDocument/2006/relationships/hyperlink" Target="https://www.siemens.com/global/en/home/company/topic-areas/future-of-manufacturing/digital-enterprise.html" TargetMode="Externa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hyperlink" Target="https://www.youtube.com/watch?v=JTl8w6yAjds" TargetMode="External"/><Relationship Id="rId5" Type="http://schemas.openxmlformats.org/officeDocument/2006/relationships/hyperlink" Target="https://youtu.be/dpatdO2uPCA" TargetMode="External"/><Relationship Id="rId4" Type="http://schemas.openxmlformats.org/officeDocument/2006/relationships/hyperlink" Target="https://www.youtube.com/watch?v=KEC5DQqCykI" TargetMode="Externa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0.png"/><Relationship Id="rId4" Type="http://schemas.openxmlformats.org/officeDocument/2006/relationships/image" Target="../media/image16.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0.png"/><Relationship Id="rId4" Type="http://schemas.openxmlformats.org/officeDocument/2006/relationships/image" Target="../media/image17.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10.png"/><Relationship Id="rId4" Type="http://schemas.openxmlformats.org/officeDocument/2006/relationships/image" Target="../media/image18.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10.png"/><Relationship Id="rId4" Type="http://schemas.openxmlformats.org/officeDocument/2006/relationships/image" Target="../media/image19.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10.png"/><Relationship Id="rId4" Type="http://schemas.openxmlformats.org/officeDocument/2006/relationships/image" Target="../media/image20.jpe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10.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10.png"/><Relationship Id="rId4" Type="http://schemas.openxmlformats.org/officeDocument/2006/relationships/hyperlink" Target="https://www.logisticsmgmt.com/topic/tag/Blockchain" TargetMode="Externa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10.png"/><Relationship Id="rId4" Type="http://schemas.openxmlformats.org/officeDocument/2006/relationships/image" Target="../media/image21.emf"/></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4" Type="http://schemas.openxmlformats.org/officeDocument/2006/relationships/image" Target="../media/image10.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10.png"/><Relationship Id="rId5" Type="http://schemas.openxmlformats.org/officeDocument/2006/relationships/image" Target="../media/image6.jpeg"/><Relationship Id="rId4" Type="http://schemas.openxmlformats.org/officeDocument/2006/relationships/image" Target="../media/image22.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89886" y="1988841"/>
            <a:ext cx="7390082" cy="1470025"/>
          </a:xfrm>
        </p:spPr>
        <p:txBody>
          <a:bodyPr>
            <a:normAutofit fontScale="90000"/>
          </a:bodyPr>
          <a:lstStyle/>
          <a:p>
            <a:pPr algn="r"/>
            <a:r>
              <a:rPr lang="en-GB" i="1" dirty="0" smtClean="0">
                <a:solidFill>
                  <a:schemeClr val="bg1"/>
                </a:solidFill>
              </a:rPr>
              <a:t/>
            </a:r>
            <a:br>
              <a:rPr lang="en-GB" i="1" dirty="0" smtClean="0">
                <a:solidFill>
                  <a:schemeClr val="bg1"/>
                </a:solidFill>
              </a:rPr>
            </a:br>
            <a:r>
              <a:rPr lang="en-US" b="1" dirty="0" smtClean="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Supply Chains </a:t>
            </a:r>
            <a:r>
              <a:rPr lang="en-GB" b="1"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D</a:t>
            </a:r>
            <a:r>
              <a:rPr lang="hu-HU" b="1" dirty="0" smtClean="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evelopement </a:t>
            </a:r>
            <a:r>
              <a:rPr lang="hu-HU" b="1"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based on Industry 4.0</a:t>
            </a:r>
            <a:r>
              <a:rPr lang="en-GB" b="1"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r>
            <a:br>
              <a:rPr lang="en-GB" b="1"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br>
            <a:r>
              <a:rPr lang="en-GB" b="1" i="1" dirty="0" smtClean="0">
                <a:solidFill>
                  <a:schemeClr val="bg1"/>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r>
            <a:br>
              <a:rPr lang="en-GB" b="1" i="1" dirty="0" smtClean="0">
                <a:solidFill>
                  <a:schemeClr val="bg1"/>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br>
            <a:endParaRPr lang="en-GB" b="1" dirty="0">
              <a:solidFill>
                <a:schemeClr val="bg1"/>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endParaRPr>
          </a:p>
        </p:txBody>
      </p:sp>
      <p:grpSp>
        <p:nvGrpSpPr>
          <p:cNvPr id="4" name="Group 4"/>
          <p:cNvGrpSpPr>
            <a:grpSpLocks noChangeAspect="1"/>
          </p:cNvGrpSpPr>
          <p:nvPr/>
        </p:nvGrpSpPr>
        <p:grpSpPr bwMode="auto">
          <a:xfrm>
            <a:off x="2207998" y="1294618"/>
            <a:ext cx="8712539" cy="4380378"/>
            <a:chOff x="-2390" y="614"/>
            <a:chExt cx="8601" cy="2974"/>
          </a:xfrm>
        </p:grpSpPr>
        <p:sp>
          <p:nvSpPr>
            <p:cNvPr id="5" name="AutoShape 3"/>
            <p:cNvSpPr>
              <a:spLocks noChangeAspect="1" noChangeArrowheads="1" noTextEdit="1"/>
            </p:cNvSpPr>
            <p:nvPr/>
          </p:nvSpPr>
          <p:spPr bwMode="auto">
            <a:xfrm>
              <a:off x="567" y="1344"/>
              <a:ext cx="4119" cy="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 name="Rectangle 5"/>
            <p:cNvSpPr>
              <a:spLocks noChangeArrowheads="1"/>
            </p:cNvSpPr>
            <p:nvPr/>
          </p:nvSpPr>
          <p:spPr bwMode="auto">
            <a:xfrm>
              <a:off x="-2390" y="614"/>
              <a:ext cx="8601" cy="4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algn="ctr"/>
              <a:endParaRPr lang="en-US" altLang="en-US" sz="4400" b="1" dirty="0">
                <a:effectLst>
                  <a:outerShdw blurRad="38100" dist="38100" dir="2700000" algn="tl">
                    <a:srgbClr val="000000">
                      <a:alpha val="43137"/>
                    </a:srgbClr>
                  </a:outerShdw>
                </a:effectLst>
              </a:endParaRPr>
            </a:p>
          </p:txBody>
        </p:sp>
        <p:sp>
          <p:nvSpPr>
            <p:cNvPr id="7" name="Rectangle 6"/>
            <p:cNvSpPr>
              <a:spLocks noChangeArrowheads="1"/>
            </p:cNvSpPr>
            <p:nvPr/>
          </p:nvSpPr>
          <p:spPr bwMode="auto">
            <a:xfrm>
              <a:off x="-1964" y="2083"/>
              <a:ext cx="7092" cy="15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algn="r"/>
              <a:r>
                <a:rPr lang="en-GB" b="1" dirty="0" err="1">
                  <a:solidFill>
                    <a:srgbClr val="FFFF00"/>
                  </a:solidFill>
                  <a:effectLst>
                    <a:outerShdw blurRad="38100" dist="38100" dir="2700000" algn="tl">
                      <a:srgbClr val="000000">
                        <a:alpha val="43137"/>
                      </a:srgbClr>
                    </a:outerShdw>
                  </a:effectLst>
                  <a:uFill>
                    <a:solidFill>
                      <a:schemeClr val="bg1"/>
                    </a:solidFill>
                  </a:uFill>
                  <a:latin typeface="Arial Narrow" panose="020B0606020202030204" pitchFamily="34" charset="0"/>
                  <a:hlinkClick r:id="rId4"/>
                </a:rPr>
                <a:t>Dr.</a:t>
              </a:r>
              <a:r>
                <a:rPr lang="en-GB" b="1" dirty="0">
                  <a:solidFill>
                    <a:srgbClr val="FFFF00"/>
                  </a:solidFill>
                  <a:effectLst>
                    <a:outerShdw blurRad="38100" dist="38100" dir="2700000" algn="tl">
                      <a:srgbClr val="000000">
                        <a:alpha val="43137"/>
                      </a:srgbClr>
                    </a:outerShdw>
                  </a:effectLst>
                  <a:uFill>
                    <a:solidFill>
                      <a:schemeClr val="bg1"/>
                    </a:solidFill>
                  </a:uFill>
                  <a:latin typeface="Arial Narrow" panose="020B0606020202030204" pitchFamily="34" charset="0"/>
                  <a:hlinkClick r:id="rId4"/>
                </a:rPr>
                <a:t> Irina Neaga</a:t>
              </a:r>
              <a:endParaRPr lang="en-GB" b="1" dirty="0">
                <a:solidFill>
                  <a:srgbClr val="FFFF00"/>
                </a:solidFill>
                <a:effectLst>
                  <a:outerShdw blurRad="38100" dist="38100" dir="2700000" algn="tl">
                    <a:srgbClr val="000000">
                      <a:alpha val="43137"/>
                    </a:srgbClr>
                  </a:outerShdw>
                </a:effectLst>
                <a:uFill>
                  <a:solidFill>
                    <a:schemeClr val="bg1"/>
                  </a:solidFill>
                </a:uFill>
                <a:latin typeface="Arial Narrow" panose="020B0606020202030204" pitchFamily="34" charset="0"/>
              </a:endParaRPr>
            </a:p>
            <a:p>
              <a:pPr algn="r"/>
              <a:r>
                <a:rPr lang="en-GB" dirty="0">
                  <a:latin typeface="Arial Narrow" panose="020B0606020202030204" pitchFamily="34" charset="0"/>
                </a:rPr>
                <a:t>Senior Lecturer in Logistics</a:t>
              </a:r>
            </a:p>
            <a:p>
              <a:pPr algn="r"/>
              <a:endParaRPr lang="en-GB" dirty="0">
                <a:solidFill>
                  <a:schemeClr val="bg1"/>
                </a:solidFill>
                <a:latin typeface="Arial Narrow" panose="020B0606020202030204" pitchFamily="34" charset="0"/>
              </a:endParaRPr>
            </a:p>
            <a:p>
              <a:pPr algn="r"/>
              <a:r>
                <a:rPr lang="en-GB" dirty="0">
                  <a:solidFill>
                    <a:schemeClr val="bg1"/>
                  </a:solidFill>
                  <a:latin typeface="Arial Narrow" panose="020B0606020202030204" pitchFamily="34" charset="0"/>
                </a:rPr>
                <a:t>|</a:t>
              </a:r>
              <a:r>
                <a:rPr lang="en-GB" b="1" u="sng" dirty="0">
                  <a:solidFill>
                    <a:schemeClr val="bg1"/>
                  </a:solidFill>
                  <a:latin typeface="Arial Narrow" panose="020B0606020202030204" pitchFamily="34" charset="0"/>
                  <a:hlinkClick r:id="rId5"/>
                </a:rPr>
                <a:t>University of Wales Trinity St David</a:t>
              </a:r>
              <a:endParaRPr lang="en-GB" dirty="0">
                <a:solidFill>
                  <a:schemeClr val="bg1"/>
                </a:solidFill>
                <a:latin typeface="Arial Narrow" panose="020B0606020202030204" pitchFamily="34" charset="0"/>
              </a:endParaRPr>
            </a:p>
            <a:p>
              <a:pPr algn="r"/>
              <a:r>
                <a:rPr lang="en-GB" b="1" dirty="0">
                  <a:solidFill>
                    <a:schemeClr val="bg1"/>
                  </a:solidFill>
                  <a:latin typeface="Arial Narrow" panose="020B0606020202030204" pitchFamily="34" charset="0"/>
                </a:rPr>
                <a:t>Swansea, United Kingdom</a:t>
              </a:r>
            </a:p>
            <a:p>
              <a:pPr algn="r"/>
              <a:r>
                <a:rPr lang="en-GB" dirty="0">
                  <a:solidFill>
                    <a:schemeClr val="bg1"/>
                  </a:solidFill>
                  <a:latin typeface="Arial Narrow" panose="020B0606020202030204" pitchFamily="34" charset="0"/>
                </a:rPr>
                <a:t> </a:t>
              </a:r>
              <a:r>
                <a:rPr lang="en-GB" b="1" dirty="0">
                  <a:solidFill>
                    <a:schemeClr val="bg1"/>
                  </a:solidFill>
                  <a:latin typeface="Arial Narrow" panose="020B0606020202030204" pitchFamily="34" charset="0"/>
                </a:rPr>
                <a:t>Email: </a:t>
              </a:r>
              <a:r>
                <a:rPr lang="en-GB" b="1" u="sng" dirty="0">
                  <a:solidFill>
                    <a:schemeClr val="bg1"/>
                  </a:solidFill>
                  <a:latin typeface="Arial Narrow" panose="020B0606020202030204" pitchFamily="34" charset="0"/>
                  <a:hlinkClick r:id="rId6"/>
                </a:rPr>
                <a:t>Irina.neaga@uwtsd.ac.uk</a:t>
              </a:r>
              <a:endParaRPr lang="en-GB" dirty="0">
                <a:solidFill>
                  <a:schemeClr val="bg1"/>
                </a:solidFill>
                <a:latin typeface="Arial Narrow" panose="020B0606020202030204" pitchFamily="34" charset="0"/>
              </a:endParaRPr>
            </a:p>
            <a:p>
              <a:pPr algn="r"/>
              <a:r>
                <a:rPr lang="en-GB" dirty="0">
                  <a:solidFill>
                    <a:schemeClr val="bg1"/>
                  </a:solidFill>
                  <a:latin typeface="Arial Narrow" panose="020B0606020202030204" pitchFamily="34" charset="0"/>
                </a:rPr>
                <a:t>	</a:t>
              </a:r>
            </a:p>
            <a:p>
              <a:r>
                <a:rPr lang="en-US" altLang="en-US" dirty="0">
                  <a:solidFill>
                    <a:srgbClr val="000000"/>
                  </a:solidFill>
                  <a:latin typeface="Arial Narrow" panose="020B0606020202030204" pitchFamily="34" charset="0"/>
                </a:rPr>
                <a:t> </a:t>
              </a:r>
              <a:endParaRPr lang="en-US" altLang="en-US" dirty="0">
                <a:latin typeface="Arial Narrow" panose="020B0606020202030204" pitchFamily="34" charset="0"/>
              </a:endParaRPr>
            </a:p>
          </p:txBody>
        </p:sp>
      </p:gr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40895528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advClick="0" advTm="47656">
        <p15:prstTrans prst="fallOver"/>
      </p:transition>
    </mc:Choice>
    <mc:Fallback>
      <p:transition spd="slow" advClick="0" advTm="4765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idx="4294967295"/>
          </p:nvPr>
        </p:nvSpPr>
        <p:spPr>
          <a:xfrm>
            <a:off x="0" y="260350"/>
            <a:ext cx="10972800" cy="1143000"/>
          </a:xfrm>
        </p:spPr>
        <p:txBody>
          <a:bodyPr>
            <a:normAutofit/>
          </a:bodyPr>
          <a:lstStyle/>
          <a:p>
            <a:pPr eaLnBrk="1" hangingPunct="1">
              <a:defRPr/>
            </a:pPr>
            <a:r>
              <a:rPr lang="en-US" altLang="en-US" sz="3600" b="1" dirty="0">
                <a:solidFill>
                  <a:schemeClr val="tx2"/>
                </a:solidFill>
                <a:effectLst>
                  <a:outerShdw blurRad="38100" dist="38100" dir="2700000" algn="tl">
                    <a:srgbClr val="000000">
                      <a:alpha val="43137"/>
                    </a:srgbClr>
                  </a:outerShdw>
                </a:effectLst>
              </a:rPr>
              <a:t>Content</a:t>
            </a:r>
          </a:p>
        </p:txBody>
      </p:sp>
      <p:sp>
        <p:nvSpPr>
          <p:cNvPr id="16387" name="Content Placeholder 2"/>
          <p:cNvSpPr>
            <a:spLocks noGrp="1"/>
          </p:cNvSpPr>
          <p:nvPr>
            <p:ph idx="4294967295"/>
          </p:nvPr>
        </p:nvSpPr>
        <p:spPr>
          <a:xfrm>
            <a:off x="0" y="1600200"/>
            <a:ext cx="10972800" cy="4133056"/>
          </a:xfrm>
        </p:spPr>
        <p:txBody>
          <a:bodyPr>
            <a:normAutofit/>
          </a:bodyPr>
          <a:lstStyle/>
          <a:p>
            <a:pPr marL="2171700" lvl="4" indent="-342900">
              <a:lnSpc>
                <a:spcPct val="90000"/>
              </a:lnSpc>
              <a:buFont typeface="+mj-lt"/>
              <a:buAutoNum type="arabicPeriod"/>
            </a:pPr>
            <a:r>
              <a:rPr lang="en-US" altLang="en-US" sz="2200" dirty="0" smtClean="0">
                <a:latin typeface="+mj-lt"/>
                <a:cs typeface="Arial" panose="020B0604020202020204" pitchFamily="34" charset="0"/>
              </a:rPr>
              <a:t>Overview </a:t>
            </a:r>
            <a:endParaRPr lang="en-US" altLang="en-US" sz="2200" dirty="0" smtClean="0">
              <a:latin typeface="+mj-lt"/>
              <a:cs typeface="Arial" panose="020B0604020202020204" pitchFamily="34" charset="0"/>
            </a:endParaRPr>
          </a:p>
          <a:p>
            <a:pPr marL="2171700" lvl="4" indent="-342900">
              <a:lnSpc>
                <a:spcPct val="90000"/>
              </a:lnSpc>
              <a:buFont typeface="+mj-lt"/>
              <a:buAutoNum type="arabicPeriod"/>
            </a:pPr>
            <a:r>
              <a:rPr lang="en-US" altLang="en-US" sz="2200" dirty="0" smtClean="0">
                <a:latin typeface="+mj-lt"/>
                <a:cs typeface="Arial" panose="020B0604020202020204" pitchFamily="34" charset="0"/>
              </a:rPr>
              <a:t>Roadmap </a:t>
            </a:r>
            <a:r>
              <a:rPr lang="en-US" altLang="en-US" sz="2200" dirty="0" smtClean="0">
                <a:latin typeface="+mj-lt"/>
                <a:cs typeface="Arial" panose="020B0604020202020204" pitchFamily="34" charset="0"/>
              </a:rPr>
              <a:t>of Industry </a:t>
            </a:r>
            <a:r>
              <a:rPr lang="en-US" altLang="en-US" sz="2200" dirty="0" smtClean="0">
                <a:latin typeface="+mj-lt"/>
                <a:cs typeface="Arial" panose="020B0604020202020204" pitchFamily="34" charset="0"/>
              </a:rPr>
              <a:t>4.0 to support Digital Supply Chains</a:t>
            </a:r>
            <a:endParaRPr lang="en-US" altLang="en-US" sz="2200" dirty="0" smtClean="0">
              <a:latin typeface="+mj-lt"/>
              <a:cs typeface="Arial" panose="020B0604020202020204" pitchFamily="34" charset="0"/>
            </a:endParaRPr>
          </a:p>
          <a:p>
            <a:pPr marL="2171700" lvl="4" indent="-342900">
              <a:lnSpc>
                <a:spcPct val="90000"/>
              </a:lnSpc>
              <a:buFont typeface="+mj-lt"/>
              <a:buAutoNum type="arabicPeriod"/>
            </a:pPr>
            <a:r>
              <a:rPr lang="en-US" altLang="en-US" sz="2200" dirty="0" smtClean="0">
                <a:latin typeface="+mj-lt"/>
                <a:cs typeface="Arial" panose="020B0604020202020204" pitchFamily="34" charset="0"/>
              </a:rPr>
              <a:t>Current </a:t>
            </a:r>
            <a:r>
              <a:rPr lang="en-US" altLang="en-US" sz="2200" dirty="0" smtClean="0">
                <a:latin typeface="+mj-lt"/>
                <a:cs typeface="Arial" panose="020B0604020202020204" pitchFamily="34" charset="0"/>
              </a:rPr>
              <a:t>State of the Art</a:t>
            </a:r>
          </a:p>
          <a:p>
            <a:pPr marL="2171700" lvl="4" indent="-342900">
              <a:lnSpc>
                <a:spcPct val="90000"/>
              </a:lnSpc>
              <a:buFont typeface="+mj-lt"/>
              <a:buAutoNum type="arabicPeriod"/>
            </a:pPr>
            <a:r>
              <a:rPr lang="en-US" altLang="en-US" sz="2200" dirty="0" smtClean="0">
                <a:latin typeface="+mj-lt"/>
                <a:cs typeface="Arial" panose="020B0604020202020204" pitchFamily="34" charset="0"/>
              </a:rPr>
              <a:t>Big </a:t>
            </a:r>
            <a:r>
              <a:rPr lang="en-US" altLang="en-US" sz="2200" dirty="0" smtClean="0">
                <a:latin typeface="+mj-lt"/>
                <a:cs typeface="Arial" panose="020B0604020202020204" pitchFamily="34" charset="0"/>
              </a:rPr>
              <a:t>Data Logistics Applications, Platforms and Services</a:t>
            </a:r>
            <a:endParaRPr lang="en-US" altLang="en-US" sz="2200" dirty="0" smtClean="0">
              <a:latin typeface="+mj-lt"/>
              <a:cs typeface="Arial" panose="020B0604020202020204" pitchFamily="34" charset="0"/>
            </a:endParaRPr>
          </a:p>
          <a:p>
            <a:pPr marL="2171700" lvl="4" indent="-342900">
              <a:lnSpc>
                <a:spcPct val="90000"/>
              </a:lnSpc>
              <a:buFont typeface="+mj-lt"/>
              <a:buAutoNum type="arabicPeriod"/>
            </a:pPr>
            <a:r>
              <a:rPr lang="en-US" altLang="en-US" sz="2200" dirty="0" smtClean="0">
                <a:latin typeface="+mj-lt"/>
                <a:cs typeface="Arial" panose="020B0604020202020204" pitchFamily="34" charset="0"/>
              </a:rPr>
              <a:t>From Supply Chains  </a:t>
            </a:r>
            <a:r>
              <a:rPr lang="en-US" altLang="en-US" sz="2200" dirty="0" smtClean="0">
                <a:latin typeface="+mj-lt"/>
                <a:cs typeface="Arial" panose="020B0604020202020204" pitchFamily="34" charset="0"/>
              </a:rPr>
              <a:t>4.0 </a:t>
            </a:r>
            <a:r>
              <a:rPr lang="en-US" altLang="en-US" sz="2200" dirty="0" smtClean="0">
                <a:latin typeface="+mj-lt"/>
                <a:cs typeface="Arial" panose="020B0604020202020204" pitchFamily="34" charset="0"/>
              </a:rPr>
              <a:t>to </a:t>
            </a:r>
            <a:r>
              <a:rPr lang="en-US" altLang="en-US" sz="2200" dirty="0" smtClean="0">
                <a:latin typeface="+mj-lt"/>
                <a:cs typeface="Arial" panose="020B0604020202020204" pitchFamily="34" charset="0"/>
              </a:rPr>
              <a:t>SC </a:t>
            </a:r>
            <a:r>
              <a:rPr lang="en-US" altLang="en-US" sz="2200" dirty="0" smtClean="0">
                <a:latin typeface="+mj-lt"/>
                <a:cs typeface="Arial" panose="020B0604020202020204" pitchFamily="34" charset="0"/>
              </a:rPr>
              <a:t>5.0</a:t>
            </a:r>
          </a:p>
          <a:p>
            <a:pPr marL="2171700" lvl="4" indent="-342900">
              <a:lnSpc>
                <a:spcPct val="90000"/>
              </a:lnSpc>
              <a:buFont typeface="+mj-lt"/>
              <a:buAutoNum type="arabicPeriod"/>
            </a:pPr>
            <a:r>
              <a:rPr lang="en-US" altLang="en-US" sz="2200" dirty="0" err="1" smtClean="0">
                <a:latin typeface="+mj-lt"/>
                <a:cs typeface="Arial" panose="020B0604020202020204" pitchFamily="34" charset="0"/>
              </a:rPr>
              <a:t>Blockchain</a:t>
            </a:r>
            <a:r>
              <a:rPr lang="en-US" altLang="en-US" sz="2200" dirty="0" smtClean="0">
                <a:latin typeface="+mj-lt"/>
                <a:cs typeface="Arial" panose="020B0604020202020204" pitchFamily="34" charset="0"/>
              </a:rPr>
              <a:t> </a:t>
            </a:r>
            <a:r>
              <a:rPr lang="en-US" altLang="en-US" sz="2200" dirty="0">
                <a:latin typeface="+mj-lt"/>
                <a:cs typeface="Arial" panose="020B0604020202020204" pitchFamily="34" charset="0"/>
              </a:rPr>
              <a:t>a</a:t>
            </a:r>
            <a:r>
              <a:rPr lang="en-US" altLang="en-US" sz="2200" dirty="0" smtClean="0">
                <a:latin typeface="+mj-lt"/>
                <a:cs typeface="Arial" panose="020B0604020202020204" pitchFamily="34" charset="0"/>
              </a:rPr>
              <a:t>pplied to Supply chains</a:t>
            </a:r>
            <a:endParaRPr lang="en-US" altLang="en-US" sz="2200" dirty="0" smtClean="0">
              <a:latin typeface="+mj-lt"/>
              <a:cs typeface="Arial" panose="020B0604020202020204" pitchFamily="34" charset="0"/>
            </a:endParaRPr>
          </a:p>
          <a:p>
            <a:pPr marL="2171700" lvl="4" indent="-342900">
              <a:lnSpc>
                <a:spcPct val="90000"/>
              </a:lnSpc>
              <a:buFont typeface="+mj-lt"/>
              <a:buAutoNum type="arabicPeriod"/>
            </a:pPr>
            <a:r>
              <a:rPr lang="en-US" altLang="en-US" sz="2200" dirty="0" smtClean="0">
                <a:latin typeface="+mj-lt"/>
                <a:cs typeface="Arial" panose="020B0604020202020204" pitchFamily="34" charset="0"/>
              </a:rPr>
              <a:t>Open Issues </a:t>
            </a:r>
          </a:p>
          <a:p>
            <a:pPr marL="2171700" lvl="4" indent="-342900">
              <a:lnSpc>
                <a:spcPct val="90000"/>
              </a:lnSpc>
              <a:buFont typeface="+mj-lt"/>
              <a:buAutoNum type="arabicPeriod"/>
            </a:pPr>
            <a:r>
              <a:rPr lang="en-US" altLang="en-US" sz="2200" dirty="0" smtClean="0">
                <a:latin typeface="+mj-lt"/>
                <a:cs typeface="Arial" panose="020B0604020202020204" pitchFamily="34" charset="0"/>
              </a:rPr>
              <a:t>Q&amp;A</a:t>
            </a:r>
          </a:p>
          <a:p>
            <a:pPr marL="1828800" lvl="4" indent="0">
              <a:lnSpc>
                <a:spcPct val="90000"/>
              </a:lnSpc>
              <a:buNone/>
            </a:pPr>
            <a:endParaRPr lang="en-US" altLang="en-US" dirty="0" smtClean="0">
              <a:latin typeface="+mj-lt"/>
              <a:cs typeface="Arial" panose="020B0604020202020204" pitchFamily="34" charset="0"/>
            </a:endParaRPr>
          </a:p>
          <a:p>
            <a:pPr marL="1828800" lvl="4" indent="0">
              <a:lnSpc>
                <a:spcPct val="90000"/>
              </a:lnSpc>
              <a:buNone/>
            </a:pPr>
            <a:endParaRPr lang="en-US" altLang="en-US" dirty="0" smtClean="0">
              <a:latin typeface="+mj-lt"/>
              <a:cs typeface="Arial" panose="020B0604020202020204" pitchFamily="34" charset="0"/>
            </a:endParaRP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79589631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advClick="0" advTm="48514">
        <p15:prstTrans prst="fallOver"/>
      </p:transition>
    </mc:Choice>
    <mc:Fallback>
      <p:transition spd="slow" advClick="0" advTm="4851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4"/>
          <p:cNvPicPr>
            <a:picLocks noChangeArrowheads="1"/>
          </p:cNvPicPr>
          <p:nvPr/>
        </p:nvPicPr>
        <p:blipFill rotWithShape="1">
          <a:blip r:embed="rId4">
            <a:extLst>
              <a:ext uri="{28A0092B-C50C-407E-A947-70E740481C1C}">
                <a14:useLocalDpi xmlns:a14="http://schemas.microsoft.com/office/drawing/2010/main" val="0"/>
              </a:ext>
            </a:extLst>
          </a:blip>
          <a:srcRect r="6393" b="8533"/>
          <a:stretch/>
        </p:blipFill>
        <p:spPr bwMode="auto">
          <a:xfrm>
            <a:off x="5879976" y="1268760"/>
            <a:ext cx="6048672" cy="41764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63352" y="1124744"/>
            <a:ext cx="5472608" cy="439248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27372795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advClick="0" advTm="51422">
        <p15:prstTrans prst="fallOver"/>
      </p:transition>
    </mc:Choice>
    <mc:Fallback>
      <p:transition spd="slow" advClick="0" advTm="5142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4" cstate="print"/>
          <a:srcRect t="6502" b="14025"/>
          <a:stretch/>
        </p:blipFill>
        <p:spPr>
          <a:xfrm>
            <a:off x="479376" y="764704"/>
            <a:ext cx="9145017" cy="4896544"/>
          </a:xfrm>
          <a:prstGeom prst="rect">
            <a:avLst/>
          </a:prstGeom>
        </p:spPr>
      </p:pic>
      <p:sp>
        <p:nvSpPr>
          <p:cNvPr id="2" name="Title 1"/>
          <p:cNvSpPr>
            <a:spLocks noGrp="1"/>
          </p:cNvSpPr>
          <p:nvPr>
            <p:ph type="title"/>
          </p:nvPr>
        </p:nvSpPr>
        <p:spPr>
          <a:xfrm>
            <a:off x="1250777" y="379693"/>
            <a:ext cx="8229600" cy="540866"/>
          </a:xfrm>
        </p:spPr>
        <p:txBody>
          <a:bodyPr>
            <a:normAutofit fontScale="90000"/>
          </a:bodyPr>
          <a:lstStyle/>
          <a:p>
            <a:r>
              <a:rPr lang="en-GB" sz="3600" b="1" dirty="0">
                <a:solidFill>
                  <a:schemeClr val="tx2"/>
                </a:solidFill>
                <a:effectLst>
                  <a:outerShdw blurRad="38100" dist="38100" dir="2700000" algn="tl">
                    <a:srgbClr val="000000">
                      <a:alpha val="43137"/>
                    </a:srgbClr>
                  </a:outerShdw>
                </a:effectLst>
              </a:rPr>
              <a:t>Roadmap</a:t>
            </a:r>
          </a:p>
        </p:txBody>
      </p:sp>
      <p:sp>
        <p:nvSpPr>
          <p:cNvPr id="5" name="TextBox 4"/>
          <p:cNvSpPr txBox="1"/>
          <p:nvPr/>
        </p:nvSpPr>
        <p:spPr>
          <a:xfrm>
            <a:off x="2855640" y="5157192"/>
            <a:ext cx="9433048" cy="646331"/>
          </a:xfrm>
          <a:prstGeom prst="rect">
            <a:avLst/>
          </a:prstGeom>
          <a:noFill/>
        </p:spPr>
        <p:txBody>
          <a:bodyPr wrap="square" rtlCol="0">
            <a:spAutoFit/>
          </a:bodyPr>
          <a:lstStyle/>
          <a:p>
            <a:r>
              <a:rPr lang="en-GB" sz="1200" dirty="0"/>
              <a:t>Source: </a:t>
            </a:r>
            <a:r>
              <a:rPr lang="en-GB" sz="1200" dirty="0" err="1"/>
              <a:t>Schrauf</a:t>
            </a:r>
            <a:r>
              <a:rPr lang="en-GB" sz="1200" dirty="0"/>
              <a:t>, S.  and </a:t>
            </a:r>
            <a:r>
              <a:rPr lang="en-GB" sz="1200" dirty="0" err="1"/>
              <a:t>Berttram</a:t>
            </a:r>
            <a:r>
              <a:rPr lang="en-GB" sz="1200" dirty="0"/>
              <a:t>, P. Industry 4.0  How digitization makes the supply chain more efficient, agile, and customer-focused,  PWC Strategy and Analysis Report , N.D.</a:t>
            </a:r>
          </a:p>
          <a:p>
            <a:endParaRPr lang="en-GB" sz="1200"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06466091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advClick="0" advTm="47027">
        <p15:prstTrans prst="fallOver"/>
      </p:transition>
    </mc:Choice>
    <mc:Fallback>
      <p:transition spd="slow" advClick="0" advTm="4702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15480" y="836712"/>
            <a:ext cx="7797800" cy="370352"/>
          </a:xfrm>
        </p:spPr>
        <p:txBody>
          <a:bodyPr>
            <a:normAutofit fontScale="90000"/>
          </a:bodyPr>
          <a:lstStyle/>
          <a:p>
            <a:pPr>
              <a:defRPr/>
            </a:pPr>
            <a:r>
              <a:rPr lang="en-US" sz="3600" b="1" dirty="0" smtClean="0">
                <a:solidFill>
                  <a:schemeClr val="tx2"/>
                </a:solidFill>
                <a:effectLst>
                  <a:outerShdw blurRad="38100" dist="38100" dir="2700000" algn="tl">
                    <a:srgbClr val="000000">
                      <a:alpha val="43137"/>
                    </a:srgbClr>
                  </a:outerShdw>
                </a:effectLst>
              </a:rPr>
              <a:t>Big </a:t>
            </a:r>
            <a:r>
              <a:rPr lang="en-US" sz="3600" b="1" dirty="0">
                <a:solidFill>
                  <a:schemeClr val="tx2"/>
                </a:solidFill>
                <a:effectLst>
                  <a:outerShdw blurRad="38100" dist="38100" dir="2700000" algn="tl">
                    <a:srgbClr val="000000">
                      <a:alpha val="43137"/>
                    </a:srgbClr>
                  </a:outerShdw>
                </a:effectLst>
              </a:rPr>
              <a:t>Data </a:t>
            </a:r>
            <a:r>
              <a:rPr lang="en-US" sz="3600" b="1" dirty="0" smtClean="0">
                <a:solidFill>
                  <a:schemeClr val="tx2"/>
                </a:solidFill>
                <a:effectLst>
                  <a:outerShdw blurRad="38100" dist="38100" dir="2700000" algn="tl">
                    <a:srgbClr val="000000">
                      <a:alpha val="43137"/>
                    </a:srgbClr>
                  </a:outerShdw>
                </a:effectLst>
              </a:rPr>
              <a:t>Sources in Supply Chains</a:t>
            </a:r>
            <a:r>
              <a:rPr lang="en-US" sz="3600" b="1" dirty="0">
                <a:effectLst>
                  <a:outerShdw blurRad="38100" dist="38100" dir="2700000" algn="tl">
                    <a:srgbClr val="000000">
                      <a:alpha val="43137"/>
                    </a:srgbClr>
                  </a:outerShdw>
                </a:effectLst>
              </a:rPr>
              <a:t/>
            </a:r>
            <a:br>
              <a:rPr lang="en-US" sz="3600" b="1" dirty="0">
                <a:effectLst>
                  <a:outerShdw blurRad="38100" dist="38100" dir="2700000" algn="tl">
                    <a:srgbClr val="000000">
                      <a:alpha val="43137"/>
                    </a:srgbClr>
                  </a:outerShdw>
                </a:effectLst>
              </a:rPr>
            </a:br>
            <a:endParaRPr lang="en-US" sz="24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839482125"/>
              </p:ext>
            </p:extLst>
          </p:nvPr>
        </p:nvGraphicFramePr>
        <p:xfrm>
          <a:off x="1703512" y="1484785"/>
          <a:ext cx="8715374" cy="3619501"/>
        </p:xfrm>
        <a:graphic>
          <a:graphicData uri="http://schemas.openxmlformats.org/drawingml/2006/table">
            <a:tbl>
              <a:tblPr bandRow="1">
                <a:tableStyleId>{5C22544A-7EE6-4342-B048-85BDC9FD1C3A}</a:tableStyleId>
              </a:tblPr>
              <a:tblGrid>
                <a:gridCol w="1414593">
                  <a:extLst>
                    <a:ext uri="{9D8B030D-6E8A-4147-A177-3AD203B41FA5}">
                      <a16:colId xmlns:a16="http://schemas.microsoft.com/office/drawing/2014/main" val="20000"/>
                    </a:ext>
                  </a:extLst>
                </a:gridCol>
                <a:gridCol w="2279561">
                  <a:extLst>
                    <a:ext uri="{9D8B030D-6E8A-4147-A177-3AD203B41FA5}">
                      <a16:colId xmlns:a16="http://schemas.microsoft.com/office/drawing/2014/main" val="20001"/>
                    </a:ext>
                  </a:extLst>
                </a:gridCol>
                <a:gridCol w="2266682">
                  <a:extLst>
                    <a:ext uri="{9D8B030D-6E8A-4147-A177-3AD203B41FA5}">
                      <a16:colId xmlns:a16="http://schemas.microsoft.com/office/drawing/2014/main" val="20002"/>
                    </a:ext>
                  </a:extLst>
                </a:gridCol>
                <a:gridCol w="2754538">
                  <a:extLst>
                    <a:ext uri="{9D8B030D-6E8A-4147-A177-3AD203B41FA5}">
                      <a16:colId xmlns:a16="http://schemas.microsoft.com/office/drawing/2014/main" val="20003"/>
                    </a:ext>
                  </a:extLst>
                </a:gridCol>
              </a:tblGrid>
              <a:tr h="362026">
                <a:tc>
                  <a:txBody>
                    <a:bodyPr/>
                    <a:lstStyle/>
                    <a:p>
                      <a:pPr algn="ctr"/>
                      <a:r>
                        <a:rPr lang="en-US" sz="1800" b="1" dirty="0" smtClean="0"/>
                        <a:t>Data Type</a:t>
                      </a:r>
                      <a:endParaRPr lang="en-US" sz="1800" b="1" dirty="0"/>
                    </a:p>
                  </a:txBody>
                  <a:tcPr marL="68585" marR="68585" marT="34282" marB="34282"/>
                </a:tc>
                <a:tc>
                  <a:txBody>
                    <a:bodyPr/>
                    <a:lstStyle/>
                    <a:p>
                      <a:pPr algn="ctr"/>
                      <a:r>
                        <a:rPr lang="en-US" sz="1800" b="1" dirty="0" smtClean="0">
                          <a:solidFill>
                            <a:schemeClr val="accent2">
                              <a:lumMod val="50000"/>
                            </a:schemeClr>
                          </a:solidFill>
                          <a:effectLst>
                            <a:outerShdw blurRad="38100" dist="38100" dir="2700000" algn="tl">
                              <a:srgbClr val="000000">
                                <a:alpha val="43137"/>
                              </a:srgbClr>
                            </a:outerShdw>
                          </a:effectLst>
                        </a:rPr>
                        <a:t>Volume</a:t>
                      </a:r>
                      <a:endParaRPr lang="en-US" sz="1800" b="1" dirty="0">
                        <a:solidFill>
                          <a:schemeClr val="accent2">
                            <a:lumMod val="50000"/>
                          </a:schemeClr>
                        </a:solidFill>
                        <a:effectLst>
                          <a:outerShdw blurRad="38100" dist="38100" dir="2700000" algn="tl">
                            <a:srgbClr val="000000">
                              <a:alpha val="43137"/>
                            </a:srgbClr>
                          </a:outerShdw>
                        </a:effectLst>
                      </a:endParaRPr>
                    </a:p>
                  </a:txBody>
                  <a:tcPr marL="68585" marR="68585" marT="34282" marB="34282"/>
                </a:tc>
                <a:tc>
                  <a:txBody>
                    <a:bodyPr/>
                    <a:lstStyle/>
                    <a:p>
                      <a:pPr algn="ctr"/>
                      <a:r>
                        <a:rPr lang="en-US" sz="1800" b="1" dirty="0" smtClean="0">
                          <a:solidFill>
                            <a:schemeClr val="accent2">
                              <a:lumMod val="50000"/>
                            </a:schemeClr>
                          </a:solidFill>
                          <a:effectLst>
                            <a:outerShdw blurRad="38100" dist="38100" dir="2700000" algn="tl">
                              <a:srgbClr val="000000">
                                <a:alpha val="43137"/>
                              </a:srgbClr>
                            </a:outerShdw>
                          </a:effectLst>
                        </a:rPr>
                        <a:t>Velocity</a:t>
                      </a:r>
                      <a:endParaRPr lang="en-US" sz="1800" b="1" dirty="0">
                        <a:solidFill>
                          <a:schemeClr val="accent2">
                            <a:lumMod val="50000"/>
                          </a:schemeClr>
                        </a:solidFill>
                        <a:effectLst>
                          <a:outerShdw blurRad="38100" dist="38100" dir="2700000" algn="tl">
                            <a:srgbClr val="000000">
                              <a:alpha val="43137"/>
                            </a:srgbClr>
                          </a:outerShdw>
                        </a:effectLst>
                      </a:endParaRPr>
                    </a:p>
                  </a:txBody>
                  <a:tcPr marL="68585" marR="68585" marT="34282" marB="34282"/>
                </a:tc>
                <a:tc>
                  <a:txBody>
                    <a:bodyPr/>
                    <a:lstStyle/>
                    <a:p>
                      <a:pPr algn="ctr"/>
                      <a:r>
                        <a:rPr lang="en-US" sz="1800" b="1" dirty="0" smtClean="0">
                          <a:solidFill>
                            <a:schemeClr val="accent2">
                              <a:lumMod val="50000"/>
                            </a:schemeClr>
                          </a:solidFill>
                          <a:effectLst>
                            <a:outerShdw blurRad="38100" dist="38100" dir="2700000" algn="tl">
                              <a:srgbClr val="000000">
                                <a:alpha val="43137"/>
                              </a:srgbClr>
                            </a:outerShdw>
                          </a:effectLst>
                        </a:rPr>
                        <a:t>Variety</a:t>
                      </a:r>
                      <a:endParaRPr lang="en-US" sz="1800" b="1" dirty="0">
                        <a:solidFill>
                          <a:schemeClr val="accent2">
                            <a:lumMod val="50000"/>
                          </a:schemeClr>
                        </a:solidFill>
                        <a:effectLst>
                          <a:outerShdw blurRad="38100" dist="38100" dir="2700000" algn="tl">
                            <a:srgbClr val="000000">
                              <a:alpha val="43137"/>
                            </a:srgbClr>
                          </a:outerShdw>
                        </a:effectLst>
                      </a:endParaRPr>
                    </a:p>
                  </a:txBody>
                  <a:tcPr marL="68585" marR="68585" marT="34282" marB="34282"/>
                </a:tc>
                <a:extLst>
                  <a:ext uri="{0D108BD9-81ED-4DB2-BD59-A6C34878D82A}">
                    <a16:rowId xmlns:a16="http://schemas.microsoft.com/office/drawing/2014/main" val="10000"/>
                  </a:ext>
                </a:extLst>
              </a:tr>
              <a:tr h="990140">
                <a:tc>
                  <a:txBody>
                    <a:bodyPr/>
                    <a:lstStyle/>
                    <a:p>
                      <a:pPr algn="ctr"/>
                      <a:r>
                        <a:rPr lang="en-US" sz="1500" b="1" dirty="0" smtClean="0">
                          <a:solidFill>
                            <a:srgbClr val="0070C0"/>
                          </a:solidFill>
                          <a:effectLst>
                            <a:outerShdw blurRad="38100" dist="38100" dir="2700000" algn="tl">
                              <a:srgbClr val="000000">
                                <a:alpha val="43137"/>
                              </a:srgbClr>
                            </a:outerShdw>
                          </a:effectLst>
                        </a:rPr>
                        <a:t>Sales</a:t>
                      </a:r>
                      <a:endParaRPr lang="en-US" sz="1500" b="1" dirty="0">
                        <a:solidFill>
                          <a:srgbClr val="0070C0"/>
                        </a:solidFill>
                        <a:effectLst>
                          <a:outerShdw blurRad="38100" dist="38100" dir="2700000" algn="tl">
                            <a:srgbClr val="000000">
                              <a:alpha val="43137"/>
                            </a:srgbClr>
                          </a:outerShdw>
                        </a:effectLst>
                      </a:endParaRPr>
                    </a:p>
                  </a:txBody>
                  <a:tcPr marL="68585" marR="68585" marT="34282" marB="34282"/>
                </a:tc>
                <a:tc>
                  <a:txBody>
                    <a:bodyPr/>
                    <a:lstStyle/>
                    <a:p>
                      <a:r>
                        <a:rPr lang="en-US" sz="1500" b="1" i="1" dirty="0" smtClean="0">
                          <a:latin typeface="Arial Narrow" panose="020B0606020202030204" pitchFamily="34" charset="0"/>
                        </a:rPr>
                        <a:t>Detail records</a:t>
                      </a:r>
                      <a:r>
                        <a:rPr lang="en-US" sz="1500" b="1" i="1" baseline="0" dirty="0" smtClean="0">
                          <a:latin typeface="Arial Narrow" panose="020B0606020202030204" pitchFamily="34" charset="0"/>
                        </a:rPr>
                        <a:t> on</a:t>
                      </a:r>
                      <a:r>
                        <a:rPr lang="en-US" sz="1500" b="1" i="1" dirty="0" smtClean="0">
                          <a:latin typeface="Arial Narrow" panose="020B0606020202030204" pitchFamily="34" charset="0"/>
                        </a:rPr>
                        <a:t> price, quantity,</a:t>
                      </a:r>
                      <a:r>
                        <a:rPr lang="en-US" sz="1500" b="1" i="1" baseline="0" dirty="0" smtClean="0">
                          <a:latin typeface="Arial Narrow" panose="020B0606020202030204" pitchFamily="34" charset="0"/>
                        </a:rPr>
                        <a:t> items, time of day, date, customer</a:t>
                      </a:r>
                      <a:endParaRPr lang="en-US" sz="1500" b="1" i="1" dirty="0">
                        <a:latin typeface="Arial Narrow" panose="020B0606020202030204" pitchFamily="34" charset="0"/>
                      </a:endParaRPr>
                    </a:p>
                  </a:txBody>
                  <a:tcPr marL="68585" marR="68585" marT="34282" marB="34282"/>
                </a:tc>
                <a:tc>
                  <a:txBody>
                    <a:bodyPr/>
                    <a:lstStyle/>
                    <a:p>
                      <a:r>
                        <a:rPr lang="en-US" sz="1500" b="1" i="1" dirty="0" smtClean="0">
                          <a:latin typeface="Arial Narrow" panose="020B0606020202030204" pitchFamily="34" charset="0"/>
                        </a:rPr>
                        <a:t>From monthly &amp; weekly to daily</a:t>
                      </a:r>
                      <a:r>
                        <a:rPr lang="en-US" sz="1500" b="1" i="1" baseline="0" dirty="0" smtClean="0">
                          <a:latin typeface="Arial Narrow" panose="020B0606020202030204" pitchFamily="34" charset="0"/>
                        </a:rPr>
                        <a:t> &amp; hourly</a:t>
                      </a:r>
                      <a:endParaRPr lang="en-US" sz="1500" b="1" i="1" dirty="0">
                        <a:latin typeface="Arial Narrow" panose="020B0606020202030204" pitchFamily="34" charset="0"/>
                      </a:endParaRPr>
                    </a:p>
                  </a:txBody>
                  <a:tcPr marL="68585" marR="68585" marT="34282" marB="34282"/>
                </a:tc>
                <a:tc>
                  <a:txBody>
                    <a:bodyPr/>
                    <a:lstStyle/>
                    <a:p>
                      <a:r>
                        <a:rPr lang="en-US" sz="1500" b="1" i="1" dirty="0" smtClean="0">
                          <a:latin typeface="Arial Narrow" panose="020B0606020202030204" pitchFamily="34" charset="0"/>
                        </a:rPr>
                        <a:t>Direct sales, Distributor</a:t>
                      </a:r>
                      <a:r>
                        <a:rPr lang="en-US" sz="1500" b="1" i="1" baseline="0" dirty="0" smtClean="0">
                          <a:latin typeface="Arial Narrow" panose="020B0606020202030204" pitchFamily="34" charset="0"/>
                        </a:rPr>
                        <a:t> sales, Internet sales, international sales, competitor sales</a:t>
                      </a:r>
                      <a:endParaRPr lang="en-US" sz="1500" b="1" i="1" dirty="0">
                        <a:latin typeface="Arial Narrow" panose="020B0606020202030204" pitchFamily="34" charset="0"/>
                      </a:endParaRPr>
                    </a:p>
                  </a:txBody>
                  <a:tcPr marL="68585" marR="68585" marT="34282" marB="34282"/>
                </a:tc>
                <a:extLst>
                  <a:ext uri="{0D108BD9-81ED-4DB2-BD59-A6C34878D82A}">
                    <a16:rowId xmlns:a16="http://schemas.microsoft.com/office/drawing/2014/main" val="10001"/>
                  </a:ext>
                </a:extLst>
              </a:tr>
              <a:tr h="838437">
                <a:tc>
                  <a:txBody>
                    <a:bodyPr/>
                    <a:lstStyle/>
                    <a:p>
                      <a:pPr algn="ctr"/>
                      <a:r>
                        <a:rPr lang="en-US" sz="1500" b="1" dirty="0" smtClean="0">
                          <a:solidFill>
                            <a:srgbClr val="0070C0"/>
                          </a:solidFill>
                          <a:effectLst>
                            <a:outerShdw blurRad="38100" dist="38100" dir="2700000" algn="tl">
                              <a:srgbClr val="000000">
                                <a:alpha val="43137"/>
                              </a:srgbClr>
                            </a:outerShdw>
                          </a:effectLst>
                        </a:rPr>
                        <a:t>Consumer</a:t>
                      </a:r>
                      <a:endParaRPr lang="en-US" sz="1500" b="1" dirty="0">
                        <a:solidFill>
                          <a:srgbClr val="0070C0"/>
                        </a:solidFill>
                        <a:effectLst>
                          <a:outerShdw blurRad="38100" dist="38100" dir="2700000" algn="tl">
                            <a:srgbClr val="000000">
                              <a:alpha val="43137"/>
                            </a:srgbClr>
                          </a:outerShdw>
                        </a:effectLst>
                      </a:endParaRPr>
                    </a:p>
                  </a:txBody>
                  <a:tcPr marL="68585" marR="68585" marT="34282" marB="34282"/>
                </a:tc>
                <a:tc>
                  <a:txBody>
                    <a:bodyPr/>
                    <a:lstStyle/>
                    <a:p>
                      <a:r>
                        <a:rPr lang="en-US" sz="1500" b="1" i="1" dirty="0" smtClean="0">
                          <a:latin typeface="Arial Narrow" panose="020B0606020202030204" pitchFamily="34" charset="0"/>
                        </a:rPr>
                        <a:t>Detail records</a:t>
                      </a:r>
                      <a:r>
                        <a:rPr lang="en-US" sz="1500" b="1" i="1" baseline="0" dirty="0" smtClean="0">
                          <a:latin typeface="Arial Narrow" panose="020B0606020202030204" pitchFamily="34" charset="0"/>
                        </a:rPr>
                        <a:t> of</a:t>
                      </a:r>
                      <a:r>
                        <a:rPr lang="en-US" sz="1500" b="1" i="1" dirty="0" smtClean="0">
                          <a:latin typeface="Arial Narrow" panose="020B0606020202030204" pitchFamily="34" charset="0"/>
                        </a:rPr>
                        <a:t> items browsed &amp; bought, frequency, value, timing </a:t>
                      </a:r>
                      <a:endParaRPr lang="en-US" sz="1500" b="1" i="1" dirty="0">
                        <a:latin typeface="Arial Narrow" panose="020B0606020202030204" pitchFamily="34" charset="0"/>
                      </a:endParaRPr>
                    </a:p>
                  </a:txBody>
                  <a:tcPr marL="68585" marR="68585" marT="34282" marB="34282"/>
                </a:tc>
                <a:tc>
                  <a:txBody>
                    <a:bodyPr/>
                    <a:lstStyle/>
                    <a:p>
                      <a:r>
                        <a:rPr lang="en-US" sz="1500" b="1" i="1" dirty="0" smtClean="0">
                          <a:latin typeface="Arial Narrow" panose="020B0606020202030204" pitchFamily="34" charset="0"/>
                        </a:rPr>
                        <a:t>From click through to card usage</a:t>
                      </a:r>
                      <a:endParaRPr lang="en-US" sz="1500" b="1" i="1" dirty="0">
                        <a:latin typeface="Arial Narrow" panose="020B0606020202030204" pitchFamily="34" charset="0"/>
                      </a:endParaRPr>
                    </a:p>
                  </a:txBody>
                  <a:tcPr marL="68585" marR="68585" marT="34282" marB="34282"/>
                </a:tc>
                <a:tc>
                  <a:txBody>
                    <a:bodyPr/>
                    <a:lstStyle/>
                    <a:p>
                      <a:r>
                        <a:rPr lang="en-US" sz="1500" b="1" i="1" dirty="0" smtClean="0">
                          <a:latin typeface="Arial Narrow" panose="020B0606020202030204" pitchFamily="34" charset="0"/>
                        </a:rPr>
                        <a:t>Shopper</a:t>
                      </a:r>
                      <a:r>
                        <a:rPr lang="en-US" sz="1500" b="1" i="1" baseline="0" dirty="0" smtClean="0">
                          <a:latin typeface="Arial Narrow" panose="020B0606020202030204" pitchFamily="34" charset="0"/>
                        </a:rPr>
                        <a:t> identification, emotion detection, “Likes”, “Tweets”, product reviews</a:t>
                      </a:r>
                      <a:endParaRPr lang="en-US" sz="1500" b="1" i="1" dirty="0">
                        <a:latin typeface="Arial Narrow" panose="020B0606020202030204" pitchFamily="34" charset="0"/>
                      </a:endParaRPr>
                    </a:p>
                  </a:txBody>
                  <a:tcPr marL="68585" marR="68585" marT="34282" marB="34282"/>
                </a:tc>
                <a:extLst>
                  <a:ext uri="{0D108BD9-81ED-4DB2-BD59-A6C34878D82A}">
                    <a16:rowId xmlns:a16="http://schemas.microsoft.com/office/drawing/2014/main" val="10002"/>
                  </a:ext>
                </a:extLst>
              </a:tr>
              <a:tr h="558959">
                <a:tc>
                  <a:txBody>
                    <a:bodyPr/>
                    <a:lstStyle/>
                    <a:p>
                      <a:pPr algn="ctr"/>
                      <a:r>
                        <a:rPr lang="en-US" sz="1500" b="1" dirty="0" smtClean="0">
                          <a:solidFill>
                            <a:srgbClr val="0070C0"/>
                          </a:solidFill>
                          <a:effectLst>
                            <a:outerShdw blurRad="38100" dist="38100" dir="2700000" algn="tl">
                              <a:srgbClr val="000000">
                                <a:alpha val="43137"/>
                              </a:srgbClr>
                            </a:outerShdw>
                          </a:effectLst>
                        </a:rPr>
                        <a:t>Inventory</a:t>
                      </a:r>
                      <a:endParaRPr lang="en-US" sz="1500" b="1" dirty="0">
                        <a:solidFill>
                          <a:srgbClr val="0070C0"/>
                        </a:solidFill>
                        <a:effectLst>
                          <a:outerShdw blurRad="38100" dist="38100" dir="2700000" algn="tl">
                            <a:srgbClr val="000000">
                              <a:alpha val="43137"/>
                            </a:srgbClr>
                          </a:outerShdw>
                        </a:effectLst>
                      </a:endParaRPr>
                    </a:p>
                  </a:txBody>
                  <a:tcPr marL="68585" marR="68585" marT="34282" marB="34282"/>
                </a:tc>
                <a:tc>
                  <a:txBody>
                    <a:bodyPr/>
                    <a:lstStyle/>
                    <a:p>
                      <a:r>
                        <a:rPr lang="en-US" sz="1500" b="1" i="1" dirty="0" smtClean="0">
                          <a:latin typeface="Arial Narrow" panose="020B0606020202030204" pitchFamily="34" charset="0"/>
                        </a:rPr>
                        <a:t>Perpetual inventory by style,</a:t>
                      </a:r>
                      <a:r>
                        <a:rPr lang="en-US" sz="1500" b="1" i="1" baseline="0" dirty="0" smtClean="0">
                          <a:latin typeface="Arial Narrow" panose="020B0606020202030204" pitchFamily="34" charset="0"/>
                        </a:rPr>
                        <a:t> color, size</a:t>
                      </a:r>
                      <a:endParaRPr lang="en-US" sz="1500" b="1" i="1" dirty="0">
                        <a:latin typeface="Arial Narrow" panose="020B0606020202030204" pitchFamily="34" charset="0"/>
                      </a:endParaRPr>
                    </a:p>
                  </a:txBody>
                  <a:tcPr marL="68585" marR="68585" marT="34282" marB="34282"/>
                </a:tc>
                <a:tc>
                  <a:txBody>
                    <a:bodyPr/>
                    <a:lstStyle/>
                    <a:p>
                      <a:r>
                        <a:rPr lang="en-US" sz="1500" b="1" i="1" dirty="0" smtClean="0">
                          <a:latin typeface="Arial Narrow" panose="020B0606020202030204" pitchFamily="34" charset="0"/>
                        </a:rPr>
                        <a:t>From monthly updates to hourly and real time updates</a:t>
                      </a:r>
                      <a:endParaRPr lang="en-US" sz="1500" b="1" i="1" dirty="0">
                        <a:latin typeface="Arial Narrow" panose="020B0606020202030204" pitchFamily="34" charset="0"/>
                      </a:endParaRPr>
                    </a:p>
                  </a:txBody>
                  <a:tcPr marL="68585" marR="68585" marT="34282" marB="34282"/>
                </a:tc>
                <a:tc>
                  <a:txBody>
                    <a:bodyPr/>
                    <a:lstStyle/>
                    <a:p>
                      <a:r>
                        <a:rPr lang="en-US" sz="1500" b="1" i="1" dirty="0" smtClean="0">
                          <a:latin typeface="Arial Narrow" panose="020B0606020202030204" pitchFamily="34" charset="0"/>
                        </a:rPr>
                        <a:t>Warehouse, store, Internet store, vendor inventories</a:t>
                      </a:r>
                      <a:endParaRPr lang="en-US" sz="1500" b="1" i="1" dirty="0">
                        <a:latin typeface="Arial Narrow" panose="020B0606020202030204" pitchFamily="34" charset="0"/>
                      </a:endParaRPr>
                    </a:p>
                  </a:txBody>
                  <a:tcPr marL="68585" marR="68585" marT="34282" marB="34282"/>
                </a:tc>
                <a:extLst>
                  <a:ext uri="{0D108BD9-81ED-4DB2-BD59-A6C34878D82A}">
                    <a16:rowId xmlns:a16="http://schemas.microsoft.com/office/drawing/2014/main" val="10003"/>
                  </a:ext>
                </a:extLst>
              </a:tr>
              <a:tr h="869939">
                <a:tc>
                  <a:txBody>
                    <a:bodyPr/>
                    <a:lstStyle/>
                    <a:p>
                      <a:pPr algn="ctr"/>
                      <a:r>
                        <a:rPr lang="en-US" sz="1500" b="1" dirty="0" smtClean="0">
                          <a:solidFill>
                            <a:srgbClr val="0070C0"/>
                          </a:solidFill>
                          <a:effectLst>
                            <a:outerShdw blurRad="38100" dist="38100" dir="2700000" algn="tl">
                              <a:srgbClr val="000000">
                                <a:alpha val="43137"/>
                              </a:srgbClr>
                            </a:outerShdw>
                          </a:effectLst>
                        </a:rPr>
                        <a:t>Location / Time</a:t>
                      </a:r>
                      <a:endParaRPr lang="en-US" sz="1500" b="1" dirty="0">
                        <a:solidFill>
                          <a:srgbClr val="0070C0"/>
                        </a:solidFill>
                        <a:effectLst>
                          <a:outerShdw blurRad="38100" dist="38100" dir="2700000" algn="tl">
                            <a:srgbClr val="000000">
                              <a:alpha val="43137"/>
                            </a:srgbClr>
                          </a:outerShdw>
                        </a:effectLst>
                      </a:endParaRPr>
                    </a:p>
                  </a:txBody>
                  <a:tcPr marL="68585" marR="68585" marT="34282" marB="34282"/>
                </a:tc>
                <a:tc>
                  <a:txBody>
                    <a:bodyPr/>
                    <a:lstStyle/>
                    <a:p>
                      <a:r>
                        <a:rPr lang="en-US" sz="1500" b="1" i="1" dirty="0" smtClean="0">
                          <a:latin typeface="Arial Narrow" panose="020B0606020202030204" pitchFamily="34" charset="0"/>
                        </a:rPr>
                        <a:t>Sensor</a:t>
                      </a:r>
                      <a:r>
                        <a:rPr lang="en-US" sz="1500" b="1" i="1" baseline="0" dirty="0" smtClean="0">
                          <a:latin typeface="Arial Narrow" panose="020B0606020202030204" pitchFamily="34" charset="0"/>
                        </a:rPr>
                        <a:t> data to detect location, better inventory control</a:t>
                      </a:r>
                      <a:endParaRPr lang="en-US" sz="1500" b="1" i="1" dirty="0">
                        <a:latin typeface="Arial Narrow" panose="020B0606020202030204" pitchFamily="34" charset="0"/>
                      </a:endParaRPr>
                    </a:p>
                  </a:txBody>
                  <a:tcPr marL="68585" marR="68585" marT="34282" marB="34282"/>
                </a:tc>
                <a:tc>
                  <a:txBody>
                    <a:bodyPr/>
                    <a:lstStyle/>
                    <a:p>
                      <a:r>
                        <a:rPr lang="en-US" sz="1500" b="1" i="1" dirty="0" smtClean="0">
                          <a:latin typeface="Arial Narrow" panose="020B0606020202030204" pitchFamily="34" charset="0"/>
                        </a:rPr>
                        <a:t>Frequent updates</a:t>
                      </a:r>
                      <a:r>
                        <a:rPr lang="en-US" sz="1500" b="1" i="1" baseline="0" dirty="0" smtClean="0">
                          <a:latin typeface="Arial Narrow" panose="020B0606020202030204" pitchFamily="34" charset="0"/>
                        </a:rPr>
                        <a:t> within store/stock, and items in transit</a:t>
                      </a:r>
                      <a:endParaRPr lang="en-US" sz="1500" b="1" i="1" dirty="0">
                        <a:latin typeface="Arial Narrow" panose="020B0606020202030204" pitchFamily="34" charset="0"/>
                      </a:endParaRPr>
                    </a:p>
                  </a:txBody>
                  <a:tcPr marL="68585" marR="68585" marT="34282" marB="34282"/>
                </a:tc>
                <a:tc>
                  <a:txBody>
                    <a:bodyPr/>
                    <a:lstStyle/>
                    <a:p>
                      <a:r>
                        <a:rPr lang="en-US" sz="1500" b="1" i="1" dirty="0" smtClean="0">
                          <a:latin typeface="Arial Narrow" panose="020B0606020202030204" pitchFamily="34" charset="0"/>
                        </a:rPr>
                        <a:t>Not only where, but what is close, who moved it, path, future path, mobile device</a:t>
                      </a:r>
                      <a:r>
                        <a:rPr lang="en-US" sz="1500" b="1" i="1" baseline="0" dirty="0" smtClean="0">
                          <a:latin typeface="Arial Narrow" panose="020B0606020202030204" pitchFamily="34" charset="0"/>
                        </a:rPr>
                        <a:t> evidence</a:t>
                      </a:r>
                      <a:endParaRPr lang="en-US" sz="1500" b="1" i="1" dirty="0">
                        <a:latin typeface="Arial Narrow" panose="020B0606020202030204" pitchFamily="34" charset="0"/>
                      </a:endParaRPr>
                    </a:p>
                  </a:txBody>
                  <a:tcPr marL="68585" marR="68585" marT="34282" marB="34282"/>
                </a:tc>
                <a:extLst>
                  <a:ext uri="{0D108BD9-81ED-4DB2-BD59-A6C34878D82A}">
                    <a16:rowId xmlns:a16="http://schemas.microsoft.com/office/drawing/2014/main" val="10004"/>
                  </a:ext>
                </a:extLst>
              </a:tr>
            </a:tbl>
          </a:graphicData>
        </a:graphic>
      </p:graphicFrame>
      <p:sp>
        <p:nvSpPr>
          <p:cNvPr id="16419" name="TextBox 2"/>
          <p:cNvSpPr txBox="1">
            <a:spLocks noChangeArrowheads="1"/>
          </p:cNvSpPr>
          <p:nvPr/>
        </p:nvSpPr>
        <p:spPr bwMode="auto">
          <a:xfrm>
            <a:off x="5591944" y="5373217"/>
            <a:ext cx="4983162"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1400" dirty="0"/>
              <a:t>Source: </a:t>
            </a:r>
            <a:r>
              <a:rPr lang="en-US" altLang="en-US" sz="1400" dirty="0"/>
              <a:t>Waller and Fawcett (2013a) </a:t>
            </a:r>
            <a:r>
              <a:rPr lang="en-US" altLang="en-US" sz="1400" i="1" dirty="0"/>
              <a:t>Journal of Business Logistics</a:t>
            </a:r>
            <a:endParaRPr lang="en-GB" altLang="en-US" sz="1400" dirty="0"/>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42413968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advClick="0" advTm="49042">
        <p15:prstTrans prst="fallOver"/>
      </p:transition>
    </mc:Choice>
    <mc:Fallback>
      <p:transition spd="slow" advClick="0" advTm="4904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695400" y="620688"/>
            <a:ext cx="8229600" cy="726182"/>
          </a:xfrm>
        </p:spPr>
        <p:txBody>
          <a:bodyPr>
            <a:normAutofit fontScale="90000"/>
          </a:bodyPr>
          <a:lstStyle/>
          <a:p>
            <a:r>
              <a:rPr lang="en-US" altLang="en-US" sz="3600" b="1" dirty="0"/>
              <a:t>(</a:t>
            </a:r>
            <a:r>
              <a:rPr lang="en-US" altLang="en-US" sz="3600" b="1" dirty="0">
                <a:solidFill>
                  <a:schemeClr val="tx2"/>
                </a:solidFill>
                <a:effectLst>
                  <a:outerShdw blurRad="38100" dist="38100" dir="2700000" algn="tl">
                    <a:srgbClr val="000000">
                      <a:alpha val="43137"/>
                    </a:srgbClr>
                  </a:outerShdw>
                </a:effectLst>
              </a:rPr>
              <a:t>Big) Data Mining </a:t>
            </a:r>
            <a:r>
              <a:rPr lang="en-US" altLang="en-US" sz="3600" b="1" dirty="0" smtClean="0">
                <a:solidFill>
                  <a:schemeClr val="tx2"/>
                </a:solidFill>
                <a:effectLst>
                  <a:outerShdw blurRad="38100" dist="38100" dir="2700000" algn="tl">
                    <a:srgbClr val="000000">
                      <a:alpha val="43137"/>
                    </a:srgbClr>
                  </a:outerShdw>
                </a:effectLst>
              </a:rPr>
              <a:t>Applications</a:t>
            </a:r>
            <a:r>
              <a:rPr lang="en-US" altLang="en-US" b="1" dirty="0" smtClean="0"/>
              <a:t/>
            </a:r>
            <a:br>
              <a:rPr lang="en-US" altLang="en-US" b="1" dirty="0" smtClean="0"/>
            </a:br>
            <a:endParaRPr lang="en-US" altLang="en-US" sz="2400" dirty="0"/>
          </a:p>
        </p:txBody>
      </p:sp>
      <p:sp>
        <p:nvSpPr>
          <p:cNvPr id="3" name="Content Placeholder 2"/>
          <p:cNvSpPr>
            <a:spLocks noGrp="1"/>
          </p:cNvSpPr>
          <p:nvPr>
            <p:ph sz="half" idx="1"/>
          </p:nvPr>
        </p:nvSpPr>
        <p:spPr>
          <a:xfrm>
            <a:off x="884759" y="1346871"/>
            <a:ext cx="4635177" cy="4069682"/>
          </a:xfrm>
        </p:spPr>
        <p:txBody>
          <a:bodyPr>
            <a:normAutofit fontScale="25000" lnSpcReduction="20000"/>
          </a:bodyPr>
          <a:lstStyle/>
          <a:p>
            <a:pPr marL="0" indent="0">
              <a:buNone/>
              <a:defRPr/>
            </a:pPr>
            <a:r>
              <a:rPr lang="en-US" sz="6200" b="1" dirty="0">
                <a:solidFill>
                  <a:srgbClr val="0070C0"/>
                </a:solidFill>
                <a:effectLst>
                  <a:outerShdw blurRad="38100" dist="38100" dir="2700000" algn="tl">
                    <a:srgbClr val="000000">
                      <a:alpha val="43137"/>
                    </a:srgbClr>
                  </a:outerShdw>
                </a:effectLst>
              </a:rPr>
              <a:t>Demand forecasting</a:t>
            </a:r>
          </a:p>
          <a:p>
            <a:pPr marL="457200" lvl="1" indent="0">
              <a:lnSpc>
                <a:spcPct val="170000"/>
              </a:lnSpc>
              <a:spcBef>
                <a:spcPts val="600"/>
              </a:spcBef>
              <a:buNone/>
              <a:defRPr/>
            </a:pPr>
            <a:r>
              <a:rPr lang="en-US" sz="5500" dirty="0"/>
              <a:t>Linking real-time sensors to machine learning and mining algorithms and systems</a:t>
            </a:r>
          </a:p>
          <a:p>
            <a:pPr marL="457200" lvl="1" indent="0">
              <a:lnSpc>
                <a:spcPct val="170000"/>
              </a:lnSpc>
              <a:spcBef>
                <a:spcPts val="600"/>
              </a:spcBef>
              <a:buNone/>
              <a:defRPr/>
            </a:pPr>
            <a:r>
              <a:rPr lang="en-US" sz="5500" dirty="0"/>
              <a:t>Bar-coded checkout </a:t>
            </a:r>
            <a:r>
              <a:rPr lang="en-US" sz="5500" dirty="0" smtClean="0"/>
              <a:t>&amp; </a:t>
            </a:r>
            <a:r>
              <a:rPr lang="en-US" sz="5500" dirty="0"/>
              <a:t>RFID </a:t>
            </a:r>
            <a:r>
              <a:rPr lang="en-US" sz="5500" dirty="0" smtClean="0"/>
              <a:t>&amp; </a:t>
            </a:r>
            <a:r>
              <a:rPr lang="en-US" sz="5500" dirty="0" err="1" smtClean="0"/>
              <a:t>Blockchain</a:t>
            </a:r>
            <a:r>
              <a:rPr lang="en-US" sz="5500" dirty="0" smtClean="0"/>
              <a:t> Data </a:t>
            </a:r>
            <a:endParaRPr lang="en-US" sz="5500" dirty="0"/>
          </a:p>
          <a:p>
            <a:pPr marL="457200" lvl="1" indent="0">
              <a:lnSpc>
                <a:spcPct val="170000"/>
              </a:lnSpc>
              <a:spcBef>
                <a:spcPts val="600"/>
              </a:spcBef>
              <a:buNone/>
              <a:defRPr/>
            </a:pPr>
            <a:r>
              <a:rPr lang="en-US" sz="5500" dirty="0"/>
              <a:t>Enabling real-time response</a:t>
            </a:r>
          </a:p>
          <a:p>
            <a:pPr marL="0" indent="0">
              <a:buNone/>
              <a:defRPr/>
            </a:pPr>
            <a:r>
              <a:rPr lang="en-US" sz="8000" b="1" dirty="0">
                <a:solidFill>
                  <a:srgbClr val="0070C0"/>
                </a:solidFill>
                <a:effectLst>
                  <a:outerShdw blurRad="38100" dist="38100" dir="2700000" algn="tl">
                    <a:srgbClr val="000000">
                      <a:alpha val="43137"/>
                    </a:srgbClr>
                  </a:outerShdw>
                </a:effectLst>
              </a:rPr>
              <a:t>Warehouse design &amp; location</a:t>
            </a:r>
          </a:p>
          <a:p>
            <a:pPr marL="457200" lvl="1" indent="0">
              <a:lnSpc>
                <a:spcPct val="170000"/>
              </a:lnSpc>
              <a:spcBef>
                <a:spcPts val="600"/>
              </a:spcBef>
              <a:buNone/>
              <a:defRPr/>
            </a:pPr>
            <a:r>
              <a:rPr lang="en-US" sz="5500" dirty="0"/>
              <a:t>System design for optimality</a:t>
            </a:r>
          </a:p>
          <a:p>
            <a:pPr marL="457200" lvl="1" indent="0">
              <a:lnSpc>
                <a:spcPct val="170000"/>
              </a:lnSpc>
              <a:spcBef>
                <a:spcPts val="600"/>
              </a:spcBef>
              <a:buNone/>
              <a:defRPr/>
            </a:pPr>
            <a:r>
              <a:rPr lang="en-US" sz="5500" dirty="0"/>
              <a:t>A classical operations research problem</a:t>
            </a:r>
          </a:p>
          <a:p>
            <a:pPr marL="457200" lvl="1" indent="0">
              <a:lnSpc>
                <a:spcPct val="170000"/>
              </a:lnSpc>
              <a:spcBef>
                <a:spcPts val="600"/>
              </a:spcBef>
              <a:buNone/>
              <a:defRPr/>
            </a:pPr>
            <a:r>
              <a:rPr lang="en-US" sz="5500" dirty="0"/>
              <a:t>Using network analysis to improve the design and location planning</a:t>
            </a:r>
          </a:p>
        </p:txBody>
      </p:sp>
      <p:sp>
        <p:nvSpPr>
          <p:cNvPr id="2" name="Content Placeholder 1"/>
          <p:cNvSpPr>
            <a:spLocks noGrp="1"/>
          </p:cNvSpPr>
          <p:nvPr>
            <p:ph sz="half" idx="2"/>
          </p:nvPr>
        </p:nvSpPr>
        <p:spPr>
          <a:xfrm>
            <a:off x="6168008" y="1484784"/>
            <a:ext cx="4546600" cy="3528392"/>
          </a:xfrm>
        </p:spPr>
        <p:txBody>
          <a:bodyPr>
            <a:normAutofit fontScale="25000" lnSpcReduction="20000"/>
          </a:bodyPr>
          <a:lstStyle/>
          <a:p>
            <a:pPr marL="0" indent="0">
              <a:buNone/>
              <a:defRPr/>
            </a:pPr>
            <a:r>
              <a:rPr lang="en-US" sz="8000" b="1" dirty="0">
                <a:solidFill>
                  <a:srgbClr val="0070C0"/>
                </a:solidFill>
                <a:effectLst>
                  <a:outerShdw blurRad="38100" dist="38100" dir="2700000" algn="tl">
                    <a:srgbClr val="000000">
                      <a:alpha val="43137"/>
                    </a:srgbClr>
                  </a:outerShdw>
                </a:effectLst>
              </a:rPr>
              <a:t>Supplier evaluation &amp; selection</a:t>
            </a:r>
          </a:p>
          <a:p>
            <a:pPr marL="0" indent="0">
              <a:lnSpc>
                <a:spcPct val="170000"/>
              </a:lnSpc>
              <a:buNone/>
              <a:defRPr/>
            </a:pPr>
            <a:r>
              <a:rPr lang="en-US" sz="4000" dirty="0" smtClean="0"/>
              <a:t>	</a:t>
            </a:r>
            <a:r>
              <a:rPr lang="en-US" sz="5500" dirty="0" smtClean="0"/>
              <a:t>Probably </a:t>
            </a:r>
            <a:r>
              <a:rPr lang="en-US" sz="5500" dirty="0"/>
              <a:t>the most commonly </a:t>
            </a:r>
            <a:r>
              <a:rPr lang="en-US" sz="5500" dirty="0" smtClean="0"/>
              <a:t>	researched </a:t>
            </a:r>
            <a:r>
              <a:rPr lang="en-US" sz="5500" dirty="0"/>
              <a:t>supply chain function</a:t>
            </a:r>
          </a:p>
          <a:p>
            <a:pPr marL="0" indent="0">
              <a:lnSpc>
                <a:spcPct val="170000"/>
              </a:lnSpc>
              <a:buNone/>
              <a:defRPr/>
            </a:pPr>
            <a:r>
              <a:rPr lang="en-US" sz="5500" dirty="0" smtClean="0"/>
              <a:t>	Can </a:t>
            </a:r>
            <a:r>
              <a:rPr lang="en-US" sz="5500" dirty="0"/>
              <a:t>consider more factors, more </a:t>
            </a:r>
            <a:r>
              <a:rPr lang="en-US" sz="5500" dirty="0" smtClean="0"/>
              <a:t>up-	to-date </a:t>
            </a:r>
            <a:r>
              <a:rPr lang="en-US" sz="5500" dirty="0"/>
              <a:t>data</a:t>
            </a:r>
          </a:p>
          <a:p>
            <a:pPr marL="0" indent="0">
              <a:buNone/>
              <a:defRPr/>
            </a:pPr>
            <a:r>
              <a:rPr lang="en-US" sz="8000" b="1" dirty="0">
                <a:solidFill>
                  <a:srgbClr val="0070C0"/>
                </a:solidFill>
                <a:effectLst>
                  <a:outerShdw blurRad="38100" dist="38100" dir="2700000" algn="tl">
                    <a:srgbClr val="000000">
                      <a:alpha val="43137"/>
                    </a:srgbClr>
                  </a:outerShdw>
                </a:effectLst>
              </a:rPr>
              <a:t>Selection of transportation nodes  and routes</a:t>
            </a:r>
          </a:p>
          <a:p>
            <a:pPr marL="0" indent="0">
              <a:buNone/>
              <a:defRPr/>
            </a:pPr>
            <a:r>
              <a:rPr lang="en-US" sz="4000" dirty="0" smtClean="0"/>
              <a:t>	</a:t>
            </a:r>
            <a:r>
              <a:rPr lang="en-US" sz="7200" dirty="0" smtClean="0"/>
              <a:t>Real-time truck/rail assignment</a:t>
            </a:r>
          </a:p>
          <a:p>
            <a:pPr>
              <a:buFont typeface="Arial" charset="0"/>
              <a:buChar char="•"/>
              <a:defRPr/>
            </a:pPr>
            <a:endParaRPr lang="en-GB" sz="7200" dirty="0"/>
          </a:p>
        </p:txBody>
      </p:sp>
      <p:sp>
        <p:nvSpPr>
          <p:cNvPr id="17413" name="TextBox 3"/>
          <p:cNvSpPr txBox="1">
            <a:spLocks noChangeArrowheads="1"/>
          </p:cNvSpPr>
          <p:nvPr/>
        </p:nvSpPr>
        <p:spPr bwMode="auto">
          <a:xfrm>
            <a:off x="5519936" y="5416552"/>
            <a:ext cx="5421312"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1400" dirty="0"/>
              <a:t>Source: </a:t>
            </a:r>
            <a:r>
              <a:rPr lang="en-US" altLang="en-US" sz="1400" dirty="0"/>
              <a:t>Waller and Fawcett (2013a) </a:t>
            </a:r>
            <a:r>
              <a:rPr lang="en-US" altLang="en-US" sz="1400" i="1" dirty="0"/>
              <a:t>Journal of Business Logistics</a:t>
            </a:r>
            <a:endParaRPr lang="en-GB" altLang="en-US" sz="2400" dirty="0">
              <a:latin typeface="Times" panose="02020603050405020304" pitchFamily="18" charset="0"/>
            </a:endParaRP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52783517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advClick="0" advTm="56293">
        <p15:prstTrans prst="fallOver"/>
      </p:transition>
    </mc:Choice>
    <mc:Fallback>
      <p:transition spd="slow" advClick="0" advTm="5629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l="7474" t="21895" r="48750" b="6667"/>
          <a:stretch>
            <a:fillRect/>
          </a:stretch>
        </p:blipFill>
        <p:spPr bwMode="auto">
          <a:xfrm>
            <a:off x="119336" y="332656"/>
            <a:ext cx="11809312" cy="6264696"/>
          </a:xfrm>
          <a:prstGeom prst="rect">
            <a:avLst/>
          </a:prstGeom>
          <a:noFill/>
          <a:ln>
            <a:noFill/>
          </a:ln>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9620846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advClick="0" advTm="37789">
        <p15:prstTrans prst="fallOver"/>
      </p:transition>
    </mc:Choice>
    <mc:Fallback>
      <p:transition spd="slow" advClick="0" advTm="3778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5" name="Picture 7"/>
          <p:cNvPicPr>
            <a:picLocks noChangeAspect="1" noChangeArrowheads="1"/>
          </p:cNvPicPr>
          <p:nvPr/>
        </p:nvPicPr>
        <p:blipFill>
          <a:blip r:embed="rId4" cstate="print">
            <a:extLst>
              <a:ext uri="{28A0092B-C50C-407E-A947-70E740481C1C}">
                <a14:useLocalDpi xmlns:a14="http://schemas.microsoft.com/office/drawing/2010/main" val="0"/>
              </a:ext>
            </a:extLst>
          </a:blip>
          <a:srcRect l="7675" t="18239" r="48438" b="16426"/>
          <a:stretch>
            <a:fillRect/>
          </a:stretch>
        </p:blipFill>
        <p:spPr bwMode="auto">
          <a:xfrm>
            <a:off x="191344" y="188640"/>
            <a:ext cx="11737304" cy="6336704"/>
          </a:xfrm>
          <a:prstGeom prst="rect">
            <a:avLst/>
          </a:prstGeom>
          <a:noFill/>
          <a:ln>
            <a:noFill/>
          </a:ln>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78849383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advClick="0" advTm="41215">
        <p15:prstTrans prst="fallOver"/>
      </p:transition>
    </mc:Choice>
    <mc:Fallback>
      <p:transition spd="slow" advClick="0" advTm="4121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31504" y="764704"/>
            <a:ext cx="8229600" cy="1143000"/>
          </a:xfrm>
        </p:spPr>
        <p:txBody>
          <a:bodyPr>
            <a:normAutofit/>
          </a:bodyPr>
          <a:lstStyle/>
          <a:p>
            <a:r>
              <a:rPr lang="en-GB" sz="3600" b="1" dirty="0">
                <a:solidFill>
                  <a:schemeClr val="tx2"/>
                </a:solidFill>
                <a:effectLst>
                  <a:outerShdw blurRad="38100" dist="38100" dir="2700000" algn="tl">
                    <a:srgbClr val="000000">
                      <a:alpha val="43137"/>
                    </a:srgbClr>
                  </a:outerShdw>
                </a:effectLst>
              </a:rPr>
              <a:t>Examples</a:t>
            </a:r>
          </a:p>
        </p:txBody>
      </p:sp>
      <p:sp>
        <p:nvSpPr>
          <p:cNvPr id="4" name="Content Placeholder 3"/>
          <p:cNvSpPr>
            <a:spLocks noGrp="1"/>
          </p:cNvSpPr>
          <p:nvPr>
            <p:ph idx="1"/>
          </p:nvPr>
        </p:nvSpPr>
        <p:spPr>
          <a:xfrm>
            <a:off x="1199456" y="2204864"/>
            <a:ext cx="9865096" cy="2520279"/>
          </a:xfrm>
        </p:spPr>
        <p:txBody>
          <a:bodyPr>
            <a:normAutofit fontScale="92500"/>
          </a:bodyPr>
          <a:lstStyle/>
          <a:p>
            <a:pPr marL="0" indent="0">
              <a:buNone/>
            </a:pPr>
            <a:r>
              <a:rPr lang="en-GB" dirty="0">
                <a:hlinkClick r:id="rId4"/>
              </a:rPr>
              <a:t>Maersk Line: Using the Internet of Things, Data Analytics </a:t>
            </a:r>
            <a:endParaRPr lang="en-GB" dirty="0" smtClean="0"/>
          </a:p>
          <a:p>
            <a:pPr marL="0" indent="0">
              <a:buNone/>
            </a:pPr>
            <a:r>
              <a:rPr lang="en-GB" dirty="0" smtClean="0">
                <a:hlinkClick r:id="rId5"/>
              </a:rPr>
              <a:t>Amazon Web Services</a:t>
            </a:r>
            <a:endParaRPr lang="en-GB" dirty="0" smtClean="0"/>
          </a:p>
          <a:p>
            <a:pPr marL="0" indent="0">
              <a:buNone/>
            </a:pPr>
            <a:r>
              <a:rPr lang="en-GB" dirty="0">
                <a:hlinkClick r:id="rId6"/>
              </a:rPr>
              <a:t>Industry 4.0 in the Volkswagen Group</a:t>
            </a:r>
            <a:endParaRPr lang="en-GB" dirty="0"/>
          </a:p>
          <a:p>
            <a:pPr marL="0" indent="0">
              <a:buNone/>
            </a:pPr>
            <a:r>
              <a:rPr lang="en-GB" dirty="0" smtClean="0">
                <a:hlinkClick r:id="rId7"/>
              </a:rPr>
              <a:t>Siemens</a:t>
            </a:r>
            <a:r>
              <a:rPr lang="en-GB" dirty="0" smtClean="0">
                <a:hlinkClick r:id="rId7"/>
              </a:rPr>
              <a:t>: Digital Transformation</a:t>
            </a:r>
            <a:endParaRPr lang="en-GB" dirty="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59026279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advClick="0" advTm="21068">
        <p15:prstTrans prst="fallOver"/>
      </p:transition>
    </mc:Choice>
    <mc:Fallback>
      <p:transition spd="slow" advClick="0" advTm="2106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a:xfrm>
            <a:off x="1199456" y="44624"/>
            <a:ext cx="7797800" cy="1143000"/>
          </a:xfrm>
        </p:spPr>
        <p:txBody>
          <a:bodyPr/>
          <a:lstStyle/>
          <a:p>
            <a:pPr>
              <a:defRPr/>
            </a:pPr>
            <a:r>
              <a:rPr lang="en-GB" altLang="en-US" sz="3600" b="1" dirty="0">
                <a:solidFill>
                  <a:schemeClr val="tx2"/>
                </a:solidFill>
                <a:effectLst>
                  <a:outerShdw blurRad="38100" dist="38100" dir="2700000" algn="tl">
                    <a:srgbClr val="000000">
                      <a:alpha val="43137"/>
                    </a:srgbClr>
                  </a:outerShdw>
                </a:effectLst>
              </a:rPr>
              <a:t>Big Data Driven Logistics Services</a:t>
            </a:r>
          </a:p>
        </p:txBody>
      </p:sp>
      <p:pic>
        <p:nvPicPr>
          <p:cNvPr id="18435" name="Content Placeholder 4"/>
          <p:cNvPicPr>
            <a:picLocks noGrp="1" noChangeAspect="1"/>
          </p:cNvPicPr>
          <p:nvPr>
            <p:ph idx="1"/>
          </p:nvPr>
        </p:nvPicPr>
        <p:blipFill>
          <a:blip r:embed="rId4" cstate="print">
            <a:extLst>
              <a:ext uri="{28A0092B-C50C-407E-A947-70E740481C1C}">
                <a14:useLocalDpi xmlns:a14="http://schemas.microsoft.com/office/drawing/2010/main" val="0"/>
              </a:ext>
            </a:extLst>
          </a:blip>
          <a:srcRect/>
          <a:stretch>
            <a:fillRect/>
          </a:stretch>
        </p:blipFill>
        <p:spPr>
          <a:xfrm>
            <a:off x="839416" y="908720"/>
            <a:ext cx="9021763" cy="5773737"/>
          </a:xfrm>
        </p:spPr>
      </p:pic>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95184850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advClick="0" advTm="51402">
        <p15:prstTrans prst="fallOver"/>
      </p:transition>
    </mc:Choice>
    <mc:Fallback>
      <p:transition spd="slow" advClick="0" advTm="5140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415480" y="0"/>
            <a:ext cx="8229600" cy="1143000"/>
          </a:xfrm>
        </p:spPr>
        <p:txBody>
          <a:bodyPr/>
          <a:lstStyle/>
          <a:p>
            <a:pPr>
              <a:defRPr/>
            </a:pPr>
            <a:r>
              <a:rPr lang="en-GB" sz="3600" b="1" dirty="0">
                <a:solidFill>
                  <a:schemeClr val="tx2"/>
                </a:solidFill>
                <a:effectLst>
                  <a:outerShdw blurRad="38100" dist="38100" dir="2700000" algn="tl">
                    <a:srgbClr val="000000">
                      <a:alpha val="43137"/>
                    </a:srgbClr>
                  </a:outerShdw>
                </a:effectLst>
              </a:rPr>
              <a:t>Enterprise Big Data Systems</a:t>
            </a:r>
          </a:p>
        </p:txBody>
      </p:sp>
      <p:sp>
        <p:nvSpPr>
          <p:cNvPr id="26627" name="Content Placeholder 4"/>
          <p:cNvSpPr>
            <a:spLocks noGrp="1"/>
          </p:cNvSpPr>
          <p:nvPr>
            <p:ph idx="1"/>
          </p:nvPr>
        </p:nvSpPr>
        <p:spPr>
          <a:xfrm>
            <a:off x="1954213" y="1538288"/>
            <a:ext cx="8229600" cy="4194968"/>
          </a:xfrm>
        </p:spPr>
        <p:txBody>
          <a:bodyPr/>
          <a:lstStyle/>
          <a:p>
            <a:pPr>
              <a:buFont typeface="Arial" charset="0"/>
              <a:buChar char="•"/>
              <a:defRPr/>
            </a:pPr>
            <a:r>
              <a:rPr lang="en-GB" altLang="en-US" dirty="0" smtClean="0"/>
              <a:t>‘</a:t>
            </a:r>
          </a:p>
          <a:p>
            <a:pPr>
              <a:buFont typeface="Arial" charset="0"/>
              <a:buChar char="•"/>
              <a:defRPr/>
            </a:pPr>
            <a:endParaRPr lang="en-GB" altLang="en-US" dirty="0" smtClean="0"/>
          </a:p>
          <a:p>
            <a:pPr>
              <a:buFont typeface="Arial" charset="0"/>
              <a:buChar char="•"/>
              <a:defRPr/>
            </a:pPr>
            <a:endParaRPr lang="en-GB" altLang="en-US" dirty="0" smtClean="0"/>
          </a:p>
          <a:p>
            <a:pPr>
              <a:buFont typeface="Arial" charset="0"/>
              <a:buChar char="•"/>
              <a:defRPr/>
            </a:pPr>
            <a:endParaRPr lang="en-GB" altLang="en-US" dirty="0" smtClean="0"/>
          </a:p>
          <a:p>
            <a:pPr>
              <a:buFont typeface="Arial" charset="0"/>
              <a:buChar char="•"/>
              <a:defRPr/>
            </a:pPr>
            <a:endParaRPr lang="en-GB" altLang="en-US" dirty="0" smtClean="0"/>
          </a:p>
          <a:p>
            <a:pPr>
              <a:buFont typeface="Arial" charset="0"/>
              <a:buChar char="•"/>
              <a:defRPr/>
            </a:pPr>
            <a:endParaRPr lang="en-GB" altLang="en-US" dirty="0" smtClean="0"/>
          </a:p>
          <a:p>
            <a:pPr>
              <a:buFont typeface="Arial" charset="0"/>
              <a:buChar char="•"/>
              <a:defRPr/>
            </a:pPr>
            <a:endParaRPr lang="en-GB" altLang="en-US" sz="2000" dirty="0"/>
          </a:p>
          <a:p>
            <a:pPr marL="0" indent="0" algn="r">
              <a:buNone/>
              <a:defRPr/>
            </a:pPr>
            <a:r>
              <a:rPr lang="en-GB" altLang="en-US" sz="1400" dirty="0"/>
              <a:t>Source: </a:t>
            </a:r>
            <a:r>
              <a:rPr lang="en-GB" altLang="en-US" sz="1400" dirty="0" err="1"/>
              <a:t>Demirkan</a:t>
            </a:r>
            <a:r>
              <a:rPr lang="en-GB" altLang="en-US" sz="1400" dirty="0"/>
              <a:t>, H. and </a:t>
            </a:r>
            <a:r>
              <a:rPr lang="en-GB" altLang="en-US" sz="1400" dirty="0" err="1"/>
              <a:t>Delen</a:t>
            </a:r>
            <a:r>
              <a:rPr lang="en-GB" altLang="en-US" sz="1400" dirty="0"/>
              <a:t>, D. Decision Support Systems, 2012</a:t>
            </a:r>
          </a:p>
          <a:p>
            <a:pPr algn="r">
              <a:buFont typeface="Arial" charset="0"/>
              <a:buChar char="•"/>
              <a:defRPr/>
            </a:pPr>
            <a:endParaRPr lang="en-GB" altLang="en-US" sz="2000" dirty="0"/>
          </a:p>
        </p:txBody>
      </p:sp>
      <p:pic>
        <p:nvPicPr>
          <p:cNvPr id="26628" name="Picture 2"/>
          <p:cNvPicPr>
            <a:picLocks noChangeAspect="1" noChangeArrowheads="1"/>
          </p:cNvPicPr>
          <p:nvPr/>
        </p:nvPicPr>
        <p:blipFill rotWithShape="1">
          <a:blip r:embed="rId4" cstate="print"/>
          <a:srcRect l="1867" t="4019" r="2502" b="2546"/>
          <a:stretch/>
        </p:blipFill>
        <p:spPr bwMode="auto">
          <a:xfrm>
            <a:off x="839416" y="1052736"/>
            <a:ext cx="10225135" cy="4285110"/>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54600890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advClick="0" advTm="51611">
        <p15:prstTrans prst="fallOver"/>
      </p:transition>
    </mc:Choice>
    <mc:Fallback>
      <p:transition spd="slow" advClick="0" advTm="5161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49562" y="53752"/>
            <a:ext cx="7797800" cy="1143000"/>
          </a:xfrm>
        </p:spPr>
        <p:txBody>
          <a:bodyPr/>
          <a:lstStyle/>
          <a:p>
            <a:pPr>
              <a:defRPr/>
            </a:pPr>
            <a:r>
              <a:rPr lang="en-GB" sz="3600" b="1" dirty="0">
                <a:solidFill>
                  <a:schemeClr val="tx2"/>
                </a:solidFill>
                <a:effectLst>
                  <a:outerShdw blurRad="38100" dist="38100" dir="2700000" algn="tl">
                    <a:srgbClr val="000000">
                      <a:alpha val="43137"/>
                    </a:srgbClr>
                  </a:outerShdw>
                </a:effectLst>
              </a:rPr>
              <a:t>Big Data Analytics in the Cloud</a:t>
            </a:r>
          </a:p>
        </p:txBody>
      </p:sp>
      <p:pic>
        <p:nvPicPr>
          <p:cNvPr id="26627" name="Picture 2"/>
          <p:cNvPicPr>
            <a:picLocks noGrp="1" noChangeAspect="1" noChangeArrowheads="1"/>
          </p:cNvPicPr>
          <p:nvPr>
            <p:ph idx="1"/>
          </p:nvPr>
        </p:nvPicPr>
        <p:blipFill>
          <a:blip r:embed="rId4" cstate="print"/>
          <a:srcRect l="-768" t="3766" r="4575" b="299"/>
          <a:stretch>
            <a:fillRect/>
          </a:stretch>
        </p:blipFill>
        <p:spPr>
          <a:xfrm>
            <a:off x="1127448" y="1196752"/>
            <a:ext cx="9865096" cy="4652962"/>
          </a:xfrm>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9525" cap="flat" cmpd="sng">
                <a:solidFill>
                  <a:schemeClr val="tx1"/>
                </a:solidFill>
                <a:prstDash val="solid"/>
                <a:miter lim="800000"/>
                <a:headEnd/>
                <a:tailEnd/>
              </a14:hiddenLine>
            </a:ext>
          </a:extLst>
        </p:spPr>
      </p:pic>
      <p:sp>
        <p:nvSpPr>
          <p:cNvPr id="26628" name="TextBox 4"/>
          <p:cNvSpPr txBox="1">
            <a:spLocks noChangeArrowheads="1"/>
          </p:cNvSpPr>
          <p:nvPr/>
        </p:nvSpPr>
        <p:spPr bwMode="auto">
          <a:xfrm>
            <a:off x="8017694" y="5508266"/>
            <a:ext cx="3259336"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charset="0"/>
              <a:buChar char="•"/>
              <a:defRPr sz="3200">
                <a:solidFill>
                  <a:schemeClr val="tx1"/>
                </a:solidFill>
                <a:latin typeface="Calibri" pitchFamily="34" charset="0"/>
              </a:defRPr>
            </a:lvl1pPr>
            <a:lvl2pPr marL="742950" indent="-285750">
              <a:spcBef>
                <a:spcPct val="20000"/>
              </a:spcBef>
              <a:buFont typeface="Arial" charset="0"/>
              <a:buChar char="–"/>
              <a:defRPr sz="2800">
                <a:solidFill>
                  <a:schemeClr val="tx1"/>
                </a:solidFill>
                <a:latin typeface="Calibri" pitchFamily="34" charset="0"/>
              </a:defRPr>
            </a:lvl2pPr>
            <a:lvl3pPr marL="1143000" indent="-228600">
              <a:spcBef>
                <a:spcPct val="20000"/>
              </a:spcBef>
              <a:buFont typeface="Arial" charset="0"/>
              <a:buChar char="•"/>
              <a:defRPr sz="2400">
                <a:solidFill>
                  <a:schemeClr val="tx1"/>
                </a:solidFill>
                <a:latin typeface="Calibri" pitchFamily="34" charset="0"/>
              </a:defRPr>
            </a:lvl3pPr>
            <a:lvl4pPr marL="1600200" indent="-228600">
              <a:spcBef>
                <a:spcPct val="20000"/>
              </a:spcBef>
              <a:buFont typeface="Arial" charset="0"/>
              <a:buChar char="–"/>
              <a:defRPr sz="2000">
                <a:solidFill>
                  <a:schemeClr val="tx1"/>
                </a:solidFill>
                <a:latin typeface="Calibri" pitchFamily="34" charset="0"/>
              </a:defRPr>
            </a:lvl4pPr>
            <a:lvl5pPr marL="2057400" indent="-22860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spcBef>
                <a:spcPct val="0"/>
              </a:spcBef>
              <a:buFontTx/>
              <a:buNone/>
              <a:defRPr/>
            </a:pPr>
            <a:r>
              <a:rPr lang="en-GB" altLang="en-US" sz="1400" dirty="0">
                <a:latin typeface="+mn-lt"/>
              </a:rPr>
              <a:t>Source: Hashem, T.  et al., 2015 </a:t>
            </a: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74214542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advClick="0" advTm="55846">
        <p15:prstTrans prst="fallOver"/>
      </p:transition>
    </mc:Choice>
    <mc:Fallback>
      <p:transition spd="slow" advClick="0" advTm="5584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55800" y="265113"/>
            <a:ext cx="7797800" cy="1143000"/>
          </a:xfrm>
        </p:spPr>
        <p:txBody>
          <a:bodyPr/>
          <a:lstStyle/>
          <a:p>
            <a:pPr>
              <a:defRPr/>
            </a:pPr>
            <a:r>
              <a:rPr lang="en-GB" sz="3600" b="1" dirty="0">
                <a:solidFill>
                  <a:schemeClr val="tx2">
                    <a:lumMod val="75000"/>
                  </a:schemeClr>
                </a:solidFill>
                <a:effectLst>
                  <a:outerShdw blurRad="38100" dist="38100" dir="2700000" algn="tl">
                    <a:srgbClr val="000000">
                      <a:alpha val="43137"/>
                    </a:srgbClr>
                  </a:outerShdw>
                </a:effectLst>
              </a:rPr>
              <a:t>Big Data Cloud Platforms</a:t>
            </a:r>
          </a:p>
        </p:txBody>
      </p:sp>
      <p:pic>
        <p:nvPicPr>
          <p:cNvPr id="17411" name="Picture 2"/>
          <p:cNvPicPr>
            <a:picLocks noGrp="1" noChangeAspect="1" noChangeArrowheads="1"/>
          </p:cNvPicPr>
          <p:nvPr>
            <p:ph idx="1"/>
          </p:nvPr>
        </p:nvPicPr>
        <p:blipFill>
          <a:blip r:embed="rId4" cstate="print">
            <a:extLst>
              <a:ext uri="{28A0092B-C50C-407E-A947-70E740481C1C}">
                <a14:useLocalDpi xmlns:a14="http://schemas.microsoft.com/office/drawing/2010/main" val="0"/>
              </a:ext>
            </a:extLst>
          </a:blip>
          <a:srcRect t="6395" b="7268"/>
          <a:stretch>
            <a:fillRect/>
          </a:stretch>
        </p:blipFill>
        <p:spPr>
          <a:xfrm>
            <a:off x="1055440" y="1268761"/>
            <a:ext cx="10225136" cy="4243387"/>
          </a:xfrm>
          <a:noFill/>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9525" cap="flat" cmpd="sng">
                <a:solidFill>
                  <a:schemeClr val="tx1"/>
                </a:solidFill>
                <a:prstDash val="solid"/>
                <a:miter lim="800000"/>
                <a:headEnd/>
                <a:tailEnd/>
              </a14:hiddenLine>
            </a:ext>
          </a:extLst>
        </p:spPr>
      </p:pic>
      <p:sp>
        <p:nvSpPr>
          <p:cNvPr id="27652" name="TextBox 4"/>
          <p:cNvSpPr txBox="1">
            <a:spLocks noChangeArrowheads="1"/>
          </p:cNvSpPr>
          <p:nvPr/>
        </p:nvSpPr>
        <p:spPr bwMode="auto">
          <a:xfrm>
            <a:off x="7448798" y="5445225"/>
            <a:ext cx="3219202"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charset="0"/>
              <a:buChar char="•"/>
              <a:defRPr sz="3200">
                <a:solidFill>
                  <a:schemeClr val="tx1"/>
                </a:solidFill>
                <a:latin typeface="Calibri" pitchFamily="34" charset="0"/>
              </a:defRPr>
            </a:lvl1pPr>
            <a:lvl2pPr marL="742950" indent="-285750">
              <a:spcBef>
                <a:spcPct val="20000"/>
              </a:spcBef>
              <a:buFont typeface="Arial" charset="0"/>
              <a:buChar char="–"/>
              <a:defRPr sz="2800">
                <a:solidFill>
                  <a:schemeClr val="tx1"/>
                </a:solidFill>
                <a:latin typeface="Calibri" pitchFamily="34" charset="0"/>
              </a:defRPr>
            </a:lvl2pPr>
            <a:lvl3pPr marL="1143000" indent="-228600">
              <a:spcBef>
                <a:spcPct val="20000"/>
              </a:spcBef>
              <a:buFont typeface="Arial" charset="0"/>
              <a:buChar char="•"/>
              <a:defRPr sz="2400">
                <a:solidFill>
                  <a:schemeClr val="tx1"/>
                </a:solidFill>
                <a:latin typeface="Calibri" pitchFamily="34" charset="0"/>
              </a:defRPr>
            </a:lvl3pPr>
            <a:lvl4pPr marL="1600200" indent="-228600">
              <a:spcBef>
                <a:spcPct val="20000"/>
              </a:spcBef>
              <a:buFont typeface="Arial" charset="0"/>
              <a:buChar char="–"/>
              <a:defRPr sz="2000">
                <a:solidFill>
                  <a:schemeClr val="tx1"/>
                </a:solidFill>
                <a:latin typeface="Calibri" pitchFamily="34" charset="0"/>
              </a:defRPr>
            </a:lvl4pPr>
            <a:lvl5pPr marL="2057400" indent="-22860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spcBef>
                <a:spcPct val="0"/>
              </a:spcBef>
              <a:buFontTx/>
              <a:buNone/>
              <a:defRPr/>
            </a:pPr>
            <a:r>
              <a:rPr lang="en-GB" altLang="en-US" sz="1400" dirty="0">
                <a:latin typeface="Arial Narrow" pitchFamily="34" charset="0"/>
              </a:rPr>
              <a:t>Source: </a:t>
            </a:r>
            <a:r>
              <a:rPr lang="en-GB" altLang="en-US" sz="1400" dirty="0" err="1">
                <a:latin typeface="Arial Narrow" pitchFamily="34" charset="0"/>
              </a:rPr>
              <a:t>Hashem,T</a:t>
            </a:r>
            <a:r>
              <a:rPr lang="en-GB" altLang="en-US" sz="1400" dirty="0">
                <a:latin typeface="Arial Narrow" pitchFamily="34" charset="0"/>
              </a:rPr>
              <a:t>.  et al</a:t>
            </a:r>
            <a:r>
              <a:rPr lang="en-GB" altLang="en-US" sz="1400" dirty="0" smtClean="0">
                <a:latin typeface="Arial Narrow" pitchFamily="34" charset="0"/>
              </a:rPr>
              <a:t>., 2015 </a:t>
            </a:r>
            <a:endParaRPr lang="en-GB" altLang="en-US" sz="1400" dirty="0">
              <a:latin typeface="Arial Narrow" pitchFamily="34" charset="0"/>
            </a:endParaRP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415937146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advClick="0" advTm="63562">
        <p15:prstTrans prst="fallOver"/>
      </p:transition>
    </mc:Choice>
    <mc:Fallback>
      <p:transition spd="slow" advClick="0" advTm="6356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4" cstate="print">
            <a:extLst>
              <a:ext uri="{28A0092B-C50C-407E-A947-70E740481C1C}">
                <a14:useLocalDpi xmlns:a14="http://schemas.microsoft.com/office/drawing/2010/main" val="0"/>
              </a:ext>
            </a:extLst>
          </a:blip>
          <a:stretch>
            <a:fillRect/>
          </a:stretch>
        </p:blipFill>
        <p:spPr>
          <a:xfrm>
            <a:off x="911424" y="476672"/>
            <a:ext cx="8229600" cy="4900266"/>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47240967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advClick="0" advTm="46760">
        <p15:prstTrans prst="fallOver"/>
      </p:transition>
    </mc:Choice>
    <mc:Fallback>
      <p:transition spd="slow" advClick="0" advTm="4676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Content Placeholder 3"/>
          <p:cNvSpPr>
            <a:spLocks noGrp="1"/>
          </p:cNvSpPr>
          <p:nvPr>
            <p:ph idx="1"/>
          </p:nvPr>
        </p:nvSpPr>
        <p:spPr>
          <a:xfrm>
            <a:off x="911424" y="1268760"/>
            <a:ext cx="10081120" cy="3742450"/>
          </a:xfrm>
        </p:spPr>
        <p:txBody>
          <a:bodyPr>
            <a:normAutofit/>
          </a:bodyPr>
          <a:lstStyle/>
          <a:p>
            <a:r>
              <a:rPr lang="en-US" altLang="en-US" sz="2400" dirty="0"/>
              <a:t>The main outcome of this research </a:t>
            </a:r>
            <a:r>
              <a:rPr lang="en-US" altLang="en-US" sz="2400" dirty="0" smtClean="0"/>
              <a:t>has been </a:t>
            </a:r>
            <a:r>
              <a:rPr lang="en-US" altLang="en-US" sz="2400" dirty="0"/>
              <a:t>the definition of an architectural framework </a:t>
            </a:r>
            <a:r>
              <a:rPr lang="en-US" altLang="en-US" sz="2400" dirty="0" smtClean="0"/>
              <a:t>for </a:t>
            </a:r>
            <a:r>
              <a:rPr lang="en-US" altLang="en-US" sz="2400" dirty="0"/>
              <a:t>the application of Industry 4.0 and deployment of a Big Data Logistics Business Platform (BDLBP) for supply chain network management services including inventory control and warehousing operations.</a:t>
            </a:r>
          </a:p>
          <a:p>
            <a:r>
              <a:rPr lang="en-US" altLang="en-US" sz="2400" dirty="0"/>
              <a:t>Big data systems developed in the cloud are empowering modern logistics services through fostering synergies among 3/4PL in order to establish inclusive, integrated and sustainable logistics supply chain systems and services. </a:t>
            </a:r>
          </a:p>
          <a:p>
            <a:endParaRPr lang="en-GB" altLang="en-US" sz="2400" dirty="0"/>
          </a:p>
          <a:p>
            <a:endParaRPr lang="en-GB" altLang="en-US" dirty="0" smtClean="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40938954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advClick="0" advTm="34586">
        <p15:prstTrans prst="fallOver"/>
      </p:transition>
    </mc:Choice>
    <mc:Fallback>
      <p:transition spd="slow" advClick="0" advTm="3458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smtClean="0">
                <a:solidFill>
                  <a:schemeClr val="tx2">
                    <a:lumMod val="50000"/>
                  </a:schemeClr>
                </a:solidFill>
                <a:effectLst>
                  <a:outerShdw blurRad="38100" dist="38100" dir="2700000" algn="tl">
                    <a:srgbClr val="000000">
                      <a:alpha val="43137"/>
                    </a:srgbClr>
                  </a:outerShdw>
                </a:effectLst>
              </a:rPr>
              <a:t>Supply Chain 4.0</a:t>
            </a:r>
            <a:endParaRPr lang="en-GB" sz="3600" b="1" dirty="0">
              <a:solidFill>
                <a:schemeClr val="tx2">
                  <a:lumMod val="50000"/>
                </a:schemeClr>
              </a:solidFill>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609600" y="1397421"/>
            <a:ext cx="10972800" cy="3989039"/>
          </a:xfrm>
        </p:spPr>
        <p:txBody>
          <a:bodyPr>
            <a:noAutofit/>
          </a:bodyPr>
          <a:lstStyle/>
          <a:p>
            <a:pPr marL="0" indent="0">
              <a:buNone/>
            </a:pPr>
            <a:r>
              <a:rPr lang="en-GB" sz="2400" dirty="0"/>
              <a:t> </a:t>
            </a:r>
            <a:r>
              <a:rPr lang="en-GB" sz="2400" dirty="0" smtClean="0"/>
              <a:t>       Based on Industry 4.0 </a:t>
            </a:r>
            <a:r>
              <a:rPr lang="en-GB" sz="2400" dirty="0"/>
              <a:t>technologies </a:t>
            </a:r>
            <a:r>
              <a:rPr lang="en-GB" sz="2400" dirty="0" smtClean="0"/>
              <a:t>that are </a:t>
            </a:r>
          </a:p>
          <a:p>
            <a:pPr lvl="1"/>
            <a:r>
              <a:rPr lang="en-GB" sz="2400" dirty="0" smtClean="0"/>
              <a:t>Internet </a:t>
            </a:r>
            <a:r>
              <a:rPr lang="en-GB" sz="2400" dirty="0"/>
              <a:t>of </a:t>
            </a:r>
            <a:r>
              <a:rPr lang="en-GB" sz="2400" dirty="0" smtClean="0"/>
              <a:t>Things</a:t>
            </a:r>
          </a:p>
          <a:p>
            <a:pPr lvl="1"/>
            <a:r>
              <a:rPr lang="en-GB" sz="2400" dirty="0" smtClean="0"/>
              <a:t>Cloud Computing </a:t>
            </a:r>
          </a:p>
          <a:p>
            <a:pPr lvl="1"/>
            <a:r>
              <a:rPr lang="en-GB" sz="2400" dirty="0" smtClean="0"/>
              <a:t>Artificial Intelligence </a:t>
            </a:r>
          </a:p>
          <a:p>
            <a:pPr lvl="1"/>
            <a:r>
              <a:rPr lang="en-GB" sz="2400" dirty="0" smtClean="0"/>
              <a:t>Big </a:t>
            </a:r>
            <a:r>
              <a:rPr lang="en-GB" sz="2400" dirty="0"/>
              <a:t>Data </a:t>
            </a:r>
            <a:r>
              <a:rPr lang="en-GB" sz="2400" dirty="0" smtClean="0"/>
              <a:t>Analytics </a:t>
            </a:r>
          </a:p>
          <a:p>
            <a:pPr lvl="1"/>
            <a:r>
              <a:rPr lang="en-GB" sz="2400" dirty="0" smtClean="0"/>
              <a:t>Additive Manufacturing</a:t>
            </a:r>
          </a:p>
          <a:p>
            <a:pPr lvl="1"/>
            <a:r>
              <a:rPr lang="en-GB" sz="2400" dirty="0" smtClean="0"/>
              <a:t>Robotics</a:t>
            </a:r>
            <a:r>
              <a:rPr lang="en-GB" sz="2400" dirty="0"/>
              <a:t> </a:t>
            </a:r>
            <a:endParaRPr lang="en-GB" sz="2400" dirty="0" smtClean="0"/>
          </a:p>
          <a:p>
            <a:pPr lvl="1"/>
            <a:r>
              <a:rPr lang="en-GB" sz="2400" dirty="0" err="1" smtClean="0">
                <a:hlinkClick r:id="rId4"/>
              </a:rPr>
              <a:t>Blockchain</a:t>
            </a:r>
            <a:r>
              <a:rPr lang="en-GB" sz="2400" dirty="0"/>
              <a:t> and </a:t>
            </a:r>
            <a:endParaRPr lang="en-GB" sz="2400" dirty="0" smtClean="0"/>
          </a:p>
          <a:p>
            <a:pPr lvl="1"/>
            <a:r>
              <a:rPr lang="en-GB" sz="2400" dirty="0" smtClean="0"/>
              <a:t>Augmented </a:t>
            </a:r>
            <a:r>
              <a:rPr lang="en-GB" sz="2400" dirty="0"/>
              <a:t>Reality. </a:t>
            </a:r>
            <a:endParaRPr lang="en-GB" sz="2400" dirty="0" smtClean="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84088268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advClick="0" advTm="41650">
        <p15:prstTrans prst="fallOver"/>
      </p:transition>
    </mc:Choice>
    <mc:Fallback>
      <p:transition spd="slow" advClick="0" advTm="4165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2712" y="260648"/>
            <a:ext cx="10972800" cy="1143000"/>
          </a:xfrm>
        </p:spPr>
        <p:txBody>
          <a:bodyPr>
            <a:normAutofit/>
          </a:bodyPr>
          <a:lstStyle/>
          <a:p>
            <a:r>
              <a:rPr lang="en-GB" sz="3600" b="1" dirty="0" err="1" smtClean="0">
                <a:solidFill>
                  <a:schemeClr val="tx2">
                    <a:lumMod val="50000"/>
                  </a:schemeClr>
                </a:solidFill>
                <a:effectLst>
                  <a:outerShdw blurRad="38100" dist="38100" dir="2700000" algn="tl">
                    <a:srgbClr val="000000">
                      <a:alpha val="43137"/>
                    </a:srgbClr>
                  </a:outerShdw>
                </a:effectLst>
              </a:rPr>
              <a:t>Blockchain</a:t>
            </a:r>
            <a:r>
              <a:rPr lang="en-GB" sz="3600" b="1" dirty="0" smtClean="0">
                <a:solidFill>
                  <a:schemeClr val="tx2">
                    <a:lumMod val="50000"/>
                  </a:schemeClr>
                </a:solidFill>
                <a:effectLst>
                  <a:outerShdw blurRad="38100" dist="38100" dir="2700000" algn="tl">
                    <a:srgbClr val="000000">
                      <a:alpha val="43137"/>
                    </a:srgbClr>
                  </a:outerShdw>
                </a:effectLst>
              </a:rPr>
              <a:t> in Supply Chains</a:t>
            </a:r>
            <a:endParaRPr lang="en-GB" sz="3600" b="1" dirty="0">
              <a:solidFill>
                <a:schemeClr val="tx2">
                  <a:lumMod val="50000"/>
                </a:schemeClr>
              </a:solidFill>
              <a:effectLst>
                <a:outerShdw blurRad="38100" dist="38100" dir="2700000" algn="tl">
                  <a:srgbClr val="000000">
                    <a:alpha val="43137"/>
                  </a:srgbClr>
                </a:outerShdw>
              </a:effectLst>
            </a:endParaRPr>
          </a:p>
        </p:txBody>
      </p:sp>
      <p:pic>
        <p:nvPicPr>
          <p:cNvPr id="4" name="Content Placeholder 3"/>
          <p:cNvPicPr>
            <a:picLocks noGrp="1" noChangeAspect="1"/>
          </p:cNvPicPr>
          <p:nvPr>
            <p:ph sz="half" idx="1"/>
          </p:nvPr>
        </p:nvPicPr>
        <p:blipFill rotWithShape="1">
          <a:blip r:embed="rId4"/>
          <a:stretch/>
        </p:blipFill>
        <p:spPr>
          <a:xfrm>
            <a:off x="119335" y="1268760"/>
            <a:ext cx="6044255" cy="4320480"/>
          </a:xfrm>
        </p:spPr>
      </p:pic>
      <p:sp>
        <p:nvSpPr>
          <p:cNvPr id="7" name="Content Placeholder 6"/>
          <p:cNvSpPr>
            <a:spLocks noGrp="1"/>
          </p:cNvSpPr>
          <p:nvPr>
            <p:ph sz="half" idx="2"/>
          </p:nvPr>
        </p:nvSpPr>
        <p:spPr>
          <a:xfrm>
            <a:off x="6163590" y="1485132"/>
            <a:ext cx="5909073" cy="3989040"/>
          </a:xfrm>
        </p:spPr>
        <p:txBody>
          <a:bodyPr>
            <a:normAutofit/>
          </a:bodyPr>
          <a:lstStyle/>
          <a:p>
            <a:pPr marL="0" indent="0">
              <a:buNone/>
            </a:pPr>
            <a:r>
              <a:rPr lang="en-GB" sz="2400" dirty="0"/>
              <a:t>	</a:t>
            </a:r>
            <a:r>
              <a:rPr lang="en-GB" sz="2400" dirty="0" err="1" smtClean="0"/>
              <a:t>Blockchain</a:t>
            </a:r>
            <a:r>
              <a:rPr lang="en-GB" sz="2400" dirty="0" smtClean="0"/>
              <a:t> </a:t>
            </a:r>
            <a:r>
              <a:rPr lang="en-GB" sz="2400" dirty="0"/>
              <a:t>technology </a:t>
            </a:r>
            <a:r>
              <a:rPr lang="en-GB" sz="2400" dirty="0" smtClean="0"/>
              <a:t>can</a:t>
            </a:r>
          </a:p>
          <a:p>
            <a:pPr lvl="1"/>
            <a:endParaRPr lang="en-GB" sz="2000" dirty="0" smtClean="0"/>
          </a:p>
          <a:p>
            <a:pPr lvl="1">
              <a:buFont typeface="Wingdings" panose="05000000000000000000" pitchFamily="2" charset="2"/>
              <a:buChar char="q"/>
            </a:pPr>
            <a:r>
              <a:rPr lang="en-GB" sz="2000" dirty="0" smtClean="0"/>
              <a:t>effectively </a:t>
            </a:r>
            <a:r>
              <a:rPr lang="en-GB" sz="2000" dirty="0"/>
              <a:t>manage </a:t>
            </a:r>
            <a:r>
              <a:rPr lang="en-GB" sz="2000" dirty="0" smtClean="0"/>
              <a:t>workflows  </a:t>
            </a:r>
            <a:r>
              <a:rPr lang="en-GB" sz="2000" dirty="0"/>
              <a:t>across the entire supply chain and, through its distributed ledger approach, guarantee that data is accurate, transparent and immutable</a:t>
            </a:r>
            <a:r>
              <a:rPr lang="en-GB" sz="2000" dirty="0" smtClean="0"/>
              <a:t>.</a:t>
            </a:r>
          </a:p>
          <a:p>
            <a:pPr lvl="1">
              <a:buFont typeface="Wingdings" panose="05000000000000000000" pitchFamily="2" charset="2"/>
              <a:buChar char="q"/>
            </a:pPr>
            <a:endParaRPr lang="en-GB" sz="2000" dirty="0" smtClean="0"/>
          </a:p>
          <a:p>
            <a:pPr lvl="1">
              <a:buFont typeface="Wingdings" panose="05000000000000000000" pitchFamily="2" charset="2"/>
              <a:buChar char="q"/>
            </a:pPr>
            <a:r>
              <a:rPr lang="en-GB" sz="2000" dirty="0" smtClean="0"/>
              <a:t>support </a:t>
            </a:r>
            <a:r>
              <a:rPr lang="en-GB" sz="2000" dirty="0"/>
              <a:t>the digital transformation of supply chains emerging in a post pandemic world. </a:t>
            </a:r>
          </a:p>
          <a:p>
            <a:pPr marL="457200" lvl="1" indent="0">
              <a:buNone/>
            </a:pPr>
            <a:endParaRPr lang="en-GB" sz="2000" dirty="0" smtClean="0"/>
          </a:p>
          <a:p>
            <a:endParaRPr lang="en-GB" sz="2400" dirty="0"/>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13694582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advClick="0" advTm="51858">
        <p15:prstTrans prst="fallOver"/>
      </p:transition>
    </mc:Choice>
    <mc:Fallback>
      <p:transition spd="slow" advClick="0" advTm="5185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4760" y="188640"/>
            <a:ext cx="10972800" cy="1143000"/>
          </a:xfrm>
        </p:spPr>
        <p:txBody>
          <a:bodyPr>
            <a:normAutofit/>
          </a:bodyPr>
          <a:lstStyle/>
          <a:p>
            <a:r>
              <a:rPr lang="en-GB" sz="3600" b="1" dirty="0" smtClean="0">
                <a:solidFill>
                  <a:schemeClr val="tx2">
                    <a:lumMod val="75000"/>
                  </a:schemeClr>
                </a:solidFill>
                <a:effectLst>
                  <a:outerShdw blurRad="38100" dist="38100" dir="2700000" algn="tl">
                    <a:srgbClr val="000000">
                      <a:alpha val="43137"/>
                    </a:srgbClr>
                  </a:outerShdw>
                </a:effectLst>
              </a:rPr>
              <a:t>Industry 5.0 and Supply Chains 5.0</a:t>
            </a:r>
            <a:endParaRPr lang="en-GB" sz="3600" b="1" dirty="0">
              <a:solidFill>
                <a:schemeClr val="tx2">
                  <a:lumMod val="75000"/>
                </a:schemeClr>
              </a:solidFill>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407368" y="1196752"/>
            <a:ext cx="10900792" cy="3341713"/>
          </a:xfrm>
        </p:spPr>
        <p:txBody>
          <a:bodyPr>
            <a:noAutofit/>
          </a:bodyPr>
          <a:lstStyle/>
          <a:p>
            <a:r>
              <a:rPr lang="en-GB" sz="2000" b="1" dirty="0" smtClean="0"/>
              <a:t>Collaborative </a:t>
            </a:r>
            <a:r>
              <a:rPr lang="en-GB" sz="2000" b="1" dirty="0"/>
              <a:t>work between Humans and </a:t>
            </a:r>
            <a:r>
              <a:rPr lang="en-GB" sz="2000" b="1" dirty="0" smtClean="0"/>
              <a:t>Robots:</a:t>
            </a:r>
            <a:r>
              <a:rPr lang="en-GB" sz="2000" dirty="0"/>
              <a:t> by the contrast of Industry 4.0, humans and robots will collaboratively work </a:t>
            </a:r>
            <a:r>
              <a:rPr lang="en-GB" sz="2000" dirty="0" smtClean="0"/>
              <a:t>together. </a:t>
            </a:r>
            <a:r>
              <a:rPr lang="en-GB" sz="2000" dirty="0"/>
              <a:t>For the successful of this interaction, the security aspects will be the key in order to keep the integrity of humans working together with robots. The aim of this collaborative work is to bring Artificial Intelligence aligned with Internet of Things and Big Data Analytics </a:t>
            </a:r>
            <a:r>
              <a:rPr lang="en-GB" sz="2000" dirty="0" smtClean="0"/>
              <a:t>technologies</a:t>
            </a:r>
          </a:p>
          <a:p>
            <a:r>
              <a:rPr lang="en-GB" sz="2000" b="1" dirty="0" smtClean="0"/>
              <a:t>Mass </a:t>
            </a:r>
            <a:r>
              <a:rPr lang="en-GB" sz="2000" b="1" dirty="0"/>
              <a:t>Customization and Personalization to Customers: </a:t>
            </a:r>
            <a:r>
              <a:rPr lang="en-GB" sz="2000" dirty="0"/>
              <a:t>The perfect harmony between Humans and Machines predicts to allow a more flexibility in terms of personalization of products demanded by customers. </a:t>
            </a:r>
            <a:endParaRPr lang="en-GB" sz="2000" dirty="0" smtClean="0"/>
          </a:p>
          <a:p>
            <a:r>
              <a:rPr lang="en-GB" sz="2000" b="1" dirty="0" smtClean="0"/>
              <a:t>Supply chains 5.0 </a:t>
            </a:r>
            <a:r>
              <a:rPr lang="en-GB" sz="2000" dirty="0" smtClean="0"/>
              <a:t>will be capable to generate mass customization into their production systems. </a:t>
            </a:r>
          </a:p>
          <a:p>
            <a:r>
              <a:rPr lang="en-GB" sz="2000" b="1" dirty="0" smtClean="0"/>
              <a:t>Society </a:t>
            </a:r>
            <a:r>
              <a:rPr lang="en-GB" sz="2000" b="1" dirty="0"/>
              <a:t>5.0 </a:t>
            </a:r>
            <a:r>
              <a:rPr lang="en-GB" sz="2000" dirty="0"/>
              <a:t>predicts the intensive use of </a:t>
            </a:r>
            <a:r>
              <a:rPr lang="en-GB" sz="2000" dirty="0" smtClean="0"/>
              <a:t>technologies </a:t>
            </a:r>
            <a:r>
              <a:rPr lang="en-GB" sz="2000" dirty="0"/>
              <a:t>with human interaction going beyond the threshold of manufacturing and business perspective. The intensive use of disruptive technologies aligned with the creative and smarter job </a:t>
            </a:r>
            <a:r>
              <a:rPr lang="en-GB" sz="2000" dirty="0" smtClean="0"/>
              <a:t>will provide </a:t>
            </a:r>
            <a:r>
              <a:rPr lang="en-GB" sz="2000" dirty="0"/>
              <a:t>higher capacity in delivering personalized products. </a:t>
            </a:r>
          </a:p>
          <a:p>
            <a:endParaRPr lang="en-GB" sz="2000" dirty="0"/>
          </a:p>
          <a:p>
            <a:endParaRPr lang="en-GB" sz="2000"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61547623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advClick="0" advTm="46759">
        <p15:prstTrans prst="fallOver"/>
      </p:transition>
    </mc:Choice>
    <mc:Fallback>
      <p:transition spd="slow" advClick="0" advTm="4675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1631504" y="2274888"/>
            <a:ext cx="6912768" cy="1008112"/>
          </a:xfrm>
        </p:spPr>
        <p:txBody>
          <a:bodyPr>
            <a:normAutofit/>
          </a:bodyPr>
          <a:lstStyle/>
          <a:p>
            <a:pPr marL="0" indent="0" algn="ctr">
              <a:buNone/>
            </a:pPr>
            <a:r>
              <a:rPr lang="en-GB" sz="5400" i="1" dirty="0" smtClean="0">
                <a:solidFill>
                  <a:schemeClr val="tx2">
                    <a:lumMod val="75000"/>
                  </a:schemeClr>
                </a:solidFill>
                <a:effectLst>
                  <a:outerShdw blurRad="38100" dist="38100" dir="2700000" algn="tl">
                    <a:srgbClr val="000000">
                      <a:alpha val="43137"/>
                    </a:srgbClr>
                  </a:outerShdw>
                </a:effectLst>
                <a:latin typeface="Bodoni MT Black" panose="02070A03080606020203" pitchFamily="18" charset="0"/>
              </a:rPr>
              <a:t>Q&amp;A</a:t>
            </a:r>
            <a:endParaRPr lang="en-GB" sz="5400" i="1" dirty="0">
              <a:solidFill>
                <a:schemeClr val="tx2">
                  <a:lumMod val="75000"/>
                </a:schemeClr>
              </a:solidFill>
              <a:effectLst>
                <a:outerShdw blurRad="38100" dist="38100" dir="2700000" algn="tl">
                  <a:srgbClr val="000000">
                    <a:alpha val="43137"/>
                  </a:srgbClr>
                </a:outerShdw>
              </a:effectLst>
              <a:latin typeface="Bodoni MT Black" panose="02070A03080606020203" pitchFamily="18" charset="0"/>
            </a:endParaRPr>
          </a:p>
        </p:txBody>
      </p:sp>
      <p:sp>
        <p:nvSpPr>
          <p:cNvPr id="4" name="Rectangle 4"/>
          <p:cNvSpPr>
            <a:spLocks noChangeArrowheads="1"/>
          </p:cNvSpPr>
          <p:nvPr/>
        </p:nvSpPr>
        <p:spPr bwMode="auto">
          <a:xfrm>
            <a:off x="1919536" y="478656"/>
            <a:ext cx="6768752" cy="2300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Calibri" panose="020F0502020204030204" pitchFamily="34" charset="0"/>
              </a:defRPr>
            </a:lvl1pPr>
            <a:lvl2pPr marL="574675" indent="-288925">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lvl="1" algn="ctr">
              <a:spcBef>
                <a:spcPct val="0"/>
              </a:spcBef>
              <a:buNone/>
            </a:pPr>
            <a:r>
              <a:rPr lang="en-GB" altLang="en-US" sz="6600" b="1" i="1" dirty="0" smtClean="0">
                <a:solidFill>
                  <a:srgbClr val="254061"/>
                </a:solidFill>
                <a:latin typeface="Bodoni MT Black" panose="02070A03080606020203" pitchFamily="18" charset="0"/>
                <a:cs typeface="Times New Roman" panose="02020603050405020304" pitchFamily="18" charset="0"/>
              </a:rPr>
              <a:t>Thank you </a:t>
            </a:r>
            <a:endParaRPr lang="en-GB" altLang="en-US" sz="6600" b="1" i="1" dirty="0">
              <a:solidFill>
                <a:srgbClr val="254061"/>
              </a:solidFill>
              <a:latin typeface="Bodoni MT Black" panose="02070A03080606020203" pitchFamily="18" charset="0"/>
              <a:cs typeface="Times New Roman" panose="02020603050405020304" pitchFamily="18" charset="0"/>
            </a:endParaRPr>
          </a:p>
        </p:txBody>
      </p:sp>
      <p:sp>
        <p:nvSpPr>
          <p:cNvPr id="2" name="Rectangle 1"/>
          <p:cNvSpPr/>
          <p:nvPr/>
        </p:nvSpPr>
        <p:spPr>
          <a:xfrm>
            <a:off x="551384" y="5952420"/>
            <a:ext cx="5616624" cy="523220"/>
          </a:xfrm>
          <a:prstGeom prst="rect">
            <a:avLst/>
          </a:prstGeom>
        </p:spPr>
        <p:txBody>
          <a:bodyPr wrap="square">
            <a:spAutoFit/>
          </a:bodyPr>
          <a:lstStyle/>
          <a:p>
            <a:pPr lvl="0"/>
            <a:r>
              <a:rPr lang="en-GB" sz="2800" b="1" dirty="0" smtClean="0">
                <a:solidFill>
                  <a:srgbClr val="FFC50D"/>
                </a:solidFill>
                <a:effectLst>
                  <a:outerShdw blurRad="38100" dist="38100" dir="2700000" algn="tl">
                    <a:srgbClr val="000000">
                      <a:alpha val="43137"/>
                    </a:srgbClr>
                  </a:outerShdw>
                </a:effectLst>
                <a:uFill>
                  <a:solidFill>
                    <a:prstClr val="white"/>
                  </a:solidFill>
                </a:uFill>
                <a:latin typeface="Arial Narrow" panose="020B0606020202030204" pitchFamily="34" charset="0"/>
              </a:rPr>
              <a:t>E-mail: </a:t>
            </a:r>
            <a:r>
              <a:rPr lang="en-GB" sz="2800" b="1" dirty="0">
                <a:solidFill>
                  <a:srgbClr val="FFC50D"/>
                </a:solidFill>
                <a:effectLst>
                  <a:outerShdw blurRad="38100" dist="38100" dir="2700000" algn="tl">
                    <a:srgbClr val="000000">
                      <a:alpha val="43137"/>
                    </a:srgbClr>
                  </a:outerShdw>
                </a:effectLst>
                <a:uFill>
                  <a:solidFill>
                    <a:prstClr val="white"/>
                  </a:solidFill>
                </a:uFill>
                <a:latin typeface="Arial Narrow" panose="020B0606020202030204" pitchFamily="34" charset="0"/>
              </a:rPr>
              <a:t>Irina.Neaga@uwtsd.ac.uk </a:t>
            </a:r>
          </a:p>
        </p:txBody>
      </p:sp>
      <p:pic>
        <p:nvPicPr>
          <p:cNvPr id="5" name="Picture 4"/>
          <p:cNvPicPr>
            <a:picLocks noChangeAspect="1"/>
          </p:cNvPicPr>
          <p:nvPr/>
        </p:nvPicPr>
        <p:blipFill rotWithShape="1">
          <a:blip r:embed="rId5" cstate="print">
            <a:extLst>
              <a:ext uri="{28A0092B-C50C-407E-A947-70E740481C1C}">
                <a14:useLocalDpi xmlns:a14="http://schemas.microsoft.com/office/drawing/2010/main" val="0"/>
              </a:ext>
            </a:extLst>
          </a:blip>
          <a:srcRect l="262" r="1" b="34650"/>
          <a:stretch/>
        </p:blipFill>
        <p:spPr>
          <a:xfrm>
            <a:off x="9480376" y="5589240"/>
            <a:ext cx="2136237" cy="864095"/>
          </a:xfrm>
          <a:prstGeom prst="rect">
            <a:avLst/>
          </a:prstGeom>
        </p:spPr>
      </p:pic>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96156267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advClick="0" advTm="15840">
        <p15:prstTrans prst="fallOver"/>
      </p:transition>
    </mc:Choice>
    <mc:Fallback>
      <p:transition spd="slow" advClick="0" advTm="1584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4" ma:contentTypeDescription="Create a new document." ma:contentTypeScope="" ma:versionID="4dc6fa2d1296f5d2df7285c222efc2e5">
  <xsd:schema xmlns:xsd="http://www.w3.org/2001/XMLSchema" xmlns:xs="http://www.w3.org/2001/XMLSchema" xmlns:p="http://schemas.microsoft.com/office/2006/metadata/properties" xmlns:ns2="303dbf9b-b85b-46a0-94f1-894078c07ecd" xmlns:ns3="7534e9c7-d8a7-4ffa-a350-0e66096719e3" targetNamespace="http://schemas.microsoft.com/office/2006/metadata/properties" ma:root="true" ma:fieldsID="3325bc6368b70bfb1f4aabcc11b17a89" ns2:_="" ns3:_="">
    <xsd:import namespace="303dbf9b-b85b-46a0-94f1-894078c07ecd"/>
    <xsd:import namespace="7534e9c7-d8a7-4ffa-a350-0e66096719e3"/>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534e9c7-d8a7-4ffa-a350-0e66096719e3" elementFormDefault="qualified">
    <xsd:import namespace="http://schemas.microsoft.com/office/2006/documentManagement/types"/>
    <xsd:import namespace="http://schemas.microsoft.com/office/infopath/2007/PartnerControls"/>
    <xsd:element name="MediaServiceMetadata" ma:index="10" nillable="true" ma:displayName="MediaServiceMetadata" ma:description="" ma:hidden="true" ma:internalName="MediaServiceMetadata" ma:readOnly="true">
      <xsd:simpleType>
        <xsd:restriction base="dms:Note"/>
      </xsd:simpleType>
    </xsd:element>
    <xsd:element name="MediaServiceFastMetadata" ma:index="11" nillable="true" ma:displayName="MediaServiceFastMetadata" ma:description=""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dcmitype/"/>
    <ds:schemaRef ds:uri="http://purl.org/dc/elements/1.1/"/>
    <ds:schemaRef ds:uri="http://schemas.microsoft.com/office/2006/metadata/properties"/>
    <ds:schemaRef ds:uri="http://schemas.openxmlformats.org/package/2006/metadata/core-properties"/>
    <ds:schemaRef ds:uri="http://schemas.microsoft.com/office/2006/documentManagement/types"/>
    <ds:schemaRef ds:uri="http://schemas.microsoft.com/office/infopath/2007/PartnerControls"/>
    <ds:schemaRef ds:uri="http://purl.org/dc/terms/"/>
    <ds:schemaRef ds:uri="7534e9c7-d8a7-4ffa-a350-0e66096719e3"/>
    <ds:schemaRef ds:uri="303dbf9b-b85b-46a0-94f1-894078c07ecd"/>
    <ds:schemaRef ds:uri="http://www.w3.org/XML/1998/namespace"/>
  </ds:schemaRefs>
</ds:datastoreItem>
</file>

<file path=customXml/itemProps2.xml><?xml version="1.0" encoding="utf-8"?>
<ds:datastoreItem xmlns:ds="http://schemas.openxmlformats.org/officeDocument/2006/customXml" ds:itemID="{7E4662A3-DA39-4FC1-AD68-DC62877ADDB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7534e9c7-d8a7-4ffa-a350-0e66096719e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1255</TotalTime>
  <Words>786</Words>
  <Application>Microsoft Office PowerPoint</Application>
  <PresentationFormat>Widescreen</PresentationFormat>
  <Paragraphs>102</Paragraphs>
  <Slides>19</Slides>
  <Notes>0</Notes>
  <HiddenSlides>0</HiddenSlides>
  <MMClips>19</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19</vt:i4>
      </vt:variant>
    </vt:vector>
  </HeadingPairs>
  <TitlesOfParts>
    <vt:vector size="30" baseType="lpstr">
      <vt:lpstr>Arial</vt:lpstr>
      <vt:lpstr>Arial Narrow</vt:lpstr>
      <vt:lpstr>Bodoni MT Black</vt:lpstr>
      <vt:lpstr>Calibri</vt:lpstr>
      <vt:lpstr>Myriad Pro</vt:lpstr>
      <vt:lpstr>Tempus Sans ITC</vt:lpstr>
      <vt:lpstr>Times</vt:lpstr>
      <vt:lpstr>Times New Roman</vt:lpstr>
      <vt:lpstr>Wingdings</vt:lpstr>
      <vt:lpstr>20140311PresentationUWTSDTemplate</vt:lpstr>
      <vt:lpstr>1_20140311PresentationUWTSDTemplate</vt:lpstr>
      <vt:lpstr> Supply Chains Developement based on Industry 4.0  </vt:lpstr>
      <vt:lpstr>Content</vt:lpstr>
      <vt:lpstr>PowerPoint Presentation</vt:lpstr>
      <vt:lpstr>Roadmap</vt:lpstr>
      <vt:lpstr>Big Data Sources in Supply Chains </vt:lpstr>
      <vt:lpstr>(Big) Data Mining Applications </vt:lpstr>
      <vt:lpstr>PowerPoint Presentation</vt:lpstr>
      <vt:lpstr>PowerPoint Presentation</vt:lpstr>
      <vt:lpstr>Examples</vt:lpstr>
      <vt:lpstr>Big Data Driven Logistics Services</vt:lpstr>
      <vt:lpstr>Enterprise Big Data Systems</vt:lpstr>
      <vt:lpstr>Big Data Analytics in the Cloud</vt:lpstr>
      <vt:lpstr>Big Data Cloud Platforms</vt:lpstr>
      <vt:lpstr>PowerPoint Presentation</vt:lpstr>
      <vt:lpstr>PowerPoint Presentation</vt:lpstr>
      <vt:lpstr>Supply Chain 4.0</vt:lpstr>
      <vt:lpstr>Blockchain in Supply Chains</vt:lpstr>
      <vt:lpstr>Industry 5.0 and Supply Chains 5.0</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Irina Neaga</cp:lastModifiedBy>
  <cp:revision>109</cp:revision>
  <dcterms:created xsi:type="dcterms:W3CDTF">2015-04-14T15:21:28Z</dcterms:created>
  <dcterms:modified xsi:type="dcterms:W3CDTF">2020-06-15T08:53:02Z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