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6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7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8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9.xml" ContentType="application/vnd.openxmlformats-officedocument.theme+xml"/>
  <Override PartName="/ppt/slideLayouts/slideLayout24.xml" ContentType="application/vnd.openxmlformats-officedocument.presentationml.slideLayout+xml"/>
  <Override PartName="/ppt/theme/theme10.xml" ContentType="application/vnd.openxmlformats-officedocument.theme+xml"/>
  <Override PartName="/ppt/slideLayouts/slideLayout25.xml" ContentType="application/vnd.openxmlformats-officedocument.presentationml.slideLayout+xml"/>
  <Override PartName="/ppt/theme/theme11.xml" ContentType="application/vnd.openxmlformats-officedocument.theme+xml"/>
  <Override PartName="/ppt/slideLayouts/slideLayout26.xml" ContentType="application/vnd.openxmlformats-officedocument.presentationml.slideLayout+xml"/>
  <Override PartName="/ppt/theme/theme12.xml" ContentType="application/vnd.openxmlformats-officedocument.theme+xml"/>
  <Override PartName="/ppt/slideLayouts/slideLayout27.xml" ContentType="application/vnd.openxmlformats-officedocument.presentationml.slideLayout+xml"/>
  <Override PartName="/ppt/theme/theme13.xml" ContentType="application/vnd.openxmlformats-officedocument.theme+xml"/>
  <Override PartName="/ppt/slideLayouts/slideLayout28.xml" ContentType="application/vnd.openxmlformats-officedocument.presentationml.slideLayout+xml"/>
  <Override PartName="/ppt/theme/theme14.xml" ContentType="application/vnd.openxmlformats-officedocument.theme+xml"/>
  <Override PartName="/ppt/slideLayouts/slideLayout29.xml" ContentType="application/vnd.openxmlformats-officedocument.presentationml.slideLayout+xml"/>
  <Override PartName="/ppt/theme/theme15.xml" ContentType="application/vnd.openxmlformats-officedocument.theme+xml"/>
  <Override PartName="/ppt/slideLayouts/slideLayout30.xml" ContentType="application/vnd.openxmlformats-officedocument.presentationml.slideLayout+xml"/>
  <Override PartName="/ppt/theme/theme16.xml" ContentType="application/vnd.openxmlformats-officedocument.theme+xml"/>
  <Override PartName="/ppt/slideLayouts/slideLayout31.xml" ContentType="application/vnd.openxmlformats-officedocument.presentationml.slideLayout+xml"/>
  <Override PartName="/ppt/theme/theme17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18.xml" ContentType="application/vnd.openxmlformats-officedocument.theme+xml"/>
  <Override PartName="/ppt/theme/theme19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6" r:id="rId6"/>
    <p:sldMasterId id="2147483668" r:id="rId7"/>
    <p:sldMasterId id="2147483669" r:id="rId8"/>
    <p:sldMasterId id="2147483768" r:id="rId9"/>
    <p:sldMasterId id="2147483778" r:id="rId10"/>
    <p:sldMasterId id="2147483788" r:id="rId11"/>
    <p:sldMasterId id="2147483798" r:id="rId12"/>
    <p:sldMasterId id="2147483752" r:id="rId13"/>
    <p:sldMasterId id="2147483754" r:id="rId14"/>
    <p:sldMasterId id="2147483756" r:id="rId15"/>
    <p:sldMasterId id="2147483758" r:id="rId16"/>
    <p:sldMasterId id="2147483760" r:id="rId17"/>
    <p:sldMasterId id="2147483762" r:id="rId18"/>
    <p:sldMasterId id="2147483764" r:id="rId19"/>
    <p:sldMasterId id="2147483766" r:id="rId20"/>
    <p:sldMasterId id="2147483740" r:id="rId21"/>
  </p:sldMasterIdLst>
  <p:notesMasterIdLst>
    <p:notesMasterId r:id="rId38"/>
  </p:notesMasterIdLst>
  <p:sldIdLst>
    <p:sldId id="257" r:id="rId22"/>
    <p:sldId id="291" r:id="rId23"/>
    <p:sldId id="292" r:id="rId24"/>
    <p:sldId id="293" r:id="rId25"/>
    <p:sldId id="304" r:id="rId26"/>
    <p:sldId id="295" r:id="rId27"/>
    <p:sldId id="296" r:id="rId28"/>
    <p:sldId id="297" r:id="rId29"/>
    <p:sldId id="305" r:id="rId30"/>
    <p:sldId id="298" r:id="rId31"/>
    <p:sldId id="294" r:id="rId32"/>
    <p:sldId id="299" r:id="rId33"/>
    <p:sldId id="300" r:id="rId34"/>
    <p:sldId id="303" r:id="rId35"/>
    <p:sldId id="301" r:id="rId36"/>
    <p:sldId id="302" r:id="rId3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F62628-D360-4D30-FB87-563143F3AF82}" v="11" dt="2023-11-28T13:42:10.768"/>
    <p1510:client id="{6160C06B-61E9-400B-8667-F771B18DB379}" v="7" dt="2023-11-26T11:11:39.8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320"/>
    <p:restoredTop sz="79859" autoAdjust="0"/>
  </p:normalViewPr>
  <p:slideViewPr>
    <p:cSldViewPr snapToGrid="0" snapToObjects="1">
      <p:cViewPr>
        <p:scale>
          <a:sx n="85" d="100"/>
          <a:sy n="85" d="100"/>
        </p:scale>
        <p:origin x="81" y="45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5.xml"/><Relationship Id="rId39" Type="http://schemas.openxmlformats.org/officeDocument/2006/relationships/presProps" Target="pres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3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8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3.xml"/><Relationship Id="rId32" Type="http://schemas.openxmlformats.org/officeDocument/2006/relationships/slide" Target="slides/slide11.xml"/><Relationship Id="rId37" Type="http://schemas.openxmlformats.org/officeDocument/2006/relationships/slide" Target="slides/slide16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2.xml"/><Relationship Id="rId28" Type="http://schemas.openxmlformats.org/officeDocument/2006/relationships/slide" Target="slides/slide7.xml"/><Relationship Id="rId36" Type="http://schemas.openxmlformats.org/officeDocument/2006/relationships/slide" Target="slides/slide15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10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1.xml"/><Relationship Id="rId27" Type="http://schemas.openxmlformats.org/officeDocument/2006/relationships/slide" Target="slides/slide6.xml"/><Relationship Id="rId30" Type="http://schemas.openxmlformats.org/officeDocument/2006/relationships/slide" Target="slides/slide9.xml"/><Relationship Id="rId35" Type="http://schemas.openxmlformats.org/officeDocument/2006/relationships/slide" Target="slides/slide14.xml"/><Relationship Id="rId43" Type="http://schemas.microsoft.com/office/2015/10/relationships/revisionInfo" Target="revisionInfo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4.xml"/><Relationship Id="rId33" Type="http://schemas.openxmlformats.org/officeDocument/2006/relationships/slide" Target="slides/slide12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4/10/2024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1899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38399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38399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67977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180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gives us some answers, however, how reliable is the source? Anyone can post on here so not necessarily experts.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18749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28288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81611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40589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9CA2F0-D1C2-F5A5-79C9-39FDA2D373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21E843-36C6-8854-BB51-938D395C95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2489455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71393-FF7F-B0F5-CD02-19CFE02042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97E091-BC00-C3E3-439D-1E6C75B01E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4570901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DBEA70-4940-D592-AC62-AB810A6EF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1561270"/>
            <a:ext cx="2949575" cy="66592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8AF0D-A05B-AF88-5915-E69F8BEE17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9564" y="457201"/>
            <a:ext cx="3547373" cy="602311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9CAC06-0927-A9C8-09BD-9B59274083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474842"/>
            <a:ext cx="2949575" cy="339414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95176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35CEC-3B3B-56F9-12BB-7A487E023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1351722"/>
            <a:ext cx="3405049" cy="1232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2EC170B-1B58-644E-EBE8-4856263925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572000" y="0"/>
            <a:ext cx="4572000" cy="68579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0EA9FE-49DA-4A15-4518-937208E579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584174"/>
            <a:ext cx="3405049" cy="32848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631704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5682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7759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0159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004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70562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08399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1FF9F-02F8-A5B3-C51A-D6FE51BFA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053548"/>
            <a:ext cx="7886700" cy="95519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57CD38-2C06-5866-E1FF-C383D6013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156791"/>
            <a:ext cx="7886700" cy="4338224"/>
          </a:xfrm>
        </p:spPr>
        <p:txBody>
          <a:bodyPr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27108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8558C-5292-4EC4-8238-428E383FB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021A43-5FF3-60FF-D71B-3EAFF0C124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232305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1C5F8-CC69-1188-F22A-7B08BE829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200012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5991C-DACC-A4A3-9A47-33BB91F2A8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660512"/>
            <a:ext cx="3867150" cy="375022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8C733C-D5AF-DB75-B88B-527D81FDFC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660512"/>
            <a:ext cx="3867150" cy="3750227"/>
          </a:xfrm>
        </p:spPr>
        <p:txBody>
          <a:bodyPr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78258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9B0E4-06F1-30A2-F336-67F04330C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1331843"/>
            <a:ext cx="2949575" cy="126227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17EDC-F9C3-6323-F2D9-230ADB8974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1331844"/>
            <a:ext cx="4629150" cy="506592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F34F67-4827-868C-FD0E-CC547C7A04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594113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462639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0D953-C340-6F8D-2603-5DF05DF3C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1272208"/>
            <a:ext cx="2949575" cy="130202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E0AB81-55FA-8360-C31A-9BD4AAEE1B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1272209"/>
            <a:ext cx="4629150" cy="510567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F85040-948B-2347-8006-513AEAE65F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574234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4339987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5B7B2-79C3-BE94-DB53-55C0B2DBEF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28949" y="1122363"/>
            <a:ext cx="5618093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7F4753-F2B4-8D0E-578A-48E28E45C0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28949" y="3602038"/>
            <a:ext cx="5618093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37170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D2342-C5C3-FED9-FC5D-DCF89A232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0522" y="365125"/>
            <a:ext cx="5334828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303191-5F18-D7CF-355E-5FA52C478E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80522" y="1825625"/>
            <a:ext cx="5334828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91172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BB470-188C-C82C-3226-3671EDD2F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761" y="1152938"/>
            <a:ext cx="1834666" cy="140141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F96F8-EB8E-0F61-17F0-E834D08950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20887" y="795131"/>
            <a:ext cx="5396051" cy="506592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9AA5D-6CB5-83EC-2DA1-BBBD3679A0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81759" y="2771425"/>
            <a:ext cx="1834667" cy="213546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1400508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BB470-188C-C82C-3226-3671EDD2F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761" y="1152938"/>
            <a:ext cx="1834666" cy="140141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9AA5D-6CB5-83EC-2DA1-BBBD3679A0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81759" y="2771425"/>
            <a:ext cx="1834667" cy="213546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Picture Placeholder 2">
            <a:extLst>
              <a:ext uri="{FF2B5EF4-FFF2-40B4-BE49-F238E27FC236}">
                <a16:creationId xmlns:a16="http://schemas.microsoft.com/office/drawing/2014/main" id="{CE01CBC5-5195-B11F-E379-13B055950D46}"/>
              </a:ext>
            </a:extLst>
          </p:cNvPr>
          <p:cNvSpPr>
            <a:spLocks noGrp="1"/>
          </p:cNvSpPr>
          <p:nvPr>
            <p:ph type="pic" idx="10"/>
          </p:nvPr>
        </p:nvSpPr>
        <p:spPr>
          <a:xfrm>
            <a:off x="3120886" y="896040"/>
            <a:ext cx="5396052" cy="506592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912254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5392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168677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82687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177740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50359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24276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042642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02105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223513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7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theme" Target="../theme/theme8.xml"/><Relationship Id="rId5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9.png"/><Relationship Id="rId5" Type="http://schemas.openxmlformats.org/officeDocument/2006/relationships/theme" Target="../theme/theme9.xml"/><Relationship Id="rId4" Type="http://schemas.openxmlformats.org/officeDocument/2006/relationships/slideLayout" Target="../slideLayouts/slideLayout23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2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25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26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2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28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29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30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31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.xml"/><Relationship Id="rId3" Type="http://schemas.openxmlformats.org/officeDocument/2006/relationships/slideLayout" Target="../slideLayouts/slideLayout34.xml"/><Relationship Id="rId7" Type="http://schemas.openxmlformats.org/officeDocument/2006/relationships/slideLayout" Target="../slideLayouts/slideLayout38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5.xml"/><Relationship Id="rId9" Type="http://schemas.openxmlformats.org/officeDocument/2006/relationships/theme" Target="../theme/theme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072882-04A7-81FA-9B72-31A75EA69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052F98-7DF4-A192-B728-147244B330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284395-6374-AB31-AF9D-382FDE7013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A36118-7BF1-CF45-BFA8-FA276C99FDDF}" type="datetimeFigureOut">
              <a:rPr lang="en-US" smtClean="0"/>
              <a:t>4/10/2024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C0C8A-902B-C63B-7952-A955B0F082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CCDC71-5CEA-F845-8B51-C43F200EB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D35AB9-6D5B-AC45-9E33-55949C484B0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and white rectangle with text&#10;&#10;Description automatically generated with low confidence">
            <a:extLst>
              <a:ext uri="{FF2B5EF4-FFF2-40B4-BE49-F238E27FC236}">
                <a16:creationId xmlns:a16="http://schemas.microsoft.com/office/drawing/2014/main" id="{9B1CDA6B-D961-FD74-502A-BF4908F23BA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983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6" r:id="rId1"/>
    <p:sldLayoutId id="214748377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4/10/2024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608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2" r:id="rId3"/>
    <p:sldLayoutId id="2147483783" r:id="rId4"/>
    <p:sldLayoutId id="2147483786" r:id="rId5"/>
    <p:sldLayoutId id="214748378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C8ADDB-4CD2-D6E8-2B92-98BD8128D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0402FC-D2C5-ADEC-598D-65F067C8CE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6ABB4C-E960-19FF-F31F-15F5AC22F3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B1BE68-91E7-DA4C-83CE-33EC89C398B1}" type="datetimeFigureOut">
              <a:rPr lang="en-US" smtClean="0"/>
              <a:t>4/10/2024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85A56C-A0F2-BE11-34C4-E5FD71605A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D82E0D-BA34-08F9-BDA8-709E34B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6B3232-9A32-EF49-9B20-B096A72524DB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F9A22DF0-EDE3-A1A0-00A9-D55CE3CAAF5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91680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0" r:id="rId1"/>
    <p:sldLayoutId id="2147483791" r:id="rId2"/>
    <p:sldLayoutId id="2147483792" r:id="rId3"/>
    <p:sldLayoutId id="2147483796" r:id="rId4"/>
    <p:sldLayoutId id="2147483797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B11D39-7B6E-11D7-36E6-0D0E70121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423326-8B27-E4CB-710F-2B855F8FF5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B7A764-EAEB-1C25-26BE-3DA3A32367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7BD182-C8A7-6A47-A0EA-95C60C4E7E9A}" type="datetimeFigureOut">
              <a:rPr lang="en-US" smtClean="0"/>
              <a:t>4/10/2024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55734-81B6-EAA4-CC09-3A53A8478AD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76ED48-6C24-3E31-F8DA-C315C5FC9B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67DBB9-009E-8E41-8A89-2FE77F41EB92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D630895B-A68E-8D65-8264-EDF2522426F9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456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9" r:id="rId1"/>
    <p:sldLayoutId id="2147483802" r:id="rId2"/>
    <p:sldLayoutId id="2147483806" r:id="rId3"/>
    <p:sldLayoutId id="2147483810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cloud, house, sky&#10;&#10;Description automatically generated">
            <a:extLst>
              <a:ext uri="{FF2B5EF4-FFF2-40B4-BE49-F238E27FC236}">
                <a16:creationId xmlns:a16="http://schemas.microsoft.com/office/drawing/2014/main" id="{7D3A0B8D-8F1B-BBD7-763E-306A19184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841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cloud, grass, text&#10;&#10;Description automatically generated">
            <a:extLst>
              <a:ext uri="{FF2B5EF4-FFF2-40B4-BE49-F238E27FC236}">
                <a16:creationId xmlns:a16="http://schemas.microsoft.com/office/drawing/2014/main" id="{FD64A1D8-C4BB-C68E-DD4E-12E4B52E6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636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cloud&#10;&#10;Description automatically generated">
            <a:extLst>
              <a:ext uri="{FF2B5EF4-FFF2-40B4-BE49-F238E27FC236}">
                <a16:creationId xmlns:a16="http://schemas.microsoft.com/office/drawing/2014/main" id="{B6E7C2A9-67AF-B453-A32C-8398FDC3064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5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C565704-B489-D021-F781-93D2D4B3EEF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63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8C16B6D9-FB9C-49F3-2582-C99E877F12B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7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text, screenshot, building&#10;&#10;Description automatically generated">
            <a:extLst>
              <a:ext uri="{FF2B5EF4-FFF2-40B4-BE49-F238E27FC236}">
                <a16:creationId xmlns:a16="http://schemas.microsoft.com/office/drawing/2014/main" id="{42885A91-394F-610C-FB99-7E0485978FE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82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80BB21EE-854B-4A5D-4B38-92F4066580F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903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ky, tree, plant&#10;&#10;Description automatically generated">
            <a:extLst>
              <a:ext uri="{FF2B5EF4-FFF2-40B4-BE49-F238E27FC236}">
                <a16:creationId xmlns:a16="http://schemas.microsoft.com/office/drawing/2014/main" id="{A6CE6DCC-5EFF-0C9E-9F78-1881B15D324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52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brainly.com/question/27863213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brainly.com/question/27863213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doi.org/10.1515/mspe-2017-003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76183" y="1192870"/>
            <a:ext cx="8058149" cy="36593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95"/>
              </a:spcBef>
            </a:pPr>
            <a:br>
              <a:rPr lang="cy-GB" sz="2800" b="1" dirty="0">
                <a:solidFill>
                  <a:schemeClr val="bg1"/>
                </a:solidFill>
                <a:latin typeface="Arial"/>
                <a:cs typeface="Arial"/>
              </a:rPr>
            </a:br>
            <a:r>
              <a:rPr lang="cy-GB" sz="2800" b="1" dirty="0">
                <a:solidFill>
                  <a:schemeClr val="bg1"/>
                </a:solidFill>
                <a:latin typeface="Arial"/>
                <a:cs typeface="Arial"/>
              </a:rPr>
              <a:t> </a:t>
            </a:r>
            <a:br>
              <a:rPr lang="cy-GB" sz="2800" b="1" dirty="0">
                <a:solidFill>
                  <a:schemeClr val="bg1"/>
                </a:solidFill>
                <a:latin typeface="Arial"/>
                <a:cs typeface="Arial"/>
              </a:rPr>
            </a:br>
            <a:r>
              <a:rPr lang="cy-GB" sz="4400" b="1" dirty="0">
                <a:solidFill>
                  <a:schemeClr val="bg1"/>
                </a:solidFill>
                <a:latin typeface="Arial"/>
                <a:cs typeface="Arial"/>
              </a:rPr>
              <a:t>Sut i fod yn feirniadol </a:t>
            </a:r>
            <a:br>
              <a:rPr lang="cy-GB" sz="4400" b="1" dirty="0">
                <a:solidFill>
                  <a:schemeClr val="bg1"/>
                </a:solidFill>
                <a:latin typeface="Arial"/>
                <a:cs typeface="Arial"/>
              </a:rPr>
            </a:br>
            <a:br>
              <a:rPr lang="cy-GB" sz="4400" b="1" dirty="0">
                <a:solidFill>
                  <a:schemeClr val="bg1"/>
                </a:solidFill>
                <a:latin typeface="Arial"/>
                <a:cs typeface="Arial"/>
              </a:rPr>
            </a:br>
            <a:r>
              <a:rPr lang="en-GB" sz="4400" b="1" dirty="0">
                <a:solidFill>
                  <a:schemeClr val="bg1">
                    <a:lumMod val="95000"/>
                  </a:schemeClr>
                </a:solidFill>
                <a:latin typeface="Arial"/>
                <a:cs typeface="Arial"/>
              </a:rPr>
              <a:t>How to be critical</a:t>
            </a:r>
            <a:br>
              <a:rPr lang="en-GB" sz="1200" dirty="0">
                <a:latin typeface="Segoe UI" panose="020B0502040204020203" pitchFamily="34" charset="0"/>
              </a:rPr>
            </a:br>
            <a:br>
              <a:rPr lang="cy-GB" altLang="en-US" sz="2400" b="1" i="1" dirty="0">
                <a:latin typeface="Lucida Sans" pitchFamily="34" charset="0"/>
              </a:rPr>
            </a:br>
            <a:endParaRPr sz="25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Trosolwg</a:t>
            </a:r>
            <a:r>
              <a:rPr lang="en-GB" b="1" dirty="0"/>
              <a:t>                </a:t>
            </a:r>
            <a:r>
              <a:rPr lang="en-GB" b="1" dirty="0">
                <a:solidFill>
                  <a:schemeClr val="accent1"/>
                </a:solidFill>
              </a:rPr>
              <a:t>Overview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Mae </a:t>
            </a:r>
            <a:r>
              <a:rPr lang="en-GB" dirty="0" err="1"/>
              <a:t>astudio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gofyn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feirniadol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ddarllen</a:t>
            </a:r>
            <a:r>
              <a:rPr lang="en-GB" dirty="0"/>
              <a:t> </a:t>
            </a:r>
            <a:r>
              <a:rPr lang="en-GB" dirty="0" err="1"/>
              <a:t>a'i</a:t>
            </a:r>
            <a:r>
              <a:rPr lang="en-GB" dirty="0"/>
              <a:t> </a:t>
            </a:r>
            <a:r>
              <a:rPr lang="en-GB" dirty="0" err="1"/>
              <a:t>ymchwilio</a:t>
            </a:r>
            <a:r>
              <a:rPr lang="en-GB" dirty="0"/>
              <a:t>.</a:t>
            </a:r>
          </a:p>
          <a:p>
            <a:r>
              <a:rPr lang="en-GB" dirty="0"/>
              <a:t>Mae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golygu</a:t>
            </a:r>
            <a:r>
              <a:rPr lang="en-GB" dirty="0"/>
              <a:t> </a:t>
            </a:r>
            <a:r>
              <a:rPr lang="en-GB" dirty="0" err="1"/>
              <a:t>peidio</a:t>
            </a:r>
            <a:r>
              <a:rPr lang="en-GB" dirty="0"/>
              <a:t> â </a:t>
            </a:r>
            <a:r>
              <a:rPr lang="en-GB" dirty="0" err="1"/>
              <a:t>chymryd</a:t>
            </a:r>
            <a:r>
              <a:rPr lang="en-GB" dirty="0"/>
              <a:t> </a:t>
            </a:r>
            <a:r>
              <a:rPr lang="en-GB" dirty="0" err="1"/>
              <a:t>pethau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werth</a:t>
            </a:r>
            <a:r>
              <a:rPr lang="en-GB" dirty="0"/>
              <a:t> </a:t>
            </a:r>
            <a:r>
              <a:rPr lang="en-GB" dirty="0" err="1"/>
              <a:t>wyneb</a:t>
            </a:r>
            <a:r>
              <a:rPr lang="en-GB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2F79CD-7D39-19DC-035D-334A9350C74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Academic study requires you to be critical about what you read and research.</a:t>
            </a:r>
          </a:p>
          <a:p>
            <a:endParaRPr lang="en-GB" dirty="0">
              <a:solidFill>
                <a:schemeClr val="accent1"/>
              </a:solidFill>
            </a:endParaRPr>
          </a:p>
          <a:p>
            <a:r>
              <a:rPr lang="en-GB" dirty="0">
                <a:solidFill>
                  <a:schemeClr val="accent1"/>
                </a:solidFill>
              </a:rPr>
              <a:t>This means not taking things at face value.</a:t>
            </a:r>
          </a:p>
        </p:txBody>
      </p:sp>
    </p:spTree>
    <p:extLst>
      <p:ext uri="{BB962C8B-B14F-4D97-AF65-F5344CB8AC3E}">
        <p14:creationId xmlns:p14="http://schemas.microsoft.com/office/powerpoint/2010/main" val="7400975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65EB184-1F21-72B2-791D-E6F826E2E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" y="500062"/>
            <a:ext cx="9144000" cy="1325563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Wrth </a:t>
            </a:r>
            <a:r>
              <a:rPr lang="en-GB" sz="4000" b="1" dirty="0" err="1"/>
              <a:t>archwilio</a:t>
            </a:r>
            <a:r>
              <a:rPr lang="en-GB" sz="4000" b="1" dirty="0"/>
              <a:t> </a:t>
            </a:r>
            <a:r>
              <a:rPr lang="en-GB" sz="4000" b="1" dirty="0" err="1"/>
              <a:t>pwnc</a:t>
            </a:r>
            <a:r>
              <a:rPr lang="en-GB" sz="4000" b="1" dirty="0"/>
              <a:t>, </a:t>
            </a:r>
            <a:r>
              <a:rPr lang="en-GB" sz="4000" b="1" dirty="0" err="1"/>
              <a:t>mae</a:t>
            </a:r>
            <a:r>
              <a:rPr lang="en-GB" sz="4000" b="1" dirty="0"/>
              <a:t> </a:t>
            </a:r>
            <a:r>
              <a:rPr lang="en-GB" sz="4000" b="1" dirty="0" err="1"/>
              <a:t>angen</a:t>
            </a:r>
            <a:r>
              <a:rPr lang="en-GB" sz="4000" b="1" dirty="0"/>
              <a:t> </a:t>
            </a:r>
            <a:r>
              <a:rPr lang="en-GB" sz="4000" b="1" dirty="0" err="1"/>
              <a:t>i</a:t>
            </a:r>
            <a:r>
              <a:rPr lang="en-GB" sz="4000" b="1" dirty="0"/>
              <a:t> chi </a:t>
            </a:r>
            <a:r>
              <a:rPr lang="en-GB" sz="4000" b="1" dirty="0" err="1"/>
              <a:t>ddangos</a:t>
            </a:r>
            <a:r>
              <a:rPr lang="en-GB" sz="4000" b="1" dirty="0"/>
              <a:t>:</a:t>
            </a:r>
            <a:br>
              <a:rPr lang="en-GB" sz="4000" b="1" dirty="0"/>
            </a:br>
            <a:r>
              <a:rPr lang="en-GB" sz="4000" b="1" dirty="0">
                <a:solidFill>
                  <a:schemeClr val="accent1"/>
                </a:solidFill>
              </a:rPr>
              <a:t>When exploring a topic, you need to show 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572EB2-7BEF-CEB0-0F19-E0BD5BC2F6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3416" y="1825624"/>
            <a:ext cx="4372384" cy="3890777"/>
          </a:xfrm>
        </p:spPr>
        <p:txBody>
          <a:bodyPr>
            <a:normAutofit/>
          </a:bodyPr>
          <a:lstStyle/>
          <a:p>
            <a:pPr lvl="1"/>
            <a:r>
              <a:rPr lang="en-GB" dirty="0" err="1"/>
              <a:t>Ydych</a:t>
            </a:r>
            <a:r>
              <a:rPr lang="en-GB" dirty="0"/>
              <a:t> chi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ymchwil</a:t>
            </a:r>
            <a:endParaRPr lang="en-GB" dirty="0"/>
          </a:p>
          <a:p>
            <a:pPr lvl="1"/>
            <a:r>
              <a:rPr lang="en-GB" dirty="0" err="1"/>
              <a:t>Gallwch</a:t>
            </a:r>
            <a:r>
              <a:rPr lang="en-GB" dirty="0"/>
              <a:t> </a:t>
            </a:r>
            <a:r>
              <a:rPr lang="en-GB" dirty="0" err="1"/>
              <a:t>ddefnyddio'r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ddarllen</a:t>
            </a:r>
            <a:r>
              <a:rPr lang="en-GB" dirty="0"/>
              <a:t> </a:t>
            </a:r>
            <a:r>
              <a:rPr lang="en-GB" dirty="0" err="1"/>
              <a:t>i'ch</a:t>
            </a:r>
            <a:r>
              <a:rPr lang="en-GB" dirty="0"/>
              <a:t> </a:t>
            </a:r>
            <a:r>
              <a:rPr lang="en-GB" dirty="0" err="1"/>
              <a:t>pwnc</a:t>
            </a:r>
            <a:endParaRPr lang="en-GB" dirty="0"/>
          </a:p>
          <a:p>
            <a:pPr lvl="1"/>
            <a:r>
              <a:rPr lang="en-GB" dirty="0" err="1"/>
              <a:t>Gallwch</a:t>
            </a:r>
            <a:r>
              <a:rPr lang="en-GB" dirty="0"/>
              <a:t> </a:t>
            </a:r>
            <a:r>
              <a:rPr lang="en-GB" dirty="0" err="1"/>
              <a:t>drafod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ddarganfod</a:t>
            </a:r>
            <a:endParaRPr lang="en-GB" dirty="0"/>
          </a:p>
          <a:p>
            <a:pPr lvl="1"/>
            <a:r>
              <a:rPr lang="en-GB" dirty="0" err="1"/>
              <a:t>Gallwch</a:t>
            </a:r>
            <a:r>
              <a:rPr lang="en-GB" dirty="0"/>
              <a:t> </a:t>
            </a:r>
            <a:r>
              <a:rPr lang="en-GB" dirty="0" err="1"/>
              <a:t>gymharu</a:t>
            </a:r>
            <a:r>
              <a:rPr lang="en-GB" dirty="0"/>
              <a:t> a </a:t>
            </a:r>
            <a:r>
              <a:rPr lang="en-GB" dirty="0" err="1"/>
              <a:t>chyferbynnu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, barn a </a:t>
            </a:r>
            <a:r>
              <a:rPr lang="en-GB" dirty="0" err="1"/>
              <a:t>theori</a:t>
            </a:r>
            <a:endParaRPr lang="en-GB" dirty="0"/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BBCA26E-D55A-17FF-C8B5-6526FC6CED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372383" cy="3890776"/>
          </a:xfrm>
        </p:spPr>
        <p:txBody>
          <a:bodyPr>
            <a:normAutofit/>
          </a:bodyPr>
          <a:lstStyle/>
          <a:p>
            <a:pPr lvl="1"/>
            <a:r>
              <a:rPr lang="en-GB" dirty="0">
                <a:solidFill>
                  <a:schemeClr val="accent1"/>
                </a:solidFill>
              </a:rPr>
              <a:t>You have done your research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You can apply what you have read to your topic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You can discuss what you have found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You can compare and contrast different research, opinions and theory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06956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2" name="Rectangle 1031">
            <a:extLst>
              <a:ext uri="{FF2B5EF4-FFF2-40B4-BE49-F238E27FC236}">
                <a16:creationId xmlns:a16="http://schemas.microsoft.com/office/drawing/2014/main" id="{C681C32C-7AFC-4BB3-9088-65CBDFC5D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9BAB25-1FE5-D04E-C091-FA2329205D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063" y="4969218"/>
            <a:ext cx="3514393" cy="1465973"/>
          </a:xfrm>
        </p:spPr>
        <p:txBody>
          <a:bodyPr anchor="t">
            <a:normAutofit fontScale="90000"/>
          </a:bodyPr>
          <a:lstStyle/>
          <a:p>
            <a:r>
              <a:rPr lang="en-GB" sz="3500" dirty="0" err="1"/>
              <a:t>Gadewch</a:t>
            </a:r>
            <a:r>
              <a:rPr lang="en-GB" sz="3500" dirty="0"/>
              <a:t> </a:t>
            </a:r>
            <a:r>
              <a:rPr lang="en-GB" sz="3500" dirty="0" err="1"/>
              <a:t>i</a:t>
            </a:r>
            <a:r>
              <a:rPr lang="en-GB" sz="3500" dirty="0"/>
              <a:t> </a:t>
            </a:r>
            <a:r>
              <a:rPr lang="en-GB" sz="3500" dirty="0" err="1"/>
              <a:t>ni</a:t>
            </a:r>
            <a:r>
              <a:rPr lang="en-GB" sz="3500" dirty="0"/>
              <a:t> </a:t>
            </a:r>
            <a:r>
              <a:rPr lang="en-GB" sz="3500" dirty="0" err="1"/>
              <a:t>edrych</a:t>
            </a:r>
            <a:r>
              <a:rPr lang="en-GB" sz="3500" dirty="0"/>
              <a:t> </a:t>
            </a:r>
            <a:r>
              <a:rPr lang="en-GB" sz="3500" dirty="0" err="1"/>
              <a:t>ar</a:t>
            </a:r>
            <a:r>
              <a:rPr lang="en-GB" sz="3500" dirty="0"/>
              <a:t> </a:t>
            </a:r>
            <a:r>
              <a:rPr lang="en-GB" sz="3500" dirty="0" err="1"/>
              <a:t>rywbeth</a:t>
            </a:r>
            <a:r>
              <a:rPr lang="en-GB" sz="3500" dirty="0"/>
              <a:t> </a:t>
            </a:r>
            <a:r>
              <a:rPr lang="en-GB" sz="3500" dirty="0" err="1"/>
              <a:t>syml</a:t>
            </a:r>
            <a:endParaRPr lang="en-GB" sz="3500" dirty="0"/>
          </a:p>
        </p:txBody>
      </p:sp>
      <p:pic>
        <p:nvPicPr>
          <p:cNvPr id="1026" name="Picture 2" descr="Boiling Kettle Stock Photo - Download Image Now - iStock">
            <a:extLst>
              <a:ext uri="{FF2B5EF4-FFF2-40B4-BE49-F238E27FC236}">
                <a16:creationId xmlns:a16="http://schemas.microsoft.com/office/drawing/2014/main" id="{2B7B78D2-1563-4EF4-6681-285AF55546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455"/>
          <a:stretch/>
        </p:blipFill>
        <p:spPr bwMode="auto">
          <a:xfrm>
            <a:off x="0" y="432"/>
            <a:ext cx="9143980" cy="479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0" name="Content Placeholder 1029">
            <a:extLst>
              <a:ext uri="{FF2B5EF4-FFF2-40B4-BE49-F238E27FC236}">
                <a16:creationId xmlns:a16="http://schemas.microsoft.com/office/drawing/2014/main" id="{AD6679B2-0482-0BFB-3FB8-B8F5A4A379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1750" y="5217862"/>
            <a:ext cx="4885448" cy="1465973"/>
          </a:xfrm>
        </p:spPr>
        <p:txBody>
          <a:bodyPr>
            <a:noAutofit/>
          </a:bodyPr>
          <a:lstStyle/>
          <a:p>
            <a:r>
              <a:rPr lang="en-US" sz="2400" dirty="0"/>
              <a:t>Mae </a:t>
            </a:r>
            <a:r>
              <a:rPr lang="en-US" sz="2400" dirty="0" err="1"/>
              <a:t>cwmni</a:t>
            </a:r>
            <a:r>
              <a:rPr lang="en-US" sz="2400" dirty="0"/>
              <a:t> tagline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datgan</a:t>
            </a:r>
            <a:endParaRPr lang="en-US" sz="2400" dirty="0"/>
          </a:p>
          <a:p>
            <a:r>
              <a:rPr lang="en-US" sz="2400" dirty="0"/>
              <a:t>'</a:t>
            </a:r>
            <a:r>
              <a:rPr lang="en-US" sz="2400" dirty="0" err="1"/>
              <a:t>Byddwn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delio</a:t>
            </a:r>
            <a:r>
              <a:rPr lang="en-US" sz="2400" dirty="0"/>
              <a:t> </a:t>
            </a:r>
            <a:r>
              <a:rPr lang="en-US" sz="2400" dirty="0" err="1"/>
              <a:t>â'ch</a:t>
            </a:r>
            <a:r>
              <a:rPr lang="en-US" sz="2400" dirty="0"/>
              <a:t> </a:t>
            </a:r>
            <a:r>
              <a:rPr lang="en-US" sz="2400" dirty="0" err="1"/>
              <a:t>ymholiad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yr</a:t>
            </a:r>
            <a:r>
              <a:rPr lang="en-US" sz="2400" dirty="0"/>
              <a:t> </a:t>
            </a:r>
            <a:r>
              <a:rPr lang="en-US" sz="2400" dirty="0" err="1"/>
              <a:t>amser</a:t>
            </a:r>
            <a:r>
              <a:rPr lang="en-US" sz="2400" dirty="0"/>
              <a:t> y </a:t>
            </a:r>
            <a:r>
              <a:rPr lang="en-US" sz="2400" dirty="0" err="1"/>
              <a:t>mae'n</a:t>
            </a:r>
            <a:r>
              <a:rPr lang="en-US" sz="2400" dirty="0"/>
              <a:t> </a:t>
            </a:r>
            <a:r>
              <a:rPr lang="en-US" sz="2400" dirty="0" err="1"/>
              <a:t>ei</a:t>
            </a:r>
            <a:r>
              <a:rPr lang="en-US" sz="2400" dirty="0"/>
              <a:t> </a:t>
            </a:r>
            <a:r>
              <a:rPr lang="en-US" sz="2400" dirty="0" err="1"/>
              <a:t>gymryd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ferwi</a:t>
            </a:r>
            <a:r>
              <a:rPr lang="en-US" sz="2400" dirty="0"/>
              <a:t> </a:t>
            </a:r>
            <a:r>
              <a:rPr lang="en-US" sz="2400" dirty="0" err="1"/>
              <a:t>tegell</a:t>
            </a:r>
            <a:r>
              <a:rPr lang="en-US" sz="2400" dirty="0"/>
              <a:t>'</a:t>
            </a:r>
          </a:p>
        </p:txBody>
      </p:sp>
      <p:sp>
        <p:nvSpPr>
          <p:cNvPr id="1034" name="Rectangle 1033">
            <a:extLst>
              <a:ext uri="{FF2B5EF4-FFF2-40B4-BE49-F238E27FC236}">
                <a16:creationId xmlns:a16="http://schemas.microsoft.com/office/drawing/2014/main" id="{199C0ED0-69DE-4C31-A5CF-E2A46FD30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9144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8D42B8BD-40AF-488E-8A79-D7256C917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28950" y="6400799"/>
            <a:ext cx="611504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35192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BAB25-1FE5-D04E-C091-FA2329205D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063" y="4969218"/>
            <a:ext cx="3514393" cy="1465973"/>
          </a:xfrm>
        </p:spPr>
        <p:txBody>
          <a:bodyPr anchor="t">
            <a:normAutofit/>
          </a:bodyPr>
          <a:lstStyle/>
          <a:p>
            <a:r>
              <a:rPr lang="en-GB" sz="3500" dirty="0"/>
              <a:t>Let’s look at something simple</a:t>
            </a:r>
          </a:p>
        </p:txBody>
      </p:sp>
      <p:pic>
        <p:nvPicPr>
          <p:cNvPr id="1026" name="Picture 2" descr="Boiling Kettle Stock Photo - Download Image Now - iStock">
            <a:extLst>
              <a:ext uri="{FF2B5EF4-FFF2-40B4-BE49-F238E27FC236}">
                <a16:creationId xmlns:a16="http://schemas.microsoft.com/office/drawing/2014/main" id="{2B7B78D2-1563-4EF4-6681-285AF55546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455"/>
          <a:stretch/>
        </p:blipFill>
        <p:spPr bwMode="auto">
          <a:xfrm>
            <a:off x="0" y="432"/>
            <a:ext cx="9143980" cy="479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0" name="Content Placeholder 1029">
            <a:extLst>
              <a:ext uri="{FF2B5EF4-FFF2-40B4-BE49-F238E27FC236}">
                <a16:creationId xmlns:a16="http://schemas.microsoft.com/office/drawing/2014/main" id="{AD6679B2-0482-0BFB-3FB8-B8F5A4A379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4309" y="4724198"/>
            <a:ext cx="4885448" cy="1465973"/>
          </a:xfrm>
        </p:spPr>
        <p:txBody>
          <a:bodyPr>
            <a:noAutofit/>
          </a:bodyPr>
          <a:lstStyle/>
          <a:p>
            <a:r>
              <a:rPr lang="en-US" sz="2400" dirty="0"/>
              <a:t>A company tagline states</a:t>
            </a:r>
          </a:p>
          <a:p>
            <a:r>
              <a:rPr lang="en-US" sz="2400" dirty="0"/>
              <a:t>‘We will answer your query in the time it takes to boil a kettle’</a:t>
            </a:r>
          </a:p>
        </p:txBody>
      </p:sp>
    </p:spTree>
    <p:extLst>
      <p:ext uri="{BB962C8B-B14F-4D97-AF65-F5344CB8AC3E}">
        <p14:creationId xmlns:p14="http://schemas.microsoft.com/office/powerpoint/2010/main" val="926385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51842A-45EE-4E2A-3A1C-38D506A2E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176" y="-2507"/>
            <a:ext cx="7886700" cy="1325563"/>
          </a:xfrm>
        </p:spPr>
        <p:txBody>
          <a:bodyPr/>
          <a:lstStyle/>
          <a:p>
            <a:r>
              <a:rPr lang="en-GB" b="1" dirty="0" err="1"/>
              <a:t>Problemau</a:t>
            </a:r>
            <a:r>
              <a:rPr lang="en-GB" b="1" dirty="0"/>
              <a:t>?            </a:t>
            </a:r>
            <a:r>
              <a:rPr lang="en-GB" b="1" dirty="0">
                <a:solidFill>
                  <a:schemeClr val="accent1"/>
                </a:solidFill>
              </a:rPr>
              <a:t>Problems?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F0F89-D650-1B4D-AD65-6DB83F04E3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703" y="1317626"/>
            <a:ext cx="8421436" cy="224032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 </a:t>
            </a:r>
            <a:r>
              <a:rPr lang="en-GB" err="1"/>
              <a:t>ddechrau</a:t>
            </a:r>
            <a:r>
              <a:rPr lang="en-GB" dirty="0"/>
              <a:t>, </a:t>
            </a:r>
            <a:r>
              <a:rPr lang="en-GB" err="1"/>
              <a:t>efallai</a:t>
            </a:r>
            <a:r>
              <a:rPr lang="en-GB" dirty="0"/>
              <a:t> y </a:t>
            </a:r>
            <a:r>
              <a:rPr lang="en-GB" err="1"/>
              <a:t>byddwn</a:t>
            </a:r>
            <a:r>
              <a:rPr lang="en-GB" dirty="0"/>
              <a:t> </a:t>
            </a:r>
            <a:r>
              <a:rPr lang="en-GB" err="1"/>
              <a:t>yn</a:t>
            </a:r>
            <a:r>
              <a:rPr lang="en-GB" dirty="0"/>
              <a:t> </a:t>
            </a:r>
            <a:r>
              <a:rPr lang="en-GB" err="1"/>
              <a:t>meddwl</a:t>
            </a:r>
            <a:r>
              <a:rPr lang="en-GB" dirty="0"/>
              <a:t> bod </a:t>
            </a:r>
            <a:r>
              <a:rPr lang="en-GB" err="1"/>
              <a:t>hyn</a:t>
            </a:r>
            <a:r>
              <a:rPr lang="en-GB" dirty="0"/>
              <a:t> </a:t>
            </a:r>
            <a:r>
              <a:rPr lang="en-GB" err="1"/>
              <a:t>yn</a:t>
            </a:r>
            <a:r>
              <a:rPr lang="en-GB" dirty="0"/>
              <a:t> wych, </a:t>
            </a:r>
            <a:r>
              <a:rPr lang="en-GB" err="1"/>
              <a:t>bydd</a:t>
            </a:r>
            <a:r>
              <a:rPr lang="en-GB" dirty="0"/>
              <a:t> </a:t>
            </a:r>
            <a:r>
              <a:rPr lang="en-GB" err="1"/>
              <a:t>ein</a:t>
            </a:r>
            <a:r>
              <a:rPr lang="en-GB" dirty="0"/>
              <a:t> </a:t>
            </a:r>
            <a:r>
              <a:rPr lang="en-GB" err="1"/>
              <a:t>galwad</a:t>
            </a:r>
            <a:r>
              <a:rPr lang="en-GB" dirty="0"/>
              <a:t> </a:t>
            </a:r>
            <a:r>
              <a:rPr lang="en-GB" err="1"/>
              <a:t>yn</a:t>
            </a:r>
            <a:r>
              <a:rPr lang="en-GB" dirty="0"/>
              <a:t> </a:t>
            </a:r>
            <a:r>
              <a:rPr lang="en-GB" err="1"/>
              <a:t>cael</a:t>
            </a:r>
            <a:r>
              <a:rPr lang="en-GB" dirty="0"/>
              <a:t> </a:t>
            </a:r>
            <a:r>
              <a:rPr lang="en-GB" err="1"/>
              <a:t>ei</a:t>
            </a:r>
            <a:r>
              <a:rPr lang="en-GB" dirty="0"/>
              <a:t> </a:t>
            </a:r>
            <a:r>
              <a:rPr lang="en-GB" err="1"/>
              <a:t>hateb</a:t>
            </a:r>
            <a:r>
              <a:rPr lang="en-GB" dirty="0"/>
              <a:t> </a:t>
            </a:r>
            <a:r>
              <a:rPr lang="en-GB" err="1"/>
              <a:t>yn</a:t>
            </a:r>
            <a:r>
              <a:rPr lang="en-GB" dirty="0"/>
              <a:t> </a:t>
            </a:r>
            <a:r>
              <a:rPr lang="en-GB" err="1"/>
              <a:t>gyflym</a:t>
            </a:r>
            <a:r>
              <a:rPr lang="en-GB" dirty="0"/>
              <a:t>.</a:t>
            </a:r>
          </a:p>
          <a:p>
            <a:r>
              <a:rPr lang="en-GB">
                <a:solidFill>
                  <a:srgbClr val="0070C0"/>
                </a:solidFill>
                <a:cs typeface="Calibri"/>
              </a:rPr>
              <a:t>At first, we may think this is great, our call will be answered quickly.</a:t>
            </a:r>
            <a:endParaRPr lang="en-GB" dirty="0">
              <a:solidFill>
                <a:srgbClr val="0070C0"/>
              </a:solidFill>
              <a:cs typeface="Calibri"/>
            </a:endParaRPr>
          </a:p>
        </p:txBody>
      </p:sp>
      <p:pic>
        <p:nvPicPr>
          <p:cNvPr id="6" name="Picture 2" descr="10 Best Call Center Software (2023) – Forbes Advisor">
            <a:extLst>
              <a:ext uri="{FF2B5EF4-FFF2-40B4-BE49-F238E27FC236}">
                <a16:creationId xmlns:a16="http://schemas.microsoft.com/office/drawing/2014/main" id="{FA162543-BE23-7F2E-C9F3-7FFDCD30EC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5087" y="3617576"/>
            <a:ext cx="5141296" cy="2879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70612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Can you start a sentence with however? | Topcontent">
            <a:extLst>
              <a:ext uri="{FF2B5EF4-FFF2-40B4-BE49-F238E27FC236}">
                <a16:creationId xmlns:a16="http://schemas.microsoft.com/office/drawing/2014/main" id="{02630E23-5C3C-5A59-DB4D-841358C0BF0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69" r="26235" b="9090"/>
          <a:stretch/>
        </p:blipFill>
        <p:spPr bwMode="auto">
          <a:xfrm>
            <a:off x="2642616" y="10"/>
            <a:ext cx="6501384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5" name="Rectangle 4104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7004404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331877-3C86-E5D3-D12F-C12E5B2A5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484" y="1122363"/>
            <a:ext cx="4342541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dirty="0" err="1">
                <a:solidFill>
                  <a:schemeClr val="bg1"/>
                </a:solidFill>
              </a:rPr>
              <a:t>Fodd</a:t>
            </a:r>
            <a:r>
              <a:rPr lang="en-US" sz="4200" dirty="0">
                <a:solidFill>
                  <a:schemeClr val="bg1"/>
                </a:solidFill>
              </a:rPr>
              <a:t> </a:t>
            </a:r>
            <a:r>
              <a:rPr lang="en-US" sz="4200" dirty="0" err="1">
                <a:solidFill>
                  <a:schemeClr val="bg1"/>
                </a:solidFill>
              </a:rPr>
              <a:t>bynnag</a:t>
            </a:r>
            <a:r>
              <a:rPr lang="en-US" sz="4200" dirty="0">
                <a:solidFill>
                  <a:schemeClr val="bg1"/>
                </a:solidFill>
              </a:rPr>
              <a:t>…</a:t>
            </a:r>
            <a:br>
              <a:rPr lang="en-US" sz="4200" dirty="0">
                <a:solidFill>
                  <a:schemeClr val="bg1"/>
                </a:solidFill>
              </a:rPr>
            </a:br>
            <a:br>
              <a:rPr lang="en-US" sz="4200" dirty="0">
                <a:solidFill>
                  <a:schemeClr val="bg1"/>
                </a:solidFill>
              </a:rPr>
            </a:br>
            <a:r>
              <a:rPr lang="en-US" sz="4200" dirty="0">
                <a:solidFill>
                  <a:schemeClr val="accent1"/>
                </a:solidFill>
              </a:rPr>
              <a:t>However…</a:t>
            </a:r>
          </a:p>
        </p:txBody>
      </p:sp>
      <p:sp>
        <p:nvSpPr>
          <p:cNvPr id="4107" name="Rectangle 410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1653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109" name="Rectangle 410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0771" y="4546920"/>
            <a:ext cx="298323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920870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C8362A-4370-95CC-79BD-FF23670F8D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err="1"/>
              <a:t>Cwestiynau</a:t>
            </a:r>
            <a:r>
              <a:rPr lang="en-GB" b="1" dirty="0"/>
              <a:t> </a:t>
            </a:r>
            <a:r>
              <a:rPr lang="en-GB" b="1" dirty="0" err="1"/>
              <a:t>beirniadol</a:t>
            </a:r>
            <a:r>
              <a:rPr lang="en-GB" b="1" dirty="0"/>
              <a:t> - Pa mor hir y </a:t>
            </a:r>
            <a:r>
              <a:rPr lang="en-GB" b="1" dirty="0" err="1"/>
              <a:t>bydd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ei</a:t>
            </a:r>
            <a:r>
              <a:rPr lang="en-GB" b="1" dirty="0"/>
              <a:t> </a:t>
            </a:r>
            <a:r>
              <a:rPr lang="en-GB" b="1" dirty="0" err="1"/>
              <a:t>gymryd</a:t>
            </a:r>
            <a:r>
              <a:rPr lang="en-GB" b="1" dirty="0"/>
              <a:t> </a:t>
            </a:r>
            <a:r>
              <a:rPr lang="en-GB" b="1" dirty="0" err="1"/>
              <a:t>i'r</a:t>
            </a:r>
            <a:r>
              <a:rPr lang="en-GB" b="1" dirty="0"/>
              <a:t> </a:t>
            </a:r>
            <a:r>
              <a:rPr lang="en-GB" b="1" dirty="0" err="1"/>
              <a:t>tegell</a:t>
            </a:r>
            <a:r>
              <a:rPr lang="en-GB" b="1" dirty="0"/>
              <a:t> </a:t>
            </a:r>
            <a:r>
              <a:rPr lang="en-GB" b="1" dirty="0" err="1"/>
              <a:t>ferwi</a:t>
            </a:r>
            <a:r>
              <a:rPr lang="en-GB" b="1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C766E6-613D-A232-3533-0B89E700E5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257" y="2027578"/>
            <a:ext cx="7886700" cy="3640897"/>
          </a:xfrm>
        </p:spPr>
        <p:txBody>
          <a:bodyPr/>
          <a:lstStyle/>
          <a:p>
            <a:r>
              <a:rPr lang="en-GB" dirty="0"/>
              <a:t>Pa </a:t>
            </a:r>
            <a:r>
              <a:rPr lang="en-GB" dirty="0" err="1"/>
              <a:t>fath</a:t>
            </a:r>
            <a:r>
              <a:rPr lang="en-GB" dirty="0"/>
              <a:t> o </a:t>
            </a:r>
            <a:r>
              <a:rPr lang="en-GB" dirty="0" err="1"/>
              <a:t>tegell</a:t>
            </a:r>
            <a:r>
              <a:rPr lang="en-GB" dirty="0"/>
              <a:t> </a:t>
            </a:r>
            <a:r>
              <a:rPr lang="en-GB" dirty="0" err="1"/>
              <a:t>ydyw</a:t>
            </a:r>
            <a:r>
              <a:rPr lang="en-GB" dirty="0"/>
              <a:t>?</a:t>
            </a:r>
          </a:p>
          <a:p>
            <a:r>
              <a:rPr lang="en-GB" dirty="0"/>
              <a:t>Pa mor </a:t>
            </a:r>
            <a:r>
              <a:rPr lang="en-GB" dirty="0" err="1"/>
              <a:t>llawn</a:t>
            </a:r>
            <a:r>
              <a:rPr lang="en-GB" dirty="0"/>
              <a:t> </a:t>
            </a:r>
            <a:r>
              <a:rPr lang="en-GB" dirty="0" err="1"/>
              <a:t>ydyw</a:t>
            </a:r>
            <a:r>
              <a:rPr lang="en-GB" dirty="0"/>
              <a:t>?</a:t>
            </a:r>
          </a:p>
          <a:p>
            <a:r>
              <a:rPr lang="en-GB" dirty="0"/>
              <a:t>Pa mor </a:t>
            </a:r>
            <a:r>
              <a:rPr lang="en-GB" dirty="0" err="1"/>
              <a:t>ddiweddar</a:t>
            </a:r>
            <a:r>
              <a:rPr lang="en-GB" dirty="0"/>
              <a:t> y </a:t>
            </a:r>
            <a:r>
              <a:rPr lang="en-GB" dirty="0" err="1"/>
              <a:t>cafodd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chwythu</a:t>
            </a:r>
            <a:r>
              <a:rPr lang="en-GB" dirty="0"/>
              <a:t>?</a:t>
            </a:r>
          </a:p>
          <a:p>
            <a:r>
              <a:rPr lang="en-GB" dirty="0"/>
              <a:t>Pa </a:t>
            </a:r>
            <a:r>
              <a:rPr lang="en-GB" dirty="0" err="1"/>
              <a:t>gapasiti</a:t>
            </a:r>
            <a:r>
              <a:rPr lang="en-GB" dirty="0"/>
              <a:t>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dirty="0" err="1"/>
              <a:t>tegell</a:t>
            </a:r>
            <a:r>
              <a:rPr lang="en-GB" dirty="0"/>
              <a:t>?</a:t>
            </a:r>
          </a:p>
          <a:p>
            <a:r>
              <a:rPr lang="en-GB" dirty="0"/>
              <a:t>Pa </a:t>
            </a:r>
            <a:r>
              <a:rPr lang="en-GB" dirty="0" err="1"/>
              <a:t>tymheredd</a:t>
            </a:r>
            <a:r>
              <a:rPr lang="en-GB" dirty="0"/>
              <a:t>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dirty="0" err="1"/>
              <a:t>dŵr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dechrau</a:t>
            </a:r>
            <a:r>
              <a:rPr lang="en-GB" dirty="0"/>
              <a:t>?</a:t>
            </a:r>
          </a:p>
          <a:p>
            <a:r>
              <a:rPr lang="en-GB" dirty="0"/>
              <a:t>Pa mor </a:t>
            </a:r>
            <a:r>
              <a:rPr lang="en-GB" dirty="0" err="1"/>
              <a:t>effeithlon</a:t>
            </a:r>
            <a:r>
              <a:rPr lang="en-GB" dirty="0"/>
              <a:t>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dirty="0" err="1"/>
              <a:t>tegell</a:t>
            </a:r>
            <a:r>
              <a:rPr lang="en-GB" dirty="0"/>
              <a:t>?</a:t>
            </a:r>
          </a:p>
          <a:p>
            <a:r>
              <a:rPr lang="en-GB" dirty="0"/>
              <a:t>A </a:t>
            </a:r>
            <a:r>
              <a:rPr lang="en-GB" dirty="0" err="1"/>
              <a:t>yw'n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5865040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C8362A-4370-95CC-79BD-FF23670F8D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Critical questions - How long will it take for the kettle to boil?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C766E6-613D-A232-3533-0B89E700E5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257" y="2027578"/>
            <a:ext cx="7886700" cy="3640897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What type of kettle is it?</a:t>
            </a:r>
          </a:p>
          <a:p>
            <a:r>
              <a:rPr lang="en-GB" dirty="0">
                <a:solidFill>
                  <a:schemeClr val="accent1"/>
                </a:solidFill>
              </a:rPr>
              <a:t>How full is it?</a:t>
            </a:r>
          </a:p>
          <a:p>
            <a:r>
              <a:rPr lang="en-GB" dirty="0">
                <a:solidFill>
                  <a:schemeClr val="accent1"/>
                </a:solidFill>
              </a:rPr>
              <a:t>How recently has it been boiled?</a:t>
            </a:r>
          </a:p>
          <a:p>
            <a:r>
              <a:rPr lang="en-GB" dirty="0">
                <a:solidFill>
                  <a:schemeClr val="accent1"/>
                </a:solidFill>
              </a:rPr>
              <a:t>What capacity is the kettle?</a:t>
            </a:r>
          </a:p>
          <a:p>
            <a:r>
              <a:rPr lang="en-GB" dirty="0">
                <a:solidFill>
                  <a:schemeClr val="accent1"/>
                </a:solidFill>
              </a:rPr>
              <a:t>What temperature is the water at the start?</a:t>
            </a:r>
          </a:p>
          <a:p>
            <a:r>
              <a:rPr lang="en-GB" dirty="0">
                <a:solidFill>
                  <a:schemeClr val="accent1"/>
                </a:solidFill>
              </a:rPr>
              <a:t>How efficient is the kettle?</a:t>
            </a:r>
          </a:p>
          <a:p>
            <a:r>
              <a:rPr lang="en-GB" dirty="0">
                <a:solidFill>
                  <a:schemeClr val="accent1"/>
                </a:solidFill>
              </a:rPr>
              <a:t>Is it working?</a:t>
            </a:r>
          </a:p>
        </p:txBody>
      </p:sp>
    </p:spTree>
    <p:extLst>
      <p:ext uri="{BB962C8B-B14F-4D97-AF65-F5344CB8AC3E}">
        <p14:creationId xmlns:p14="http://schemas.microsoft.com/office/powerpoint/2010/main" val="21193323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B1BF9-008E-912D-D3AE-D463182724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l-PL" sz="5400" b="1" dirty="0"/>
              <a:t>Rydym bellach yn ymchwilio i...</a:t>
            </a:r>
            <a:br>
              <a:rPr lang="en-GB" sz="5400" b="1" dirty="0"/>
            </a:br>
            <a:r>
              <a:rPr lang="en-GB" sz="5400" b="1" dirty="0">
                <a:solidFill>
                  <a:schemeClr val="accent1"/>
                </a:solidFill>
              </a:rPr>
              <a:t>Now we research…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6EA4F0-7355-074E-F7A6-94283648FB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113" y="2756856"/>
            <a:ext cx="7886700" cy="15458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/>
              <a:t>Dim </a:t>
            </a:r>
            <a:r>
              <a:rPr lang="en-GB" sz="4400" dirty="0" err="1"/>
              <a:t>ond</a:t>
            </a:r>
            <a:r>
              <a:rPr lang="en-GB" sz="4400" dirty="0"/>
              <a:t> </a:t>
            </a:r>
            <a:r>
              <a:rPr lang="en-GB" sz="4400" dirty="0" err="1"/>
              <a:t>ar</a:t>
            </a:r>
            <a:r>
              <a:rPr lang="en-GB" sz="4400" dirty="0"/>
              <a:t> Google...</a:t>
            </a:r>
          </a:p>
          <a:p>
            <a:pPr marL="0" indent="0">
              <a:buNone/>
            </a:pPr>
            <a:r>
              <a:rPr lang="en-GB" sz="4400" dirty="0">
                <a:solidFill>
                  <a:schemeClr val="accent1"/>
                </a:solidFill>
              </a:rPr>
              <a:t>We could just google…</a:t>
            </a:r>
          </a:p>
        </p:txBody>
      </p:sp>
    </p:spTree>
    <p:extLst>
      <p:ext uri="{BB962C8B-B14F-4D97-AF65-F5344CB8AC3E}">
        <p14:creationId xmlns:p14="http://schemas.microsoft.com/office/powerpoint/2010/main" val="7403151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83356" y="1928731"/>
            <a:ext cx="3333749" cy="2624327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156C94-E87E-EB48-1F73-38DAB4746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425" y="1793361"/>
            <a:ext cx="2624329" cy="3053519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br>
              <a:rPr lang="en-US" sz="3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Pa </a:t>
            </a:r>
            <a:r>
              <a:rPr lang="en-US" sz="31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fath</a:t>
            </a:r>
            <a:r>
              <a:rPr lang="en-US" sz="3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o </a:t>
            </a:r>
            <a:r>
              <a:rPr lang="en-US" sz="31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degell</a:t>
            </a:r>
            <a:r>
              <a:rPr lang="en-US" sz="3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?</a:t>
            </a:r>
            <a:br>
              <a:rPr lang="en-US" sz="3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type of kettle?</a:t>
            </a:r>
          </a:p>
        </p:txBody>
      </p:sp>
      <p:pic>
        <p:nvPicPr>
          <p:cNvPr id="2050" name="Picture 2" descr="The diagram below shows three kettles with their powers and the time they  take to boil 500cm3 of water. How - brainly.com">
            <a:extLst>
              <a:ext uri="{FF2B5EF4-FFF2-40B4-BE49-F238E27FC236}">
                <a16:creationId xmlns:a16="http://schemas.microsoft.com/office/drawing/2014/main" id="{ECB3A264-104C-A5CF-4020-E09C2274B92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62395" y="1277151"/>
            <a:ext cx="5885569" cy="386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0B23DCE-D489-4E8D-AEDF-DB523421B806}"/>
              </a:ext>
            </a:extLst>
          </p:cNvPr>
          <p:cNvSpPr txBox="1"/>
          <p:nvPr/>
        </p:nvSpPr>
        <p:spPr>
          <a:xfrm>
            <a:off x="4751514" y="5144201"/>
            <a:ext cx="27544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(Source: Brainly, 2022)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9872F57-281D-EF46-82E6-27A6373D57B7}"/>
              </a:ext>
            </a:extLst>
          </p:cNvPr>
          <p:cNvSpPr txBox="1"/>
          <p:nvPr/>
        </p:nvSpPr>
        <p:spPr>
          <a:xfrm>
            <a:off x="120610" y="5447824"/>
            <a:ext cx="872045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The diagram below shows three kettles with their powers and the time they take to boil 500cm3 of water. How - brainly.com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89559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B9464-28CD-D465-B4E2-809252295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err="1"/>
              <a:t>Llyfrgell</a:t>
            </a:r>
            <a:r>
              <a:rPr lang="en-GB" b="1" dirty="0"/>
              <a:t> Y </a:t>
            </a:r>
            <a:r>
              <a:rPr lang="en-GB" b="1" dirty="0" err="1"/>
              <a:t>Drindod</a:t>
            </a:r>
            <a:r>
              <a:rPr lang="en-GB" b="1" dirty="0"/>
              <a:t> Dewi Sant </a:t>
            </a:r>
            <a:r>
              <a:rPr lang="en-GB" b="1" dirty="0" err="1"/>
              <a:t>yn</a:t>
            </a:r>
            <a:r>
              <a:rPr lang="en-GB" b="1" dirty="0"/>
              <a:t> well</a:t>
            </a:r>
            <a:br>
              <a:rPr lang="en-GB" b="1" dirty="0"/>
            </a:br>
            <a:r>
              <a:rPr lang="en-GB" b="1" dirty="0">
                <a:solidFill>
                  <a:schemeClr val="accent1"/>
                </a:solidFill>
              </a:rPr>
              <a:t>UWTSD Library is better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01B2A9-ACA4-9820-A6E4-1034A49811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66014" y="1993919"/>
            <a:ext cx="3867150" cy="380986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Academic source</a:t>
            </a:r>
          </a:p>
          <a:p>
            <a:r>
              <a:rPr lang="en-GB" dirty="0">
                <a:solidFill>
                  <a:schemeClr val="accent1"/>
                </a:solidFill>
              </a:rPr>
              <a:t>Peer reviewed by experts</a:t>
            </a:r>
          </a:p>
          <a:p>
            <a:r>
              <a:rPr lang="en-GB" dirty="0">
                <a:solidFill>
                  <a:schemeClr val="accent1"/>
                </a:solidFill>
              </a:rPr>
              <a:t>Referencing information clear</a:t>
            </a:r>
          </a:p>
          <a:p>
            <a:r>
              <a:rPr lang="en-GB" dirty="0">
                <a:solidFill>
                  <a:schemeClr val="accent1"/>
                </a:solidFill>
              </a:rPr>
              <a:t>Free access as a student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A7D992-D7FA-E9A9-36D0-320B81A74E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2788" y="1993919"/>
            <a:ext cx="4338725" cy="3809862"/>
          </a:xfrm>
        </p:spPr>
        <p:txBody>
          <a:bodyPr>
            <a:normAutofit/>
          </a:bodyPr>
          <a:lstStyle/>
          <a:p>
            <a:r>
              <a:rPr lang="en-GB" dirty="0" err="1"/>
              <a:t>Ffynhonnell</a:t>
            </a:r>
            <a:r>
              <a:rPr lang="en-GB" dirty="0"/>
              <a:t> </a:t>
            </a:r>
            <a:r>
              <a:rPr lang="en-GB" dirty="0" err="1"/>
              <a:t>academaidd</a:t>
            </a:r>
            <a:endParaRPr lang="en-GB" dirty="0"/>
          </a:p>
          <a:p>
            <a:r>
              <a:rPr lang="en-GB" dirty="0" err="1"/>
              <a:t>Adolygwyd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gymheiriaid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arbenigwyr</a:t>
            </a:r>
            <a:endParaRPr lang="en-GB" dirty="0"/>
          </a:p>
          <a:p>
            <a:r>
              <a:rPr lang="en-GB" dirty="0" err="1"/>
              <a:t>Cyfeirio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glir</a:t>
            </a:r>
            <a:endParaRPr lang="en-GB" dirty="0"/>
          </a:p>
          <a:p>
            <a:r>
              <a:rPr lang="en-GB" dirty="0" err="1"/>
              <a:t>Mynediad</a:t>
            </a:r>
            <a:r>
              <a:rPr lang="en-GB" dirty="0"/>
              <a:t> am </a:t>
            </a:r>
            <a:r>
              <a:rPr lang="en-GB" dirty="0" err="1"/>
              <a:t>ddim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myfyriwr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92978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351810-2B9C-A189-666C-978E0975A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Erthygl</a:t>
            </a:r>
            <a:r>
              <a:rPr lang="en-GB" b="1" dirty="0"/>
              <a:t> </a:t>
            </a: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effeithlonrwydd</a:t>
            </a:r>
            <a:r>
              <a:rPr lang="en-GB" b="1" dirty="0"/>
              <a:t> </a:t>
            </a:r>
            <a:r>
              <a:rPr lang="en-GB" b="1" dirty="0" err="1"/>
              <a:t>tegell</a:t>
            </a:r>
            <a:br>
              <a:rPr lang="en-GB" b="1" dirty="0"/>
            </a:br>
            <a:r>
              <a:rPr lang="en-GB" b="1" dirty="0">
                <a:solidFill>
                  <a:schemeClr val="accent1"/>
                </a:solidFill>
              </a:rPr>
              <a:t>Article on kettle efficiency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B05A9E2-5595-C627-AFCC-7F701ACA0C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5871" y="1887032"/>
            <a:ext cx="4238566" cy="4093428"/>
          </a:xfrm>
        </p:spPr>
        <p:txBody>
          <a:bodyPr>
            <a:normAutofit fontScale="92500"/>
          </a:bodyPr>
          <a:lstStyle/>
          <a:p>
            <a:r>
              <a:rPr lang="en-GB" sz="2400" dirty="0"/>
              <a:t>Electric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erbyn</a:t>
            </a:r>
            <a:r>
              <a:rPr lang="en-GB" sz="2400" dirty="0"/>
              <a:t> </a:t>
            </a:r>
            <a:r>
              <a:rPr lang="en-GB" sz="2400" dirty="0" err="1"/>
              <a:t>tegell</a:t>
            </a:r>
            <a:r>
              <a:rPr lang="en-GB" sz="2400" dirty="0"/>
              <a:t> stovetop</a:t>
            </a:r>
          </a:p>
          <a:p>
            <a:r>
              <a:rPr lang="en-GB" sz="2400" dirty="0"/>
              <a:t>Kettle thermostat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aml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anghywir</a:t>
            </a:r>
            <a:endParaRPr lang="en-GB" sz="2400" dirty="0"/>
          </a:p>
          <a:p>
            <a:r>
              <a:rPr lang="en-GB" sz="2400" dirty="0"/>
              <a:t>Mae </a:t>
            </a:r>
            <a:r>
              <a:rPr lang="en-GB" sz="2400" dirty="0" err="1"/>
              <a:t>dŵr</a:t>
            </a:r>
            <a:r>
              <a:rPr lang="en-GB" sz="2400" dirty="0"/>
              <a:t> </a:t>
            </a:r>
            <a:r>
              <a:rPr lang="en-GB" sz="2400" dirty="0" err="1"/>
              <a:t>wedi</a:t>
            </a:r>
            <a:r>
              <a:rPr lang="en-GB" sz="2400" dirty="0"/>
              <a:t> </a:t>
            </a:r>
            <a:r>
              <a:rPr lang="en-GB" sz="2400" dirty="0" err="1"/>
              <a:t>berwi</a:t>
            </a:r>
            <a:r>
              <a:rPr lang="en-GB" sz="2400" dirty="0"/>
              <a:t> </a:t>
            </a:r>
            <a:r>
              <a:rPr lang="en-GB" sz="2400" dirty="0" err="1"/>
              <a:t>cyn</a:t>
            </a:r>
            <a:r>
              <a:rPr lang="en-GB" sz="2400" dirty="0"/>
              <a:t> </a:t>
            </a:r>
            <a:r>
              <a:rPr lang="en-GB" sz="2400" dirty="0" err="1"/>
              <a:t>tegell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newid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ffwrdd</a:t>
            </a:r>
            <a:r>
              <a:rPr lang="en-GB" sz="2400" dirty="0"/>
              <a:t>/</a:t>
            </a:r>
            <a:r>
              <a:rPr lang="en-GB" sz="2400" dirty="0" err="1"/>
              <a:t>chwibanu</a:t>
            </a:r>
            <a:endParaRPr lang="en-GB" sz="2400" dirty="0"/>
          </a:p>
          <a:p>
            <a:r>
              <a:rPr lang="en-GB" sz="2400" dirty="0"/>
              <a:t>Mae </a:t>
            </a:r>
            <a:r>
              <a:rPr lang="en-GB" sz="2400" dirty="0" err="1"/>
              <a:t>hyn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golygu</a:t>
            </a:r>
            <a:r>
              <a:rPr lang="en-GB" sz="2400" dirty="0"/>
              <a:t> y </a:t>
            </a:r>
            <a:r>
              <a:rPr lang="en-GB" sz="2400" dirty="0" err="1"/>
              <a:t>gallai'r</a:t>
            </a:r>
            <a:r>
              <a:rPr lang="en-GB" sz="2400" dirty="0"/>
              <a:t> </a:t>
            </a:r>
            <a:r>
              <a:rPr lang="en-GB" sz="2400" dirty="0" err="1"/>
              <a:t>amser</a:t>
            </a:r>
            <a:r>
              <a:rPr lang="en-GB" sz="2400" dirty="0"/>
              <a:t> </a:t>
            </a:r>
            <a:r>
              <a:rPr lang="en-GB" sz="2400" dirty="0" err="1"/>
              <a:t>fod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anghywir</a:t>
            </a:r>
            <a:endParaRPr lang="en-GB" sz="2400" dirty="0"/>
          </a:p>
          <a:p>
            <a:r>
              <a:rPr lang="en-GB" sz="2400" dirty="0" err="1"/>
              <a:t>Effeithiau</a:t>
            </a:r>
            <a:r>
              <a:rPr lang="en-GB" sz="2400" dirty="0"/>
              <a:t> </a:t>
            </a:r>
            <a:r>
              <a:rPr lang="en-GB" sz="2400" dirty="0" err="1"/>
              <a:t>oedran</a:t>
            </a:r>
            <a:r>
              <a:rPr lang="en-GB" sz="2400" dirty="0"/>
              <a:t> </a:t>
            </a:r>
            <a:r>
              <a:rPr lang="en-GB" sz="2400" dirty="0" err="1"/>
              <a:t>tegell</a:t>
            </a:r>
            <a:r>
              <a:rPr lang="en-GB" sz="2400" dirty="0"/>
              <a:t> </a:t>
            </a:r>
            <a:r>
              <a:rPr lang="en-GB" sz="2400" dirty="0" err="1"/>
              <a:t>amser</a:t>
            </a:r>
            <a:r>
              <a:rPr lang="en-GB" sz="2400" dirty="0"/>
              <a:t> </a:t>
            </a:r>
            <a:r>
              <a:rPr lang="en-GB" sz="2400" dirty="0" err="1"/>
              <a:t>berwi</a:t>
            </a:r>
            <a:endParaRPr lang="en-GB" sz="2400" dirty="0"/>
          </a:p>
          <a:p>
            <a:pPr lvl="1"/>
            <a:r>
              <a:rPr lang="en-GB" dirty="0"/>
              <a:t>(Marcinowski and </a:t>
            </a:r>
            <a:r>
              <a:rPr lang="en-GB" dirty="0" err="1"/>
              <a:t>Zych</a:t>
            </a:r>
            <a:r>
              <a:rPr lang="en-GB" dirty="0"/>
              <a:t>, 2017)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226BDF-3ACE-C53C-BAC1-6DBAC26AFABF}"/>
              </a:ext>
            </a:extLst>
          </p:cNvPr>
          <p:cNvSpPr txBox="1"/>
          <p:nvPr/>
        </p:nvSpPr>
        <p:spPr>
          <a:xfrm>
            <a:off x="4779565" y="1971179"/>
            <a:ext cx="4140045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1"/>
                </a:solidFill>
              </a:rPr>
              <a:t>Electric versus stovetop kettle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1"/>
                </a:solidFill>
              </a:rPr>
              <a:t>Kettle thermostat often inaccurate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1"/>
                </a:solidFill>
              </a:rPr>
              <a:t>Water has boiled before kettle switches off/whistles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1"/>
                </a:solidFill>
              </a:rPr>
              <a:t>This means the timing could be wrong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1"/>
                </a:solidFill>
              </a:rPr>
              <a:t>Age of kettle impacts boiling time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1"/>
                </a:solidFill>
              </a:rPr>
              <a:t>(Marcinowski and </a:t>
            </a:r>
            <a:r>
              <a:rPr lang="en-GB" sz="2200" dirty="0" err="1">
                <a:solidFill>
                  <a:schemeClr val="accent1"/>
                </a:solidFill>
              </a:rPr>
              <a:t>Zych</a:t>
            </a:r>
            <a:r>
              <a:rPr lang="en-GB" sz="2200" dirty="0">
                <a:solidFill>
                  <a:schemeClr val="accent1"/>
                </a:solidFill>
              </a:rPr>
              <a:t>, 2017)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219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44C85-9E88-B42D-AAB7-969638B9A6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Rydyn</a:t>
            </a:r>
            <a:r>
              <a:rPr lang="en-GB" b="1" dirty="0"/>
              <a:t> </a:t>
            </a:r>
            <a:r>
              <a:rPr lang="en-GB" b="1" dirty="0" err="1"/>
              <a:t>ni'n</a:t>
            </a:r>
            <a:r>
              <a:rPr lang="en-GB" b="1" dirty="0"/>
              <a:t> </a:t>
            </a:r>
            <a:r>
              <a:rPr lang="en-GB" b="1" dirty="0" err="1"/>
              <a:t>ei</a:t>
            </a:r>
            <a:r>
              <a:rPr lang="en-GB" b="1" dirty="0"/>
              <a:t> </a:t>
            </a:r>
            <a:r>
              <a:rPr lang="en-GB" b="1" dirty="0" err="1"/>
              <a:t>dynnu</a:t>
            </a:r>
            <a:r>
              <a:rPr lang="en-GB" b="1" dirty="0"/>
              <a:t> </a:t>
            </a:r>
            <a:r>
              <a:rPr lang="en-GB" b="1" dirty="0" err="1"/>
              <a:t>gyda'n</a:t>
            </a:r>
            <a:r>
              <a:rPr lang="en-GB" b="1" dirty="0"/>
              <a:t> </a:t>
            </a:r>
            <a:r>
              <a:rPr lang="en-GB" b="1" dirty="0" err="1"/>
              <a:t>gilydd</a:t>
            </a:r>
            <a:r>
              <a:rPr lang="en-GB" b="1" dirty="0"/>
              <a:t>... </a:t>
            </a:r>
            <a:r>
              <a:rPr lang="en-GB" b="1" u="sng" dirty="0">
                <a:solidFill>
                  <a:schemeClr val="accent1"/>
                </a:solidFill>
              </a:rPr>
              <a:t>a </a:t>
            </a:r>
            <a:r>
              <a:rPr lang="en-GB" b="1" u="sng" dirty="0" err="1">
                <a:solidFill>
                  <a:schemeClr val="accent1"/>
                </a:solidFill>
              </a:rPr>
              <a:t>chyfeiriad</a:t>
            </a:r>
            <a:r>
              <a:rPr lang="en-GB" b="1" dirty="0"/>
              <a:t>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7BEFBC-D217-846A-27F7-4FA6E74A4F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4"/>
            <a:ext cx="8274128" cy="401419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Mae pa mor hir y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tegell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gymryd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ferwi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amrywio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dibynnu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ffactorau</a:t>
            </a:r>
            <a:r>
              <a:rPr lang="en-GB" dirty="0"/>
              <a:t>. Mae </a:t>
            </a:r>
            <a:r>
              <a:rPr lang="en-GB" b="1" dirty="0">
                <a:solidFill>
                  <a:schemeClr val="accent1"/>
                </a:solidFill>
              </a:rPr>
              <a:t>Brainly (2022) </a:t>
            </a:r>
            <a:r>
              <a:rPr lang="en-GB" dirty="0" err="1"/>
              <a:t>yn</a:t>
            </a:r>
            <a:r>
              <a:rPr lang="en-GB" dirty="0"/>
              <a:t> nodi bod </a:t>
            </a:r>
            <a:r>
              <a:rPr lang="en-GB" dirty="0" err="1"/>
              <a:t>maint</a:t>
            </a:r>
            <a:r>
              <a:rPr lang="en-GB" dirty="0"/>
              <a:t> a </a:t>
            </a:r>
            <a:r>
              <a:rPr lang="en-GB" dirty="0" err="1"/>
              <a:t>watiad</a:t>
            </a:r>
            <a:r>
              <a:rPr lang="en-GB" dirty="0"/>
              <a:t> </a:t>
            </a:r>
            <a:r>
              <a:rPr lang="en-GB" dirty="0" err="1"/>
              <a:t>tegell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y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gymryd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degell</a:t>
            </a:r>
            <a:r>
              <a:rPr lang="en-GB" dirty="0"/>
              <a:t> </a:t>
            </a:r>
            <a:r>
              <a:rPr lang="en-GB" dirty="0" err="1"/>
              <a:t>ferwi</a:t>
            </a:r>
            <a:r>
              <a:rPr lang="en-GB" dirty="0"/>
              <a:t>. Yn </a:t>
            </a:r>
            <a:r>
              <a:rPr lang="en-GB" dirty="0" err="1"/>
              <a:t>yr</a:t>
            </a:r>
            <a:r>
              <a:rPr lang="en-GB" dirty="0"/>
              <a:t> un </a:t>
            </a:r>
            <a:r>
              <a:rPr lang="en-GB" dirty="0" err="1"/>
              <a:t>modd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b="1" dirty="0">
                <a:solidFill>
                  <a:schemeClr val="accent1"/>
                </a:solidFill>
              </a:rPr>
              <a:t>Marcinowski and </a:t>
            </a:r>
            <a:r>
              <a:rPr lang="en-GB" b="1" dirty="0" err="1">
                <a:solidFill>
                  <a:schemeClr val="accent1"/>
                </a:solidFill>
              </a:rPr>
              <a:t>Zych</a:t>
            </a:r>
            <a:r>
              <a:rPr lang="en-GB" b="1" dirty="0">
                <a:solidFill>
                  <a:schemeClr val="accent1"/>
                </a:solidFill>
              </a:rPr>
              <a:t> (2017) </a:t>
            </a:r>
            <a:r>
              <a:rPr lang="en-GB" dirty="0" err="1"/>
              <a:t>yn</a:t>
            </a:r>
            <a:r>
              <a:rPr lang="en-GB" dirty="0"/>
              <a:t> nodi bod </a:t>
            </a:r>
            <a:r>
              <a:rPr lang="en-GB" dirty="0" err="1"/>
              <a:t>cywirdeb</a:t>
            </a:r>
            <a:r>
              <a:rPr lang="en-GB" dirty="0"/>
              <a:t> thermostat </a:t>
            </a:r>
            <a:r>
              <a:rPr lang="en-GB" dirty="0" err="1"/>
              <a:t>tegell</a:t>
            </a:r>
            <a:r>
              <a:rPr lang="en-GB" dirty="0"/>
              <a:t> ac </a:t>
            </a:r>
            <a:r>
              <a:rPr lang="en-GB" dirty="0" err="1"/>
              <a:t>oedran</a:t>
            </a:r>
            <a:r>
              <a:rPr lang="en-GB" dirty="0"/>
              <a:t> y </a:t>
            </a:r>
            <a:r>
              <a:rPr lang="en-GB" dirty="0" err="1"/>
              <a:t>tegell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y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gymryd</a:t>
            </a:r>
            <a:r>
              <a:rPr lang="en-GB" dirty="0"/>
              <a:t> </a:t>
            </a:r>
            <a:r>
              <a:rPr lang="en-GB" dirty="0" err="1"/>
              <a:t>iddo</a:t>
            </a:r>
            <a:r>
              <a:rPr lang="en-GB" dirty="0"/>
              <a:t> </a:t>
            </a:r>
            <a:r>
              <a:rPr lang="en-GB" dirty="0" err="1"/>
              <a:t>ferwi</a:t>
            </a:r>
            <a:r>
              <a:rPr lang="en-GB" dirty="0"/>
              <a:t>. Mae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awgrymu</a:t>
            </a:r>
            <a:r>
              <a:rPr lang="en-GB" dirty="0"/>
              <a:t> </a:t>
            </a:r>
            <a:r>
              <a:rPr lang="en-GB" dirty="0" err="1"/>
              <a:t>efallai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fydd</a:t>
            </a:r>
            <a:r>
              <a:rPr lang="en-GB" dirty="0"/>
              <a:t> y </a:t>
            </a:r>
            <a:r>
              <a:rPr lang="en-GB" dirty="0" err="1"/>
              <a:t>datganiad</a:t>
            </a:r>
            <a:r>
              <a:rPr lang="en-GB" dirty="0"/>
              <a:t> '</a:t>
            </a:r>
            <a:r>
              <a:rPr lang="en-GB" dirty="0" err="1"/>
              <a:t>Byddwn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delio</a:t>
            </a:r>
            <a:r>
              <a:rPr lang="en-GB" dirty="0"/>
              <a:t> </a:t>
            </a:r>
            <a:r>
              <a:rPr lang="en-GB" dirty="0" err="1"/>
              <a:t>â'ch</a:t>
            </a:r>
            <a:r>
              <a:rPr lang="en-GB" dirty="0"/>
              <a:t> </a:t>
            </a:r>
            <a:r>
              <a:rPr lang="en-GB" dirty="0" err="1"/>
              <a:t>ymholiad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y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gymryd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ferwi</a:t>
            </a:r>
            <a:r>
              <a:rPr lang="en-GB" dirty="0"/>
              <a:t> </a:t>
            </a:r>
            <a:r>
              <a:rPr lang="en-GB" dirty="0" err="1"/>
              <a:t>tegell</a:t>
            </a:r>
            <a:r>
              <a:rPr lang="en-GB" dirty="0"/>
              <a:t>'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amcangyfrif</a:t>
            </a:r>
            <a:r>
              <a:rPr lang="en-GB" dirty="0"/>
              <a:t> </a:t>
            </a:r>
            <a:r>
              <a:rPr lang="en-GB" dirty="0" err="1"/>
              <a:t>defnyddiol</a:t>
            </a:r>
            <a:r>
              <a:rPr lang="en-GB" dirty="0"/>
              <a:t> o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ateb</a:t>
            </a:r>
            <a:r>
              <a:rPr lang="en-GB" dirty="0"/>
              <a:t> </a:t>
            </a:r>
            <a:r>
              <a:rPr lang="en-GB" dirty="0" err="1"/>
              <a:t>galwad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672342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C424C3-B886-0F46-9FD8-D12A43D1CF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The we pull it together…and </a:t>
            </a:r>
            <a:r>
              <a:rPr lang="en-GB" b="1" u="sng" dirty="0"/>
              <a:t>reference</a:t>
            </a:r>
            <a:r>
              <a:rPr lang="en-GB" b="1" dirty="0">
                <a:solidFill>
                  <a:schemeClr val="accent1"/>
                </a:solidFill>
              </a:rPr>
              <a:t>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F24938-11CB-87E6-A626-02D2A8D224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8195590" cy="3930046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How long a kettle takes to boil varies dependent upon a number of factors. </a:t>
            </a:r>
            <a:r>
              <a:rPr lang="en-GB" b="1" dirty="0"/>
              <a:t>Brainly (2022) </a:t>
            </a:r>
            <a:r>
              <a:rPr lang="en-GB" dirty="0">
                <a:solidFill>
                  <a:schemeClr val="accent1"/>
                </a:solidFill>
              </a:rPr>
              <a:t>identifies that the size and wattage of a kettle alters the time it takes for a kettle to boil. Similarly, </a:t>
            </a:r>
            <a:r>
              <a:rPr lang="en-GB" b="1" dirty="0"/>
              <a:t>Marcinowski and </a:t>
            </a:r>
            <a:r>
              <a:rPr lang="en-GB" b="1" dirty="0" err="1"/>
              <a:t>Zych</a:t>
            </a:r>
            <a:r>
              <a:rPr lang="en-GB" b="1" dirty="0"/>
              <a:t> (2017) </a:t>
            </a:r>
            <a:r>
              <a:rPr lang="en-GB" dirty="0">
                <a:solidFill>
                  <a:schemeClr val="accent1"/>
                </a:solidFill>
              </a:rPr>
              <a:t>state that the accuracy of a kettle’s thermostat and the age of the kettle both impact on the time it takes for it to boil. This suggests that the statement ‘</a:t>
            </a:r>
            <a:r>
              <a:rPr lang="en-US" sz="2800" dirty="0">
                <a:solidFill>
                  <a:schemeClr val="accent1"/>
                </a:solidFill>
              </a:rPr>
              <a:t>We will deal with your query in the time it takes to boil a kettle’ may not provide a useful estimate of time for answering a call.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63401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E2F81-C740-941A-44BA-10DDC72DDE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155" y="343173"/>
            <a:ext cx="8655595" cy="1631969"/>
          </a:xfrm>
        </p:spPr>
        <p:txBody>
          <a:bodyPr>
            <a:normAutofit fontScale="90000"/>
          </a:bodyPr>
          <a:lstStyle/>
          <a:p>
            <a:r>
              <a:rPr lang="en-GB" b="1" dirty="0" err="1"/>
              <a:t>Peidiwch</a:t>
            </a:r>
            <a:r>
              <a:rPr lang="en-GB" b="1" dirty="0"/>
              <a:t> ag </a:t>
            </a:r>
            <a:r>
              <a:rPr lang="en-GB" b="1" dirty="0" err="1"/>
              <a:t>anghofio</a:t>
            </a:r>
            <a:r>
              <a:rPr lang="en-GB" b="1" dirty="0"/>
              <a:t> </a:t>
            </a:r>
            <a:r>
              <a:rPr lang="en-GB" b="1" dirty="0" err="1"/>
              <a:t>eich</a:t>
            </a:r>
            <a:r>
              <a:rPr lang="en-GB" b="1" dirty="0"/>
              <a:t> </a:t>
            </a:r>
            <a:r>
              <a:rPr lang="en-GB" b="1" dirty="0" err="1"/>
              <a:t>rhestr</a:t>
            </a:r>
            <a:r>
              <a:rPr lang="en-GB" b="1" dirty="0"/>
              <a:t> </a:t>
            </a:r>
            <a:r>
              <a:rPr lang="en-GB" b="1" dirty="0" err="1"/>
              <a:t>gyfeirio</a:t>
            </a:r>
            <a:r>
              <a:rPr lang="en-GB" b="1" dirty="0"/>
              <a:t>!</a:t>
            </a:r>
            <a:br>
              <a:rPr lang="en-GB" b="1" dirty="0"/>
            </a:br>
            <a:r>
              <a:rPr lang="en-GB" b="1" dirty="0">
                <a:solidFill>
                  <a:schemeClr val="accent1"/>
                </a:solidFill>
              </a:rPr>
              <a:t>Don’t forget your reference list!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C5C3D5-CB82-5A36-0E4A-5AE40EC366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0598" y="2111726"/>
            <a:ext cx="7886700" cy="3640897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0" i="0" dirty="0">
                <a:solidFill>
                  <a:srgbClr val="212529"/>
                </a:solidFill>
                <a:effectLst/>
                <a:latin typeface="Raleway" pitchFamily="2" charset="0"/>
              </a:rPr>
              <a:t>Brainly (2022) </a:t>
            </a:r>
            <a:r>
              <a:rPr lang="en-GB" b="0" i="1" dirty="0">
                <a:solidFill>
                  <a:srgbClr val="212529"/>
                </a:solidFill>
                <a:effectLst/>
                <a:latin typeface="Raleway" pitchFamily="2" charset="0"/>
              </a:rPr>
              <a:t>Question 27863213. </a:t>
            </a:r>
            <a:r>
              <a:rPr lang="en-GB" b="0" dirty="0">
                <a:solidFill>
                  <a:srgbClr val="212529"/>
                </a:solidFill>
                <a:effectLst/>
                <a:latin typeface="Raleway" pitchFamily="2" charset="0"/>
              </a:rPr>
              <a:t>Available at: </a:t>
            </a:r>
            <a:r>
              <a:rPr lang="en-GB" dirty="0">
                <a:hlinkClick r:id="rId3"/>
              </a:rPr>
              <a:t>The diagram below shows three kettles with their powers and the time they take to boil 500cm3 of water. How - brainly.com</a:t>
            </a:r>
            <a:r>
              <a:rPr lang="en-GB" dirty="0"/>
              <a:t> (Accessed: 24 November 2023). </a:t>
            </a:r>
            <a:endParaRPr lang="en-GB" b="0" i="0" dirty="0">
              <a:solidFill>
                <a:srgbClr val="212529"/>
              </a:solidFill>
              <a:effectLst/>
              <a:latin typeface="Raleway" pitchFamily="2" charset="0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212529"/>
                </a:solidFill>
                <a:effectLst/>
                <a:latin typeface="Raleway" pitchFamily="2" charset="0"/>
              </a:rPr>
              <a:t>Marcinkowski A. and </a:t>
            </a:r>
            <a:r>
              <a:rPr lang="en-GB" b="0" i="0" dirty="0" err="1">
                <a:solidFill>
                  <a:srgbClr val="212529"/>
                </a:solidFill>
                <a:effectLst/>
                <a:latin typeface="Raleway" pitchFamily="2" charset="0"/>
              </a:rPr>
              <a:t>Zych</a:t>
            </a:r>
            <a:r>
              <a:rPr lang="en-GB" b="0" i="0" dirty="0">
                <a:solidFill>
                  <a:srgbClr val="212529"/>
                </a:solidFill>
                <a:effectLst/>
                <a:latin typeface="Raleway" pitchFamily="2" charset="0"/>
              </a:rPr>
              <a:t> K. (2017) Environmental Performance of Kettle Production: Product Life Cycle Assessment. </a:t>
            </a:r>
            <a:r>
              <a:rPr lang="en-GB" b="0" i="1" dirty="0">
                <a:solidFill>
                  <a:srgbClr val="212529"/>
                </a:solidFill>
                <a:effectLst/>
                <a:latin typeface="Raleway" pitchFamily="2" charset="0"/>
              </a:rPr>
              <a:t>Management Systems in Production Engineering</a:t>
            </a:r>
            <a:r>
              <a:rPr lang="en-GB" b="0" i="0" dirty="0">
                <a:solidFill>
                  <a:srgbClr val="212529"/>
                </a:solidFill>
                <a:effectLst/>
                <a:latin typeface="Raleway" pitchFamily="2" charset="0"/>
              </a:rPr>
              <a:t>, Vol.25 (Issue 4), pp. 255-261. </a:t>
            </a:r>
            <a:r>
              <a:rPr lang="en-GB" b="0" i="0" dirty="0">
                <a:solidFill>
                  <a:srgbClr val="212529"/>
                </a:solidFill>
                <a:effectLst/>
                <a:latin typeface="Raleway" pitchFamily="2" charset="0"/>
                <a:hlinkClick r:id="rId4"/>
              </a:rPr>
              <a:t>https://doi.org/10.1515/mspe-2017-0037</a:t>
            </a:r>
            <a:r>
              <a:rPr lang="en-GB" b="0" i="0" dirty="0">
                <a:solidFill>
                  <a:srgbClr val="212529"/>
                </a:solidFill>
                <a:effectLst/>
                <a:latin typeface="Raleway" pitchFamily="2" charset="0"/>
              </a:rPr>
              <a:t>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6708655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Accessib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Accessib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Accessib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1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2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3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4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5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6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7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8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Place full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964E2C53674C34B8D1B91829DC3B449" ma:contentTypeVersion="14" ma:contentTypeDescription="Create a new document." ma:contentTypeScope="" ma:versionID="ea1aa66a7c116ed826f4208c13c08452">
  <xsd:schema xmlns:xsd="http://www.w3.org/2001/XMLSchema" xmlns:xs="http://www.w3.org/2001/XMLSchema" xmlns:p="http://schemas.microsoft.com/office/2006/metadata/properties" xmlns:ns2="68201c9b-a986-4f63-aff5-d2cad17c790a" xmlns:ns3="2163c9c1-7118-40fd-b07b-82039bbfed7d" targetNamespace="http://schemas.microsoft.com/office/2006/metadata/properties" ma:root="true" ma:fieldsID="fe9cc2e5b45f91852a8a191fb3c88dd5" ns2:_="" ns3:_="">
    <xsd:import namespace="68201c9b-a986-4f63-aff5-d2cad17c790a"/>
    <xsd:import namespace="2163c9c1-7118-40fd-b07b-82039bbfed7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8201c9b-a986-4f63-aff5-d2cad17c790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63c9c1-7118-40fd-b07b-82039bbfed7d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b9b5c221-3956-4792-9ca3-b256ba8047fb}" ma:internalName="TaxCatchAll" ma:showField="CatchAllData" ma:web="2163c9c1-7118-40fd-b07b-82039bbfed7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68201c9b-a986-4f63-aff5-d2cad17c790a">
      <Terms xmlns="http://schemas.microsoft.com/office/infopath/2007/PartnerControls"/>
    </lcf76f155ced4ddcb4097134ff3c332f>
    <TaxCatchAll xmlns="2163c9c1-7118-40fd-b07b-82039bbfed7d" xsi:nil="true"/>
  </documentManagement>
</p:properties>
</file>

<file path=customXml/itemProps1.xml><?xml version="1.0" encoding="utf-8"?>
<ds:datastoreItem xmlns:ds="http://schemas.openxmlformats.org/officeDocument/2006/customXml" ds:itemID="{DBD2D90B-BDC9-4FBB-B3B8-99824638385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CFF2B3A-BCFF-4799-ADA5-D30D8B585F4A}"/>
</file>

<file path=customXml/itemProps3.xml><?xml version="1.0" encoding="utf-8"?>
<ds:datastoreItem xmlns:ds="http://schemas.openxmlformats.org/officeDocument/2006/customXml" ds:itemID="{9EA6CC23-ABAD-4BDA-AC64-68AB92B88E5D}">
  <ds:schemaRefs>
    <ds:schemaRef ds:uri="http://schemas.openxmlformats.org/package/2006/metadata/core-properties"/>
    <ds:schemaRef ds:uri="http://purl.org/dc/terms/"/>
    <ds:schemaRef ds:uri="http://www.w3.org/XML/1998/namespace"/>
    <ds:schemaRef ds:uri="http://purl.org/dc/dcmitype/"/>
    <ds:schemaRef ds:uri="http://schemas.microsoft.com/office/2006/documentManagement/types"/>
    <ds:schemaRef ds:uri="e4a72011-89be-41d7-bd49-565121a9e247"/>
    <ds:schemaRef ds:uri="16bfc89a-06a0-41d6-ae50-6ff65b36cb8b"/>
    <ds:schemaRef ds:uri="http://schemas.microsoft.com/office/infopath/2007/PartnerControls"/>
    <ds:schemaRef ds:uri="http://purl.org/dc/elements/1.1/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937</Words>
  <Application>Microsoft Office PowerPoint</Application>
  <PresentationFormat>On-screen Show (4:3)</PresentationFormat>
  <Paragraphs>86</Paragraphs>
  <Slides>16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18</vt:i4>
      </vt:variant>
      <vt:variant>
        <vt:lpstr>Slide Titles</vt:lpstr>
      </vt:variant>
      <vt:variant>
        <vt:i4>16</vt:i4>
      </vt:variant>
    </vt:vector>
  </HeadingPairs>
  <TitlesOfParts>
    <vt:vector size="34" baseType="lpstr">
      <vt:lpstr>Title Slide 1</vt:lpstr>
      <vt:lpstr>Title Slide 2</vt:lpstr>
      <vt:lpstr>Title Slide 3</vt:lpstr>
      <vt:lpstr>Title Slide 4</vt:lpstr>
      <vt:lpstr>Sub Title 1</vt:lpstr>
      <vt:lpstr>Accessible 1</vt:lpstr>
      <vt:lpstr>Accessible 2</vt:lpstr>
      <vt:lpstr>Accessible 3</vt:lpstr>
      <vt:lpstr>Accessible 4</vt:lpstr>
      <vt:lpstr>1_Sub Title 3</vt:lpstr>
      <vt:lpstr>2_Sub Title 3</vt:lpstr>
      <vt:lpstr>3_Sub Title 3</vt:lpstr>
      <vt:lpstr>4_Sub Title 3</vt:lpstr>
      <vt:lpstr>5_Sub Title 3</vt:lpstr>
      <vt:lpstr>6_Sub Title 3</vt:lpstr>
      <vt:lpstr>7_Sub Title 3</vt:lpstr>
      <vt:lpstr>8_Sub Title 3</vt:lpstr>
      <vt:lpstr>Place full Image in Background</vt:lpstr>
      <vt:lpstr>   Sut i fod yn feirniadol   How to be critical  </vt:lpstr>
      <vt:lpstr>Trosolwg                Overview</vt:lpstr>
      <vt:lpstr>Wrth archwilio pwnc, mae angen i chi ddangos: When exploring a topic, you need to show : </vt:lpstr>
      <vt:lpstr>Gadewch i ni edrych ar rywbeth syml</vt:lpstr>
      <vt:lpstr>Let’s look at something simple</vt:lpstr>
      <vt:lpstr>Problemau?            Problems?</vt:lpstr>
      <vt:lpstr>Fodd bynnag…  However…</vt:lpstr>
      <vt:lpstr>Cwestiynau beirniadol - Pa mor hir y bydd yn ei gymryd i'r tegell ferwi?</vt:lpstr>
      <vt:lpstr>Critical questions - How long will it take for the kettle to boil?</vt:lpstr>
      <vt:lpstr>Rydym bellach yn ymchwilio i... Now we research…</vt:lpstr>
      <vt:lpstr> Pa fath o degell?  What type of kettle?</vt:lpstr>
      <vt:lpstr>Llyfrgell Y Drindod Dewi Sant yn well UWTSD Library is better</vt:lpstr>
      <vt:lpstr>Erthygl ar effeithlonrwydd tegell Article on kettle efficiency</vt:lpstr>
      <vt:lpstr>Rydyn ni'n ei dynnu gyda'n gilydd... a chyfeiriad!</vt:lpstr>
      <vt:lpstr>The we pull it together…and reference!</vt:lpstr>
      <vt:lpstr>Peidiwch ag anghofio eich rhestr gyfeirio! Don’t forget your reference list!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Natalie MacDonald</cp:lastModifiedBy>
  <cp:revision>17</cp:revision>
  <dcterms:created xsi:type="dcterms:W3CDTF">2021-03-10T12:10:47Z</dcterms:created>
  <dcterms:modified xsi:type="dcterms:W3CDTF">2024-04-10T09:34:35Z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0x01010033F5E65974FA45469C99F7F8B6861D83</vt:lpwstr>
  </property>
  <property fmtid="{D5CDD505-2E9C-101B-9397-08002B2CF9AE}" pid="3" name="MediaServiceImageTags">
    <vt:lpwstr/>
  </property>
</Properties>
</file>