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37"/>
  </p:notesMasterIdLst>
  <p:sldIdLst>
    <p:sldId id="257" r:id="rId2"/>
    <p:sldId id="258" r:id="rId3"/>
    <p:sldId id="259" r:id="rId4"/>
    <p:sldId id="260" r:id="rId5"/>
    <p:sldId id="261" r:id="rId6"/>
    <p:sldId id="262" r:id="rId7"/>
    <p:sldId id="263" r:id="rId8"/>
    <p:sldId id="264" r:id="rId9"/>
    <p:sldId id="265" r:id="rId10"/>
    <p:sldId id="266" r:id="rId11"/>
    <p:sldId id="267" r:id="rId12"/>
    <p:sldId id="268" r:id="rId13"/>
    <p:sldId id="269" r:id="rId14"/>
    <p:sldId id="270" r:id="rId15"/>
    <p:sldId id="271" r:id="rId16"/>
    <p:sldId id="272" r:id="rId17"/>
    <p:sldId id="273" r:id="rId18"/>
    <p:sldId id="274" r:id="rId19"/>
    <p:sldId id="275" r:id="rId20"/>
    <p:sldId id="276" r:id="rId21"/>
    <p:sldId id="277" r:id="rId22"/>
    <p:sldId id="278" r:id="rId23"/>
    <p:sldId id="279" r:id="rId24"/>
    <p:sldId id="280" r:id="rId25"/>
    <p:sldId id="281" r:id="rId26"/>
    <p:sldId id="282" r:id="rId27"/>
    <p:sldId id="283" r:id="rId28"/>
    <p:sldId id="284" r:id="rId29"/>
    <p:sldId id="285" r:id="rId30"/>
    <p:sldId id="286" r:id="rId31"/>
    <p:sldId id="287" r:id="rId32"/>
    <p:sldId id="288" r:id="rId33"/>
    <p:sldId id="289" r:id="rId34"/>
    <p:sldId id="290" r:id="rId35"/>
    <p:sldId id="291" r:id="rId3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8025" autoAdjust="0"/>
    <p:restoredTop sz="94660"/>
  </p:normalViewPr>
  <p:slideViewPr>
    <p:cSldViewPr snapToGrid="0">
      <p:cViewPr varScale="1">
        <p:scale>
          <a:sx n="119" d="100"/>
          <a:sy n="119" d="100"/>
        </p:scale>
        <p:origin x="102" y="30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notesMaster" Target="notesMasters/notesMaster1.xml"/><Relationship Id="rId40"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F6DD7BC-6F59-4DD5-ABBD-C6984E9E0BED}" type="datetimeFigureOut">
              <a:rPr lang="en-GB" smtClean="0"/>
              <a:t>23/02/2018</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E43892D-91B2-4D15-9C7E-A15DCE69E290}" type="slidenum">
              <a:rPr lang="en-GB" smtClean="0"/>
              <a:t>‹#›</a:t>
            </a:fld>
            <a:endParaRPr lang="en-GB"/>
          </a:p>
        </p:txBody>
      </p:sp>
    </p:spTree>
    <p:extLst>
      <p:ext uri="{BB962C8B-B14F-4D97-AF65-F5344CB8AC3E}">
        <p14:creationId xmlns:p14="http://schemas.microsoft.com/office/powerpoint/2010/main" val="75046488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09591491-734F-4BDD-B91C-286E13679EE0}" type="slidenum">
              <a:rPr lang="en-US">
                <a:solidFill>
                  <a:srgbClr val="000000"/>
                </a:solidFill>
              </a:rPr>
              <a:pPr/>
              <a:t>27</a:t>
            </a:fld>
            <a:endParaRPr lang="en-US">
              <a:solidFill>
                <a:srgbClr val="000000"/>
              </a:solidFill>
            </a:endParaRPr>
          </a:p>
        </p:txBody>
      </p:sp>
      <p:sp>
        <p:nvSpPr>
          <p:cNvPr id="26626" name="Rectangle 2"/>
          <p:cNvSpPr>
            <a:spLocks noGrp="1" noRot="1" noChangeAspect="1" noChangeArrowheads="1" noTextEdit="1"/>
          </p:cNvSpPr>
          <p:nvPr>
            <p:ph type="sldImg"/>
          </p:nvPr>
        </p:nvSpPr>
        <p:spPr>
          <a:ln/>
        </p:spPr>
      </p:sp>
      <p:sp>
        <p:nvSpPr>
          <p:cNvPr id="26627" name="Rectangle 3"/>
          <p:cNvSpPr>
            <a:spLocks noGrp="1" noChangeArrowheads="1"/>
          </p:cNvSpPr>
          <p:nvPr>
            <p:ph type="body" idx="1"/>
          </p:nvPr>
        </p:nvSpPr>
        <p:spPr/>
        <p:txBody>
          <a:bodyPr/>
          <a:lstStyle/>
          <a:p>
            <a:endParaRPr lang="en-US"/>
          </a:p>
        </p:txBody>
      </p:sp>
    </p:spTree>
    <p:extLst>
      <p:ext uri="{BB962C8B-B14F-4D97-AF65-F5344CB8AC3E}">
        <p14:creationId xmlns:p14="http://schemas.microsoft.com/office/powerpoint/2010/main" val="308235594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1">
        <a:schemeClr val="bg2"/>
      </p:bgRef>
    </p:bg>
    <p:spTree>
      <p:nvGrpSpPr>
        <p:cNvPr id="1" name=""/>
        <p:cNvGrpSpPr/>
        <p:nvPr/>
      </p:nvGrpSpPr>
      <p:grpSpPr>
        <a:xfrm>
          <a:off x="0" y="0"/>
          <a:ext cx="0" cy="0"/>
          <a:chOff x="0" y="0"/>
          <a:chExt cx="0" cy="0"/>
        </a:xfrm>
      </p:grpSpPr>
      <p:sp>
        <p:nvSpPr>
          <p:cNvPr id="7" name="Rectangle 6"/>
          <p:cNvSpPr/>
          <p:nvPr/>
        </p:nvSpPr>
        <p:spPr bwMode="white">
          <a:xfrm>
            <a:off x="0" y="5971032"/>
            <a:ext cx="12192000" cy="886968"/>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fontAlgn="base">
              <a:spcBef>
                <a:spcPct val="0"/>
              </a:spcBef>
              <a:spcAft>
                <a:spcPct val="0"/>
              </a:spcAft>
            </a:pPr>
            <a:endParaRPr lang="en-US" sz="1800">
              <a:solidFill>
                <a:prstClr val="white"/>
              </a:solidFill>
            </a:endParaRPr>
          </a:p>
        </p:txBody>
      </p:sp>
      <p:sp>
        <p:nvSpPr>
          <p:cNvPr id="10" name="Rectangle 9"/>
          <p:cNvSpPr/>
          <p:nvPr/>
        </p:nvSpPr>
        <p:spPr>
          <a:xfrm>
            <a:off x="-12192" y="6053328"/>
            <a:ext cx="2999232" cy="713232"/>
          </a:xfrm>
          <a:prstGeom prst="rect">
            <a:avLst/>
          </a:prstGeom>
          <a:solidFill>
            <a:schemeClr val="accent2">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fontAlgn="base">
              <a:spcBef>
                <a:spcPct val="0"/>
              </a:spcBef>
              <a:spcAft>
                <a:spcPct val="0"/>
              </a:spcAft>
            </a:pPr>
            <a:endParaRPr lang="en-US" sz="1800">
              <a:solidFill>
                <a:prstClr val="white"/>
              </a:solidFill>
            </a:endParaRPr>
          </a:p>
        </p:txBody>
      </p:sp>
      <p:sp>
        <p:nvSpPr>
          <p:cNvPr id="11" name="Rectangle 10"/>
          <p:cNvSpPr/>
          <p:nvPr/>
        </p:nvSpPr>
        <p:spPr>
          <a:xfrm>
            <a:off x="3145536" y="6044184"/>
            <a:ext cx="9046464" cy="713232"/>
          </a:xfrm>
          <a:prstGeom prst="rect">
            <a:avLst/>
          </a:prstGeom>
          <a:solidFill>
            <a:schemeClr val="accent1">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fontAlgn="base">
              <a:spcBef>
                <a:spcPct val="0"/>
              </a:spcBef>
              <a:spcAft>
                <a:spcPct val="0"/>
              </a:spcAft>
            </a:pPr>
            <a:endParaRPr lang="en-US" sz="1800">
              <a:solidFill>
                <a:prstClr val="white"/>
              </a:solidFill>
            </a:endParaRPr>
          </a:p>
        </p:txBody>
      </p:sp>
      <p:sp>
        <p:nvSpPr>
          <p:cNvPr id="8" name="Title 7"/>
          <p:cNvSpPr>
            <a:spLocks noGrp="1"/>
          </p:cNvSpPr>
          <p:nvPr>
            <p:ph type="ctrTitle"/>
          </p:nvPr>
        </p:nvSpPr>
        <p:spPr>
          <a:xfrm>
            <a:off x="3149600" y="4038600"/>
            <a:ext cx="8636000" cy="1828800"/>
          </a:xfrm>
        </p:spPr>
        <p:txBody>
          <a:bodyPr anchor="b"/>
          <a:lstStyle>
            <a:lvl1pPr>
              <a:defRPr cap="all" baseline="0"/>
            </a:lvl1pPr>
          </a:lstStyle>
          <a:p>
            <a:r>
              <a:rPr kumimoji="0" lang="en-US" smtClean="0"/>
              <a:t>Click to edit Master title style</a:t>
            </a:r>
            <a:endParaRPr kumimoji="0" lang="en-US"/>
          </a:p>
        </p:txBody>
      </p:sp>
      <p:sp>
        <p:nvSpPr>
          <p:cNvPr id="9" name="Subtitle 8"/>
          <p:cNvSpPr>
            <a:spLocks noGrp="1"/>
          </p:cNvSpPr>
          <p:nvPr>
            <p:ph type="subTitle" idx="1"/>
          </p:nvPr>
        </p:nvSpPr>
        <p:spPr>
          <a:xfrm>
            <a:off x="3149600" y="6050037"/>
            <a:ext cx="8940800" cy="685800"/>
          </a:xfrm>
        </p:spPr>
        <p:txBody>
          <a:bodyPr anchor="ctr">
            <a:normAutofit/>
          </a:bodyPr>
          <a:lstStyle>
            <a:lvl1pPr marL="0" indent="0" algn="l">
              <a:buNone/>
              <a:defRPr sz="2600">
                <a:solidFill>
                  <a:srgbClr val="FFFFFF"/>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smtClean="0"/>
              <a:t>Click to edit Master subtitle style</a:t>
            </a:r>
            <a:endParaRPr kumimoji="0" lang="en-US"/>
          </a:p>
        </p:txBody>
      </p:sp>
      <p:sp>
        <p:nvSpPr>
          <p:cNvPr id="28" name="Date Placeholder 27"/>
          <p:cNvSpPr>
            <a:spLocks noGrp="1"/>
          </p:cNvSpPr>
          <p:nvPr>
            <p:ph type="dt" sz="half" idx="10"/>
          </p:nvPr>
        </p:nvSpPr>
        <p:spPr>
          <a:xfrm>
            <a:off x="101600" y="6068699"/>
            <a:ext cx="2743200" cy="685800"/>
          </a:xfrm>
        </p:spPr>
        <p:txBody>
          <a:bodyPr>
            <a:noAutofit/>
          </a:bodyPr>
          <a:lstStyle>
            <a:lvl1pPr algn="ctr">
              <a:defRPr sz="2000">
                <a:solidFill>
                  <a:srgbClr val="FFFFFF"/>
                </a:solidFill>
              </a:defRPr>
            </a:lvl1pPr>
          </a:lstStyle>
          <a:p>
            <a:endParaRPr lang="en-US"/>
          </a:p>
        </p:txBody>
      </p:sp>
      <p:sp>
        <p:nvSpPr>
          <p:cNvPr id="17" name="Footer Placeholder 16"/>
          <p:cNvSpPr>
            <a:spLocks noGrp="1"/>
          </p:cNvSpPr>
          <p:nvPr>
            <p:ph type="ftr" sz="quarter" idx="11"/>
          </p:nvPr>
        </p:nvSpPr>
        <p:spPr>
          <a:xfrm>
            <a:off x="2780524" y="236539"/>
            <a:ext cx="7823200" cy="365125"/>
          </a:xfrm>
        </p:spPr>
        <p:txBody>
          <a:bodyPr/>
          <a:lstStyle>
            <a:lvl1pPr algn="r">
              <a:defRPr>
                <a:solidFill>
                  <a:schemeClr val="tx2"/>
                </a:solidFill>
              </a:defRPr>
            </a:lvl1pPr>
          </a:lstStyle>
          <a:p>
            <a:endParaRPr lang="en-US">
              <a:solidFill>
                <a:srgbClr val="EBDDC3"/>
              </a:solidFill>
            </a:endParaRPr>
          </a:p>
        </p:txBody>
      </p:sp>
      <p:sp>
        <p:nvSpPr>
          <p:cNvPr id="29" name="Slide Number Placeholder 28"/>
          <p:cNvSpPr>
            <a:spLocks noGrp="1"/>
          </p:cNvSpPr>
          <p:nvPr>
            <p:ph type="sldNum" sz="quarter" idx="12"/>
          </p:nvPr>
        </p:nvSpPr>
        <p:spPr>
          <a:xfrm>
            <a:off x="10668000" y="228600"/>
            <a:ext cx="1117600" cy="381000"/>
          </a:xfrm>
        </p:spPr>
        <p:txBody>
          <a:bodyPr/>
          <a:lstStyle>
            <a:lvl1pPr>
              <a:defRPr>
                <a:solidFill>
                  <a:schemeClr val="tx2"/>
                </a:solidFill>
              </a:defRPr>
            </a:lvl1pPr>
          </a:lstStyle>
          <a:p>
            <a:fld id="{373F19AA-BA0F-4653-88D9-023B5F93613D}" type="slidenum">
              <a:rPr lang="en-US" smtClean="0">
                <a:solidFill>
                  <a:srgbClr val="EBDDC3"/>
                </a:solidFill>
              </a:rPr>
              <a:pPr/>
              <a:t>‹#›</a:t>
            </a:fld>
            <a:endParaRPr lang="en-US">
              <a:solidFill>
                <a:srgbClr val="EBDDC3"/>
              </a:solidFill>
            </a:endParaRPr>
          </a:p>
        </p:txBody>
      </p:sp>
    </p:spTree>
    <p:extLst>
      <p:ext uri="{BB962C8B-B14F-4D97-AF65-F5344CB8AC3E}">
        <p14:creationId xmlns:p14="http://schemas.microsoft.com/office/powerpoint/2010/main" val="1724414531"/>
      </p:ext>
    </p:extLst>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816864" y="228600"/>
            <a:ext cx="10871200" cy="990600"/>
          </a:xfrm>
        </p:spPr>
        <p:txBody>
          <a:bodyPr/>
          <a:lstStyle/>
          <a:p>
            <a:r>
              <a:rPr kumimoji="0" lang="en-US" smtClean="0"/>
              <a:t>Click to edit Master title style</a:t>
            </a:r>
            <a:endParaRPr kumimoji="0" lang="en-US"/>
          </a:p>
        </p:txBody>
      </p:sp>
      <p:sp>
        <p:nvSpPr>
          <p:cNvPr id="4" name="Date Placeholder 3"/>
          <p:cNvSpPr>
            <a:spLocks noGrp="1"/>
          </p:cNvSpPr>
          <p:nvPr>
            <p:ph type="dt" sz="half" idx="10"/>
          </p:nvPr>
        </p:nvSpPr>
        <p:spPr/>
        <p:txBody>
          <a:bodyPr/>
          <a:lstStyle/>
          <a:p>
            <a:endParaRPr lang="en-US">
              <a:solidFill>
                <a:srgbClr val="775F55"/>
              </a:solidFill>
            </a:endParaRPr>
          </a:p>
        </p:txBody>
      </p:sp>
      <p:sp>
        <p:nvSpPr>
          <p:cNvPr id="5" name="Footer Placeholder 4"/>
          <p:cNvSpPr>
            <a:spLocks noGrp="1"/>
          </p:cNvSpPr>
          <p:nvPr>
            <p:ph type="ftr" sz="quarter" idx="11"/>
          </p:nvPr>
        </p:nvSpPr>
        <p:spPr/>
        <p:txBody>
          <a:bodyPr/>
          <a:lstStyle/>
          <a:p>
            <a:endParaRPr lang="en-US">
              <a:solidFill>
                <a:srgbClr val="775F55"/>
              </a:solidFill>
            </a:endParaRPr>
          </a:p>
        </p:txBody>
      </p:sp>
      <p:sp>
        <p:nvSpPr>
          <p:cNvPr id="6" name="Slide Number Placeholder 5"/>
          <p:cNvSpPr>
            <a:spLocks noGrp="1"/>
          </p:cNvSpPr>
          <p:nvPr>
            <p:ph type="sldNum" sz="quarter" idx="12"/>
          </p:nvPr>
        </p:nvSpPr>
        <p:spPr/>
        <p:txBody>
          <a:bodyPr/>
          <a:lstStyle>
            <a:lvl1pPr>
              <a:defRPr>
                <a:solidFill>
                  <a:srgbClr val="FFFFFF"/>
                </a:solidFill>
              </a:defRPr>
            </a:lvl1pPr>
          </a:lstStyle>
          <a:p>
            <a:fld id="{DD9D4C23-58BA-452B-844C-E424B4644F57}" type="slidenum">
              <a:rPr lang="en-US" smtClean="0"/>
              <a:pPr/>
              <a:t>‹#›</a:t>
            </a:fld>
            <a:endParaRPr lang="en-US"/>
          </a:p>
        </p:txBody>
      </p:sp>
      <p:sp>
        <p:nvSpPr>
          <p:cNvPr id="8" name="Content Placeholder 7"/>
          <p:cNvSpPr>
            <a:spLocks noGrp="1"/>
          </p:cNvSpPr>
          <p:nvPr>
            <p:ph sz="quarter" idx="1"/>
          </p:nvPr>
        </p:nvSpPr>
        <p:spPr>
          <a:xfrm>
            <a:off x="816864" y="1600200"/>
            <a:ext cx="10871200" cy="44958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extLst>
      <p:ext uri="{BB962C8B-B14F-4D97-AF65-F5344CB8AC3E}">
        <p14:creationId xmlns:p14="http://schemas.microsoft.com/office/powerpoint/2010/main" val="376610244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3">
        <a:schemeClr val="bg1"/>
      </p:bgRef>
    </p:bg>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828801" y="2743200"/>
            <a:ext cx="9497484" cy="1673225"/>
          </a:xfrm>
        </p:spPr>
        <p:txBody>
          <a:bodyPr anchor="t"/>
          <a:lstStyle>
            <a:lvl1pPr marL="0" indent="0">
              <a:buNone/>
              <a:defRPr sz="2800">
                <a:solidFill>
                  <a:schemeClr val="tx2"/>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smtClean="0"/>
              <a:t>Click to edit Master text styles</a:t>
            </a:r>
          </a:p>
        </p:txBody>
      </p:sp>
      <p:sp>
        <p:nvSpPr>
          <p:cNvPr id="7" name="Rectangle 6"/>
          <p:cNvSpPr/>
          <p:nvPr/>
        </p:nvSpPr>
        <p:spPr bwMode="white">
          <a:xfrm>
            <a:off x="0" y="1524000"/>
            <a:ext cx="12192000" cy="1143000"/>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fontAlgn="base">
              <a:spcBef>
                <a:spcPct val="0"/>
              </a:spcBef>
              <a:spcAft>
                <a:spcPct val="0"/>
              </a:spcAft>
            </a:pPr>
            <a:endParaRPr lang="en-US" sz="1800">
              <a:solidFill>
                <a:prstClr val="white"/>
              </a:solidFill>
            </a:endParaRPr>
          </a:p>
        </p:txBody>
      </p:sp>
      <p:sp>
        <p:nvSpPr>
          <p:cNvPr id="8" name="Rectangle 7"/>
          <p:cNvSpPr/>
          <p:nvPr/>
        </p:nvSpPr>
        <p:spPr>
          <a:xfrm>
            <a:off x="0" y="1600200"/>
            <a:ext cx="1727200" cy="990600"/>
          </a:xfrm>
          <a:prstGeom prst="rect">
            <a:avLst/>
          </a:prstGeom>
          <a:solidFill>
            <a:schemeClr val="accent2">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fontAlgn="base">
              <a:spcBef>
                <a:spcPct val="0"/>
              </a:spcBef>
              <a:spcAft>
                <a:spcPct val="0"/>
              </a:spcAft>
            </a:pPr>
            <a:endParaRPr lang="en-US" sz="1800">
              <a:solidFill>
                <a:prstClr val="white"/>
              </a:solidFill>
            </a:endParaRPr>
          </a:p>
        </p:txBody>
      </p:sp>
      <p:sp>
        <p:nvSpPr>
          <p:cNvPr id="9" name="Rectangle 8"/>
          <p:cNvSpPr/>
          <p:nvPr/>
        </p:nvSpPr>
        <p:spPr>
          <a:xfrm>
            <a:off x="1828800" y="1600200"/>
            <a:ext cx="10363200" cy="990600"/>
          </a:xfrm>
          <a:prstGeom prst="rect">
            <a:avLst/>
          </a:prstGeom>
          <a:solidFill>
            <a:schemeClr val="accent1">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fontAlgn="base">
              <a:spcBef>
                <a:spcPct val="0"/>
              </a:spcBef>
              <a:spcAft>
                <a:spcPct val="0"/>
              </a:spcAft>
            </a:pPr>
            <a:endParaRPr lang="en-US" sz="1800">
              <a:solidFill>
                <a:prstClr val="white"/>
              </a:solidFill>
            </a:endParaRPr>
          </a:p>
        </p:txBody>
      </p:sp>
      <p:sp>
        <p:nvSpPr>
          <p:cNvPr id="2" name="Title 1"/>
          <p:cNvSpPr>
            <a:spLocks noGrp="1"/>
          </p:cNvSpPr>
          <p:nvPr>
            <p:ph type="title"/>
          </p:nvPr>
        </p:nvSpPr>
        <p:spPr>
          <a:xfrm>
            <a:off x="1828800" y="1600200"/>
            <a:ext cx="10160000" cy="990600"/>
          </a:xfrm>
        </p:spPr>
        <p:txBody>
          <a:bodyPr/>
          <a:lstStyle>
            <a:lvl1pPr algn="l">
              <a:buNone/>
              <a:defRPr sz="4400" b="0" cap="none">
                <a:solidFill>
                  <a:srgbClr val="FFFFFF"/>
                </a:solidFill>
              </a:defRPr>
            </a:lvl1pPr>
          </a:lstStyle>
          <a:p>
            <a:r>
              <a:rPr kumimoji="0" lang="en-US" smtClean="0"/>
              <a:t>Click to edit Master title style</a:t>
            </a:r>
            <a:endParaRPr kumimoji="0" lang="en-US"/>
          </a:p>
        </p:txBody>
      </p:sp>
      <p:sp>
        <p:nvSpPr>
          <p:cNvPr id="12" name="Date Placeholder 11"/>
          <p:cNvSpPr>
            <a:spLocks noGrp="1"/>
          </p:cNvSpPr>
          <p:nvPr>
            <p:ph type="dt" sz="half" idx="10"/>
          </p:nvPr>
        </p:nvSpPr>
        <p:spPr/>
        <p:txBody>
          <a:bodyPr/>
          <a:lstStyle/>
          <a:p>
            <a:endParaRPr lang="en-US">
              <a:solidFill>
                <a:srgbClr val="775F55"/>
              </a:solidFill>
            </a:endParaRPr>
          </a:p>
        </p:txBody>
      </p:sp>
      <p:sp>
        <p:nvSpPr>
          <p:cNvPr id="13" name="Slide Number Placeholder 12"/>
          <p:cNvSpPr>
            <a:spLocks noGrp="1"/>
          </p:cNvSpPr>
          <p:nvPr>
            <p:ph type="sldNum" sz="quarter" idx="11"/>
          </p:nvPr>
        </p:nvSpPr>
        <p:spPr>
          <a:xfrm>
            <a:off x="0" y="1752600"/>
            <a:ext cx="1727200" cy="701676"/>
          </a:xfrm>
        </p:spPr>
        <p:txBody>
          <a:bodyPr>
            <a:noAutofit/>
          </a:bodyPr>
          <a:lstStyle>
            <a:lvl1pPr>
              <a:defRPr sz="2400">
                <a:solidFill>
                  <a:srgbClr val="FFFFFF"/>
                </a:solidFill>
              </a:defRPr>
            </a:lvl1pPr>
          </a:lstStyle>
          <a:p>
            <a:fld id="{F34F6E23-74C2-4A25-AB4A-2C893F028767}" type="slidenum">
              <a:rPr lang="en-US" smtClean="0"/>
              <a:pPr/>
              <a:t>‹#›</a:t>
            </a:fld>
            <a:endParaRPr lang="en-US"/>
          </a:p>
        </p:txBody>
      </p:sp>
      <p:sp>
        <p:nvSpPr>
          <p:cNvPr id="14" name="Footer Placeholder 13"/>
          <p:cNvSpPr>
            <a:spLocks noGrp="1"/>
          </p:cNvSpPr>
          <p:nvPr>
            <p:ph type="ftr" sz="quarter" idx="12"/>
          </p:nvPr>
        </p:nvSpPr>
        <p:spPr/>
        <p:txBody>
          <a:bodyPr/>
          <a:lstStyle/>
          <a:p>
            <a:endParaRPr lang="en-US">
              <a:solidFill>
                <a:srgbClr val="775F55"/>
              </a:solidFill>
            </a:endParaRPr>
          </a:p>
        </p:txBody>
      </p:sp>
    </p:spTree>
    <p:extLst>
      <p:ext uri="{BB962C8B-B14F-4D97-AF65-F5344CB8AC3E}">
        <p14:creationId xmlns:p14="http://schemas.microsoft.com/office/powerpoint/2010/main" val="113745410"/>
      </p:ext>
    </p:extLst>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9" name="Content Placeholder 8"/>
          <p:cNvSpPr>
            <a:spLocks noGrp="1"/>
          </p:cNvSpPr>
          <p:nvPr>
            <p:ph sz="quarter" idx="1"/>
          </p:nvPr>
        </p:nvSpPr>
        <p:spPr>
          <a:xfrm>
            <a:off x="812800" y="1589567"/>
            <a:ext cx="5181600" cy="45720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1" name="Content Placeholder 10"/>
          <p:cNvSpPr>
            <a:spLocks noGrp="1"/>
          </p:cNvSpPr>
          <p:nvPr>
            <p:ph sz="quarter" idx="2"/>
          </p:nvPr>
        </p:nvSpPr>
        <p:spPr>
          <a:xfrm>
            <a:off x="6459868" y="1589567"/>
            <a:ext cx="5181600" cy="45720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8" name="Date Placeholder 7"/>
          <p:cNvSpPr>
            <a:spLocks noGrp="1"/>
          </p:cNvSpPr>
          <p:nvPr>
            <p:ph type="dt" sz="half" idx="15"/>
          </p:nvPr>
        </p:nvSpPr>
        <p:spPr/>
        <p:txBody>
          <a:bodyPr rtlCol="0"/>
          <a:lstStyle/>
          <a:p>
            <a:endParaRPr lang="en-US">
              <a:solidFill>
                <a:srgbClr val="775F55"/>
              </a:solidFill>
            </a:endParaRPr>
          </a:p>
        </p:txBody>
      </p:sp>
      <p:sp>
        <p:nvSpPr>
          <p:cNvPr id="10" name="Slide Number Placeholder 9"/>
          <p:cNvSpPr>
            <a:spLocks noGrp="1"/>
          </p:cNvSpPr>
          <p:nvPr>
            <p:ph type="sldNum" sz="quarter" idx="16"/>
          </p:nvPr>
        </p:nvSpPr>
        <p:spPr/>
        <p:txBody>
          <a:bodyPr rtlCol="0"/>
          <a:lstStyle/>
          <a:p>
            <a:fld id="{3AE9023B-8F99-4D84-97D5-B9DCF501163A}" type="slidenum">
              <a:rPr lang="en-US" smtClean="0"/>
              <a:pPr/>
              <a:t>‹#›</a:t>
            </a:fld>
            <a:endParaRPr lang="en-US"/>
          </a:p>
        </p:txBody>
      </p:sp>
      <p:sp>
        <p:nvSpPr>
          <p:cNvPr id="12" name="Footer Placeholder 11"/>
          <p:cNvSpPr>
            <a:spLocks noGrp="1"/>
          </p:cNvSpPr>
          <p:nvPr>
            <p:ph type="ftr" sz="quarter" idx="17"/>
          </p:nvPr>
        </p:nvSpPr>
        <p:spPr/>
        <p:txBody>
          <a:bodyPr rtlCol="0"/>
          <a:lstStyle/>
          <a:p>
            <a:endParaRPr lang="en-US">
              <a:solidFill>
                <a:srgbClr val="775F55"/>
              </a:solidFill>
            </a:endParaRPr>
          </a:p>
        </p:txBody>
      </p:sp>
    </p:spTree>
    <p:extLst>
      <p:ext uri="{BB962C8B-B14F-4D97-AF65-F5344CB8AC3E}">
        <p14:creationId xmlns:p14="http://schemas.microsoft.com/office/powerpoint/2010/main" val="351514397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711200" y="273050"/>
            <a:ext cx="10871200" cy="869950"/>
          </a:xfrm>
        </p:spPr>
        <p:txBody>
          <a:bodyPr anchor="ctr"/>
          <a:lstStyle>
            <a:lvl1pPr>
              <a:defRPr/>
            </a:lvl1pPr>
          </a:lstStyle>
          <a:p>
            <a:r>
              <a:rPr kumimoji="0" lang="en-US" smtClean="0"/>
              <a:t>Click to edit Master title style</a:t>
            </a:r>
            <a:endParaRPr kumimoji="0" lang="en-US"/>
          </a:p>
        </p:txBody>
      </p:sp>
      <p:sp>
        <p:nvSpPr>
          <p:cNvPr id="11" name="Content Placeholder 10"/>
          <p:cNvSpPr>
            <a:spLocks noGrp="1"/>
          </p:cNvSpPr>
          <p:nvPr>
            <p:ph sz="quarter" idx="2"/>
          </p:nvPr>
        </p:nvSpPr>
        <p:spPr>
          <a:xfrm>
            <a:off x="812800" y="2438400"/>
            <a:ext cx="5181600" cy="35814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3" name="Content Placeholder 12"/>
          <p:cNvSpPr>
            <a:spLocks noGrp="1"/>
          </p:cNvSpPr>
          <p:nvPr>
            <p:ph sz="quarter" idx="4"/>
          </p:nvPr>
        </p:nvSpPr>
        <p:spPr>
          <a:xfrm>
            <a:off x="6400800" y="2438400"/>
            <a:ext cx="5181600" cy="35814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0" name="Date Placeholder 9"/>
          <p:cNvSpPr>
            <a:spLocks noGrp="1"/>
          </p:cNvSpPr>
          <p:nvPr>
            <p:ph type="dt" sz="half" idx="15"/>
          </p:nvPr>
        </p:nvSpPr>
        <p:spPr/>
        <p:txBody>
          <a:bodyPr rtlCol="0"/>
          <a:lstStyle/>
          <a:p>
            <a:endParaRPr lang="en-US">
              <a:solidFill>
                <a:srgbClr val="775F55"/>
              </a:solidFill>
            </a:endParaRPr>
          </a:p>
        </p:txBody>
      </p:sp>
      <p:sp>
        <p:nvSpPr>
          <p:cNvPr id="12" name="Slide Number Placeholder 11"/>
          <p:cNvSpPr>
            <a:spLocks noGrp="1"/>
          </p:cNvSpPr>
          <p:nvPr>
            <p:ph type="sldNum" sz="quarter" idx="16"/>
          </p:nvPr>
        </p:nvSpPr>
        <p:spPr/>
        <p:txBody>
          <a:bodyPr rtlCol="0"/>
          <a:lstStyle/>
          <a:p>
            <a:fld id="{33171C12-690B-41CA-911C-0F11BCD98440}" type="slidenum">
              <a:rPr lang="en-US" smtClean="0"/>
              <a:pPr/>
              <a:t>‹#›</a:t>
            </a:fld>
            <a:endParaRPr lang="en-US"/>
          </a:p>
        </p:txBody>
      </p:sp>
      <p:sp>
        <p:nvSpPr>
          <p:cNvPr id="14" name="Footer Placeholder 13"/>
          <p:cNvSpPr>
            <a:spLocks noGrp="1"/>
          </p:cNvSpPr>
          <p:nvPr>
            <p:ph type="ftr" sz="quarter" idx="17"/>
          </p:nvPr>
        </p:nvSpPr>
        <p:spPr/>
        <p:txBody>
          <a:bodyPr rtlCol="0"/>
          <a:lstStyle/>
          <a:p>
            <a:endParaRPr lang="en-US">
              <a:solidFill>
                <a:srgbClr val="775F55"/>
              </a:solidFill>
            </a:endParaRPr>
          </a:p>
        </p:txBody>
      </p:sp>
      <p:sp>
        <p:nvSpPr>
          <p:cNvPr id="16" name="Text Placeholder 15"/>
          <p:cNvSpPr>
            <a:spLocks noGrp="1"/>
          </p:cNvSpPr>
          <p:nvPr>
            <p:ph type="body" sz="quarter" idx="1"/>
          </p:nvPr>
        </p:nvSpPr>
        <p:spPr>
          <a:xfrm>
            <a:off x="812800" y="1752600"/>
            <a:ext cx="5181600" cy="640080"/>
          </a:xfrm>
          <a:solidFill>
            <a:schemeClr val="accent2"/>
          </a:solidFill>
        </p:spPr>
        <p:txBody>
          <a:bodyPr rtlCol="0" anchor="ctr"/>
          <a:lstStyle>
            <a:lvl1pPr marL="0" indent="0">
              <a:buFontTx/>
              <a:buNone/>
              <a:defRPr sz="2000" b="1">
                <a:solidFill>
                  <a:srgbClr val="FFFFFF"/>
                </a:solidFill>
              </a:defRPr>
            </a:lvl1pPr>
          </a:lstStyle>
          <a:p>
            <a:pPr lvl="0" eaLnBrk="1" latinLnBrk="0" hangingPunct="1"/>
            <a:r>
              <a:rPr kumimoji="0" lang="en-US" smtClean="0"/>
              <a:t>Click to edit Master text styles</a:t>
            </a:r>
          </a:p>
        </p:txBody>
      </p:sp>
      <p:sp>
        <p:nvSpPr>
          <p:cNvPr id="15" name="Text Placeholder 14"/>
          <p:cNvSpPr>
            <a:spLocks noGrp="1"/>
          </p:cNvSpPr>
          <p:nvPr>
            <p:ph type="body" sz="quarter" idx="3"/>
          </p:nvPr>
        </p:nvSpPr>
        <p:spPr>
          <a:xfrm>
            <a:off x="6400800" y="1752600"/>
            <a:ext cx="5181600" cy="640080"/>
          </a:xfrm>
          <a:solidFill>
            <a:schemeClr val="accent4"/>
          </a:solidFill>
        </p:spPr>
        <p:txBody>
          <a:bodyPr rtlCol="0" anchor="ctr"/>
          <a:lstStyle>
            <a:lvl1pPr marL="0" indent="0">
              <a:buFontTx/>
              <a:buNone/>
              <a:defRPr sz="2000" b="1">
                <a:solidFill>
                  <a:srgbClr val="FFFFFF"/>
                </a:solidFill>
              </a:defRPr>
            </a:lvl1pPr>
          </a:lstStyle>
          <a:p>
            <a:pPr lvl="0" eaLnBrk="1" latinLnBrk="0" hangingPunct="1"/>
            <a:r>
              <a:rPr kumimoji="0" lang="en-US" smtClean="0"/>
              <a:t>Click to edit Master text styles</a:t>
            </a:r>
          </a:p>
        </p:txBody>
      </p:sp>
    </p:spTree>
    <p:extLst>
      <p:ext uri="{BB962C8B-B14F-4D97-AF65-F5344CB8AC3E}">
        <p14:creationId xmlns:p14="http://schemas.microsoft.com/office/powerpoint/2010/main" val="286524222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Date Placeholder 2"/>
          <p:cNvSpPr>
            <a:spLocks noGrp="1"/>
          </p:cNvSpPr>
          <p:nvPr>
            <p:ph type="dt" sz="half" idx="10"/>
          </p:nvPr>
        </p:nvSpPr>
        <p:spPr/>
        <p:txBody>
          <a:bodyPr/>
          <a:lstStyle/>
          <a:p>
            <a:endParaRPr lang="en-US">
              <a:solidFill>
                <a:srgbClr val="775F55"/>
              </a:solidFill>
            </a:endParaRPr>
          </a:p>
        </p:txBody>
      </p:sp>
      <p:sp>
        <p:nvSpPr>
          <p:cNvPr id="4" name="Footer Placeholder 3"/>
          <p:cNvSpPr>
            <a:spLocks noGrp="1"/>
          </p:cNvSpPr>
          <p:nvPr>
            <p:ph type="ftr" sz="quarter" idx="11"/>
          </p:nvPr>
        </p:nvSpPr>
        <p:spPr/>
        <p:txBody>
          <a:bodyPr/>
          <a:lstStyle/>
          <a:p>
            <a:endParaRPr lang="en-US">
              <a:solidFill>
                <a:srgbClr val="775F55"/>
              </a:solidFill>
            </a:endParaRPr>
          </a:p>
        </p:txBody>
      </p:sp>
      <p:sp>
        <p:nvSpPr>
          <p:cNvPr id="5" name="Slide Number Placeholder 4"/>
          <p:cNvSpPr>
            <a:spLocks noGrp="1"/>
          </p:cNvSpPr>
          <p:nvPr>
            <p:ph type="sldNum" sz="quarter" idx="12"/>
          </p:nvPr>
        </p:nvSpPr>
        <p:spPr/>
        <p:txBody>
          <a:bodyPr/>
          <a:lstStyle>
            <a:lvl1pPr>
              <a:defRPr>
                <a:solidFill>
                  <a:srgbClr val="FFFFFF"/>
                </a:solidFill>
              </a:defRPr>
            </a:lvl1pPr>
          </a:lstStyle>
          <a:p>
            <a:fld id="{4B6E1583-9563-4666-8BC9-79727C3ACC59}" type="slidenum">
              <a:rPr lang="en-US" smtClean="0"/>
              <a:pPr/>
              <a:t>‹#›</a:t>
            </a:fld>
            <a:endParaRPr lang="en-US"/>
          </a:p>
        </p:txBody>
      </p:sp>
    </p:spTree>
    <p:extLst>
      <p:ext uri="{BB962C8B-B14F-4D97-AF65-F5344CB8AC3E}">
        <p14:creationId xmlns:p14="http://schemas.microsoft.com/office/powerpoint/2010/main" val="169069662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endParaRPr lang="en-US">
              <a:solidFill>
                <a:srgbClr val="775F55"/>
              </a:solidFill>
            </a:endParaRPr>
          </a:p>
        </p:txBody>
      </p:sp>
      <p:sp>
        <p:nvSpPr>
          <p:cNvPr id="3" name="Footer Placeholder 2"/>
          <p:cNvSpPr>
            <a:spLocks noGrp="1"/>
          </p:cNvSpPr>
          <p:nvPr>
            <p:ph type="ftr" sz="quarter" idx="11"/>
          </p:nvPr>
        </p:nvSpPr>
        <p:spPr/>
        <p:txBody>
          <a:bodyPr/>
          <a:lstStyle/>
          <a:p>
            <a:endParaRPr lang="en-US">
              <a:solidFill>
                <a:srgbClr val="775F55"/>
              </a:solidFill>
            </a:endParaRPr>
          </a:p>
        </p:txBody>
      </p:sp>
      <p:sp>
        <p:nvSpPr>
          <p:cNvPr id="4" name="Slide Number Placeholder 3"/>
          <p:cNvSpPr>
            <a:spLocks noGrp="1"/>
          </p:cNvSpPr>
          <p:nvPr>
            <p:ph type="sldNum" sz="quarter" idx="12"/>
          </p:nvPr>
        </p:nvSpPr>
        <p:spPr>
          <a:xfrm>
            <a:off x="0" y="6248400"/>
            <a:ext cx="711200" cy="381000"/>
          </a:xfrm>
        </p:spPr>
        <p:txBody>
          <a:bodyPr/>
          <a:lstStyle>
            <a:lvl1pPr>
              <a:defRPr>
                <a:solidFill>
                  <a:schemeClr val="tx2"/>
                </a:solidFill>
              </a:defRPr>
            </a:lvl1pPr>
          </a:lstStyle>
          <a:p>
            <a:fld id="{571D5827-8568-47E2-845B-44A2D5189A5E}" type="slidenum">
              <a:rPr lang="en-US" smtClean="0">
                <a:solidFill>
                  <a:srgbClr val="775F55"/>
                </a:solidFill>
              </a:rPr>
              <a:pPr/>
              <a:t>‹#›</a:t>
            </a:fld>
            <a:endParaRPr lang="en-US">
              <a:solidFill>
                <a:srgbClr val="775F55"/>
              </a:solidFill>
            </a:endParaRPr>
          </a:p>
        </p:txBody>
      </p:sp>
    </p:spTree>
    <p:extLst>
      <p:ext uri="{BB962C8B-B14F-4D97-AF65-F5344CB8AC3E}">
        <p14:creationId xmlns:p14="http://schemas.microsoft.com/office/powerpoint/2010/main" val="231015799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12800" y="273050"/>
            <a:ext cx="10769600" cy="869950"/>
          </a:xfrm>
        </p:spPr>
        <p:txBody>
          <a:bodyPr anchor="ctr"/>
          <a:lstStyle>
            <a:lvl1pPr algn="l">
              <a:buNone/>
              <a:defRPr sz="4400" b="0"/>
            </a:lvl1pPr>
          </a:lstStyle>
          <a:p>
            <a:r>
              <a:rPr kumimoji="0" lang="en-US" smtClean="0"/>
              <a:t>Click to edit Master title style</a:t>
            </a:r>
            <a:endParaRPr kumimoji="0" lang="en-US"/>
          </a:p>
        </p:txBody>
      </p:sp>
      <p:sp>
        <p:nvSpPr>
          <p:cNvPr id="5" name="Date Placeholder 4"/>
          <p:cNvSpPr>
            <a:spLocks noGrp="1"/>
          </p:cNvSpPr>
          <p:nvPr>
            <p:ph type="dt" sz="half" idx="10"/>
          </p:nvPr>
        </p:nvSpPr>
        <p:spPr/>
        <p:txBody>
          <a:bodyPr/>
          <a:lstStyle/>
          <a:p>
            <a:endParaRPr lang="en-US">
              <a:solidFill>
                <a:srgbClr val="775F55"/>
              </a:solidFill>
            </a:endParaRPr>
          </a:p>
        </p:txBody>
      </p:sp>
      <p:sp>
        <p:nvSpPr>
          <p:cNvPr id="6" name="Footer Placeholder 5"/>
          <p:cNvSpPr>
            <a:spLocks noGrp="1"/>
          </p:cNvSpPr>
          <p:nvPr>
            <p:ph type="ftr" sz="quarter" idx="11"/>
          </p:nvPr>
        </p:nvSpPr>
        <p:spPr/>
        <p:txBody>
          <a:bodyPr/>
          <a:lstStyle/>
          <a:p>
            <a:endParaRPr lang="en-US">
              <a:solidFill>
                <a:srgbClr val="775F55"/>
              </a:solidFill>
            </a:endParaRPr>
          </a:p>
        </p:txBody>
      </p:sp>
      <p:sp>
        <p:nvSpPr>
          <p:cNvPr id="7" name="Slide Number Placeholder 6"/>
          <p:cNvSpPr>
            <a:spLocks noGrp="1"/>
          </p:cNvSpPr>
          <p:nvPr>
            <p:ph type="sldNum" sz="quarter" idx="12"/>
          </p:nvPr>
        </p:nvSpPr>
        <p:spPr/>
        <p:txBody>
          <a:bodyPr/>
          <a:lstStyle>
            <a:lvl1pPr>
              <a:defRPr>
                <a:solidFill>
                  <a:srgbClr val="FFFFFF"/>
                </a:solidFill>
              </a:defRPr>
            </a:lvl1pPr>
          </a:lstStyle>
          <a:p>
            <a:fld id="{E9F4F080-92B3-42F0-A586-2609C046B8C2}" type="slidenum">
              <a:rPr lang="en-US" smtClean="0"/>
              <a:pPr/>
              <a:t>‹#›</a:t>
            </a:fld>
            <a:endParaRPr lang="en-US"/>
          </a:p>
        </p:txBody>
      </p:sp>
      <p:sp>
        <p:nvSpPr>
          <p:cNvPr id="3" name="Text Placeholder 2"/>
          <p:cNvSpPr>
            <a:spLocks noGrp="1"/>
          </p:cNvSpPr>
          <p:nvPr>
            <p:ph type="body" idx="2"/>
          </p:nvPr>
        </p:nvSpPr>
        <p:spPr>
          <a:xfrm>
            <a:off x="812800" y="1752600"/>
            <a:ext cx="2133600" cy="4343400"/>
          </a:xfrm>
          <a:ln w="50800" cap="sq" cmpd="dbl" algn="ctr">
            <a:solidFill>
              <a:schemeClr val="accent2"/>
            </a:solidFill>
            <a:prstDash val="solid"/>
            <a:miter lim="800000"/>
          </a:ln>
          <a:effectLst/>
        </p:spPr>
        <p:style>
          <a:lnRef idx="3">
            <a:schemeClr val="lt1"/>
          </a:lnRef>
          <a:fillRef idx="1">
            <a:schemeClr val="accent2"/>
          </a:fillRef>
          <a:effectRef idx="1">
            <a:schemeClr val="accent2"/>
          </a:effectRef>
          <a:fontRef idx="minor">
            <a:schemeClr val="lt1"/>
          </a:fontRef>
        </p:style>
        <p:txBody>
          <a:bodyPr lIns="137160" tIns="182880" rIns="137160" bIns="91440"/>
          <a:lstStyle>
            <a:lvl1pPr marL="0" indent="0">
              <a:spcAft>
                <a:spcPts val="1000"/>
              </a:spcAft>
              <a:buNone/>
              <a:defRPr sz="1800"/>
            </a:lvl1pPr>
            <a:lvl2pPr>
              <a:buNone/>
              <a:defRPr sz="1200"/>
            </a:lvl2pPr>
            <a:lvl3pPr>
              <a:buNone/>
              <a:defRPr sz="1000"/>
            </a:lvl3pPr>
            <a:lvl4pPr>
              <a:buNone/>
              <a:defRPr sz="900"/>
            </a:lvl4pPr>
            <a:lvl5pPr>
              <a:buNone/>
              <a:defRPr sz="900"/>
            </a:lvl5pPr>
          </a:lstStyle>
          <a:p>
            <a:pPr lvl="0" eaLnBrk="1" latinLnBrk="0" hangingPunct="1"/>
            <a:r>
              <a:rPr kumimoji="0" lang="en-US" smtClean="0"/>
              <a:t>Click to edit Master text styles</a:t>
            </a:r>
          </a:p>
        </p:txBody>
      </p:sp>
      <p:sp>
        <p:nvSpPr>
          <p:cNvPr id="9" name="Content Placeholder 8"/>
          <p:cNvSpPr>
            <a:spLocks noGrp="1"/>
          </p:cNvSpPr>
          <p:nvPr>
            <p:ph sz="quarter" idx="1"/>
          </p:nvPr>
        </p:nvSpPr>
        <p:spPr>
          <a:xfrm>
            <a:off x="3149600" y="1752600"/>
            <a:ext cx="8534400" cy="44196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extLst>
      <p:ext uri="{BB962C8B-B14F-4D97-AF65-F5344CB8AC3E}">
        <p14:creationId xmlns:p14="http://schemas.microsoft.com/office/powerpoint/2010/main" val="205930440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bg>
      <p:bgRef idx="1003">
        <a:schemeClr val="bg2"/>
      </p:bgRef>
    </p:bg>
    <p:spTree>
      <p:nvGrpSpPr>
        <p:cNvPr id="1" name=""/>
        <p:cNvGrpSpPr/>
        <p:nvPr/>
      </p:nvGrpSpPr>
      <p:grpSpPr>
        <a:xfrm>
          <a:off x="0" y="0"/>
          <a:ext cx="0" cy="0"/>
          <a:chOff x="0" y="0"/>
          <a:chExt cx="0" cy="0"/>
        </a:xfrm>
      </p:grpSpPr>
      <p:sp>
        <p:nvSpPr>
          <p:cNvPr id="4" name="Text Placeholder 3"/>
          <p:cNvSpPr>
            <a:spLocks noGrp="1"/>
          </p:cNvSpPr>
          <p:nvPr>
            <p:ph type="body" sz="half" idx="2"/>
          </p:nvPr>
        </p:nvSpPr>
        <p:spPr>
          <a:xfrm>
            <a:off x="2133600" y="5486400"/>
            <a:ext cx="9753600" cy="685800"/>
          </a:xfrm>
        </p:spPr>
        <p:txBody>
          <a:bodyPr/>
          <a:lstStyle>
            <a:lvl1pPr marL="0" indent="0">
              <a:buFontTx/>
              <a:buNone/>
              <a:defRPr sz="1700"/>
            </a:lvl1pPr>
            <a:lvl2pPr>
              <a:buFontTx/>
              <a:buNone/>
              <a:defRPr sz="1200"/>
            </a:lvl2pPr>
            <a:lvl3pPr>
              <a:buFontTx/>
              <a:buNone/>
              <a:defRPr sz="1000"/>
            </a:lvl3pPr>
            <a:lvl4pPr>
              <a:buFontTx/>
              <a:buNone/>
              <a:defRPr sz="900"/>
            </a:lvl4pPr>
            <a:lvl5pPr>
              <a:buFontTx/>
              <a:buNone/>
              <a:defRPr sz="900"/>
            </a:lvl5pPr>
          </a:lstStyle>
          <a:p>
            <a:pPr lvl="0" eaLnBrk="1" latinLnBrk="0" hangingPunct="1"/>
            <a:r>
              <a:rPr kumimoji="0" lang="en-US" smtClean="0"/>
              <a:t>Click to edit Master text styles</a:t>
            </a:r>
          </a:p>
        </p:txBody>
      </p:sp>
      <p:sp>
        <p:nvSpPr>
          <p:cNvPr id="8" name="Rectangle 7"/>
          <p:cNvSpPr/>
          <p:nvPr/>
        </p:nvSpPr>
        <p:spPr bwMode="white">
          <a:xfrm>
            <a:off x="-12192" y="4572000"/>
            <a:ext cx="12192000" cy="886968"/>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fontAlgn="base">
              <a:spcBef>
                <a:spcPct val="0"/>
              </a:spcBef>
              <a:spcAft>
                <a:spcPct val="0"/>
              </a:spcAft>
            </a:pPr>
            <a:endParaRPr lang="en-US" sz="1800">
              <a:solidFill>
                <a:prstClr val="white"/>
              </a:solidFill>
            </a:endParaRPr>
          </a:p>
        </p:txBody>
      </p:sp>
      <p:sp>
        <p:nvSpPr>
          <p:cNvPr id="9" name="Rectangle 8"/>
          <p:cNvSpPr/>
          <p:nvPr/>
        </p:nvSpPr>
        <p:spPr>
          <a:xfrm>
            <a:off x="-12192" y="4663440"/>
            <a:ext cx="1950720" cy="713232"/>
          </a:xfrm>
          <a:prstGeom prst="rect">
            <a:avLst/>
          </a:prstGeom>
          <a:solidFill>
            <a:schemeClr val="accent2">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fontAlgn="base">
              <a:spcBef>
                <a:spcPct val="0"/>
              </a:spcBef>
              <a:spcAft>
                <a:spcPct val="0"/>
              </a:spcAft>
            </a:pPr>
            <a:endParaRPr lang="en-US" sz="1800">
              <a:solidFill>
                <a:prstClr val="white"/>
              </a:solidFill>
            </a:endParaRPr>
          </a:p>
        </p:txBody>
      </p:sp>
      <p:sp>
        <p:nvSpPr>
          <p:cNvPr id="10" name="Rectangle 9"/>
          <p:cNvSpPr/>
          <p:nvPr/>
        </p:nvSpPr>
        <p:spPr>
          <a:xfrm>
            <a:off x="2060448" y="4654296"/>
            <a:ext cx="10131552" cy="713232"/>
          </a:xfrm>
          <a:prstGeom prst="rect">
            <a:avLst/>
          </a:prstGeom>
          <a:solidFill>
            <a:schemeClr val="accent1">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fontAlgn="base">
              <a:spcBef>
                <a:spcPct val="0"/>
              </a:spcBef>
              <a:spcAft>
                <a:spcPct val="0"/>
              </a:spcAft>
            </a:pPr>
            <a:endParaRPr lang="en-US" sz="1800">
              <a:solidFill>
                <a:prstClr val="white"/>
              </a:solidFill>
            </a:endParaRPr>
          </a:p>
        </p:txBody>
      </p:sp>
      <p:sp>
        <p:nvSpPr>
          <p:cNvPr id="2" name="Title 1"/>
          <p:cNvSpPr>
            <a:spLocks noGrp="1"/>
          </p:cNvSpPr>
          <p:nvPr>
            <p:ph type="title"/>
          </p:nvPr>
        </p:nvSpPr>
        <p:spPr>
          <a:xfrm>
            <a:off x="2133600" y="4648200"/>
            <a:ext cx="9753600" cy="685800"/>
          </a:xfrm>
        </p:spPr>
        <p:txBody>
          <a:bodyPr anchor="ctr"/>
          <a:lstStyle>
            <a:lvl1pPr algn="l">
              <a:buNone/>
              <a:defRPr sz="2800" b="0">
                <a:solidFill>
                  <a:srgbClr val="FFFFFF"/>
                </a:solidFill>
              </a:defRPr>
            </a:lvl1pPr>
          </a:lstStyle>
          <a:p>
            <a:r>
              <a:rPr kumimoji="0" lang="en-US" smtClean="0"/>
              <a:t>Click to edit Master title style</a:t>
            </a:r>
            <a:endParaRPr kumimoji="0" lang="en-US"/>
          </a:p>
        </p:txBody>
      </p:sp>
      <p:sp>
        <p:nvSpPr>
          <p:cNvPr id="11" name="Rectangle 10"/>
          <p:cNvSpPr/>
          <p:nvPr/>
        </p:nvSpPr>
        <p:spPr bwMode="white">
          <a:xfrm>
            <a:off x="1930400" y="0"/>
            <a:ext cx="134112" cy="6867144"/>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fontAlgn="base">
              <a:spcBef>
                <a:spcPct val="0"/>
              </a:spcBef>
              <a:spcAft>
                <a:spcPct val="0"/>
              </a:spcAft>
            </a:pPr>
            <a:endParaRPr lang="en-US" sz="1800">
              <a:solidFill>
                <a:prstClr val="white"/>
              </a:solidFill>
            </a:endParaRPr>
          </a:p>
        </p:txBody>
      </p:sp>
      <p:sp>
        <p:nvSpPr>
          <p:cNvPr id="12" name="Date Placeholder 11"/>
          <p:cNvSpPr>
            <a:spLocks noGrp="1"/>
          </p:cNvSpPr>
          <p:nvPr>
            <p:ph type="dt" sz="half" idx="10"/>
          </p:nvPr>
        </p:nvSpPr>
        <p:spPr>
          <a:xfrm>
            <a:off x="8331200" y="6248401"/>
            <a:ext cx="3556000" cy="365125"/>
          </a:xfrm>
        </p:spPr>
        <p:txBody>
          <a:bodyPr rtlCol="0"/>
          <a:lstStyle/>
          <a:p>
            <a:endParaRPr lang="en-US">
              <a:solidFill>
                <a:srgbClr val="775F55"/>
              </a:solidFill>
            </a:endParaRPr>
          </a:p>
        </p:txBody>
      </p:sp>
      <p:sp>
        <p:nvSpPr>
          <p:cNvPr id="13" name="Slide Number Placeholder 12"/>
          <p:cNvSpPr>
            <a:spLocks noGrp="1"/>
          </p:cNvSpPr>
          <p:nvPr>
            <p:ph type="sldNum" sz="quarter" idx="11"/>
          </p:nvPr>
        </p:nvSpPr>
        <p:spPr>
          <a:xfrm>
            <a:off x="0" y="4667249"/>
            <a:ext cx="1930400" cy="663578"/>
          </a:xfrm>
        </p:spPr>
        <p:txBody>
          <a:bodyPr rtlCol="0"/>
          <a:lstStyle>
            <a:lvl1pPr>
              <a:defRPr sz="2800"/>
            </a:lvl1pPr>
          </a:lstStyle>
          <a:p>
            <a:fld id="{0A244A7C-C5B1-49BE-B928-0FC209811DB2}" type="slidenum">
              <a:rPr lang="en-US" smtClean="0"/>
              <a:pPr/>
              <a:t>‹#›</a:t>
            </a:fld>
            <a:endParaRPr lang="en-US"/>
          </a:p>
        </p:txBody>
      </p:sp>
      <p:sp>
        <p:nvSpPr>
          <p:cNvPr id="14" name="Footer Placeholder 13"/>
          <p:cNvSpPr>
            <a:spLocks noGrp="1"/>
          </p:cNvSpPr>
          <p:nvPr>
            <p:ph type="ftr" sz="quarter" idx="12"/>
          </p:nvPr>
        </p:nvSpPr>
        <p:spPr>
          <a:xfrm>
            <a:off x="2133600" y="6248207"/>
            <a:ext cx="6096000" cy="365125"/>
          </a:xfrm>
        </p:spPr>
        <p:txBody>
          <a:bodyPr rtlCol="0"/>
          <a:lstStyle/>
          <a:p>
            <a:endParaRPr lang="en-US">
              <a:solidFill>
                <a:srgbClr val="775F55"/>
              </a:solidFill>
            </a:endParaRPr>
          </a:p>
        </p:txBody>
      </p:sp>
      <p:sp>
        <p:nvSpPr>
          <p:cNvPr id="3" name="Picture Placeholder 2"/>
          <p:cNvSpPr>
            <a:spLocks noGrp="1"/>
          </p:cNvSpPr>
          <p:nvPr>
            <p:ph type="pic" idx="1"/>
          </p:nvPr>
        </p:nvSpPr>
        <p:spPr>
          <a:xfrm>
            <a:off x="2080768" y="0"/>
            <a:ext cx="10111232" cy="4568952"/>
          </a:xfrm>
          <a:solidFill>
            <a:schemeClr val="accent1">
              <a:tint val="40000"/>
            </a:schemeClr>
          </a:solidFill>
          <a:ln>
            <a:noFill/>
          </a:ln>
        </p:spPr>
        <p:txBody>
          <a:bodyPr/>
          <a:lstStyle>
            <a:lvl1pPr marL="0" indent="0">
              <a:buNone/>
              <a:defRPr sz="3200"/>
            </a:lvl1pPr>
          </a:lstStyle>
          <a:p>
            <a:r>
              <a:rPr kumimoji="0" lang="en-US" smtClean="0"/>
              <a:t>Click icon to add picture</a:t>
            </a:r>
            <a:endParaRPr kumimoji="0" lang="en-US" dirty="0"/>
          </a:p>
        </p:txBody>
      </p:sp>
    </p:spTree>
    <p:extLst>
      <p:ext uri="{BB962C8B-B14F-4D97-AF65-F5344CB8AC3E}">
        <p14:creationId xmlns:p14="http://schemas.microsoft.com/office/powerpoint/2010/main" val="3694545437"/>
      </p:ext>
    </p:extLst>
  </p:cSld>
  <p:clrMapOvr>
    <a:overrideClrMapping bg1="lt1" tx1="dk1" bg2="lt2" tx2="dk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endParaRPr lang="en-US">
              <a:solidFill>
                <a:srgbClr val="775F55"/>
              </a:solidFill>
            </a:endParaRPr>
          </a:p>
        </p:txBody>
      </p:sp>
      <p:sp>
        <p:nvSpPr>
          <p:cNvPr id="5" name="Footer Placeholder 4"/>
          <p:cNvSpPr>
            <a:spLocks noGrp="1"/>
          </p:cNvSpPr>
          <p:nvPr>
            <p:ph type="ftr" sz="quarter" idx="11"/>
          </p:nvPr>
        </p:nvSpPr>
        <p:spPr/>
        <p:txBody>
          <a:bodyPr/>
          <a:lstStyle/>
          <a:p>
            <a:endParaRPr lang="en-US">
              <a:solidFill>
                <a:srgbClr val="775F55"/>
              </a:solidFill>
            </a:endParaRPr>
          </a:p>
        </p:txBody>
      </p:sp>
      <p:sp>
        <p:nvSpPr>
          <p:cNvPr id="6" name="Slide Number Placeholder 5"/>
          <p:cNvSpPr>
            <a:spLocks noGrp="1"/>
          </p:cNvSpPr>
          <p:nvPr>
            <p:ph type="sldNum" sz="quarter" idx="12"/>
          </p:nvPr>
        </p:nvSpPr>
        <p:spPr/>
        <p:txBody>
          <a:bodyPr/>
          <a:lstStyle/>
          <a:p>
            <a:fld id="{4C4C914C-FA59-48DA-8C32-A5C3D01E7797}" type="slidenum">
              <a:rPr lang="en-US" smtClean="0"/>
              <a:pPr/>
              <a:t>‹#›</a:t>
            </a:fld>
            <a:endParaRPr lang="en-US"/>
          </a:p>
        </p:txBody>
      </p:sp>
    </p:spTree>
    <p:extLst>
      <p:ext uri="{BB962C8B-B14F-4D97-AF65-F5344CB8AC3E}">
        <p14:creationId xmlns:p14="http://schemas.microsoft.com/office/powerpoint/2010/main" val="312722583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bg>
      <p:bgRef idx="1001">
        <a:schemeClr val="bg1"/>
      </p:bgRef>
    </p:bg>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37600" y="609601"/>
            <a:ext cx="2743200" cy="5516563"/>
          </a:xfrm>
        </p:spPr>
        <p:txBody>
          <a:bodyPr vert="eaVer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609600" y="609600"/>
            <a:ext cx="7416800" cy="5516564"/>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a:xfrm>
            <a:off x="8737600" y="6248403"/>
            <a:ext cx="2946400" cy="365125"/>
          </a:xfrm>
        </p:spPr>
        <p:txBody>
          <a:bodyPr/>
          <a:lstStyle/>
          <a:p>
            <a:endParaRPr lang="en-US">
              <a:solidFill>
                <a:srgbClr val="775F55"/>
              </a:solidFill>
            </a:endParaRPr>
          </a:p>
        </p:txBody>
      </p:sp>
      <p:sp>
        <p:nvSpPr>
          <p:cNvPr id="5" name="Footer Placeholder 4"/>
          <p:cNvSpPr>
            <a:spLocks noGrp="1"/>
          </p:cNvSpPr>
          <p:nvPr>
            <p:ph type="ftr" sz="quarter" idx="11"/>
          </p:nvPr>
        </p:nvSpPr>
        <p:spPr>
          <a:xfrm>
            <a:off x="609602" y="6248208"/>
            <a:ext cx="7431311" cy="365125"/>
          </a:xfrm>
        </p:spPr>
        <p:txBody>
          <a:bodyPr/>
          <a:lstStyle/>
          <a:p>
            <a:endParaRPr lang="en-US">
              <a:solidFill>
                <a:srgbClr val="775F55"/>
              </a:solidFill>
            </a:endParaRPr>
          </a:p>
        </p:txBody>
      </p:sp>
      <p:sp>
        <p:nvSpPr>
          <p:cNvPr id="7" name="Rectangle 6"/>
          <p:cNvSpPr/>
          <p:nvPr/>
        </p:nvSpPr>
        <p:spPr bwMode="white">
          <a:xfrm>
            <a:off x="8128424" y="0"/>
            <a:ext cx="426720" cy="6858000"/>
          </a:xfrm>
          <a:prstGeom prst="rect">
            <a:avLst/>
          </a:prstGeom>
          <a:solidFill>
            <a:srgbClr val="FFFFFF"/>
          </a:solidFill>
          <a:ln w="1905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fontAlgn="base">
              <a:spcBef>
                <a:spcPct val="0"/>
              </a:spcBef>
              <a:spcAft>
                <a:spcPct val="0"/>
              </a:spcAft>
            </a:pPr>
            <a:endParaRPr lang="en-US" sz="1800">
              <a:solidFill>
                <a:prstClr val="white"/>
              </a:solidFill>
            </a:endParaRPr>
          </a:p>
        </p:txBody>
      </p:sp>
      <p:sp>
        <p:nvSpPr>
          <p:cNvPr id="8" name="Rectangle 7"/>
          <p:cNvSpPr/>
          <p:nvPr/>
        </p:nvSpPr>
        <p:spPr>
          <a:xfrm>
            <a:off x="8189384" y="609600"/>
            <a:ext cx="304800" cy="6248400"/>
          </a:xfrm>
          <a:prstGeom prst="rect">
            <a:avLst/>
          </a:prstGeom>
          <a:solidFill>
            <a:schemeClr val="accent1"/>
          </a:solidFill>
          <a:ln w="1905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fontAlgn="base">
              <a:spcBef>
                <a:spcPct val="0"/>
              </a:spcBef>
              <a:spcAft>
                <a:spcPct val="0"/>
              </a:spcAft>
            </a:pPr>
            <a:endParaRPr lang="en-US" sz="1800">
              <a:solidFill>
                <a:prstClr val="white"/>
              </a:solidFill>
            </a:endParaRPr>
          </a:p>
        </p:txBody>
      </p:sp>
      <p:sp>
        <p:nvSpPr>
          <p:cNvPr id="9" name="Rectangle 8"/>
          <p:cNvSpPr/>
          <p:nvPr/>
        </p:nvSpPr>
        <p:spPr>
          <a:xfrm>
            <a:off x="8189384" y="0"/>
            <a:ext cx="304800" cy="533400"/>
          </a:xfrm>
          <a:prstGeom prst="rect">
            <a:avLst/>
          </a:prstGeom>
          <a:solidFill>
            <a:schemeClr val="accent2"/>
          </a:solidFill>
          <a:ln w="1905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fontAlgn="base">
              <a:spcBef>
                <a:spcPct val="0"/>
              </a:spcBef>
              <a:spcAft>
                <a:spcPct val="0"/>
              </a:spcAft>
            </a:pPr>
            <a:endParaRPr lang="en-US" sz="1800">
              <a:solidFill>
                <a:prstClr val="white"/>
              </a:solidFill>
            </a:endParaRPr>
          </a:p>
        </p:txBody>
      </p:sp>
      <p:sp>
        <p:nvSpPr>
          <p:cNvPr id="6" name="Slide Number Placeholder 5"/>
          <p:cNvSpPr>
            <a:spLocks noGrp="1"/>
          </p:cNvSpPr>
          <p:nvPr>
            <p:ph type="sldNum" sz="quarter" idx="12"/>
          </p:nvPr>
        </p:nvSpPr>
        <p:spPr>
          <a:xfrm rot="5400000">
            <a:off x="8075084" y="103716"/>
            <a:ext cx="533400" cy="325968"/>
          </a:xfrm>
        </p:spPr>
        <p:txBody>
          <a:bodyPr/>
          <a:lstStyle/>
          <a:p>
            <a:fld id="{501BA0C0-8362-4D47-8C76-8C882C4FAA37}" type="slidenum">
              <a:rPr lang="en-US" smtClean="0"/>
              <a:pPr/>
              <a:t>‹#›</a:t>
            </a:fld>
            <a:endParaRPr lang="en-US"/>
          </a:p>
        </p:txBody>
      </p:sp>
    </p:spTree>
    <p:extLst>
      <p:ext uri="{BB962C8B-B14F-4D97-AF65-F5344CB8AC3E}">
        <p14:creationId xmlns:p14="http://schemas.microsoft.com/office/powerpoint/2010/main" val="2646735663"/>
      </p:ext>
    </p:extLst>
  </p:cSld>
  <p:clrMapOvr>
    <a:overrideClrMapping bg1="lt1" tx1="dk1" bg2="lt2" tx2="dk2" accent1="accent1" accent2="accent2" accent3="accent3" accent4="accent4" accent5="accent5" accent6="accent6" hlink="hlink" folHlink="folHlink"/>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bl">
  <p:cSld name="Title and Table">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p:spPr>
        <p:txBody>
          <a:bodyPr/>
          <a:lstStyle/>
          <a:p>
            <a:r>
              <a:rPr lang="en-US" smtClean="0"/>
              <a:t>Click to edit Master title style</a:t>
            </a:r>
            <a:endParaRPr lang="en-GB"/>
          </a:p>
        </p:txBody>
      </p:sp>
      <p:sp>
        <p:nvSpPr>
          <p:cNvPr id="3" name="Table Placeholder 2"/>
          <p:cNvSpPr>
            <a:spLocks noGrp="1"/>
          </p:cNvSpPr>
          <p:nvPr>
            <p:ph type="tbl" idx="1"/>
          </p:nvPr>
        </p:nvSpPr>
        <p:spPr>
          <a:xfrm>
            <a:off x="609600" y="1600201"/>
            <a:ext cx="10972800" cy="4530725"/>
          </a:xfrm>
        </p:spPr>
        <p:txBody>
          <a:bodyPr/>
          <a:lstStyle/>
          <a:p>
            <a:endParaRPr lang="en-GB"/>
          </a:p>
        </p:txBody>
      </p:sp>
      <p:sp>
        <p:nvSpPr>
          <p:cNvPr id="4" name="Date Placeholder 3"/>
          <p:cNvSpPr>
            <a:spLocks noGrp="1"/>
          </p:cNvSpPr>
          <p:nvPr>
            <p:ph type="dt" sz="half" idx="10"/>
          </p:nvPr>
        </p:nvSpPr>
        <p:spPr>
          <a:xfrm>
            <a:off x="609600" y="6248400"/>
            <a:ext cx="2844800" cy="457200"/>
          </a:xfrm>
        </p:spPr>
        <p:txBody>
          <a:bodyPr/>
          <a:lstStyle>
            <a:lvl1pPr>
              <a:defRPr/>
            </a:lvl1pPr>
          </a:lstStyle>
          <a:p>
            <a:endParaRPr lang="en-US">
              <a:solidFill>
                <a:srgbClr val="775F55"/>
              </a:solidFill>
            </a:endParaRPr>
          </a:p>
        </p:txBody>
      </p:sp>
      <p:sp>
        <p:nvSpPr>
          <p:cNvPr id="5" name="Footer Placeholder 4"/>
          <p:cNvSpPr>
            <a:spLocks noGrp="1"/>
          </p:cNvSpPr>
          <p:nvPr>
            <p:ph type="ftr" sz="quarter" idx="11"/>
          </p:nvPr>
        </p:nvSpPr>
        <p:spPr>
          <a:xfrm>
            <a:off x="4165600" y="6248400"/>
            <a:ext cx="3860800" cy="457200"/>
          </a:xfrm>
        </p:spPr>
        <p:txBody>
          <a:bodyPr/>
          <a:lstStyle>
            <a:lvl1pPr>
              <a:defRPr/>
            </a:lvl1pPr>
          </a:lstStyle>
          <a:p>
            <a:endParaRPr lang="en-US">
              <a:solidFill>
                <a:srgbClr val="775F55"/>
              </a:solidFill>
            </a:endParaRPr>
          </a:p>
        </p:txBody>
      </p:sp>
      <p:sp>
        <p:nvSpPr>
          <p:cNvPr id="6" name="Slide Number Placeholder 5"/>
          <p:cNvSpPr>
            <a:spLocks noGrp="1"/>
          </p:cNvSpPr>
          <p:nvPr>
            <p:ph type="sldNum" sz="quarter" idx="12"/>
          </p:nvPr>
        </p:nvSpPr>
        <p:spPr>
          <a:xfrm>
            <a:off x="8737600" y="6248400"/>
            <a:ext cx="2844800" cy="457200"/>
          </a:xfrm>
        </p:spPr>
        <p:txBody>
          <a:bodyPr/>
          <a:lstStyle>
            <a:lvl1pPr>
              <a:defRPr/>
            </a:lvl1pPr>
          </a:lstStyle>
          <a:p>
            <a:fld id="{920F3105-54EB-438F-87CF-75B385AA205B}" type="slidenum">
              <a:rPr lang="en-US"/>
              <a:pPr/>
              <a:t>‹#›</a:t>
            </a:fld>
            <a:endParaRPr lang="en-US"/>
          </a:p>
        </p:txBody>
      </p:sp>
    </p:spTree>
    <p:extLst>
      <p:ext uri="{BB962C8B-B14F-4D97-AF65-F5344CB8AC3E}">
        <p14:creationId xmlns:p14="http://schemas.microsoft.com/office/powerpoint/2010/main" val="25030662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2" name="Title Placeholder 21"/>
          <p:cNvSpPr>
            <a:spLocks noGrp="1"/>
          </p:cNvSpPr>
          <p:nvPr>
            <p:ph type="title"/>
          </p:nvPr>
        </p:nvSpPr>
        <p:spPr>
          <a:xfrm>
            <a:off x="812800" y="228600"/>
            <a:ext cx="10871200" cy="990600"/>
          </a:xfrm>
          <a:prstGeom prst="rect">
            <a:avLst/>
          </a:prstGeom>
        </p:spPr>
        <p:txBody>
          <a:bodyPr vert="horz" anchor="ctr">
            <a:normAutofit/>
          </a:bodyPr>
          <a:lstStyle/>
          <a:p>
            <a:r>
              <a:rPr kumimoji="0" lang="en-US" smtClean="0"/>
              <a:t>Click to edit Master title style</a:t>
            </a:r>
            <a:endParaRPr kumimoji="0" lang="en-US"/>
          </a:p>
        </p:txBody>
      </p:sp>
      <p:sp>
        <p:nvSpPr>
          <p:cNvPr id="13" name="Text Placeholder 12"/>
          <p:cNvSpPr>
            <a:spLocks noGrp="1"/>
          </p:cNvSpPr>
          <p:nvPr>
            <p:ph type="body" idx="1"/>
          </p:nvPr>
        </p:nvSpPr>
        <p:spPr>
          <a:xfrm>
            <a:off x="816864" y="1600200"/>
            <a:ext cx="10871200" cy="4526280"/>
          </a:xfrm>
          <a:prstGeom prst="rect">
            <a:avLst/>
          </a:prstGeom>
        </p:spPr>
        <p:txBody>
          <a:bodyPr vert="horz">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4" name="Date Placeholder 13"/>
          <p:cNvSpPr>
            <a:spLocks noGrp="1"/>
          </p:cNvSpPr>
          <p:nvPr>
            <p:ph type="dt" sz="half" idx="2"/>
          </p:nvPr>
        </p:nvSpPr>
        <p:spPr>
          <a:xfrm>
            <a:off x="8128000" y="6248401"/>
            <a:ext cx="3556000" cy="365125"/>
          </a:xfrm>
          <a:prstGeom prst="rect">
            <a:avLst/>
          </a:prstGeom>
        </p:spPr>
        <p:txBody>
          <a:bodyPr vert="horz" anchor="ctr" anchorCtr="0"/>
          <a:lstStyle>
            <a:lvl1pPr algn="l" eaLnBrk="1" latinLnBrk="0" hangingPunct="1">
              <a:defRPr kumimoji="0" sz="1400">
                <a:solidFill>
                  <a:schemeClr val="tx2"/>
                </a:solidFill>
              </a:defRPr>
            </a:lvl1pPr>
          </a:lstStyle>
          <a:p>
            <a:pPr fontAlgn="base">
              <a:spcBef>
                <a:spcPct val="0"/>
              </a:spcBef>
              <a:spcAft>
                <a:spcPct val="0"/>
              </a:spcAft>
            </a:pPr>
            <a:endParaRPr lang="en-US">
              <a:solidFill>
                <a:srgbClr val="775F55"/>
              </a:solidFill>
              <a:latin typeface="Verdana" pitchFamily="34" charset="0"/>
            </a:endParaRPr>
          </a:p>
        </p:txBody>
      </p:sp>
      <p:sp>
        <p:nvSpPr>
          <p:cNvPr id="3" name="Footer Placeholder 2"/>
          <p:cNvSpPr>
            <a:spLocks noGrp="1"/>
          </p:cNvSpPr>
          <p:nvPr>
            <p:ph type="ftr" sz="quarter" idx="3"/>
          </p:nvPr>
        </p:nvSpPr>
        <p:spPr>
          <a:xfrm>
            <a:off x="812801" y="6248207"/>
            <a:ext cx="7228111" cy="365125"/>
          </a:xfrm>
          <a:prstGeom prst="rect">
            <a:avLst/>
          </a:prstGeom>
        </p:spPr>
        <p:txBody>
          <a:bodyPr vert="horz" anchor="ctr"/>
          <a:lstStyle>
            <a:lvl1pPr algn="r" eaLnBrk="1" latinLnBrk="0" hangingPunct="1">
              <a:defRPr kumimoji="0" sz="1400">
                <a:solidFill>
                  <a:schemeClr val="tx2"/>
                </a:solidFill>
              </a:defRPr>
            </a:lvl1pPr>
          </a:lstStyle>
          <a:p>
            <a:pPr fontAlgn="base">
              <a:spcBef>
                <a:spcPct val="0"/>
              </a:spcBef>
              <a:spcAft>
                <a:spcPct val="0"/>
              </a:spcAft>
            </a:pPr>
            <a:endParaRPr lang="en-US">
              <a:solidFill>
                <a:srgbClr val="775F55"/>
              </a:solidFill>
              <a:latin typeface="Verdana" pitchFamily="34" charset="0"/>
            </a:endParaRPr>
          </a:p>
        </p:txBody>
      </p:sp>
      <p:sp>
        <p:nvSpPr>
          <p:cNvPr id="7" name="Rectangle 6"/>
          <p:cNvSpPr/>
          <p:nvPr/>
        </p:nvSpPr>
        <p:spPr bwMode="white">
          <a:xfrm>
            <a:off x="0" y="1234440"/>
            <a:ext cx="12192000" cy="320040"/>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fontAlgn="base">
              <a:spcBef>
                <a:spcPct val="0"/>
              </a:spcBef>
              <a:spcAft>
                <a:spcPct val="0"/>
              </a:spcAft>
            </a:pPr>
            <a:endParaRPr lang="en-US" sz="1800">
              <a:solidFill>
                <a:prstClr val="white"/>
              </a:solidFill>
            </a:endParaRPr>
          </a:p>
        </p:txBody>
      </p:sp>
      <p:sp>
        <p:nvSpPr>
          <p:cNvPr id="8" name="Rectangle 7"/>
          <p:cNvSpPr/>
          <p:nvPr/>
        </p:nvSpPr>
        <p:spPr>
          <a:xfrm>
            <a:off x="0" y="1280160"/>
            <a:ext cx="711200" cy="228600"/>
          </a:xfrm>
          <a:prstGeom prst="rect">
            <a:avLst/>
          </a:prstGeom>
          <a:solidFill>
            <a:schemeClr val="accent2">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fontAlgn="base">
              <a:spcBef>
                <a:spcPct val="0"/>
              </a:spcBef>
              <a:spcAft>
                <a:spcPct val="0"/>
              </a:spcAft>
            </a:pPr>
            <a:endParaRPr lang="en-US" sz="1800">
              <a:solidFill>
                <a:prstClr val="white"/>
              </a:solidFill>
            </a:endParaRPr>
          </a:p>
        </p:txBody>
      </p:sp>
      <p:sp>
        <p:nvSpPr>
          <p:cNvPr id="9" name="Rectangle 8"/>
          <p:cNvSpPr/>
          <p:nvPr/>
        </p:nvSpPr>
        <p:spPr>
          <a:xfrm>
            <a:off x="787400" y="1280160"/>
            <a:ext cx="11404600" cy="228600"/>
          </a:xfrm>
          <a:prstGeom prst="rect">
            <a:avLst/>
          </a:prstGeom>
          <a:solidFill>
            <a:schemeClr val="accent1">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fontAlgn="base">
              <a:spcBef>
                <a:spcPct val="0"/>
              </a:spcBef>
              <a:spcAft>
                <a:spcPct val="0"/>
              </a:spcAft>
            </a:pPr>
            <a:endParaRPr lang="en-US" sz="1800">
              <a:solidFill>
                <a:prstClr val="white"/>
              </a:solidFill>
            </a:endParaRPr>
          </a:p>
        </p:txBody>
      </p:sp>
      <p:sp>
        <p:nvSpPr>
          <p:cNvPr id="23" name="Slide Number Placeholder 22"/>
          <p:cNvSpPr>
            <a:spLocks noGrp="1"/>
          </p:cNvSpPr>
          <p:nvPr>
            <p:ph type="sldNum" sz="quarter" idx="4"/>
          </p:nvPr>
        </p:nvSpPr>
        <p:spPr>
          <a:xfrm>
            <a:off x="0" y="1272222"/>
            <a:ext cx="711200" cy="244476"/>
          </a:xfrm>
          <a:prstGeom prst="rect">
            <a:avLst/>
          </a:prstGeom>
        </p:spPr>
        <p:txBody>
          <a:bodyPr vert="horz" anchor="ctr" anchorCtr="0">
            <a:normAutofit/>
          </a:bodyPr>
          <a:lstStyle>
            <a:lvl1pPr algn="ctr" eaLnBrk="1" latinLnBrk="0" hangingPunct="1">
              <a:defRPr kumimoji="0" sz="1400" b="1">
                <a:solidFill>
                  <a:srgbClr val="FFFFFF"/>
                </a:solidFill>
              </a:defRPr>
            </a:lvl1pPr>
          </a:lstStyle>
          <a:p>
            <a:pPr fontAlgn="base">
              <a:spcBef>
                <a:spcPct val="0"/>
              </a:spcBef>
              <a:spcAft>
                <a:spcPct val="0"/>
              </a:spcAft>
            </a:pPr>
            <a:fld id="{CC98517A-69B6-4A1F-AC56-9DBD776B1419}" type="slidenum">
              <a:rPr lang="en-US" smtClean="0">
                <a:latin typeface="Verdana" pitchFamily="34" charset="0"/>
              </a:rPr>
              <a:pPr fontAlgn="base">
                <a:spcBef>
                  <a:spcPct val="0"/>
                </a:spcBef>
                <a:spcAft>
                  <a:spcPct val="0"/>
                </a:spcAft>
              </a:pPr>
              <a:t>‹#›</a:t>
            </a:fld>
            <a:endParaRPr lang="en-US">
              <a:latin typeface="Verdana" pitchFamily="34" charset="0"/>
            </a:endParaRPr>
          </a:p>
        </p:txBody>
      </p:sp>
    </p:spTree>
    <p:extLst>
      <p:ext uri="{BB962C8B-B14F-4D97-AF65-F5344CB8AC3E}">
        <p14:creationId xmlns:p14="http://schemas.microsoft.com/office/powerpoint/2010/main" val="134606496"/>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Lst>
  <p:txStyles>
    <p:titleStyle>
      <a:lvl1pPr algn="l" rtl="0" eaLnBrk="1" latinLnBrk="0" hangingPunct="1">
        <a:spcBef>
          <a:spcPct val="0"/>
        </a:spcBef>
        <a:buNone/>
        <a:defRPr kumimoji="0" sz="4400" kern="1200">
          <a:solidFill>
            <a:schemeClr val="tx2"/>
          </a:solidFill>
          <a:latin typeface="+mj-lt"/>
          <a:ea typeface="+mj-ea"/>
          <a:cs typeface="+mj-cs"/>
        </a:defRPr>
      </a:lvl1pPr>
    </p:titleStyle>
    <p:bodyStyle>
      <a:lvl1pPr marL="320040" indent="-320040" algn="l" rtl="0" eaLnBrk="1" latinLnBrk="0" hangingPunct="1">
        <a:spcBef>
          <a:spcPts val="700"/>
        </a:spcBef>
        <a:buClr>
          <a:schemeClr val="accent2"/>
        </a:buClr>
        <a:buSzPct val="60000"/>
        <a:buFont typeface="Wingdings"/>
        <a:buChar char=""/>
        <a:defRPr kumimoji="0" sz="2900" kern="1200">
          <a:solidFill>
            <a:schemeClr val="tx1"/>
          </a:solidFill>
          <a:latin typeface="+mn-lt"/>
          <a:ea typeface="+mn-ea"/>
          <a:cs typeface="+mn-cs"/>
        </a:defRPr>
      </a:lvl1pPr>
      <a:lvl2pPr marL="640080" indent="-274320" algn="l" rtl="0" eaLnBrk="1" latinLnBrk="0" hangingPunct="1">
        <a:spcBef>
          <a:spcPts val="550"/>
        </a:spcBef>
        <a:buClr>
          <a:schemeClr val="accent1"/>
        </a:buClr>
        <a:buSzPct val="70000"/>
        <a:buFont typeface="Wingdings 2"/>
        <a:buChar char=""/>
        <a:defRPr kumimoji="0" sz="2600" kern="1200">
          <a:solidFill>
            <a:schemeClr val="tx1"/>
          </a:solidFill>
          <a:latin typeface="+mn-lt"/>
          <a:ea typeface="+mn-ea"/>
          <a:cs typeface="+mn-cs"/>
        </a:defRPr>
      </a:lvl2pPr>
      <a:lvl3pPr marL="914400" indent="-228600" algn="l" rtl="0" eaLnBrk="1" latinLnBrk="0" hangingPunct="1">
        <a:spcBef>
          <a:spcPts val="500"/>
        </a:spcBef>
        <a:buClr>
          <a:schemeClr val="accent2"/>
        </a:buClr>
        <a:buSzPct val="75000"/>
        <a:buFont typeface="Wingdings"/>
        <a:buChar char=""/>
        <a:defRPr kumimoji="0" sz="2300" kern="1200">
          <a:solidFill>
            <a:schemeClr val="tx1"/>
          </a:solidFill>
          <a:latin typeface="+mn-lt"/>
          <a:ea typeface="+mn-ea"/>
          <a:cs typeface="+mn-cs"/>
        </a:defRPr>
      </a:lvl3pPr>
      <a:lvl4pPr marL="1371600" indent="-228600" algn="l" rtl="0" eaLnBrk="1" latinLnBrk="0" hangingPunct="1">
        <a:spcBef>
          <a:spcPts val="400"/>
        </a:spcBef>
        <a:buClr>
          <a:schemeClr val="accent3"/>
        </a:buClr>
        <a:buSzPct val="75000"/>
        <a:buFont typeface="Wingdings"/>
        <a:buChar char=""/>
        <a:defRPr kumimoji="0" sz="2000" kern="1200">
          <a:solidFill>
            <a:schemeClr val="tx1"/>
          </a:solidFill>
          <a:latin typeface="+mn-lt"/>
          <a:ea typeface="+mn-ea"/>
          <a:cs typeface="+mn-cs"/>
        </a:defRPr>
      </a:lvl4pPr>
      <a:lvl5pPr marL="1828800" indent="-228600" algn="l" rtl="0" eaLnBrk="1" latinLnBrk="0" hangingPunct="1">
        <a:spcBef>
          <a:spcPts val="400"/>
        </a:spcBef>
        <a:buClr>
          <a:schemeClr val="accent4"/>
        </a:buClr>
        <a:buSzPct val="65000"/>
        <a:buFont typeface="Wingdings"/>
        <a:buChar char=""/>
        <a:defRPr kumimoji="0" sz="2000" kern="1200">
          <a:solidFill>
            <a:schemeClr val="tx1"/>
          </a:solidFill>
          <a:latin typeface="+mn-lt"/>
          <a:ea typeface="+mn-ea"/>
          <a:cs typeface="+mn-cs"/>
        </a:defRPr>
      </a:lvl5pPr>
      <a:lvl6pPr marL="2103120" indent="-228600" algn="l" rtl="0" eaLnBrk="1" latinLnBrk="0" hangingPunct="1">
        <a:spcBef>
          <a:spcPct val="20000"/>
        </a:spcBef>
        <a:buClr>
          <a:schemeClr val="accent1"/>
        </a:buClr>
        <a:buFont typeface="Wingdings"/>
        <a:buChar char="§"/>
        <a:defRPr kumimoji="0" sz="1800" kern="1200" baseline="0">
          <a:solidFill>
            <a:schemeClr val="tx1"/>
          </a:solidFill>
          <a:latin typeface="+mn-lt"/>
          <a:ea typeface="+mn-ea"/>
          <a:cs typeface="+mn-cs"/>
        </a:defRPr>
      </a:lvl6pPr>
      <a:lvl7pPr marL="2377440" indent="-228600" algn="l" rtl="0" eaLnBrk="1" latinLnBrk="0" hangingPunct="1">
        <a:spcBef>
          <a:spcPct val="20000"/>
        </a:spcBef>
        <a:buClr>
          <a:schemeClr val="accent2"/>
        </a:buClr>
        <a:buFont typeface="Wingdings"/>
        <a:buChar char="§"/>
        <a:defRPr kumimoji="0" sz="1800" kern="1200" baseline="0">
          <a:solidFill>
            <a:schemeClr val="tx1"/>
          </a:solidFill>
          <a:latin typeface="+mn-lt"/>
          <a:ea typeface="+mn-ea"/>
          <a:cs typeface="+mn-cs"/>
        </a:defRPr>
      </a:lvl7pPr>
      <a:lvl8pPr marL="2651760" indent="-228600" algn="l" rtl="0" eaLnBrk="1" latinLnBrk="0" hangingPunct="1">
        <a:spcBef>
          <a:spcPct val="20000"/>
        </a:spcBef>
        <a:buClr>
          <a:schemeClr val="accent3"/>
        </a:buClr>
        <a:buFont typeface="Wingdings"/>
        <a:buChar char="§"/>
        <a:defRPr kumimoji="0" sz="1800" kern="1200" baseline="0">
          <a:solidFill>
            <a:schemeClr val="tx1"/>
          </a:solidFill>
          <a:latin typeface="+mn-lt"/>
          <a:ea typeface="+mn-ea"/>
          <a:cs typeface="+mn-cs"/>
        </a:defRPr>
      </a:lvl8pPr>
      <a:lvl9pPr marL="2926080" indent="-228600" algn="l" rtl="0" eaLnBrk="1" latinLnBrk="0" hangingPunct="1">
        <a:spcBef>
          <a:spcPct val="20000"/>
        </a:spcBef>
        <a:buClr>
          <a:schemeClr val="accent4"/>
        </a:buClr>
        <a:buFont typeface="Wingdings"/>
        <a:buChar char="§"/>
        <a:defRPr kumimoji="0" sz="18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0" name="Rectangle 2"/>
          <p:cNvSpPr>
            <a:spLocks noGrp="1" noChangeArrowheads="1"/>
          </p:cNvSpPr>
          <p:nvPr>
            <p:ph type="ctrTitle"/>
          </p:nvPr>
        </p:nvSpPr>
        <p:spPr/>
        <p:txBody>
          <a:bodyPr>
            <a:normAutofit fontScale="90000"/>
          </a:bodyPr>
          <a:lstStyle/>
          <a:p>
            <a:r>
              <a:rPr lang="en-GB" dirty="0" smtClean="0"/>
              <a:t/>
            </a:r>
            <a:br>
              <a:rPr lang="en-GB" dirty="0" smtClean="0"/>
            </a:br>
            <a:r>
              <a:rPr lang="en-GB" dirty="0" smtClean="0"/>
              <a:t>Research </a:t>
            </a:r>
            <a:r>
              <a:rPr lang="en-GB" dirty="0" smtClean="0"/>
              <a:t>methods Cont’d – Part 2</a:t>
            </a:r>
            <a:endParaRPr lang="en-US" dirty="0"/>
          </a:p>
        </p:txBody>
      </p:sp>
    </p:spTree>
    <p:extLst>
      <p:ext uri="{BB962C8B-B14F-4D97-AF65-F5344CB8AC3E}">
        <p14:creationId xmlns:p14="http://schemas.microsoft.com/office/powerpoint/2010/main" val="164753194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3826" name="Rectangle 2"/>
          <p:cNvSpPr>
            <a:spLocks noGrp="1" noChangeArrowheads="1"/>
          </p:cNvSpPr>
          <p:nvPr>
            <p:ph type="title"/>
          </p:nvPr>
        </p:nvSpPr>
        <p:spPr>
          <a:xfrm>
            <a:off x="1952596" y="0"/>
            <a:ext cx="8501122" cy="1143000"/>
          </a:xfrm>
        </p:spPr>
        <p:txBody>
          <a:bodyPr>
            <a:noAutofit/>
          </a:bodyPr>
          <a:lstStyle/>
          <a:p>
            <a:r>
              <a:rPr lang="en-GB" dirty="0"/>
              <a:t>Using multiple data collection </a:t>
            </a:r>
            <a:r>
              <a:rPr lang="en-GB" sz="4000" dirty="0"/>
              <a:t>methods</a:t>
            </a:r>
            <a:r>
              <a:rPr lang="en-GB" dirty="0"/>
              <a:t> </a:t>
            </a:r>
            <a:endParaRPr lang="en-US" dirty="0"/>
          </a:p>
        </p:txBody>
      </p:sp>
      <p:sp>
        <p:nvSpPr>
          <p:cNvPr id="333827" name="Rectangle 3"/>
          <p:cNvSpPr>
            <a:spLocks noGrp="1" noChangeArrowheads="1"/>
          </p:cNvSpPr>
          <p:nvPr>
            <p:ph type="body" idx="1"/>
          </p:nvPr>
        </p:nvSpPr>
        <p:spPr>
          <a:xfrm>
            <a:off x="2095473" y="1576388"/>
            <a:ext cx="8399491" cy="5281612"/>
          </a:xfrm>
        </p:spPr>
        <p:txBody>
          <a:bodyPr>
            <a:normAutofit/>
          </a:bodyPr>
          <a:lstStyle/>
          <a:p>
            <a:pPr marL="533400" indent="-533400"/>
            <a:r>
              <a:rPr lang="en-GB" sz="2600" dirty="0"/>
              <a:t>Saunders et al (2007) contend that research strategies can be ‘mixed &amp; matched’, and it is beneficial to do so:</a:t>
            </a:r>
          </a:p>
          <a:p>
            <a:pPr marL="533400" indent="-533400"/>
            <a:endParaRPr lang="en-GB" sz="2600" dirty="0"/>
          </a:p>
          <a:p>
            <a:pPr marL="533400" indent="-533400">
              <a:buFont typeface="Wingdings" pitchFamily="2" charset="2"/>
              <a:buAutoNum type="arabicPeriod"/>
            </a:pPr>
            <a:r>
              <a:rPr lang="en-GB" sz="2600" dirty="0"/>
              <a:t>Different methods for different purposes (e.g. interviews to get a feel for the issues, then questionnaires to address the important issues – or vice versa)</a:t>
            </a:r>
          </a:p>
          <a:p>
            <a:pPr marL="533400" indent="-533400">
              <a:buFont typeface="Wingdings" pitchFamily="2" charset="2"/>
              <a:buAutoNum type="arabicPeriod"/>
            </a:pPr>
            <a:r>
              <a:rPr lang="en-GB" sz="2600" dirty="0"/>
              <a:t>Enables triangulation to take place (the use of different data collection methods in a study to evaluate the extent to which findings are consistent, may be trusted and inferences made).</a:t>
            </a:r>
          </a:p>
        </p:txBody>
      </p:sp>
    </p:spTree>
    <p:extLst>
      <p:ext uri="{BB962C8B-B14F-4D97-AF65-F5344CB8AC3E}">
        <p14:creationId xmlns:p14="http://schemas.microsoft.com/office/powerpoint/2010/main" val="218902391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6898" name="Rectangle 2"/>
          <p:cNvSpPr>
            <a:spLocks noGrp="1" noChangeArrowheads="1"/>
          </p:cNvSpPr>
          <p:nvPr>
            <p:ph type="title"/>
          </p:nvPr>
        </p:nvSpPr>
        <p:spPr>
          <a:xfrm>
            <a:off x="2387601" y="180975"/>
            <a:ext cx="7808913" cy="1143000"/>
          </a:xfrm>
        </p:spPr>
        <p:txBody>
          <a:bodyPr/>
          <a:lstStyle/>
          <a:p>
            <a:r>
              <a:rPr lang="en-GB" sz="3200"/>
              <a:t>Time horizon: Longitudinal versus cross-sectional research</a:t>
            </a:r>
            <a:endParaRPr lang="en-US" sz="3200"/>
          </a:p>
        </p:txBody>
      </p:sp>
      <p:sp>
        <p:nvSpPr>
          <p:cNvPr id="336899" name="Rectangle 3"/>
          <p:cNvSpPr>
            <a:spLocks noGrp="1" noChangeArrowheads="1"/>
          </p:cNvSpPr>
          <p:nvPr>
            <p:ph type="body" idx="1"/>
          </p:nvPr>
        </p:nvSpPr>
        <p:spPr>
          <a:xfrm>
            <a:off x="2508251" y="1474789"/>
            <a:ext cx="7699375" cy="4467225"/>
          </a:xfrm>
        </p:spPr>
        <p:txBody>
          <a:bodyPr/>
          <a:lstStyle/>
          <a:p>
            <a:r>
              <a:rPr lang="en-GB" i="1" dirty="0"/>
              <a:t>Longitudinal</a:t>
            </a:r>
            <a:r>
              <a:rPr lang="en-GB" dirty="0"/>
              <a:t> research extends over a substantial period of time and involves studying changes over time.</a:t>
            </a:r>
          </a:p>
          <a:p>
            <a:endParaRPr lang="en-GB" i="1" dirty="0"/>
          </a:p>
          <a:p>
            <a:r>
              <a:rPr lang="en-GB" i="1" dirty="0"/>
              <a:t>Cross-sectional</a:t>
            </a:r>
            <a:r>
              <a:rPr lang="en-GB" dirty="0"/>
              <a:t> research takes a 'snapshot' of a situation in time. </a:t>
            </a:r>
            <a:endParaRPr lang="en-GB" dirty="0" smtClean="0"/>
          </a:p>
          <a:p>
            <a:endParaRPr lang="en-GB" dirty="0" smtClean="0"/>
          </a:p>
          <a:p>
            <a:r>
              <a:rPr lang="en-GB" dirty="0" smtClean="0"/>
              <a:t>You are likely to undertake cross-sectional research</a:t>
            </a:r>
            <a:endParaRPr lang="en-US" dirty="0"/>
          </a:p>
        </p:txBody>
      </p:sp>
    </p:spTree>
    <p:extLst>
      <p:ext uri="{BB962C8B-B14F-4D97-AF65-F5344CB8AC3E}">
        <p14:creationId xmlns:p14="http://schemas.microsoft.com/office/powerpoint/2010/main" val="248381024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7266" name="Rectangle 2"/>
          <p:cNvSpPr>
            <a:spLocks noGrp="1" noChangeArrowheads="1"/>
          </p:cNvSpPr>
          <p:nvPr>
            <p:ph type="title"/>
          </p:nvPr>
        </p:nvSpPr>
        <p:spPr>
          <a:xfrm>
            <a:off x="2095472" y="1"/>
            <a:ext cx="8329616" cy="1154113"/>
          </a:xfrm>
        </p:spPr>
        <p:txBody>
          <a:bodyPr/>
          <a:lstStyle/>
          <a:p>
            <a:r>
              <a:rPr lang="en-GB" altLang="zh-CN" sz="4100" dirty="0">
                <a:ea typeface="宋体" charset="-122"/>
              </a:rPr>
              <a:t>Data collection - you </a:t>
            </a:r>
            <a:r>
              <a:rPr lang="en-GB" altLang="zh-CN" sz="4100" dirty="0">
                <a:ea typeface="宋体" charset="-122"/>
              </a:rPr>
              <a:t>might:</a:t>
            </a:r>
            <a:endParaRPr lang="en-US" sz="4100" b="1" dirty="0">
              <a:ea typeface="宋体" charset="-122"/>
            </a:endParaRPr>
          </a:p>
        </p:txBody>
      </p:sp>
      <p:sp>
        <p:nvSpPr>
          <p:cNvPr id="267267" name="Rectangle 3"/>
          <p:cNvSpPr>
            <a:spLocks noGrp="1" noChangeArrowheads="1"/>
          </p:cNvSpPr>
          <p:nvPr>
            <p:ph type="body" idx="1"/>
          </p:nvPr>
        </p:nvSpPr>
        <p:spPr>
          <a:xfrm>
            <a:off x="2047822" y="1484785"/>
            <a:ext cx="8377266" cy="5254625"/>
          </a:xfrm>
        </p:spPr>
        <p:txBody>
          <a:bodyPr>
            <a:noAutofit/>
          </a:bodyPr>
          <a:lstStyle/>
          <a:p>
            <a:pPr>
              <a:lnSpc>
                <a:spcPct val="80000"/>
              </a:lnSpc>
            </a:pPr>
            <a:r>
              <a:rPr lang="en-GB" altLang="zh-CN" sz="2600" dirty="0">
                <a:ea typeface="宋体" charset="-122"/>
              </a:rPr>
              <a:t>Ask a group of </a:t>
            </a:r>
            <a:r>
              <a:rPr lang="en-GB" altLang="zh-CN" sz="2600" dirty="0">
                <a:ea typeface="宋体" charset="-122"/>
              </a:rPr>
              <a:t>people to </a:t>
            </a:r>
            <a:r>
              <a:rPr lang="en-GB" altLang="zh-CN" sz="2600" dirty="0">
                <a:ea typeface="宋体" charset="-122"/>
              </a:rPr>
              <a:t>complete a </a:t>
            </a:r>
            <a:r>
              <a:rPr lang="en-GB" altLang="zh-CN" sz="2600" b="1" u="sng" dirty="0">
                <a:ea typeface="宋体" charset="-122"/>
              </a:rPr>
              <a:t>questionnaire</a:t>
            </a:r>
            <a:r>
              <a:rPr lang="en-GB" altLang="zh-CN" sz="2600" dirty="0">
                <a:ea typeface="宋体" charset="-122"/>
              </a:rPr>
              <a:t>. The completed </a:t>
            </a:r>
            <a:r>
              <a:rPr lang="en-GB" altLang="zh-CN" sz="2600" i="1" dirty="0">
                <a:ea typeface="宋体" charset="-122"/>
              </a:rPr>
              <a:t>questionnaires</a:t>
            </a:r>
            <a:r>
              <a:rPr lang="en-GB" altLang="zh-CN" sz="2600" dirty="0">
                <a:ea typeface="宋体" charset="-122"/>
              </a:rPr>
              <a:t> represent important data, which you will analyse to produce answers to your questions.</a:t>
            </a:r>
          </a:p>
          <a:p>
            <a:pPr>
              <a:lnSpc>
                <a:spcPct val="80000"/>
              </a:lnSpc>
            </a:pPr>
            <a:r>
              <a:rPr lang="en-GB" altLang="zh-CN" sz="2600" dirty="0">
                <a:ea typeface="宋体" charset="-122"/>
              </a:rPr>
              <a:t>Conduct </a:t>
            </a:r>
            <a:r>
              <a:rPr lang="en-GB" altLang="zh-CN" sz="2600" b="1" u="sng" dirty="0">
                <a:ea typeface="宋体" charset="-122"/>
              </a:rPr>
              <a:t>interviews</a:t>
            </a:r>
            <a:r>
              <a:rPr lang="en-GB" altLang="zh-CN" sz="2600" dirty="0">
                <a:ea typeface="宋体" charset="-122"/>
              </a:rPr>
              <a:t> with </a:t>
            </a:r>
            <a:r>
              <a:rPr lang="en-GB" altLang="zh-CN" sz="2600" dirty="0">
                <a:ea typeface="宋体" charset="-122"/>
              </a:rPr>
              <a:t>managers </a:t>
            </a:r>
            <a:r>
              <a:rPr lang="en-GB" altLang="zh-CN" sz="2600" dirty="0">
                <a:ea typeface="宋体" charset="-122"/>
              </a:rPr>
              <a:t>&amp; </a:t>
            </a:r>
            <a:r>
              <a:rPr lang="en-GB" altLang="zh-CN" sz="2600" i="1" dirty="0">
                <a:ea typeface="宋体" charset="-122"/>
              </a:rPr>
              <a:t>record</a:t>
            </a:r>
            <a:r>
              <a:rPr lang="en-GB" altLang="zh-CN" sz="2600" dirty="0">
                <a:ea typeface="宋体" charset="-122"/>
              </a:rPr>
              <a:t> these interviews</a:t>
            </a:r>
            <a:r>
              <a:rPr lang="en-US" altLang="zh-CN" sz="2600" dirty="0">
                <a:ea typeface="宋体" charset="-122"/>
              </a:rPr>
              <a:t>. The </a:t>
            </a:r>
            <a:r>
              <a:rPr lang="en-US" altLang="zh-CN" sz="2600" i="1" dirty="0">
                <a:ea typeface="宋体" charset="-122"/>
              </a:rPr>
              <a:t>tape recordings</a:t>
            </a:r>
            <a:r>
              <a:rPr lang="en-US" altLang="zh-CN" sz="2600" dirty="0">
                <a:ea typeface="宋体" charset="-122"/>
              </a:rPr>
              <a:t> and </a:t>
            </a:r>
            <a:r>
              <a:rPr lang="en-US" altLang="zh-CN" sz="2600" i="1" dirty="0">
                <a:ea typeface="宋体" charset="-122"/>
              </a:rPr>
              <a:t>written transcripts</a:t>
            </a:r>
            <a:r>
              <a:rPr lang="en-US" altLang="zh-CN" sz="2600" dirty="0">
                <a:ea typeface="宋体" charset="-122"/>
              </a:rPr>
              <a:t> you make from these tapes represent important data, which you will analyze to produce answers to your questions.</a:t>
            </a:r>
          </a:p>
          <a:p>
            <a:pPr>
              <a:lnSpc>
                <a:spcPct val="80000"/>
              </a:lnSpc>
            </a:pPr>
            <a:r>
              <a:rPr lang="en-US" altLang="zh-CN" sz="2600" b="1" u="sng" dirty="0">
                <a:ea typeface="宋体" charset="-122"/>
              </a:rPr>
              <a:t>Observe</a:t>
            </a:r>
            <a:r>
              <a:rPr lang="en-US" altLang="zh-CN" sz="2600" dirty="0">
                <a:ea typeface="宋体" charset="-122"/>
              </a:rPr>
              <a:t> </a:t>
            </a:r>
            <a:r>
              <a:rPr lang="en-US" altLang="zh-CN" sz="2600" dirty="0">
                <a:ea typeface="宋体" charset="-122"/>
              </a:rPr>
              <a:t>managers making important business decisions or observe </a:t>
            </a:r>
            <a:r>
              <a:rPr lang="en-US" altLang="zh-CN" sz="2600" dirty="0">
                <a:ea typeface="宋体" charset="-122"/>
              </a:rPr>
              <a:t>participants’ </a:t>
            </a:r>
            <a:r>
              <a:rPr lang="en-US" altLang="zh-CN" sz="2600" dirty="0" err="1">
                <a:ea typeface="宋体" charset="-122"/>
              </a:rPr>
              <a:t>behaviour</a:t>
            </a:r>
            <a:r>
              <a:rPr lang="en-US" altLang="zh-CN" sz="2600" dirty="0">
                <a:ea typeface="宋体" charset="-122"/>
              </a:rPr>
              <a:t> at a rugby match; possible </a:t>
            </a:r>
            <a:r>
              <a:rPr lang="en-US" altLang="zh-CN" sz="2600" i="1" dirty="0">
                <a:ea typeface="宋体" charset="-122"/>
              </a:rPr>
              <a:t>video </a:t>
            </a:r>
            <a:r>
              <a:rPr lang="en-US" altLang="zh-CN" sz="2600" i="1" dirty="0">
                <a:ea typeface="宋体" charset="-122"/>
              </a:rPr>
              <a:t>tape</a:t>
            </a:r>
            <a:r>
              <a:rPr lang="en-US" altLang="zh-CN" sz="2600" dirty="0">
                <a:ea typeface="宋体" charset="-122"/>
              </a:rPr>
              <a:t> </a:t>
            </a:r>
            <a:r>
              <a:rPr lang="en-US" altLang="zh-CN" sz="2600" dirty="0">
                <a:ea typeface="宋体" charset="-122"/>
              </a:rPr>
              <a:t>usage. </a:t>
            </a:r>
            <a:endParaRPr lang="en-US" altLang="zh-CN" sz="2600" dirty="0">
              <a:ea typeface="宋体" charset="-122"/>
            </a:endParaRPr>
          </a:p>
          <a:p>
            <a:pPr>
              <a:lnSpc>
                <a:spcPct val="80000"/>
              </a:lnSpc>
            </a:pPr>
            <a:r>
              <a:rPr lang="en-US" altLang="zh-CN" sz="2600" dirty="0">
                <a:ea typeface="宋体" charset="-122"/>
              </a:rPr>
              <a:t>You </a:t>
            </a:r>
            <a:r>
              <a:rPr lang="en-US" altLang="zh-CN" sz="2600" dirty="0">
                <a:ea typeface="宋体" charset="-122"/>
              </a:rPr>
              <a:t>may access company </a:t>
            </a:r>
            <a:r>
              <a:rPr lang="en-US" altLang="zh-CN" sz="2600" b="1" i="1" dirty="0">
                <a:ea typeface="宋体" charset="-122"/>
              </a:rPr>
              <a:t>websites</a:t>
            </a:r>
            <a:r>
              <a:rPr lang="en-US" altLang="zh-CN" sz="2600" dirty="0">
                <a:ea typeface="宋体" charset="-122"/>
              </a:rPr>
              <a:t> (or other company </a:t>
            </a:r>
            <a:r>
              <a:rPr lang="en-US" altLang="zh-CN" sz="2600" b="1" i="1" dirty="0">
                <a:ea typeface="宋体" charset="-122"/>
              </a:rPr>
              <a:t>documents for review</a:t>
            </a:r>
            <a:r>
              <a:rPr lang="en-US" altLang="zh-CN" sz="2600" dirty="0">
                <a:ea typeface="宋体" charset="-122"/>
              </a:rPr>
              <a:t>) which contain important data, which you will analyze to produce answers to your questions. </a:t>
            </a:r>
            <a:endParaRPr lang="en-US" sz="2600" dirty="0"/>
          </a:p>
        </p:txBody>
      </p:sp>
    </p:spTree>
    <p:extLst>
      <p:ext uri="{BB962C8B-B14F-4D97-AF65-F5344CB8AC3E}">
        <p14:creationId xmlns:p14="http://schemas.microsoft.com/office/powerpoint/2010/main" val="2030645405"/>
      </p:ext>
    </p:extLst>
  </p:cSld>
  <p:clrMapOvr>
    <a:masterClrMapping/>
  </p:clrMapOvr>
  <p:transition/>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7986" name="Rectangle 2"/>
          <p:cNvSpPr>
            <a:spLocks noGrp="1" noChangeArrowheads="1"/>
          </p:cNvSpPr>
          <p:nvPr>
            <p:ph type="title"/>
          </p:nvPr>
        </p:nvSpPr>
        <p:spPr/>
        <p:txBody>
          <a:bodyPr/>
          <a:lstStyle/>
          <a:p>
            <a:r>
              <a:rPr lang="en-GB" dirty="0" smtClean="0"/>
              <a:t>Questionnaires </a:t>
            </a:r>
            <a:r>
              <a:rPr lang="en-GB" sz="2400" dirty="0"/>
              <a:t>(positivistic)</a:t>
            </a:r>
            <a:endParaRPr lang="en-US" sz="2400" dirty="0"/>
          </a:p>
        </p:txBody>
      </p:sp>
      <p:sp>
        <p:nvSpPr>
          <p:cNvPr id="297987" name="Rectangle 3"/>
          <p:cNvSpPr>
            <a:spLocks noGrp="1" noChangeArrowheads="1"/>
          </p:cNvSpPr>
          <p:nvPr>
            <p:ph type="body" idx="1"/>
          </p:nvPr>
        </p:nvSpPr>
        <p:spPr>
          <a:xfrm>
            <a:off x="2095473" y="1571612"/>
            <a:ext cx="8372477" cy="5000660"/>
          </a:xfrm>
        </p:spPr>
        <p:txBody>
          <a:bodyPr>
            <a:noAutofit/>
          </a:bodyPr>
          <a:lstStyle/>
          <a:p>
            <a:pPr>
              <a:lnSpc>
                <a:spcPct val="90000"/>
              </a:lnSpc>
              <a:buFont typeface="Wingdings" pitchFamily="2" charset="2"/>
              <a:buChar char="ü"/>
            </a:pPr>
            <a:r>
              <a:rPr lang="en-GB" sz="2400" dirty="0"/>
              <a:t>Efficient for a </a:t>
            </a:r>
            <a:r>
              <a:rPr lang="en-GB" sz="2400" i="1" dirty="0"/>
              <a:t>large sample</a:t>
            </a:r>
            <a:r>
              <a:rPr lang="en-GB" sz="2400" dirty="0"/>
              <a:t> of people (same set of questions).</a:t>
            </a:r>
          </a:p>
          <a:p>
            <a:pPr>
              <a:lnSpc>
                <a:spcPct val="90000"/>
              </a:lnSpc>
              <a:buFont typeface="Wingdings" pitchFamily="2" charset="2"/>
              <a:buChar char="ü"/>
            </a:pPr>
            <a:r>
              <a:rPr lang="en-GB" sz="2400" i="1" dirty="0"/>
              <a:t>Standardised</a:t>
            </a:r>
            <a:r>
              <a:rPr lang="en-GB" sz="2400" dirty="0"/>
              <a:t> questions</a:t>
            </a:r>
            <a:endParaRPr lang="en-GB" sz="2400" dirty="0"/>
          </a:p>
          <a:p>
            <a:pPr>
              <a:lnSpc>
                <a:spcPct val="90000"/>
              </a:lnSpc>
              <a:buFont typeface="Wingdings" pitchFamily="2" charset="2"/>
              <a:buChar char="ü"/>
            </a:pPr>
            <a:r>
              <a:rPr lang="en-GB" sz="2400" dirty="0"/>
              <a:t>Require </a:t>
            </a:r>
            <a:r>
              <a:rPr lang="en-GB" sz="2400" i="1" dirty="0"/>
              <a:t>less skill</a:t>
            </a:r>
            <a:r>
              <a:rPr lang="en-GB" sz="2400" dirty="0"/>
              <a:t> and sensitivity to administer than interviews.</a:t>
            </a:r>
          </a:p>
          <a:p>
            <a:pPr>
              <a:lnSpc>
                <a:spcPct val="90000"/>
              </a:lnSpc>
              <a:buFont typeface="Wingdings" pitchFamily="2" charset="2"/>
              <a:buChar char="ü"/>
            </a:pPr>
            <a:r>
              <a:rPr lang="en-GB" sz="2400" i="1" dirty="0"/>
              <a:t>Quantitative </a:t>
            </a:r>
            <a:r>
              <a:rPr lang="en-GB" sz="2400" dirty="0"/>
              <a:t>data, so </a:t>
            </a:r>
            <a:r>
              <a:rPr lang="en-GB" sz="2400" i="1" dirty="0"/>
              <a:t>easy </a:t>
            </a:r>
            <a:r>
              <a:rPr lang="en-GB" sz="2400" i="1" dirty="0"/>
              <a:t>to </a:t>
            </a:r>
            <a:r>
              <a:rPr lang="en-GB" sz="2400" i="1" dirty="0"/>
              <a:t>analyse </a:t>
            </a:r>
            <a:endParaRPr lang="en-GB" sz="2400" dirty="0"/>
          </a:p>
          <a:p>
            <a:pPr>
              <a:lnSpc>
                <a:spcPct val="90000"/>
              </a:lnSpc>
              <a:buFont typeface="Wingdings" pitchFamily="2" charset="2"/>
              <a:buChar char="ü"/>
            </a:pPr>
            <a:r>
              <a:rPr lang="en-GB" sz="2400" dirty="0"/>
              <a:t>Reduce possibility </a:t>
            </a:r>
            <a:r>
              <a:rPr lang="en-GB" sz="2400" dirty="0"/>
              <a:t>of </a:t>
            </a:r>
            <a:r>
              <a:rPr lang="en-GB" sz="2400" i="1" dirty="0"/>
              <a:t>bias</a:t>
            </a:r>
            <a:r>
              <a:rPr lang="en-GB" sz="2400" dirty="0"/>
              <a:t>.</a:t>
            </a:r>
          </a:p>
          <a:p>
            <a:pPr>
              <a:lnSpc>
                <a:spcPct val="80000"/>
              </a:lnSpc>
              <a:buFont typeface="Wingdings" pitchFamily="2" charset="2"/>
              <a:buChar char="ü"/>
            </a:pPr>
            <a:r>
              <a:rPr lang="en-GB" sz="2400" i="1" dirty="0"/>
              <a:t>Cheap</a:t>
            </a:r>
            <a:r>
              <a:rPr lang="en-GB" sz="2400" dirty="0"/>
              <a:t> </a:t>
            </a:r>
            <a:r>
              <a:rPr lang="en-GB" sz="2400" dirty="0"/>
              <a:t>to administer</a:t>
            </a:r>
            <a:r>
              <a:rPr lang="en-GB" sz="2400" dirty="0"/>
              <a:t>. </a:t>
            </a:r>
          </a:p>
          <a:p>
            <a:pPr>
              <a:lnSpc>
                <a:spcPct val="80000"/>
              </a:lnSpc>
              <a:buSzPct val="80000"/>
              <a:buFont typeface="Wingdings 2" pitchFamily="18" charset="2"/>
              <a:buChar char=""/>
            </a:pPr>
            <a:endParaRPr lang="en-GB" sz="2400" dirty="0"/>
          </a:p>
          <a:p>
            <a:pPr>
              <a:lnSpc>
                <a:spcPct val="80000"/>
              </a:lnSpc>
              <a:buSzPct val="80000"/>
              <a:buFont typeface="Wingdings 2" pitchFamily="18" charset="2"/>
              <a:buChar char=""/>
            </a:pPr>
            <a:r>
              <a:rPr lang="en-GB" sz="2400" dirty="0"/>
              <a:t>Good </a:t>
            </a:r>
            <a:r>
              <a:rPr lang="en-GB" sz="2400" i="1" dirty="0"/>
              <a:t>questionnaire design</a:t>
            </a:r>
            <a:r>
              <a:rPr lang="en-GB" sz="2400" dirty="0"/>
              <a:t> is crucial to avoid ambiguity &amp; bias.</a:t>
            </a:r>
          </a:p>
          <a:p>
            <a:pPr>
              <a:lnSpc>
                <a:spcPct val="80000"/>
              </a:lnSpc>
              <a:buSzPct val="80000"/>
              <a:buFont typeface="Wingdings 2" pitchFamily="18" charset="2"/>
              <a:buChar char=""/>
            </a:pPr>
            <a:r>
              <a:rPr lang="en-GB" sz="2400" dirty="0"/>
              <a:t>Development requires considerable </a:t>
            </a:r>
            <a:r>
              <a:rPr lang="en-GB" sz="2400" i="1" dirty="0"/>
              <a:t>skill and time</a:t>
            </a:r>
            <a:r>
              <a:rPr lang="en-GB" sz="2400" dirty="0"/>
              <a:t>.</a:t>
            </a:r>
          </a:p>
          <a:p>
            <a:pPr>
              <a:lnSpc>
                <a:spcPct val="80000"/>
              </a:lnSpc>
              <a:buSzPct val="80000"/>
              <a:buFont typeface="Wingdings 2" pitchFamily="18" charset="2"/>
              <a:buChar char=""/>
            </a:pPr>
            <a:r>
              <a:rPr lang="en-GB" sz="2400" dirty="0"/>
              <a:t>Not suitable for large numbers of </a:t>
            </a:r>
            <a:r>
              <a:rPr lang="en-GB" sz="2400" i="1" dirty="0"/>
              <a:t>open questions.</a:t>
            </a:r>
            <a:endParaRPr lang="en-GB" sz="2400" dirty="0"/>
          </a:p>
          <a:p>
            <a:pPr>
              <a:lnSpc>
                <a:spcPct val="80000"/>
              </a:lnSpc>
              <a:buSzPct val="80000"/>
              <a:buFont typeface="Wingdings 2" pitchFamily="18" charset="2"/>
              <a:buChar char=""/>
            </a:pPr>
            <a:r>
              <a:rPr lang="en-GB" sz="2400" dirty="0"/>
              <a:t>It is not possible to ‘</a:t>
            </a:r>
            <a:r>
              <a:rPr lang="en-GB" sz="2400" i="1" dirty="0"/>
              <a:t>probe’</a:t>
            </a:r>
            <a:r>
              <a:rPr lang="en-GB" sz="2400" dirty="0"/>
              <a:t> interesting responses.</a:t>
            </a:r>
          </a:p>
          <a:p>
            <a:pPr>
              <a:lnSpc>
                <a:spcPct val="80000"/>
              </a:lnSpc>
              <a:buSzPct val="80000"/>
              <a:buFont typeface="Wingdings 2" pitchFamily="18" charset="2"/>
              <a:buChar char=""/>
            </a:pPr>
            <a:r>
              <a:rPr lang="en-GB" sz="2400" i="1" dirty="0"/>
              <a:t>Response rates</a:t>
            </a:r>
            <a:r>
              <a:rPr lang="en-GB" sz="2400" dirty="0"/>
              <a:t> can be low</a:t>
            </a:r>
            <a:endParaRPr lang="en-US" sz="2400" dirty="0"/>
          </a:p>
          <a:p>
            <a:pPr>
              <a:lnSpc>
                <a:spcPct val="90000"/>
              </a:lnSpc>
            </a:pPr>
            <a:endParaRPr lang="en-GB" sz="2400" u="sng" dirty="0"/>
          </a:p>
          <a:p>
            <a:pPr>
              <a:lnSpc>
                <a:spcPct val="90000"/>
              </a:lnSpc>
            </a:pPr>
            <a:endParaRPr lang="en-US" sz="2400" dirty="0"/>
          </a:p>
        </p:txBody>
      </p:sp>
    </p:spTree>
    <p:extLst>
      <p:ext uri="{BB962C8B-B14F-4D97-AF65-F5344CB8AC3E}">
        <p14:creationId xmlns:p14="http://schemas.microsoft.com/office/powerpoint/2010/main" val="328894898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2082" name="Rectangle 2"/>
          <p:cNvSpPr>
            <a:spLocks noGrp="1" noChangeArrowheads="1"/>
          </p:cNvSpPr>
          <p:nvPr>
            <p:ph type="title"/>
          </p:nvPr>
        </p:nvSpPr>
        <p:spPr/>
        <p:txBody>
          <a:bodyPr>
            <a:normAutofit/>
          </a:bodyPr>
          <a:lstStyle/>
          <a:p>
            <a:r>
              <a:rPr lang="en-GB" dirty="0" smtClean="0"/>
              <a:t>Interviews </a:t>
            </a:r>
            <a:r>
              <a:rPr lang="en-GB" sz="2400" dirty="0"/>
              <a:t>(phenomenological)</a:t>
            </a:r>
            <a:endParaRPr lang="en-US" sz="2400" dirty="0"/>
          </a:p>
        </p:txBody>
      </p:sp>
      <p:sp>
        <p:nvSpPr>
          <p:cNvPr id="302083" name="Rectangle 3"/>
          <p:cNvSpPr>
            <a:spLocks noGrp="1" noChangeArrowheads="1"/>
          </p:cNvSpPr>
          <p:nvPr>
            <p:ph type="body" idx="1"/>
          </p:nvPr>
        </p:nvSpPr>
        <p:spPr/>
        <p:txBody>
          <a:bodyPr>
            <a:noAutofit/>
          </a:bodyPr>
          <a:lstStyle/>
          <a:p>
            <a:pPr>
              <a:lnSpc>
                <a:spcPct val="80000"/>
              </a:lnSpc>
              <a:buSzPct val="80000"/>
              <a:buFont typeface="Wingdings" pitchFamily="2" charset="2"/>
              <a:buChar char="ü"/>
            </a:pPr>
            <a:r>
              <a:rPr lang="en-GB" sz="2400" dirty="0"/>
              <a:t>Suitable for </a:t>
            </a:r>
            <a:r>
              <a:rPr lang="en-GB" sz="2400" i="1" dirty="0"/>
              <a:t>open-ended </a:t>
            </a:r>
            <a:r>
              <a:rPr lang="en-GB" sz="2400" i="1" dirty="0"/>
              <a:t>and/or complex questions</a:t>
            </a:r>
            <a:r>
              <a:rPr lang="en-GB" sz="2400" dirty="0"/>
              <a:t>.</a:t>
            </a:r>
          </a:p>
          <a:p>
            <a:pPr>
              <a:lnSpc>
                <a:spcPct val="80000"/>
              </a:lnSpc>
              <a:buSzPct val="80000"/>
              <a:buFont typeface="Wingdings" pitchFamily="2" charset="2"/>
              <a:buChar char="ü"/>
            </a:pPr>
            <a:r>
              <a:rPr lang="en-GB" sz="2400" dirty="0"/>
              <a:t>In depth, narrative, qualitative data.</a:t>
            </a:r>
            <a:endParaRPr lang="en-GB" sz="2400" dirty="0"/>
          </a:p>
          <a:p>
            <a:pPr>
              <a:lnSpc>
                <a:spcPct val="80000"/>
              </a:lnSpc>
              <a:buSzPct val="80000"/>
              <a:buFont typeface="Wingdings" pitchFamily="2" charset="2"/>
              <a:buChar char="ü"/>
            </a:pPr>
            <a:r>
              <a:rPr lang="en-GB" sz="2400" dirty="0"/>
              <a:t>Flexible – can insert new questions during the interview.</a:t>
            </a:r>
          </a:p>
          <a:p>
            <a:pPr>
              <a:lnSpc>
                <a:spcPct val="80000"/>
              </a:lnSpc>
              <a:buSzPct val="80000"/>
              <a:buFont typeface="Wingdings" pitchFamily="2" charset="2"/>
              <a:buChar char="ü"/>
            </a:pPr>
            <a:r>
              <a:rPr lang="en-GB" sz="2400" dirty="0"/>
              <a:t>Interviewer can create </a:t>
            </a:r>
            <a:r>
              <a:rPr lang="en-GB" sz="2400" i="1" dirty="0"/>
              <a:t>rapport</a:t>
            </a:r>
            <a:r>
              <a:rPr lang="en-GB" sz="2400" dirty="0"/>
              <a:t> with the </a:t>
            </a:r>
            <a:r>
              <a:rPr lang="en-GB" sz="2400" dirty="0"/>
              <a:t>interviewee.</a:t>
            </a:r>
            <a:endParaRPr lang="en-GB" sz="2400" dirty="0"/>
          </a:p>
          <a:p>
            <a:pPr>
              <a:lnSpc>
                <a:spcPct val="80000"/>
              </a:lnSpc>
              <a:buSzPct val="80000"/>
              <a:buFont typeface="Wingdings" pitchFamily="2" charset="2"/>
              <a:buChar char="ü"/>
            </a:pPr>
            <a:r>
              <a:rPr lang="en-GB" sz="2400" dirty="0"/>
              <a:t>‘</a:t>
            </a:r>
            <a:r>
              <a:rPr lang="en-GB" sz="2400" dirty="0"/>
              <a:t>Unusual’ behaviour </a:t>
            </a:r>
            <a:r>
              <a:rPr lang="en-GB" sz="2400" dirty="0"/>
              <a:t>and s</a:t>
            </a:r>
            <a:r>
              <a:rPr lang="en-GB" sz="2400" i="1" dirty="0"/>
              <a:t>ensitive </a:t>
            </a:r>
            <a:r>
              <a:rPr lang="en-GB" sz="2400" i="1" dirty="0"/>
              <a:t>topics</a:t>
            </a:r>
            <a:r>
              <a:rPr lang="en-GB" sz="2400" dirty="0"/>
              <a:t> are more easily </a:t>
            </a:r>
            <a:r>
              <a:rPr lang="en-GB" sz="2400" dirty="0"/>
              <a:t>discussed</a:t>
            </a:r>
            <a:r>
              <a:rPr lang="en-GB" sz="2400" dirty="0"/>
              <a:t>.</a:t>
            </a:r>
          </a:p>
          <a:p>
            <a:pPr>
              <a:lnSpc>
                <a:spcPct val="80000"/>
              </a:lnSpc>
              <a:buSzPct val="80000"/>
              <a:buFont typeface="Wingdings" pitchFamily="2" charset="2"/>
              <a:buChar char="ü"/>
            </a:pPr>
            <a:r>
              <a:rPr lang="en-GB" sz="2400" i="1" dirty="0"/>
              <a:t>Non-verbal </a:t>
            </a:r>
            <a:r>
              <a:rPr lang="en-GB" sz="2400" i="1" dirty="0"/>
              <a:t>communication</a:t>
            </a:r>
            <a:r>
              <a:rPr lang="en-GB" sz="2400" dirty="0"/>
              <a:t>  can be considered</a:t>
            </a:r>
            <a:r>
              <a:rPr lang="en-GB" sz="2400" dirty="0"/>
              <a:t>.</a:t>
            </a:r>
          </a:p>
          <a:p>
            <a:pPr>
              <a:lnSpc>
                <a:spcPct val="80000"/>
              </a:lnSpc>
            </a:pPr>
            <a:endParaRPr lang="en-GB" sz="2400" dirty="0"/>
          </a:p>
          <a:p>
            <a:pPr>
              <a:lnSpc>
                <a:spcPct val="80000"/>
              </a:lnSpc>
              <a:buSzPct val="80000"/>
              <a:buFont typeface="Wingdings 2" pitchFamily="18" charset="2"/>
              <a:buChar char=""/>
            </a:pPr>
            <a:r>
              <a:rPr lang="en-GB" sz="2400" dirty="0"/>
              <a:t>Interviews are </a:t>
            </a:r>
            <a:r>
              <a:rPr lang="en-GB" sz="2400" i="1" dirty="0"/>
              <a:t>time</a:t>
            </a:r>
            <a:r>
              <a:rPr lang="en-GB" sz="2400" dirty="0"/>
              <a:t> consuming and more difficult to analyse.</a:t>
            </a:r>
          </a:p>
          <a:p>
            <a:pPr>
              <a:lnSpc>
                <a:spcPct val="80000"/>
              </a:lnSpc>
              <a:buSzPct val="80000"/>
              <a:buFont typeface="Wingdings 2" pitchFamily="18" charset="2"/>
              <a:buChar char=""/>
            </a:pPr>
            <a:r>
              <a:rPr lang="en-GB" sz="2400" dirty="0"/>
              <a:t>The process is </a:t>
            </a:r>
            <a:r>
              <a:rPr lang="en-GB" sz="2400" i="1" dirty="0"/>
              <a:t>expensive</a:t>
            </a:r>
            <a:r>
              <a:rPr lang="en-GB" sz="2400" dirty="0"/>
              <a:t>.</a:t>
            </a:r>
          </a:p>
          <a:p>
            <a:pPr>
              <a:lnSpc>
                <a:spcPct val="80000"/>
              </a:lnSpc>
              <a:buSzPct val="80000"/>
              <a:buFont typeface="Wingdings 2" pitchFamily="18" charset="2"/>
              <a:buChar char=""/>
            </a:pPr>
            <a:r>
              <a:rPr lang="en-GB" sz="2400" dirty="0"/>
              <a:t>Interviewees may give what they consider to be 'correct' or </a:t>
            </a:r>
            <a:r>
              <a:rPr lang="en-GB" sz="2400" i="1" dirty="0"/>
              <a:t>'acceptable'</a:t>
            </a:r>
            <a:r>
              <a:rPr lang="en-GB" sz="2400" dirty="0"/>
              <a:t> responses.</a:t>
            </a:r>
          </a:p>
          <a:p>
            <a:pPr>
              <a:lnSpc>
                <a:spcPct val="80000"/>
              </a:lnSpc>
              <a:buSzPct val="80000"/>
              <a:buFont typeface="Wingdings 2" pitchFamily="18" charset="2"/>
              <a:buChar char=""/>
            </a:pPr>
            <a:r>
              <a:rPr lang="en-GB" sz="2400" dirty="0"/>
              <a:t>The interviewer's tone of voice, intonation and phrasing of questions may </a:t>
            </a:r>
            <a:r>
              <a:rPr lang="en-GB" sz="2400" i="1" dirty="0"/>
              <a:t>bias</a:t>
            </a:r>
            <a:r>
              <a:rPr lang="en-GB" sz="2400" dirty="0"/>
              <a:t> the questions and distort the findings.</a:t>
            </a:r>
            <a:endParaRPr lang="en-US" sz="2400" dirty="0"/>
          </a:p>
          <a:p>
            <a:pPr>
              <a:lnSpc>
                <a:spcPct val="80000"/>
              </a:lnSpc>
            </a:pPr>
            <a:endParaRPr lang="en-US" sz="2400" dirty="0"/>
          </a:p>
          <a:p>
            <a:pPr>
              <a:lnSpc>
                <a:spcPct val="80000"/>
              </a:lnSpc>
            </a:pPr>
            <a:endParaRPr lang="en-GB" sz="2400" u="sng" dirty="0"/>
          </a:p>
        </p:txBody>
      </p:sp>
    </p:spTree>
    <p:extLst>
      <p:ext uri="{BB962C8B-B14F-4D97-AF65-F5344CB8AC3E}">
        <p14:creationId xmlns:p14="http://schemas.microsoft.com/office/powerpoint/2010/main" val="291646653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6178" name="Rectangle 2"/>
          <p:cNvSpPr>
            <a:spLocks noGrp="1" noChangeArrowheads="1"/>
          </p:cNvSpPr>
          <p:nvPr>
            <p:ph type="title"/>
          </p:nvPr>
        </p:nvSpPr>
        <p:spPr/>
        <p:txBody>
          <a:bodyPr>
            <a:normAutofit/>
          </a:bodyPr>
          <a:lstStyle/>
          <a:p>
            <a:r>
              <a:rPr lang="en-GB" dirty="0" smtClean="0"/>
              <a:t>Observation</a:t>
            </a:r>
            <a:endParaRPr lang="en-US" dirty="0"/>
          </a:p>
        </p:txBody>
      </p:sp>
      <p:sp>
        <p:nvSpPr>
          <p:cNvPr id="306179" name="Rectangle 3"/>
          <p:cNvSpPr>
            <a:spLocks noGrp="1" noChangeArrowheads="1"/>
          </p:cNvSpPr>
          <p:nvPr>
            <p:ph type="body" idx="1"/>
          </p:nvPr>
        </p:nvSpPr>
        <p:spPr/>
        <p:txBody>
          <a:bodyPr>
            <a:noAutofit/>
          </a:bodyPr>
          <a:lstStyle/>
          <a:p>
            <a:pPr>
              <a:buSzPct val="80000"/>
              <a:buFont typeface="Wingdings" pitchFamily="2" charset="2"/>
              <a:buChar char="ü"/>
            </a:pPr>
            <a:r>
              <a:rPr lang="en-GB" sz="2800" dirty="0"/>
              <a:t>Monitor </a:t>
            </a:r>
            <a:r>
              <a:rPr lang="en-GB" sz="2800" dirty="0"/>
              <a:t>what </a:t>
            </a:r>
            <a:r>
              <a:rPr lang="en-GB" sz="2800" i="1" dirty="0"/>
              <a:t>actually</a:t>
            </a:r>
            <a:r>
              <a:rPr lang="en-GB" sz="2800" dirty="0"/>
              <a:t> </a:t>
            </a:r>
            <a:r>
              <a:rPr lang="en-GB" sz="2800" dirty="0"/>
              <a:t>happens. </a:t>
            </a:r>
            <a:endParaRPr lang="en-GB" sz="2800" dirty="0"/>
          </a:p>
          <a:p>
            <a:pPr>
              <a:buSzPct val="80000"/>
              <a:buFont typeface="Wingdings" pitchFamily="2" charset="2"/>
              <a:buChar char="ü"/>
            </a:pPr>
            <a:r>
              <a:rPr lang="en-GB" sz="2800" dirty="0"/>
              <a:t>Less human interactivity: more objective, </a:t>
            </a:r>
            <a:r>
              <a:rPr lang="en-GB" sz="2800" dirty="0"/>
              <a:t>less bias.</a:t>
            </a:r>
          </a:p>
          <a:p>
            <a:pPr>
              <a:buSzPct val="80000"/>
              <a:buFont typeface="Wingdings" pitchFamily="2" charset="2"/>
              <a:buChar char="ü"/>
            </a:pPr>
            <a:r>
              <a:rPr lang="en-GB" sz="2800" dirty="0"/>
              <a:t>Can </a:t>
            </a:r>
            <a:r>
              <a:rPr lang="en-GB" sz="2800" dirty="0"/>
              <a:t>be more cost-effective and less </a:t>
            </a:r>
            <a:r>
              <a:rPr lang="en-GB" sz="2800" dirty="0"/>
              <a:t>intrusive</a:t>
            </a:r>
          </a:p>
          <a:p>
            <a:pPr>
              <a:lnSpc>
                <a:spcPct val="80000"/>
              </a:lnSpc>
            </a:pPr>
            <a:endParaRPr lang="en-GB" sz="2800" dirty="0"/>
          </a:p>
          <a:p>
            <a:pPr>
              <a:lnSpc>
                <a:spcPct val="80000"/>
              </a:lnSpc>
              <a:buSzPct val="80000"/>
              <a:buFont typeface="Wingdings 2" pitchFamily="18" charset="2"/>
              <a:buChar char="O"/>
            </a:pPr>
            <a:r>
              <a:rPr lang="en-GB" sz="2800" dirty="0"/>
              <a:t>Only behaviour is observed, not motives, attitudes or mental processes (how but not why of behaviour).</a:t>
            </a:r>
          </a:p>
          <a:p>
            <a:pPr>
              <a:lnSpc>
                <a:spcPct val="80000"/>
              </a:lnSpc>
              <a:buSzPct val="80000"/>
              <a:buFont typeface="Wingdings 2" pitchFamily="18" charset="2"/>
              <a:buChar char="O"/>
            </a:pPr>
            <a:r>
              <a:rPr lang="en-GB" sz="2800" dirty="0"/>
              <a:t>People may </a:t>
            </a:r>
            <a:r>
              <a:rPr lang="en-GB" sz="2800" i="1" dirty="0"/>
              <a:t>unwittingly</a:t>
            </a:r>
            <a:r>
              <a:rPr lang="en-GB" sz="2800" dirty="0"/>
              <a:t> or </a:t>
            </a:r>
            <a:r>
              <a:rPr lang="en-GB" sz="2800" i="1" dirty="0"/>
              <a:t>deliberately</a:t>
            </a:r>
            <a:r>
              <a:rPr lang="en-GB" sz="2800" dirty="0"/>
              <a:t> behave differently when being observed. </a:t>
            </a:r>
          </a:p>
          <a:p>
            <a:pPr>
              <a:lnSpc>
                <a:spcPct val="80000"/>
              </a:lnSpc>
              <a:buSzPct val="80000"/>
              <a:buFont typeface="Wingdings 2" pitchFamily="18" charset="2"/>
              <a:buChar char="O"/>
            </a:pPr>
            <a:r>
              <a:rPr lang="en-GB" sz="2800" dirty="0"/>
              <a:t>Can be time-consuming and labour intensive.</a:t>
            </a:r>
          </a:p>
          <a:p>
            <a:pPr>
              <a:lnSpc>
                <a:spcPct val="80000"/>
              </a:lnSpc>
              <a:buSzPct val="80000"/>
              <a:buFont typeface="Wingdings 2" pitchFamily="18" charset="2"/>
              <a:buChar char="O"/>
            </a:pPr>
            <a:r>
              <a:rPr lang="en-GB" sz="2800" dirty="0"/>
              <a:t>Ethical considerations – invasion of privacy.</a:t>
            </a:r>
            <a:endParaRPr lang="en-US" sz="2800" dirty="0"/>
          </a:p>
          <a:p>
            <a:endParaRPr lang="en-GB" sz="2800" u="sng" dirty="0"/>
          </a:p>
          <a:p>
            <a:endParaRPr lang="en-US" sz="2800" dirty="0"/>
          </a:p>
        </p:txBody>
      </p:sp>
    </p:spTree>
    <p:extLst>
      <p:ext uri="{BB962C8B-B14F-4D97-AF65-F5344CB8AC3E}">
        <p14:creationId xmlns:p14="http://schemas.microsoft.com/office/powerpoint/2010/main" val="144668396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5592" name="Text Box 8"/>
          <p:cNvSpPr txBox="1">
            <a:spLocks noChangeArrowheads="1"/>
          </p:cNvSpPr>
          <p:nvPr/>
        </p:nvSpPr>
        <p:spPr bwMode="auto">
          <a:xfrm>
            <a:off x="1822451" y="5884864"/>
            <a:ext cx="8677275" cy="731837"/>
          </a:xfrm>
          <a:prstGeom prst="rect">
            <a:avLst/>
          </a:prstGeom>
          <a:noFill/>
          <a:ln w="9525">
            <a:noFill/>
            <a:miter lim="800000"/>
            <a:headEnd/>
            <a:tailEnd/>
          </a:ln>
          <a:effectLst/>
        </p:spPr>
        <p:txBody>
          <a:bodyPr>
            <a:spAutoFit/>
          </a:bodyPr>
          <a:lstStyle/>
          <a:p>
            <a:pPr eaLnBrk="0" fontAlgn="base" hangingPunct="0">
              <a:spcBef>
                <a:spcPct val="50000"/>
              </a:spcBef>
              <a:spcAft>
                <a:spcPct val="0"/>
              </a:spcAft>
            </a:pPr>
            <a:r>
              <a:rPr lang="en-US" sz="2400">
                <a:solidFill>
                  <a:prstClr val="black"/>
                </a:solidFill>
                <a:latin typeface="Arial" charset="0"/>
              </a:rPr>
              <a:t>Population, sample and individual cases </a:t>
            </a:r>
          </a:p>
          <a:p>
            <a:pPr eaLnBrk="0" fontAlgn="base" hangingPunct="0">
              <a:spcBef>
                <a:spcPct val="50000"/>
              </a:spcBef>
              <a:spcAft>
                <a:spcPct val="0"/>
              </a:spcAft>
            </a:pPr>
            <a:r>
              <a:rPr lang="en-GB" sz="1200">
                <a:solidFill>
                  <a:prstClr val="black"/>
                </a:solidFill>
                <a:latin typeface="Verdana" pitchFamily="34" charset="0"/>
              </a:rPr>
              <a:t>Saunders, Lewis and Thornhill,</a:t>
            </a:r>
            <a:r>
              <a:rPr lang="en-US" sz="1200">
                <a:solidFill>
                  <a:prstClr val="black"/>
                </a:solidFill>
                <a:latin typeface="Verdana" pitchFamily="34" charset="0"/>
              </a:rPr>
              <a:t> </a:t>
            </a:r>
            <a:r>
              <a:rPr lang="en-GB" sz="1200" i="1">
                <a:solidFill>
                  <a:prstClr val="black"/>
                </a:solidFill>
                <a:latin typeface="Verdana" pitchFamily="34" charset="0"/>
              </a:rPr>
              <a:t>Research Methods in Business</a:t>
            </a:r>
            <a:r>
              <a:rPr lang="en-GB" sz="1200">
                <a:solidFill>
                  <a:prstClr val="black"/>
                </a:solidFill>
                <a:latin typeface="Verdana" pitchFamily="34" charset="0"/>
              </a:rPr>
              <a:t>, 4th Edition</a:t>
            </a:r>
            <a:r>
              <a:rPr lang="en-GB" sz="1200" i="1">
                <a:solidFill>
                  <a:prstClr val="black"/>
                </a:solidFill>
                <a:latin typeface="Verdana" pitchFamily="34" charset="0"/>
              </a:rPr>
              <a:t> </a:t>
            </a:r>
            <a:r>
              <a:rPr lang="en-GB" sz="1200">
                <a:solidFill>
                  <a:prstClr val="black"/>
                </a:solidFill>
                <a:latin typeface="Verdana" pitchFamily="34" charset="0"/>
              </a:rPr>
              <a:t>© Pearson Education Limited 2007</a:t>
            </a:r>
            <a:endParaRPr lang="en-US" sz="1200">
              <a:solidFill>
                <a:prstClr val="black"/>
              </a:solidFill>
              <a:latin typeface="Verdana" pitchFamily="34" charset="0"/>
            </a:endParaRPr>
          </a:p>
        </p:txBody>
      </p:sp>
      <p:pic>
        <p:nvPicPr>
          <p:cNvPr id="195607" name="Picture 23" descr="C07NF001"/>
          <p:cNvPicPr>
            <a:picLocks noChangeAspect="1" noChangeArrowheads="1"/>
          </p:cNvPicPr>
          <p:nvPr/>
        </p:nvPicPr>
        <p:blipFill>
          <a:blip r:embed="rId2"/>
          <a:srcRect/>
          <a:stretch>
            <a:fillRect/>
          </a:stretch>
        </p:blipFill>
        <p:spPr bwMode="auto">
          <a:xfrm>
            <a:off x="2452663" y="1214423"/>
            <a:ext cx="6861195" cy="4463675"/>
          </a:xfrm>
          <a:prstGeom prst="rect">
            <a:avLst/>
          </a:prstGeom>
          <a:noFill/>
          <a:ln w="9525">
            <a:noFill/>
            <a:miter lim="800000"/>
            <a:headEnd/>
            <a:tailEnd/>
          </a:ln>
        </p:spPr>
      </p:pic>
      <p:sp>
        <p:nvSpPr>
          <p:cNvPr id="4" name="TextBox 3"/>
          <p:cNvSpPr txBox="1"/>
          <p:nvPr/>
        </p:nvSpPr>
        <p:spPr>
          <a:xfrm>
            <a:off x="2095472" y="500042"/>
            <a:ext cx="7715304" cy="707886"/>
          </a:xfrm>
          <a:prstGeom prst="rect">
            <a:avLst/>
          </a:prstGeom>
          <a:noFill/>
        </p:spPr>
        <p:txBody>
          <a:bodyPr wrap="square" rtlCol="0">
            <a:spAutoFit/>
          </a:bodyPr>
          <a:lstStyle/>
          <a:p>
            <a:pPr eaLnBrk="0" fontAlgn="base" hangingPunct="0">
              <a:spcBef>
                <a:spcPct val="0"/>
              </a:spcBef>
              <a:spcAft>
                <a:spcPct val="0"/>
              </a:spcAft>
            </a:pPr>
            <a:r>
              <a:rPr lang="en-GB" sz="4000" dirty="0">
                <a:solidFill>
                  <a:srgbClr val="775F55"/>
                </a:solidFill>
              </a:rPr>
              <a:t>Who will you question/observe, etc?</a:t>
            </a:r>
            <a:endParaRPr lang="en-GB" sz="4000" dirty="0">
              <a:solidFill>
                <a:srgbClr val="775F55"/>
              </a:solidFill>
            </a:endParaRPr>
          </a:p>
        </p:txBody>
      </p:sp>
    </p:spTree>
    <p:extLst>
      <p:ext uri="{BB962C8B-B14F-4D97-AF65-F5344CB8AC3E}">
        <p14:creationId xmlns:p14="http://schemas.microsoft.com/office/powerpoint/2010/main" val="3414984976"/>
      </p:ext>
    </p:extLst>
  </p:cSld>
  <p:clrMapOvr>
    <a:masterClrMapping/>
  </p:clrMapOvr>
  <p:transition/>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2386" name="Rectangle 2"/>
          <p:cNvSpPr>
            <a:spLocks noGrp="1" noChangeArrowheads="1"/>
          </p:cNvSpPr>
          <p:nvPr>
            <p:ph type="title"/>
          </p:nvPr>
        </p:nvSpPr>
        <p:spPr/>
        <p:txBody>
          <a:bodyPr/>
          <a:lstStyle/>
          <a:p>
            <a:r>
              <a:rPr lang="en-GB" b="1"/>
              <a:t>The rationale for sampling</a:t>
            </a:r>
            <a:endParaRPr lang="en-US"/>
          </a:p>
        </p:txBody>
      </p:sp>
      <p:sp>
        <p:nvSpPr>
          <p:cNvPr id="272387" name="Rectangle 3"/>
          <p:cNvSpPr>
            <a:spLocks noGrp="1" noChangeArrowheads="1"/>
          </p:cNvSpPr>
          <p:nvPr>
            <p:ph type="body" idx="1"/>
          </p:nvPr>
        </p:nvSpPr>
        <p:spPr>
          <a:xfrm>
            <a:off x="2136648" y="1600200"/>
            <a:ext cx="8153400" cy="4997152"/>
          </a:xfrm>
        </p:spPr>
        <p:txBody>
          <a:bodyPr>
            <a:noAutofit/>
          </a:bodyPr>
          <a:lstStyle/>
          <a:p>
            <a:pPr>
              <a:lnSpc>
                <a:spcPct val="90000"/>
              </a:lnSpc>
            </a:pPr>
            <a:r>
              <a:rPr lang="en-GB" sz="2800" dirty="0"/>
              <a:t>In most practical situations, a ‘population’ will be too large to carry out a complete survey and only a ‘sample’ will be examined.  </a:t>
            </a:r>
          </a:p>
          <a:p>
            <a:pPr>
              <a:lnSpc>
                <a:spcPct val="90000"/>
              </a:lnSpc>
            </a:pPr>
            <a:endParaRPr lang="en-GB" sz="2800" dirty="0"/>
          </a:p>
          <a:p>
            <a:pPr marL="552450" indent="-552450"/>
            <a:r>
              <a:rPr lang="en-GB" sz="2800" dirty="0"/>
              <a:t>There are two basic types of sampling:</a:t>
            </a:r>
          </a:p>
          <a:p>
            <a:pPr marL="933450" lvl="1" indent="-476250">
              <a:buClr>
                <a:schemeClr val="tx2"/>
              </a:buClr>
              <a:buFont typeface="Wingdings" pitchFamily="2" charset="2"/>
              <a:buAutoNum type="arabicPeriod"/>
            </a:pPr>
            <a:r>
              <a:rPr lang="en-GB" sz="2800" i="1" dirty="0"/>
              <a:t>Probability (or random) samples</a:t>
            </a:r>
            <a:r>
              <a:rPr lang="en-GB" sz="2800" dirty="0"/>
              <a:t> – where individuals are drawn in some random fashion from among the population</a:t>
            </a:r>
          </a:p>
          <a:p>
            <a:pPr marL="933450" lvl="1" indent="-476250">
              <a:buClr>
                <a:schemeClr val="tx2"/>
              </a:buClr>
              <a:buFont typeface="Wingdings" pitchFamily="2" charset="2"/>
              <a:buAutoNum type="arabicPeriod"/>
            </a:pPr>
            <a:r>
              <a:rPr lang="en-GB" sz="2800" i="1" dirty="0"/>
              <a:t>Non-probability (or non-random) samples</a:t>
            </a:r>
            <a:r>
              <a:rPr lang="en-GB" sz="2800" dirty="0"/>
              <a:t> – where individuals are selected on the basis of one or more criteria determined by the researcher.</a:t>
            </a:r>
            <a:endParaRPr lang="en-US" sz="2800" dirty="0"/>
          </a:p>
          <a:p>
            <a:pPr lvl="1">
              <a:lnSpc>
                <a:spcPct val="90000"/>
              </a:lnSpc>
            </a:pPr>
            <a:endParaRPr lang="en-GB" sz="2800" dirty="0"/>
          </a:p>
        </p:txBody>
      </p:sp>
    </p:spTree>
    <p:extLst>
      <p:ext uri="{BB962C8B-B14F-4D97-AF65-F5344CB8AC3E}">
        <p14:creationId xmlns:p14="http://schemas.microsoft.com/office/powerpoint/2010/main" val="199337451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4194" name="Text Box 2"/>
          <p:cNvSpPr txBox="1">
            <a:spLocks noChangeArrowheads="1"/>
          </p:cNvSpPr>
          <p:nvPr/>
        </p:nvSpPr>
        <p:spPr bwMode="auto">
          <a:xfrm>
            <a:off x="1976438" y="431801"/>
            <a:ext cx="8691562" cy="854075"/>
          </a:xfrm>
          <a:prstGeom prst="rect">
            <a:avLst/>
          </a:prstGeom>
          <a:noFill/>
          <a:ln w="9525">
            <a:noFill/>
            <a:miter lim="800000"/>
            <a:headEnd/>
            <a:tailEnd/>
          </a:ln>
          <a:effectLst/>
        </p:spPr>
        <p:txBody>
          <a:bodyPr>
            <a:spAutoFit/>
          </a:bodyPr>
          <a:lstStyle/>
          <a:p>
            <a:pPr eaLnBrk="0" fontAlgn="base" hangingPunct="0">
              <a:spcBef>
                <a:spcPct val="50000"/>
              </a:spcBef>
              <a:spcAft>
                <a:spcPct val="0"/>
              </a:spcAft>
            </a:pPr>
            <a:r>
              <a:rPr lang="en-US" sz="3200">
                <a:solidFill>
                  <a:srgbClr val="775F55"/>
                </a:solidFill>
                <a:latin typeface="Arial" charset="0"/>
              </a:rPr>
              <a:t>Sampling techniques </a:t>
            </a:r>
          </a:p>
          <a:p>
            <a:pPr eaLnBrk="0" fontAlgn="base" hangingPunct="0">
              <a:spcBef>
                <a:spcPct val="50000"/>
              </a:spcBef>
              <a:spcAft>
                <a:spcPct val="0"/>
              </a:spcAft>
            </a:pPr>
            <a:r>
              <a:rPr lang="en-GB" sz="1200">
                <a:solidFill>
                  <a:prstClr val="black"/>
                </a:solidFill>
                <a:latin typeface="Verdana" pitchFamily="34" charset="0"/>
              </a:rPr>
              <a:t>Saunders, Lewis and Thornhill,</a:t>
            </a:r>
            <a:r>
              <a:rPr lang="en-US" sz="1200">
                <a:solidFill>
                  <a:prstClr val="black"/>
                </a:solidFill>
                <a:latin typeface="Verdana" pitchFamily="34" charset="0"/>
              </a:rPr>
              <a:t> </a:t>
            </a:r>
            <a:r>
              <a:rPr lang="en-GB" sz="1200" i="1">
                <a:solidFill>
                  <a:prstClr val="black"/>
                </a:solidFill>
                <a:latin typeface="Verdana" pitchFamily="34" charset="0"/>
              </a:rPr>
              <a:t>Research Methods in Business</a:t>
            </a:r>
            <a:r>
              <a:rPr lang="en-GB" sz="1200">
                <a:solidFill>
                  <a:prstClr val="black"/>
                </a:solidFill>
                <a:latin typeface="Verdana" pitchFamily="34" charset="0"/>
              </a:rPr>
              <a:t>, 4th Edition</a:t>
            </a:r>
            <a:r>
              <a:rPr lang="en-GB" sz="1200" i="1">
                <a:solidFill>
                  <a:prstClr val="black"/>
                </a:solidFill>
                <a:latin typeface="Verdana" pitchFamily="34" charset="0"/>
              </a:rPr>
              <a:t> </a:t>
            </a:r>
            <a:r>
              <a:rPr lang="en-GB" sz="1200">
                <a:solidFill>
                  <a:prstClr val="black"/>
                </a:solidFill>
                <a:latin typeface="Verdana" pitchFamily="34" charset="0"/>
              </a:rPr>
              <a:t>© Pearson Education Limited 2007</a:t>
            </a:r>
            <a:endParaRPr lang="en-US" sz="1200">
              <a:solidFill>
                <a:prstClr val="black"/>
              </a:solidFill>
              <a:latin typeface="Verdana" pitchFamily="34" charset="0"/>
            </a:endParaRPr>
          </a:p>
        </p:txBody>
      </p:sp>
      <p:pic>
        <p:nvPicPr>
          <p:cNvPr id="264195" name="Picture 3" descr="C07NF002"/>
          <p:cNvPicPr>
            <a:picLocks noChangeAspect="1" noChangeArrowheads="1"/>
          </p:cNvPicPr>
          <p:nvPr/>
        </p:nvPicPr>
        <p:blipFill>
          <a:blip r:embed="rId2"/>
          <a:srcRect/>
          <a:stretch>
            <a:fillRect/>
          </a:stretch>
        </p:blipFill>
        <p:spPr bwMode="auto">
          <a:xfrm>
            <a:off x="1998664" y="1439863"/>
            <a:ext cx="8154987" cy="5162550"/>
          </a:xfrm>
          <a:prstGeom prst="rect">
            <a:avLst/>
          </a:prstGeom>
          <a:noFill/>
        </p:spPr>
      </p:pic>
    </p:spTree>
    <p:extLst>
      <p:ext uri="{BB962C8B-B14F-4D97-AF65-F5344CB8AC3E}">
        <p14:creationId xmlns:p14="http://schemas.microsoft.com/office/powerpoint/2010/main" val="1714435185"/>
      </p:ext>
    </p:extLst>
  </p:cSld>
  <p:clrMapOvr>
    <a:masterClrMapping/>
  </p:clrMapOvr>
  <p:transition/>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5458" name="Rectangle 2"/>
          <p:cNvSpPr>
            <a:spLocks noGrp="1" noChangeArrowheads="1"/>
          </p:cNvSpPr>
          <p:nvPr>
            <p:ph type="title"/>
          </p:nvPr>
        </p:nvSpPr>
        <p:spPr/>
        <p:txBody>
          <a:bodyPr>
            <a:normAutofit/>
          </a:bodyPr>
          <a:lstStyle/>
          <a:p>
            <a:r>
              <a:rPr lang="en-GB"/>
              <a:t>1.</a:t>
            </a:r>
            <a:r>
              <a:rPr lang="en-GB" b="1"/>
              <a:t>  </a:t>
            </a:r>
            <a:r>
              <a:rPr lang="en-GB"/>
              <a:t>Probability (random) samples</a:t>
            </a:r>
            <a:endParaRPr lang="en-US"/>
          </a:p>
        </p:txBody>
      </p:sp>
      <p:sp>
        <p:nvSpPr>
          <p:cNvPr id="275459" name="Rectangle 3"/>
          <p:cNvSpPr>
            <a:spLocks noGrp="1" noChangeArrowheads="1"/>
          </p:cNvSpPr>
          <p:nvPr>
            <p:ph type="body" idx="1"/>
          </p:nvPr>
        </p:nvSpPr>
        <p:spPr>
          <a:xfrm>
            <a:off x="1847528" y="1600200"/>
            <a:ext cx="8442520" cy="5257800"/>
          </a:xfrm>
        </p:spPr>
        <p:txBody>
          <a:bodyPr>
            <a:noAutofit/>
          </a:bodyPr>
          <a:lstStyle/>
          <a:p>
            <a:pPr>
              <a:lnSpc>
                <a:spcPct val="90000"/>
              </a:lnSpc>
            </a:pPr>
            <a:r>
              <a:rPr lang="en-GB" sz="3000" dirty="0"/>
              <a:t>If random sampling is used then it is necessary to construct a </a:t>
            </a:r>
            <a:r>
              <a:rPr lang="en-GB" sz="3000" b="1" dirty="0"/>
              <a:t>sampling frame</a:t>
            </a:r>
            <a:r>
              <a:rPr lang="en-GB" sz="3000" dirty="0"/>
              <a:t>. </a:t>
            </a:r>
          </a:p>
          <a:p>
            <a:pPr>
              <a:lnSpc>
                <a:spcPct val="90000"/>
              </a:lnSpc>
              <a:buFont typeface="Wingdings" pitchFamily="2" charset="2"/>
              <a:buNone/>
            </a:pPr>
            <a:r>
              <a:rPr lang="en-GB" sz="3000" dirty="0"/>
              <a:t> </a:t>
            </a:r>
          </a:p>
          <a:p>
            <a:pPr>
              <a:lnSpc>
                <a:spcPct val="90000"/>
              </a:lnSpc>
            </a:pPr>
            <a:r>
              <a:rPr lang="en-GB" sz="3000" dirty="0"/>
              <a:t>A sampling frame is simply a numbered list of all the items in the population. </a:t>
            </a:r>
          </a:p>
          <a:p>
            <a:pPr>
              <a:lnSpc>
                <a:spcPct val="90000"/>
              </a:lnSpc>
              <a:buFont typeface="Wingdings" pitchFamily="2" charset="2"/>
              <a:buNone/>
            </a:pPr>
            <a:r>
              <a:rPr lang="en-GB" sz="3000" dirty="0"/>
              <a:t> </a:t>
            </a:r>
          </a:p>
          <a:p>
            <a:pPr>
              <a:lnSpc>
                <a:spcPct val="90000"/>
              </a:lnSpc>
            </a:pPr>
            <a:r>
              <a:rPr lang="en-GB" sz="3000" dirty="0"/>
              <a:t>Once such a list has been made, it is easy to select a random sample, simply by generating a list of random numbers using random number tables or the computer equivalent, thus reducing the likelihood of bias.</a:t>
            </a:r>
            <a:endParaRPr lang="en-US" sz="3000" dirty="0"/>
          </a:p>
        </p:txBody>
      </p:sp>
    </p:spTree>
    <p:extLst>
      <p:ext uri="{BB962C8B-B14F-4D97-AF65-F5344CB8AC3E}">
        <p14:creationId xmlns:p14="http://schemas.microsoft.com/office/powerpoint/2010/main" val="98126526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482" name="Rectangle 2"/>
          <p:cNvSpPr>
            <a:spLocks noGrp="1" noChangeArrowheads="1"/>
          </p:cNvSpPr>
          <p:nvPr>
            <p:ph type="title"/>
          </p:nvPr>
        </p:nvSpPr>
        <p:spPr/>
        <p:txBody>
          <a:bodyPr>
            <a:normAutofit fontScale="90000"/>
          </a:bodyPr>
          <a:lstStyle/>
          <a:p>
            <a:r>
              <a:rPr lang="en-GB"/>
              <a:t>A sampling frame should have the following characteristics:</a:t>
            </a:r>
            <a:endParaRPr lang="en-US" i="1"/>
          </a:p>
        </p:txBody>
      </p:sp>
      <p:sp>
        <p:nvSpPr>
          <p:cNvPr id="276483" name="Rectangle 3"/>
          <p:cNvSpPr>
            <a:spLocks noGrp="1" noChangeArrowheads="1"/>
          </p:cNvSpPr>
          <p:nvPr>
            <p:ph type="body" idx="1"/>
          </p:nvPr>
        </p:nvSpPr>
        <p:spPr>
          <a:xfrm>
            <a:off x="1919536" y="1619250"/>
            <a:ext cx="8535218" cy="4474046"/>
          </a:xfrm>
        </p:spPr>
        <p:txBody>
          <a:bodyPr>
            <a:noAutofit/>
          </a:bodyPr>
          <a:lstStyle/>
          <a:p>
            <a:pPr>
              <a:lnSpc>
                <a:spcPct val="80000"/>
              </a:lnSpc>
            </a:pPr>
            <a:r>
              <a:rPr lang="en-GB" sz="3200" i="1" dirty="0"/>
              <a:t>Completeness</a:t>
            </a:r>
            <a:r>
              <a:rPr lang="en-GB" sz="3200" dirty="0"/>
              <a:t>.  All members of the population should be included on the list.</a:t>
            </a:r>
          </a:p>
          <a:p>
            <a:pPr>
              <a:lnSpc>
                <a:spcPct val="80000"/>
              </a:lnSpc>
            </a:pPr>
            <a:r>
              <a:rPr lang="en-GB" sz="3200" i="1" dirty="0"/>
              <a:t>Accuracy</a:t>
            </a:r>
            <a:r>
              <a:rPr lang="en-GB" sz="3200" dirty="0"/>
              <a:t>.  The information must be correct.</a:t>
            </a:r>
          </a:p>
          <a:p>
            <a:pPr>
              <a:lnSpc>
                <a:spcPct val="80000"/>
              </a:lnSpc>
            </a:pPr>
            <a:r>
              <a:rPr lang="en-GB" sz="3200" i="1" dirty="0"/>
              <a:t>Adequacy</a:t>
            </a:r>
            <a:r>
              <a:rPr lang="en-GB" sz="3200" dirty="0"/>
              <a:t>. It must cover the entire population</a:t>
            </a:r>
          </a:p>
          <a:p>
            <a:pPr>
              <a:lnSpc>
                <a:spcPct val="80000"/>
              </a:lnSpc>
            </a:pPr>
            <a:r>
              <a:rPr lang="en-GB" sz="3200" i="1" dirty="0"/>
              <a:t>Up-to-date</a:t>
            </a:r>
            <a:r>
              <a:rPr lang="en-GB" sz="3200" dirty="0"/>
              <a:t>.</a:t>
            </a:r>
          </a:p>
          <a:p>
            <a:pPr>
              <a:lnSpc>
                <a:spcPct val="80000"/>
              </a:lnSpc>
            </a:pPr>
            <a:r>
              <a:rPr lang="en-GB" sz="3200" i="1" dirty="0"/>
              <a:t>Convenience</a:t>
            </a:r>
            <a:r>
              <a:rPr lang="en-GB" sz="3200" dirty="0"/>
              <a:t>.  The sampling frame should be readily accessible.</a:t>
            </a:r>
          </a:p>
          <a:p>
            <a:pPr>
              <a:lnSpc>
                <a:spcPct val="80000"/>
              </a:lnSpc>
            </a:pPr>
            <a:r>
              <a:rPr lang="en-GB" sz="3200" i="1" dirty="0"/>
              <a:t>Non-duplication</a:t>
            </a:r>
            <a:r>
              <a:rPr lang="en-GB" sz="3200" dirty="0"/>
              <a:t>. Each population member should </a:t>
            </a:r>
            <a:r>
              <a:rPr lang="en-GB" sz="3200" dirty="0"/>
              <a:t>appear </a:t>
            </a:r>
            <a:r>
              <a:rPr lang="en-GB" sz="3200" dirty="0"/>
              <a:t>on the list once only.</a:t>
            </a:r>
            <a:endParaRPr lang="en-US" sz="3200" dirty="0"/>
          </a:p>
        </p:txBody>
      </p:sp>
    </p:spTree>
    <p:extLst>
      <p:ext uri="{BB962C8B-B14F-4D97-AF65-F5344CB8AC3E}">
        <p14:creationId xmlns:p14="http://schemas.microsoft.com/office/powerpoint/2010/main" val="140752104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8530" name="Rectangle 2"/>
          <p:cNvSpPr>
            <a:spLocks noGrp="1" noChangeArrowheads="1"/>
          </p:cNvSpPr>
          <p:nvPr>
            <p:ph type="title"/>
          </p:nvPr>
        </p:nvSpPr>
        <p:spPr/>
        <p:txBody>
          <a:bodyPr/>
          <a:lstStyle/>
          <a:p>
            <a:r>
              <a:rPr lang="en-GB" b="1"/>
              <a:t>Simple random sampling</a:t>
            </a:r>
            <a:endParaRPr lang="en-US" b="1"/>
          </a:p>
        </p:txBody>
      </p:sp>
      <p:sp>
        <p:nvSpPr>
          <p:cNvPr id="278531" name="Rectangle 3"/>
          <p:cNvSpPr>
            <a:spLocks noGrp="1" noChangeArrowheads="1"/>
          </p:cNvSpPr>
          <p:nvPr>
            <p:ph type="body" idx="1"/>
          </p:nvPr>
        </p:nvSpPr>
        <p:spPr>
          <a:xfrm>
            <a:off x="1847529" y="1630362"/>
            <a:ext cx="8658547" cy="5227638"/>
          </a:xfrm>
        </p:spPr>
        <p:txBody>
          <a:bodyPr>
            <a:noAutofit/>
          </a:bodyPr>
          <a:lstStyle/>
          <a:p>
            <a:pPr>
              <a:lnSpc>
                <a:spcPct val="80000"/>
              </a:lnSpc>
            </a:pPr>
            <a:r>
              <a:rPr lang="en-GB" sz="2800" dirty="0"/>
              <a:t>Individuals are randomly drawn from the </a:t>
            </a:r>
            <a:r>
              <a:rPr lang="en-GB" sz="2800" dirty="0"/>
              <a:t>population. </a:t>
            </a:r>
            <a:endParaRPr lang="en-GB" sz="2800" dirty="0"/>
          </a:p>
          <a:p>
            <a:pPr>
              <a:lnSpc>
                <a:spcPct val="80000"/>
              </a:lnSpc>
            </a:pPr>
            <a:r>
              <a:rPr lang="en-GB" sz="2800" dirty="0"/>
              <a:t> </a:t>
            </a:r>
            <a:r>
              <a:rPr lang="en-GB" sz="2800" dirty="0"/>
              <a:t>All </a:t>
            </a:r>
            <a:r>
              <a:rPr lang="en-GB" sz="2800" dirty="0"/>
              <a:t>the members of the population have a known and equal chance of being included in the sample.  </a:t>
            </a:r>
          </a:p>
          <a:p>
            <a:pPr>
              <a:lnSpc>
                <a:spcPct val="80000"/>
              </a:lnSpc>
            </a:pPr>
            <a:r>
              <a:rPr lang="en-GB" sz="2800" dirty="0"/>
              <a:t>E.g., </a:t>
            </a:r>
            <a:r>
              <a:rPr lang="en-GB" sz="2800" dirty="0"/>
              <a:t>if we were researching </a:t>
            </a:r>
            <a:r>
              <a:rPr lang="en-GB" sz="2800" dirty="0"/>
              <a:t>student </a:t>
            </a:r>
            <a:r>
              <a:rPr lang="en-GB" sz="2800" dirty="0"/>
              <a:t>attitudes to a module, we could write all class members’ names (the population) onto individual slips of paper, place them in a </a:t>
            </a:r>
            <a:r>
              <a:rPr lang="en-GB" sz="2800" dirty="0"/>
              <a:t>box </a:t>
            </a:r>
            <a:r>
              <a:rPr lang="en-GB" sz="2800" dirty="0"/>
              <a:t>and </a:t>
            </a:r>
            <a:r>
              <a:rPr lang="en-GB" sz="2800" dirty="0"/>
              <a:t>shake. </a:t>
            </a:r>
            <a:r>
              <a:rPr lang="en-GB" sz="2800" dirty="0"/>
              <a:t>A blindfolded person drawing successive slips of paper from the box would be taking a random sample from the population. </a:t>
            </a:r>
          </a:p>
          <a:p>
            <a:pPr>
              <a:lnSpc>
                <a:spcPct val="80000"/>
              </a:lnSpc>
            </a:pPr>
            <a:r>
              <a:rPr lang="en-GB" sz="2800" dirty="0"/>
              <a:t>Works </a:t>
            </a:r>
            <a:r>
              <a:rPr lang="en-GB" sz="2800" dirty="0"/>
              <a:t>well when dealing with relatively small populations. </a:t>
            </a:r>
          </a:p>
          <a:p>
            <a:pPr>
              <a:lnSpc>
                <a:spcPct val="80000"/>
              </a:lnSpc>
            </a:pPr>
            <a:r>
              <a:rPr lang="en-GB" sz="2800" dirty="0"/>
              <a:t> </a:t>
            </a:r>
            <a:r>
              <a:rPr lang="en-GB" sz="2800" dirty="0"/>
              <a:t>Must </a:t>
            </a:r>
            <a:r>
              <a:rPr lang="en-GB" sz="2800" dirty="0"/>
              <a:t>be able to obtain a list of all the people in a population (sampling frame).</a:t>
            </a:r>
            <a:endParaRPr lang="en-US" sz="2800" dirty="0"/>
          </a:p>
        </p:txBody>
      </p:sp>
    </p:spTree>
    <p:extLst>
      <p:ext uri="{BB962C8B-B14F-4D97-AF65-F5344CB8AC3E}">
        <p14:creationId xmlns:p14="http://schemas.microsoft.com/office/powerpoint/2010/main" val="219647805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9554" name="Rectangle 2"/>
          <p:cNvSpPr>
            <a:spLocks noGrp="1" noChangeArrowheads="1"/>
          </p:cNvSpPr>
          <p:nvPr>
            <p:ph type="title"/>
          </p:nvPr>
        </p:nvSpPr>
        <p:spPr/>
        <p:txBody>
          <a:bodyPr/>
          <a:lstStyle/>
          <a:p>
            <a:r>
              <a:rPr lang="en-GB" b="1"/>
              <a:t>Systematic sampling</a:t>
            </a:r>
            <a:endParaRPr lang="en-US"/>
          </a:p>
        </p:txBody>
      </p:sp>
      <p:sp>
        <p:nvSpPr>
          <p:cNvPr id="279555" name="Rectangle 3"/>
          <p:cNvSpPr>
            <a:spLocks noGrp="1" noChangeArrowheads="1"/>
          </p:cNvSpPr>
          <p:nvPr>
            <p:ph type="body" idx="1"/>
          </p:nvPr>
        </p:nvSpPr>
        <p:spPr>
          <a:xfrm>
            <a:off x="1919536" y="1484784"/>
            <a:ext cx="8545190" cy="5112568"/>
          </a:xfrm>
        </p:spPr>
        <p:txBody>
          <a:bodyPr>
            <a:noAutofit/>
          </a:bodyPr>
          <a:lstStyle/>
          <a:p>
            <a:pPr>
              <a:lnSpc>
                <a:spcPct val="80000"/>
              </a:lnSpc>
            </a:pPr>
            <a:r>
              <a:rPr lang="en-GB" sz="2400" dirty="0"/>
              <a:t>Provides a good approximation to random sampling.  </a:t>
            </a:r>
          </a:p>
          <a:p>
            <a:pPr>
              <a:lnSpc>
                <a:spcPct val="80000"/>
              </a:lnSpc>
            </a:pPr>
            <a:r>
              <a:rPr lang="en-GB" sz="2400" dirty="0"/>
              <a:t>It </a:t>
            </a:r>
            <a:r>
              <a:rPr lang="en-GB" sz="2400" dirty="0"/>
              <a:t>works by selecting every </a:t>
            </a:r>
            <a:r>
              <a:rPr lang="en-GB" sz="2400" i="1" dirty="0"/>
              <a:t>n</a:t>
            </a:r>
            <a:r>
              <a:rPr lang="en-GB" sz="2400" dirty="0"/>
              <a:t>th item after a random start.  For example, if it was decided to select a sample of 20 from a population of 800, then every 40th (800 / 20) item after a random start in the first 40 should be selected. </a:t>
            </a:r>
          </a:p>
          <a:p>
            <a:pPr>
              <a:lnSpc>
                <a:spcPct val="80000"/>
              </a:lnSpc>
            </a:pPr>
            <a:r>
              <a:rPr lang="en-GB" sz="2400" dirty="0"/>
              <a:t> </a:t>
            </a:r>
            <a:r>
              <a:rPr lang="en-GB" sz="2400" dirty="0"/>
              <a:t>The </a:t>
            </a:r>
            <a:r>
              <a:rPr lang="en-GB" sz="2400" dirty="0"/>
              <a:t>starting point could be found using the lottery method or random number tables.  If, say, 23 was chosen as a starting point, then the sample would include the 23rd, 63rd, 103rd, 143rd … 783rd items. </a:t>
            </a:r>
          </a:p>
          <a:p>
            <a:pPr>
              <a:lnSpc>
                <a:spcPct val="80000"/>
              </a:lnSpc>
            </a:pPr>
            <a:r>
              <a:rPr lang="en-GB" sz="2400" dirty="0"/>
              <a:t> </a:t>
            </a:r>
            <a:r>
              <a:rPr lang="en-GB" sz="2400" dirty="0"/>
              <a:t>The </a:t>
            </a:r>
            <a:r>
              <a:rPr lang="en-GB" sz="2400" dirty="0"/>
              <a:t>gap (40 in this case) is the </a:t>
            </a:r>
            <a:r>
              <a:rPr lang="en-GB" sz="2400" i="1" dirty="0"/>
              <a:t>sampling interval</a:t>
            </a:r>
            <a:r>
              <a:rPr lang="en-GB" sz="2400" dirty="0"/>
              <a:t>. </a:t>
            </a:r>
          </a:p>
          <a:p>
            <a:pPr>
              <a:lnSpc>
                <a:spcPct val="80000"/>
              </a:lnSpc>
            </a:pPr>
            <a:r>
              <a:rPr lang="en-GB" sz="2400" dirty="0"/>
              <a:t> </a:t>
            </a:r>
            <a:r>
              <a:rPr lang="en-GB" sz="2400" dirty="0"/>
              <a:t>Care </a:t>
            </a:r>
            <a:r>
              <a:rPr lang="en-GB" sz="2400" dirty="0"/>
              <a:t>must be taken to ensure that there is no regular pattern to the population which, if it coincided with the sampling interval, might lead to a biased sample.  For example, if a list of married couples always shows the groom’s name first, then any </a:t>
            </a:r>
            <a:r>
              <a:rPr lang="en-GB" sz="2400" i="1" dirty="0"/>
              <a:t>even</a:t>
            </a:r>
            <a:r>
              <a:rPr lang="en-GB" sz="2400" dirty="0"/>
              <a:t> sampling interval will produce a string of all male or all female contacts.</a:t>
            </a:r>
            <a:endParaRPr lang="en-US" sz="2400" dirty="0"/>
          </a:p>
        </p:txBody>
      </p:sp>
    </p:spTree>
    <p:extLst>
      <p:ext uri="{BB962C8B-B14F-4D97-AF65-F5344CB8AC3E}">
        <p14:creationId xmlns:p14="http://schemas.microsoft.com/office/powerpoint/2010/main" val="345926011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0578" name="Rectangle 2"/>
          <p:cNvSpPr>
            <a:spLocks noGrp="1" noChangeArrowheads="1"/>
          </p:cNvSpPr>
          <p:nvPr>
            <p:ph type="title"/>
          </p:nvPr>
        </p:nvSpPr>
        <p:spPr/>
        <p:txBody>
          <a:bodyPr/>
          <a:lstStyle/>
          <a:p>
            <a:r>
              <a:rPr lang="en-GB"/>
              <a:t>Stratified sampling</a:t>
            </a:r>
            <a:endParaRPr lang="en-US"/>
          </a:p>
        </p:txBody>
      </p:sp>
      <p:sp>
        <p:nvSpPr>
          <p:cNvPr id="280579" name="Rectangle 3"/>
          <p:cNvSpPr>
            <a:spLocks noGrp="1" noChangeArrowheads="1"/>
          </p:cNvSpPr>
          <p:nvPr>
            <p:ph type="body" idx="1"/>
          </p:nvPr>
        </p:nvSpPr>
        <p:spPr>
          <a:xfrm>
            <a:off x="1847529" y="1498600"/>
            <a:ext cx="8622531" cy="5359400"/>
          </a:xfrm>
        </p:spPr>
        <p:txBody>
          <a:bodyPr>
            <a:noAutofit/>
          </a:bodyPr>
          <a:lstStyle/>
          <a:p>
            <a:pPr>
              <a:lnSpc>
                <a:spcPct val="80000"/>
              </a:lnSpc>
            </a:pPr>
            <a:r>
              <a:rPr lang="en-GB" sz="2400" dirty="0"/>
              <a:t>The population is divided into strata or categories, based on criteria, such as age, gender, occupation, etc. </a:t>
            </a:r>
          </a:p>
          <a:p>
            <a:pPr>
              <a:lnSpc>
                <a:spcPct val="80000"/>
              </a:lnSpc>
            </a:pPr>
            <a:r>
              <a:rPr lang="en-GB" sz="2400" dirty="0"/>
              <a:t>E.g</a:t>
            </a:r>
            <a:r>
              <a:rPr lang="en-GB" sz="2400" dirty="0"/>
              <a:t>., in a random sample of all </a:t>
            </a:r>
            <a:r>
              <a:rPr lang="en-GB" sz="2400" dirty="0"/>
              <a:t>marketing professionals </a:t>
            </a:r>
            <a:r>
              <a:rPr lang="en-GB" sz="2400" dirty="0"/>
              <a:t>in the UK, it is possible that the entire sample might consist </a:t>
            </a:r>
            <a:r>
              <a:rPr lang="en-GB" sz="2400" dirty="0"/>
              <a:t>of those who </a:t>
            </a:r>
            <a:r>
              <a:rPr lang="en-GB" sz="2400" dirty="0"/>
              <a:t>work in commercial companies - omitting those who are lecturers, those in the public sector and those in </a:t>
            </a:r>
            <a:r>
              <a:rPr lang="en-GB" sz="2400" dirty="0"/>
              <a:t>marketing research </a:t>
            </a:r>
            <a:r>
              <a:rPr lang="en-GB" sz="2400" dirty="0"/>
              <a:t>agencies.  </a:t>
            </a:r>
          </a:p>
          <a:p>
            <a:pPr>
              <a:lnSpc>
                <a:spcPct val="80000"/>
              </a:lnSpc>
            </a:pPr>
            <a:r>
              <a:rPr lang="en-GB" sz="2400" dirty="0"/>
              <a:t>Removes </a:t>
            </a:r>
            <a:r>
              <a:rPr lang="en-GB" sz="2400" dirty="0"/>
              <a:t>this possibility by taking random samples from each category, the number in each sample being proportional to the total number in each category. </a:t>
            </a:r>
          </a:p>
          <a:p>
            <a:pPr lvl="1">
              <a:lnSpc>
                <a:spcPct val="80000"/>
              </a:lnSpc>
            </a:pPr>
            <a:r>
              <a:rPr lang="en-GB" sz="2400" dirty="0"/>
              <a:t>If 59% of all </a:t>
            </a:r>
            <a:r>
              <a:rPr lang="en-GB" sz="2400" dirty="0"/>
              <a:t>marketing professionals </a:t>
            </a:r>
            <a:r>
              <a:rPr lang="en-GB" sz="2400" dirty="0"/>
              <a:t>work in commercial companies, 59% of the sample will be from this category. </a:t>
            </a:r>
          </a:p>
          <a:p>
            <a:pPr lvl="1">
              <a:lnSpc>
                <a:spcPct val="80000"/>
              </a:lnSpc>
            </a:pPr>
            <a:r>
              <a:rPr lang="en-GB" sz="2400" dirty="0"/>
              <a:t>If 3% of all </a:t>
            </a:r>
            <a:r>
              <a:rPr lang="en-GB" sz="2400" dirty="0"/>
              <a:t>marketing professionals </a:t>
            </a:r>
            <a:r>
              <a:rPr lang="en-GB" sz="2400" dirty="0"/>
              <a:t>are lecturers, then 3% of the sample will be lecturers, and so on.  </a:t>
            </a:r>
          </a:p>
          <a:p>
            <a:pPr>
              <a:lnSpc>
                <a:spcPct val="80000"/>
              </a:lnSpc>
            </a:pPr>
            <a:r>
              <a:rPr lang="en-GB" sz="2400" dirty="0"/>
              <a:t>Ensures </a:t>
            </a:r>
            <a:r>
              <a:rPr lang="en-GB" sz="2400" dirty="0"/>
              <a:t>the sample is representative of the population, however, sampling frames do not always contain the information necessary to allow stratification to be applied.</a:t>
            </a:r>
            <a:endParaRPr lang="en-US" sz="2400" dirty="0"/>
          </a:p>
        </p:txBody>
      </p:sp>
    </p:spTree>
    <p:extLst>
      <p:ext uri="{BB962C8B-B14F-4D97-AF65-F5344CB8AC3E}">
        <p14:creationId xmlns:p14="http://schemas.microsoft.com/office/powerpoint/2010/main" val="413618703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1602" name="Rectangle 2"/>
          <p:cNvSpPr>
            <a:spLocks noGrp="1" noChangeArrowheads="1"/>
          </p:cNvSpPr>
          <p:nvPr>
            <p:ph type="title"/>
          </p:nvPr>
        </p:nvSpPr>
        <p:spPr/>
        <p:txBody>
          <a:bodyPr/>
          <a:lstStyle/>
          <a:p>
            <a:r>
              <a:rPr lang="en-GB"/>
              <a:t>Cluster sampling</a:t>
            </a:r>
            <a:endParaRPr lang="en-US"/>
          </a:p>
        </p:txBody>
      </p:sp>
      <p:sp>
        <p:nvSpPr>
          <p:cNvPr id="281603" name="Rectangle 3"/>
          <p:cNvSpPr>
            <a:spLocks noGrp="1" noChangeArrowheads="1"/>
          </p:cNvSpPr>
          <p:nvPr>
            <p:ph type="body" idx="1"/>
          </p:nvPr>
        </p:nvSpPr>
        <p:spPr>
          <a:xfrm>
            <a:off x="1847529" y="1531938"/>
            <a:ext cx="8586539" cy="5326063"/>
          </a:xfrm>
        </p:spPr>
        <p:txBody>
          <a:bodyPr>
            <a:noAutofit/>
          </a:bodyPr>
          <a:lstStyle/>
          <a:p>
            <a:pPr>
              <a:lnSpc>
                <a:spcPct val="80000"/>
              </a:lnSpc>
              <a:buNone/>
            </a:pPr>
            <a:r>
              <a:rPr lang="en-GB" sz="2400" u="sng" dirty="0"/>
              <a:t>Single-stage cluster</a:t>
            </a:r>
            <a:r>
              <a:rPr lang="en-GB" sz="2400" dirty="0"/>
              <a:t> sampling: </a:t>
            </a:r>
          </a:p>
          <a:p>
            <a:pPr>
              <a:lnSpc>
                <a:spcPct val="80000"/>
              </a:lnSpc>
            </a:pPr>
            <a:r>
              <a:rPr lang="en-GB" sz="2400" dirty="0"/>
              <a:t>involves selecting one subsection of the population as the sample, which is representative of the population.  </a:t>
            </a:r>
          </a:p>
          <a:p>
            <a:pPr>
              <a:lnSpc>
                <a:spcPct val="80000"/>
              </a:lnSpc>
            </a:pPr>
            <a:r>
              <a:rPr lang="en-GB" sz="2400" dirty="0"/>
              <a:t>E.g. the staff of the </a:t>
            </a:r>
            <a:r>
              <a:rPr lang="en-GB" sz="2400" dirty="0"/>
              <a:t>HRM dept at </a:t>
            </a:r>
            <a:r>
              <a:rPr lang="en-GB" sz="2400" dirty="0"/>
              <a:t>the Swansea Benefits Agency may be taken as a sample of all </a:t>
            </a:r>
            <a:r>
              <a:rPr lang="en-GB" sz="2400" dirty="0"/>
              <a:t>HRM dept Benefits </a:t>
            </a:r>
            <a:r>
              <a:rPr lang="en-GB" sz="2400" dirty="0"/>
              <a:t>Agency staff in Wales and </a:t>
            </a:r>
            <a:r>
              <a:rPr lang="en-GB" sz="2400" i="1" dirty="0"/>
              <a:t>all</a:t>
            </a:r>
            <a:r>
              <a:rPr lang="en-GB" sz="2400" dirty="0"/>
              <a:t> staff interviewed. </a:t>
            </a:r>
          </a:p>
          <a:p>
            <a:pPr>
              <a:lnSpc>
                <a:spcPct val="80000"/>
              </a:lnSpc>
            </a:pPr>
            <a:r>
              <a:rPr lang="en-GB" sz="2400" dirty="0"/>
              <a:t>However, care should be exercised as the sample may not be truly representative of the population.</a:t>
            </a:r>
          </a:p>
          <a:p>
            <a:pPr>
              <a:lnSpc>
                <a:spcPct val="80000"/>
              </a:lnSpc>
              <a:buFont typeface="Wingdings" pitchFamily="2" charset="2"/>
              <a:buNone/>
            </a:pPr>
            <a:r>
              <a:rPr lang="en-GB" sz="2400" dirty="0"/>
              <a:t>In </a:t>
            </a:r>
            <a:r>
              <a:rPr lang="en-GB" sz="2400" u="sng" dirty="0"/>
              <a:t>multi-stage cluster</a:t>
            </a:r>
            <a:r>
              <a:rPr lang="en-GB" sz="2400" dirty="0"/>
              <a:t> sampling: </a:t>
            </a:r>
          </a:p>
          <a:p>
            <a:pPr>
              <a:lnSpc>
                <a:spcPct val="80000"/>
              </a:lnSpc>
            </a:pPr>
            <a:r>
              <a:rPr lang="en-GB" sz="2400" dirty="0"/>
              <a:t>population </a:t>
            </a:r>
            <a:r>
              <a:rPr lang="en-GB" sz="2400" dirty="0"/>
              <a:t>is </a:t>
            </a:r>
            <a:r>
              <a:rPr lang="en-GB" sz="2400" dirty="0"/>
              <a:t>divided </a:t>
            </a:r>
            <a:r>
              <a:rPr lang="en-GB" sz="2400" dirty="0"/>
              <a:t>into </a:t>
            </a:r>
            <a:r>
              <a:rPr lang="en-GB" sz="2400" dirty="0"/>
              <a:t>large </a:t>
            </a:r>
            <a:r>
              <a:rPr lang="en-GB" sz="2400" dirty="0"/>
              <a:t>groups, usually on a geographic basis, </a:t>
            </a:r>
            <a:r>
              <a:rPr lang="en-GB" sz="2400" dirty="0"/>
              <a:t>&amp; a </a:t>
            </a:r>
            <a:r>
              <a:rPr lang="en-GB" sz="2400" dirty="0"/>
              <a:t>small sample of these groups is selected at random.  </a:t>
            </a:r>
          </a:p>
          <a:p>
            <a:pPr>
              <a:lnSpc>
                <a:spcPct val="80000"/>
              </a:lnSpc>
            </a:pPr>
            <a:r>
              <a:rPr lang="en-GB" sz="2400" dirty="0"/>
              <a:t>Each of the groups selected is subdivided into smaller groups and again, a smaller number of these is selected at random.  </a:t>
            </a:r>
          </a:p>
          <a:p>
            <a:pPr>
              <a:lnSpc>
                <a:spcPct val="80000"/>
              </a:lnSpc>
            </a:pPr>
            <a:r>
              <a:rPr lang="en-GB" sz="2400" dirty="0"/>
              <a:t>This process is repeated </a:t>
            </a:r>
            <a:r>
              <a:rPr lang="en-GB" sz="2400" dirty="0"/>
              <a:t>as </a:t>
            </a:r>
            <a:r>
              <a:rPr lang="en-GB" sz="2400" dirty="0"/>
              <a:t>necessary </a:t>
            </a:r>
            <a:r>
              <a:rPr lang="en-GB" sz="2400" dirty="0"/>
              <a:t>until </a:t>
            </a:r>
            <a:r>
              <a:rPr lang="en-GB" sz="2400" dirty="0"/>
              <a:t>a random sample of individuals in each of the smallest groups is taken.</a:t>
            </a:r>
            <a:endParaRPr lang="en-US" sz="2400" dirty="0"/>
          </a:p>
        </p:txBody>
      </p:sp>
    </p:spTree>
    <p:extLst>
      <p:ext uri="{BB962C8B-B14F-4D97-AF65-F5344CB8AC3E}">
        <p14:creationId xmlns:p14="http://schemas.microsoft.com/office/powerpoint/2010/main" val="419112706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5218" name="Text Box 1026"/>
          <p:cNvSpPr txBox="1">
            <a:spLocks noChangeArrowheads="1"/>
          </p:cNvSpPr>
          <p:nvPr/>
        </p:nvSpPr>
        <p:spPr bwMode="auto">
          <a:xfrm>
            <a:off x="2133600" y="466725"/>
            <a:ext cx="8534400" cy="808038"/>
          </a:xfrm>
          <a:prstGeom prst="rect">
            <a:avLst/>
          </a:prstGeom>
          <a:noFill/>
          <a:ln w="9525">
            <a:noFill/>
            <a:miter lim="800000"/>
            <a:headEnd/>
            <a:tailEnd/>
          </a:ln>
          <a:effectLst/>
        </p:spPr>
        <p:txBody>
          <a:bodyPr>
            <a:spAutoFit/>
          </a:bodyPr>
          <a:lstStyle/>
          <a:p>
            <a:pPr eaLnBrk="0" fontAlgn="base" hangingPunct="0">
              <a:spcBef>
                <a:spcPct val="50000"/>
              </a:spcBef>
              <a:spcAft>
                <a:spcPct val="0"/>
              </a:spcAft>
            </a:pPr>
            <a:r>
              <a:rPr lang="en-US" sz="3200">
                <a:solidFill>
                  <a:srgbClr val="775F55"/>
                </a:solidFill>
                <a:latin typeface="Arial" charset="0"/>
              </a:rPr>
              <a:t>Selecting a probability sample </a:t>
            </a:r>
          </a:p>
          <a:p>
            <a:pPr eaLnBrk="0" fontAlgn="base" hangingPunct="0">
              <a:spcBef>
                <a:spcPct val="50000"/>
              </a:spcBef>
              <a:spcAft>
                <a:spcPct val="0"/>
              </a:spcAft>
            </a:pPr>
            <a:r>
              <a:rPr lang="en-GB" sz="1000">
                <a:solidFill>
                  <a:prstClr val="black"/>
                </a:solidFill>
                <a:latin typeface="Verdana" pitchFamily="34" charset="0"/>
              </a:rPr>
              <a:t>Saunders, Lewis and Thornhill,</a:t>
            </a:r>
            <a:r>
              <a:rPr lang="en-US" sz="1000">
                <a:solidFill>
                  <a:prstClr val="black"/>
                </a:solidFill>
                <a:latin typeface="Verdana" pitchFamily="34" charset="0"/>
              </a:rPr>
              <a:t> </a:t>
            </a:r>
            <a:r>
              <a:rPr lang="en-GB" sz="1000" i="1">
                <a:solidFill>
                  <a:prstClr val="black"/>
                </a:solidFill>
                <a:latin typeface="Verdana" pitchFamily="34" charset="0"/>
              </a:rPr>
              <a:t>Research Methods in Business</a:t>
            </a:r>
            <a:r>
              <a:rPr lang="en-GB" sz="1000">
                <a:solidFill>
                  <a:prstClr val="black"/>
                </a:solidFill>
                <a:latin typeface="Verdana" pitchFamily="34" charset="0"/>
              </a:rPr>
              <a:t>, 4th Edition</a:t>
            </a:r>
            <a:r>
              <a:rPr lang="en-GB" sz="1000" i="1">
                <a:solidFill>
                  <a:prstClr val="black"/>
                </a:solidFill>
                <a:latin typeface="Verdana" pitchFamily="34" charset="0"/>
              </a:rPr>
              <a:t> </a:t>
            </a:r>
            <a:r>
              <a:rPr lang="en-GB" sz="1000">
                <a:solidFill>
                  <a:prstClr val="black"/>
                </a:solidFill>
                <a:latin typeface="Verdana" pitchFamily="34" charset="0"/>
              </a:rPr>
              <a:t>© Pearson Education Limited 2007</a:t>
            </a:r>
            <a:endParaRPr lang="en-US" sz="1000">
              <a:solidFill>
                <a:prstClr val="black"/>
              </a:solidFill>
              <a:latin typeface="Arial" charset="0"/>
            </a:endParaRPr>
          </a:p>
        </p:txBody>
      </p:sp>
      <p:pic>
        <p:nvPicPr>
          <p:cNvPr id="265219" name="Picture 1027" descr="C07NF003"/>
          <p:cNvPicPr>
            <a:picLocks noChangeAspect="1" noChangeArrowheads="1"/>
          </p:cNvPicPr>
          <p:nvPr/>
        </p:nvPicPr>
        <p:blipFill>
          <a:blip r:embed="rId2"/>
          <a:srcRect/>
          <a:stretch>
            <a:fillRect/>
          </a:stretch>
        </p:blipFill>
        <p:spPr bwMode="auto">
          <a:xfrm>
            <a:off x="5210176" y="1303338"/>
            <a:ext cx="4405313" cy="5378450"/>
          </a:xfrm>
          <a:prstGeom prst="rect">
            <a:avLst/>
          </a:prstGeom>
          <a:noFill/>
        </p:spPr>
      </p:pic>
      <p:sp>
        <p:nvSpPr>
          <p:cNvPr id="265221" name="Text Box 1029"/>
          <p:cNvSpPr txBox="1">
            <a:spLocks noChangeArrowheads="1"/>
          </p:cNvSpPr>
          <p:nvPr/>
        </p:nvSpPr>
        <p:spPr bwMode="auto">
          <a:xfrm>
            <a:off x="1766888" y="5232401"/>
            <a:ext cx="2743200" cy="1603375"/>
          </a:xfrm>
          <a:prstGeom prst="rect">
            <a:avLst/>
          </a:prstGeom>
          <a:noFill/>
          <a:ln w="9525">
            <a:noFill/>
            <a:miter lim="800000"/>
            <a:headEnd/>
            <a:tailEnd/>
          </a:ln>
          <a:effectLst/>
        </p:spPr>
        <p:txBody>
          <a:bodyPr>
            <a:spAutoFit/>
          </a:bodyPr>
          <a:lstStyle/>
          <a:p>
            <a:pPr eaLnBrk="0" fontAlgn="base" hangingPunct="0">
              <a:spcBef>
                <a:spcPct val="50000"/>
              </a:spcBef>
              <a:spcAft>
                <a:spcPct val="0"/>
              </a:spcAft>
            </a:pPr>
            <a:r>
              <a:rPr lang="en-US">
                <a:solidFill>
                  <a:prstClr val="black"/>
                </a:solidFill>
                <a:latin typeface="Verdana" pitchFamily="34" charset="0"/>
              </a:rPr>
              <a:t>Note that random sampling requires ideally a sample size of over a few hundred</a:t>
            </a:r>
          </a:p>
          <a:p>
            <a:pPr eaLnBrk="0" fontAlgn="base" hangingPunct="0">
              <a:spcBef>
                <a:spcPct val="50000"/>
              </a:spcBef>
              <a:spcAft>
                <a:spcPct val="0"/>
              </a:spcAft>
            </a:pPr>
            <a:endParaRPr lang="en-US">
              <a:solidFill>
                <a:prstClr val="black"/>
              </a:solidFill>
              <a:latin typeface="Verdana" pitchFamily="34" charset="0"/>
            </a:endParaRPr>
          </a:p>
        </p:txBody>
      </p:sp>
    </p:spTree>
    <p:extLst>
      <p:ext uri="{BB962C8B-B14F-4D97-AF65-F5344CB8AC3E}">
        <p14:creationId xmlns:p14="http://schemas.microsoft.com/office/powerpoint/2010/main" val="1879240061"/>
      </p:ext>
    </p:extLst>
  </p:cSld>
  <p:clrMapOvr>
    <a:masterClrMapping/>
  </p:clrMapOvr>
  <p:transition/>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3650" name="Rectangle 2"/>
          <p:cNvSpPr>
            <a:spLocks noGrp="1" noChangeArrowheads="1"/>
          </p:cNvSpPr>
          <p:nvPr>
            <p:ph type="title"/>
          </p:nvPr>
        </p:nvSpPr>
        <p:spPr/>
        <p:txBody>
          <a:bodyPr>
            <a:normAutofit/>
          </a:bodyPr>
          <a:lstStyle/>
          <a:p>
            <a:r>
              <a:rPr lang="en-GB"/>
              <a:t>2.  Non-probability (non-random) samples</a:t>
            </a:r>
            <a:endParaRPr lang="en-US"/>
          </a:p>
        </p:txBody>
      </p:sp>
      <p:sp>
        <p:nvSpPr>
          <p:cNvPr id="283651" name="Rectangle 3"/>
          <p:cNvSpPr>
            <a:spLocks noGrp="1" noChangeArrowheads="1"/>
          </p:cNvSpPr>
          <p:nvPr>
            <p:ph type="body" idx="1"/>
          </p:nvPr>
        </p:nvSpPr>
        <p:spPr/>
        <p:txBody>
          <a:bodyPr/>
          <a:lstStyle/>
          <a:p>
            <a:r>
              <a:rPr lang="en-GB"/>
              <a:t>Non-random sampling is used when a sampling frame cannot be established.</a:t>
            </a:r>
          </a:p>
          <a:p>
            <a:endParaRPr lang="en-GB"/>
          </a:p>
          <a:p>
            <a:r>
              <a:rPr lang="en-GB"/>
              <a:t>Non-random sampling techniques include:</a:t>
            </a:r>
          </a:p>
          <a:p>
            <a:pPr lvl="1"/>
            <a:r>
              <a:rPr lang="en-GB"/>
              <a:t>Convenience</a:t>
            </a:r>
          </a:p>
          <a:p>
            <a:pPr lvl="1"/>
            <a:r>
              <a:rPr lang="en-GB"/>
              <a:t>Judgement / purposive</a:t>
            </a:r>
          </a:p>
          <a:p>
            <a:pPr lvl="1"/>
            <a:r>
              <a:rPr lang="en-GB"/>
              <a:t>Quota</a:t>
            </a:r>
          </a:p>
          <a:p>
            <a:pPr lvl="1"/>
            <a:r>
              <a:rPr lang="en-GB"/>
              <a:t>Snowball</a:t>
            </a:r>
            <a:endParaRPr lang="en-US"/>
          </a:p>
        </p:txBody>
      </p:sp>
    </p:spTree>
    <p:extLst>
      <p:ext uri="{BB962C8B-B14F-4D97-AF65-F5344CB8AC3E}">
        <p14:creationId xmlns:p14="http://schemas.microsoft.com/office/powerpoint/2010/main" val="351115338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4674" name="Rectangle 2"/>
          <p:cNvSpPr>
            <a:spLocks noGrp="1" noChangeArrowheads="1"/>
          </p:cNvSpPr>
          <p:nvPr>
            <p:ph type="title"/>
          </p:nvPr>
        </p:nvSpPr>
        <p:spPr/>
        <p:txBody>
          <a:bodyPr/>
          <a:lstStyle/>
          <a:p>
            <a:r>
              <a:rPr lang="en-GB"/>
              <a:t>Convenience sampling</a:t>
            </a:r>
            <a:endParaRPr lang="en-US"/>
          </a:p>
        </p:txBody>
      </p:sp>
      <p:sp>
        <p:nvSpPr>
          <p:cNvPr id="284675" name="Rectangle 3"/>
          <p:cNvSpPr>
            <a:spLocks noGrp="1" noChangeArrowheads="1"/>
          </p:cNvSpPr>
          <p:nvPr>
            <p:ph type="body" idx="1"/>
          </p:nvPr>
        </p:nvSpPr>
        <p:spPr/>
        <p:txBody>
          <a:bodyPr/>
          <a:lstStyle/>
          <a:p>
            <a:pPr>
              <a:lnSpc>
                <a:spcPct val="80000"/>
              </a:lnSpc>
            </a:pPr>
            <a:r>
              <a:rPr lang="en-GB" sz="2500"/>
              <a:t>The researcher chooses the most convenient population, which may be the researcher’s friends, work colleagues or simply people interviewed on the street.  </a:t>
            </a:r>
          </a:p>
          <a:p>
            <a:pPr>
              <a:lnSpc>
                <a:spcPct val="80000"/>
              </a:lnSpc>
            </a:pPr>
            <a:endParaRPr lang="en-GB" sz="2500"/>
          </a:p>
          <a:p>
            <a:pPr>
              <a:lnSpc>
                <a:spcPct val="80000"/>
              </a:lnSpc>
            </a:pPr>
            <a:r>
              <a:rPr lang="en-GB" sz="2500"/>
              <a:t>Convenience sampling is the least expensive and least time consuming of the sampling methods but has many potential sources of bias, including respondent bias.  </a:t>
            </a:r>
          </a:p>
          <a:p>
            <a:pPr>
              <a:lnSpc>
                <a:spcPct val="80000"/>
              </a:lnSpc>
            </a:pPr>
            <a:endParaRPr lang="en-GB" sz="2500"/>
          </a:p>
          <a:p>
            <a:pPr>
              <a:lnSpc>
                <a:spcPct val="80000"/>
              </a:lnSpc>
            </a:pPr>
            <a:r>
              <a:rPr lang="en-GB" sz="2500"/>
              <a:t>Convenience samples are not representative of any definable population and should not be used to generalise to a particular population.</a:t>
            </a:r>
            <a:endParaRPr lang="en-US" sz="2500"/>
          </a:p>
        </p:txBody>
      </p:sp>
    </p:spTree>
    <p:extLst>
      <p:ext uri="{BB962C8B-B14F-4D97-AF65-F5344CB8AC3E}">
        <p14:creationId xmlns:p14="http://schemas.microsoft.com/office/powerpoint/2010/main" val="369945491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5698" name="Rectangle 2"/>
          <p:cNvSpPr>
            <a:spLocks noGrp="1" noChangeArrowheads="1"/>
          </p:cNvSpPr>
          <p:nvPr>
            <p:ph type="title"/>
          </p:nvPr>
        </p:nvSpPr>
        <p:spPr/>
        <p:txBody>
          <a:bodyPr>
            <a:normAutofit/>
          </a:bodyPr>
          <a:lstStyle/>
          <a:p>
            <a:r>
              <a:rPr lang="en-GB" b="1"/>
              <a:t>Judgement / purposive sampling</a:t>
            </a:r>
            <a:endParaRPr lang="en-US" b="1"/>
          </a:p>
        </p:txBody>
      </p:sp>
      <p:sp>
        <p:nvSpPr>
          <p:cNvPr id="285699" name="Rectangle 3"/>
          <p:cNvSpPr>
            <a:spLocks noGrp="1" noChangeArrowheads="1"/>
          </p:cNvSpPr>
          <p:nvPr>
            <p:ph type="body" idx="1"/>
          </p:nvPr>
        </p:nvSpPr>
        <p:spPr/>
        <p:txBody>
          <a:bodyPr/>
          <a:lstStyle/>
          <a:p>
            <a:pPr>
              <a:lnSpc>
                <a:spcPct val="80000"/>
              </a:lnSpc>
            </a:pPr>
            <a:r>
              <a:rPr lang="en-GB" sz="2500" b="1"/>
              <a:t>Judgement </a:t>
            </a:r>
            <a:r>
              <a:rPr lang="en-GB" sz="2500"/>
              <a:t>sampling is a form of convenience sampling in which the researcher, exercising judgement or expertise, chooses the sample, believing the sample to be representative of the population (e.g. novice, intermediate and expert computer users). </a:t>
            </a:r>
          </a:p>
          <a:p>
            <a:pPr>
              <a:lnSpc>
                <a:spcPct val="80000"/>
              </a:lnSpc>
            </a:pPr>
            <a:endParaRPr lang="en-GB" sz="2500"/>
          </a:p>
          <a:p>
            <a:pPr>
              <a:lnSpc>
                <a:spcPct val="80000"/>
              </a:lnSpc>
            </a:pPr>
            <a:r>
              <a:rPr lang="en-GB" sz="2500"/>
              <a:t>A </a:t>
            </a:r>
            <a:r>
              <a:rPr lang="en-GB" sz="2500" b="1"/>
              <a:t>purposive</a:t>
            </a:r>
            <a:r>
              <a:rPr lang="en-GB" sz="2500"/>
              <a:t> sample is where for example, the researcher decides to interview certain people within the firm because of their knowledge and position, even though they may not be representative of the population.  Such samples often yield qualitative data.</a:t>
            </a:r>
            <a:endParaRPr lang="en-US" sz="2500"/>
          </a:p>
        </p:txBody>
      </p:sp>
    </p:spTree>
    <p:extLst>
      <p:ext uri="{BB962C8B-B14F-4D97-AF65-F5344CB8AC3E}">
        <p14:creationId xmlns:p14="http://schemas.microsoft.com/office/powerpoint/2010/main" val="100780393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22" name="Rectangle 2"/>
          <p:cNvSpPr>
            <a:spLocks noGrp="1" noChangeArrowheads="1"/>
          </p:cNvSpPr>
          <p:nvPr>
            <p:ph type="title"/>
          </p:nvPr>
        </p:nvSpPr>
        <p:spPr/>
        <p:txBody>
          <a:bodyPr/>
          <a:lstStyle/>
          <a:p>
            <a:r>
              <a:rPr lang="en-GB"/>
              <a:t>Quota sampling</a:t>
            </a:r>
            <a:endParaRPr lang="en-US"/>
          </a:p>
        </p:txBody>
      </p:sp>
      <p:sp>
        <p:nvSpPr>
          <p:cNvPr id="286723" name="Rectangle 3"/>
          <p:cNvSpPr>
            <a:spLocks noGrp="1" noChangeArrowheads="1"/>
          </p:cNvSpPr>
          <p:nvPr>
            <p:ph type="body" idx="1"/>
          </p:nvPr>
        </p:nvSpPr>
        <p:spPr/>
        <p:txBody>
          <a:bodyPr>
            <a:normAutofit/>
          </a:bodyPr>
          <a:lstStyle/>
          <a:p>
            <a:pPr>
              <a:lnSpc>
                <a:spcPct val="90000"/>
              </a:lnSpc>
            </a:pPr>
            <a:r>
              <a:rPr lang="en-GB" sz="2500" dirty="0"/>
              <a:t>Used extensively in street interviewing.  </a:t>
            </a:r>
          </a:p>
          <a:p>
            <a:pPr>
              <a:lnSpc>
                <a:spcPct val="90000"/>
              </a:lnSpc>
            </a:pPr>
            <a:endParaRPr lang="en-GB" sz="2500" dirty="0"/>
          </a:p>
          <a:p>
            <a:pPr>
              <a:lnSpc>
                <a:spcPct val="90000"/>
              </a:lnSpc>
            </a:pPr>
            <a:r>
              <a:rPr lang="en-GB" sz="2500" dirty="0"/>
              <a:t>It uses control characteristics, or quotas, of population elements such as age or gender, which are representative of the population.  </a:t>
            </a:r>
          </a:p>
          <a:p>
            <a:pPr>
              <a:lnSpc>
                <a:spcPct val="90000"/>
              </a:lnSpc>
            </a:pPr>
            <a:endParaRPr lang="en-GB" sz="2500" dirty="0"/>
          </a:p>
          <a:p>
            <a:pPr>
              <a:lnSpc>
                <a:spcPct val="90000"/>
              </a:lnSpc>
            </a:pPr>
            <a:r>
              <a:rPr lang="en-GB" sz="2500" dirty="0"/>
              <a:t>For example, if you are surveying about a </a:t>
            </a:r>
            <a:r>
              <a:rPr lang="en-GB" sz="2500" dirty="0"/>
              <a:t>new product</a:t>
            </a:r>
            <a:r>
              <a:rPr lang="en-GB" sz="2500" dirty="0"/>
              <a:t>, and you know 90% of </a:t>
            </a:r>
            <a:r>
              <a:rPr lang="en-GB" sz="2500" dirty="0"/>
              <a:t>consumers are </a:t>
            </a:r>
            <a:r>
              <a:rPr lang="en-GB" sz="2500" dirty="0"/>
              <a:t>under 25, you may decide that 90% of your sample will be under 25. Respondents with these quota characteristics are selected on the basis of convenience or judgement.</a:t>
            </a:r>
            <a:endParaRPr lang="en-US" sz="2500" dirty="0"/>
          </a:p>
        </p:txBody>
      </p:sp>
    </p:spTree>
    <p:extLst>
      <p:ext uri="{BB962C8B-B14F-4D97-AF65-F5344CB8AC3E}">
        <p14:creationId xmlns:p14="http://schemas.microsoft.com/office/powerpoint/2010/main" val="267897084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9794" name="Rectangle 2"/>
          <p:cNvSpPr>
            <a:spLocks noGrp="1" noChangeArrowheads="1"/>
          </p:cNvSpPr>
          <p:nvPr>
            <p:ph type="title"/>
          </p:nvPr>
        </p:nvSpPr>
        <p:spPr/>
        <p:txBody>
          <a:bodyPr/>
          <a:lstStyle/>
          <a:p>
            <a:r>
              <a:rPr lang="en-GB" b="1"/>
              <a:t>Snowball sampling</a:t>
            </a:r>
            <a:endParaRPr lang="en-US" b="1"/>
          </a:p>
        </p:txBody>
      </p:sp>
      <p:sp>
        <p:nvSpPr>
          <p:cNvPr id="289795" name="Rectangle 3"/>
          <p:cNvSpPr>
            <a:spLocks noGrp="1" noChangeArrowheads="1"/>
          </p:cNvSpPr>
          <p:nvPr>
            <p:ph type="body" idx="1"/>
          </p:nvPr>
        </p:nvSpPr>
        <p:spPr/>
        <p:txBody>
          <a:bodyPr/>
          <a:lstStyle/>
          <a:p>
            <a:r>
              <a:rPr lang="en-GB" sz="2500"/>
              <a:t>In snowball sampling, an initial group of respondents is selected, usually, but not always, at random.  </a:t>
            </a:r>
          </a:p>
          <a:p>
            <a:endParaRPr lang="en-GB" sz="2500"/>
          </a:p>
          <a:p>
            <a:r>
              <a:rPr lang="en-GB" sz="2500"/>
              <a:t>After being interviewed, these respondents are asked to identify others who belong to the target population of interest.  </a:t>
            </a:r>
          </a:p>
          <a:p>
            <a:endParaRPr lang="en-GB" sz="2500"/>
          </a:p>
          <a:p>
            <a:r>
              <a:rPr lang="en-GB" sz="2500"/>
              <a:t>Subsequent respondents are selected based on the referrals.</a:t>
            </a:r>
            <a:endParaRPr lang="en-US" sz="2500"/>
          </a:p>
        </p:txBody>
      </p:sp>
    </p:spTree>
    <p:extLst>
      <p:ext uri="{BB962C8B-B14F-4D97-AF65-F5344CB8AC3E}">
        <p14:creationId xmlns:p14="http://schemas.microsoft.com/office/powerpoint/2010/main" val="413476182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3170" name="Text Box 2"/>
          <p:cNvSpPr txBox="1">
            <a:spLocks noChangeArrowheads="1"/>
          </p:cNvSpPr>
          <p:nvPr/>
        </p:nvSpPr>
        <p:spPr bwMode="auto">
          <a:xfrm>
            <a:off x="2024064" y="153989"/>
            <a:ext cx="8643937" cy="854075"/>
          </a:xfrm>
          <a:prstGeom prst="rect">
            <a:avLst/>
          </a:prstGeom>
          <a:noFill/>
          <a:ln w="9525">
            <a:noFill/>
            <a:miter lim="800000"/>
            <a:headEnd/>
            <a:tailEnd/>
          </a:ln>
          <a:effectLst/>
        </p:spPr>
        <p:txBody>
          <a:bodyPr>
            <a:spAutoFit/>
          </a:bodyPr>
          <a:lstStyle/>
          <a:p>
            <a:pPr eaLnBrk="0" fontAlgn="base" hangingPunct="0">
              <a:spcBef>
                <a:spcPct val="50000"/>
              </a:spcBef>
              <a:spcAft>
                <a:spcPct val="0"/>
              </a:spcAft>
            </a:pPr>
            <a:r>
              <a:rPr lang="en-US" sz="3200">
                <a:solidFill>
                  <a:srgbClr val="775F55"/>
                </a:solidFill>
                <a:latin typeface="Arial" charset="0"/>
              </a:rPr>
              <a:t>Selecting a non-probability sampling technique </a:t>
            </a:r>
          </a:p>
          <a:p>
            <a:pPr eaLnBrk="0" fontAlgn="base" hangingPunct="0">
              <a:spcBef>
                <a:spcPct val="50000"/>
              </a:spcBef>
              <a:spcAft>
                <a:spcPct val="0"/>
              </a:spcAft>
            </a:pPr>
            <a:r>
              <a:rPr lang="en-GB" sz="1200">
                <a:solidFill>
                  <a:prstClr val="black"/>
                </a:solidFill>
                <a:latin typeface="Verdana" pitchFamily="34" charset="0"/>
              </a:rPr>
              <a:t>Saunders, Lewis and Thornhill,</a:t>
            </a:r>
            <a:r>
              <a:rPr lang="en-US" sz="1200">
                <a:solidFill>
                  <a:prstClr val="black"/>
                </a:solidFill>
                <a:latin typeface="Verdana" pitchFamily="34" charset="0"/>
              </a:rPr>
              <a:t> </a:t>
            </a:r>
            <a:r>
              <a:rPr lang="en-GB" sz="1200" i="1">
                <a:solidFill>
                  <a:prstClr val="black"/>
                </a:solidFill>
                <a:latin typeface="Verdana" pitchFamily="34" charset="0"/>
              </a:rPr>
              <a:t>Research Methods in Business</a:t>
            </a:r>
            <a:r>
              <a:rPr lang="en-GB" sz="1200">
                <a:solidFill>
                  <a:prstClr val="black"/>
                </a:solidFill>
                <a:latin typeface="Verdana" pitchFamily="34" charset="0"/>
              </a:rPr>
              <a:t>, 4th Edition</a:t>
            </a:r>
            <a:r>
              <a:rPr lang="en-GB" sz="1200" i="1">
                <a:solidFill>
                  <a:prstClr val="black"/>
                </a:solidFill>
                <a:latin typeface="Verdana" pitchFamily="34" charset="0"/>
              </a:rPr>
              <a:t> </a:t>
            </a:r>
            <a:r>
              <a:rPr lang="en-GB" sz="1200">
                <a:solidFill>
                  <a:prstClr val="black"/>
                </a:solidFill>
                <a:latin typeface="Verdana" pitchFamily="34" charset="0"/>
              </a:rPr>
              <a:t>© Pearson Education Limited 2007</a:t>
            </a:r>
            <a:endParaRPr lang="en-US" sz="1200">
              <a:solidFill>
                <a:prstClr val="black"/>
              </a:solidFill>
              <a:latin typeface="Verdana" pitchFamily="34" charset="0"/>
            </a:endParaRPr>
          </a:p>
        </p:txBody>
      </p:sp>
      <p:pic>
        <p:nvPicPr>
          <p:cNvPr id="263172" name="Picture 4" descr="C07NF005"/>
          <p:cNvPicPr>
            <a:picLocks noChangeAspect="1" noChangeArrowheads="1"/>
          </p:cNvPicPr>
          <p:nvPr/>
        </p:nvPicPr>
        <p:blipFill>
          <a:blip r:embed="rId2"/>
          <a:srcRect/>
          <a:stretch>
            <a:fillRect/>
          </a:stretch>
        </p:blipFill>
        <p:spPr bwMode="auto">
          <a:xfrm>
            <a:off x="3925888" y="1411288"/>
            <a:ext cx="4297362" cy="5446712"/>
          </a:xfrm>
          <a:prstGeom prst="rect">
            <a:avLst/>
          </a:prstGeom>
          <a:noFill/>
          <a:ln w="9525">
            <a:noFill/>
            <a:miter lim="800000"/>
            <a:headEnd/>
            <a:tailEnd/>
          </a:ln>
        </p:spPr>
      </p:pic>
    </p:spTree>
    <p:extLst>
      <p:ext uri="{BB962C8B-B14F-4D97-AF65-F5344CB8AC3E}">
        <p14:creationId xmlns:p14="http://schemas.microsoft.com/office/powerpoint/2010/main" val="3211317578"/>
      </p:ext>
    </p:extLst>
  </p:cSld>
  <p:clrMapOvr>
    <a:masterClrMapping/>
  </p:clrMapOvr>
  <p:transition/>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0818" name="Rectangle 2"/>
          <p:cNvSpPr>
            <a:spLocks noGrp="1" noChangeArrowheads="1"/>
          </p:cNvSpPr>
          <p:nvPr>
            <p:ph type="title"/>
          </p:nvPr>
        </p:nvSpPr>
        <p:spPr/>
        <p:txBody>
          <a:bodyPr/>
          <a:lstStyle/>
          <a:p>
            <a:r>
              <a:rPr lang="en-GB"/>
              <a:t>Avoiding bias</a:t>
            </a:r>
            <a:endParaRPr lang="en-US"/>
          </a:p>
        </p:txBody>
      </p:sp>
      <p:sp>
        <p:nvSpPr>
          <p:cNvPr id="290819" name="Rectangle 3"/>
          <p:cNvSpPr>
            <a:spLocks noGrp="1" noChangeArrowheads="1"/>
          </p:cNvSpPr>
          <p:nvPr>
            <p:ph type="body" idx="1"/>
          </p:nvPr>
        </p:nvSpPr>
        <p:spPr>
          <a:xfrm>
            <a:off x="1919537" y="1628800"/>
            <a:ext cx="8586539" cy="5492750"/>
          </a:xfrm>
        </p:spPr>
        <p:txBody>
          <a:bodyPr>
            <a:noAutofit/>
          </a:bodyPr>
          <a:lstStyle/>
          <a:p>
            <a:pPr>
              <a:lnSpc>
                <a:spcPct val="80000"/>
              </a:lnSpc>
            </a:pPr>
            <a:r>
              <a:rPr lang="en-GB" sz="2400" dirty="0"/>
              <a:t>If a sample is </a:t>
            </a:r>
            <a:r>
              <a:rPr lang="en-GB" sz="2400" dirty="0"/>
              <a:t>not </a:t>
            </a:r>
            <a:r>
              <a:rPr lang="en-GB" sz="2400" dirty="0"/>
              <a:t>representative, then the results may be biased.  i.e. they will not represent responses in the wider population. </a:t>
            </a:r>
          </a:p>
          <a:p>
            <a:pPr>
              <a:lnSpc>
                <a:spcPct val="80000"/>
              </a:lnSpc>
            </a:pPr>
            <a:endParaRPr lang="en-GB" sz="2400" dirty="0"/>
          </a:p>
          <a:p>
            <a:pPr>
              <a:lnSpc>
                <a:spcPct val="80000"/>
              </a:lnSpc>
              <a:buFont typeface="Wingdings" pitchFamily="2" charset="2"/>
              <a:buNone/>
            </a:pPr>
            <a:r>
              <a:rPr lang="en-GB" sz="2400" dirty="0"/>
              <a:t>There are three main sources of bias:</a:t>
            </a:r>
          </a:p>
          <a:p>
            <a:pPr>
              <a:lnSpc>
                <a:spcPct val="80000"/>
              </a:lnSpc>
              <a:buFont typeface="Wingdings" pitchFamily="2" charset="2"/>
              <a:buAutoNum type="arabicPeriod"/>
            </a:pPr>
            <a:r>
              <a:rPr lang="en-GB" sz="2400" i="1" dirty="0"/>
              <a:t>Incomplete </a:t>
            </a:r>
            <a:r>
              <a:rPr lang="en-GB" sz="2400" i="1" dirty="0"/>
              <a:t>coverage, for example:</a:t>
            </a:r>
            <a:r>
              <a:rPr lang="en-GB" sz="2400" dirty="0"/>
              <a:t> </a:t>
            </a:r>
          </a:p>
          <a:p>
            <a:pPr lvl="1">
              <a:lnSpc>
                <a:spcPct val="80000"/>
              </a:lnSpc>
            </a:pPr>
            <a:r>
              <a:rPr lang="en-GB" sz="2400" dirty="0"/>
              <a:t>Sampling frame is incomplete</a:t>
            </a:r>
          </a:p>
          <a:p>
            <a:pPr lvl="1">
              <a:lnSpc>
                <a:spcPct val="80000"/>
              </a:lnSpc>
            </a:pPr>
            <a:r>
              <a:rPr lang="en-GB" sz="2400" dirty="0"/>
              <a:t>Certain outlying </a:t>
            </a:r>
            <a:r>
              <a:rPr lang="en-GB" sz="2400" dirty="0"/>
              <a:t>geographical areas </a:t>
            </a:r>
            <a:r>
              <a:rPr lang="en-GB" sz="2400" dirty="0"/>
              <a:t>are </a:t>
            </a:r>
            <a:r>
              <a:rPr lang="en-GB" sz="2400" dirty="0"/>
              <a:t>excluded</a:t>
            </a:r>
            <a:endParaRPr lang="en-GB" sz="2400" dirty="0"/>
          </a:p>
          <a:p>
            <a:pPr lvl="1">
              <a:lnSpc>
                <a:spcPct val="80000"/>
              </a:lnSpc>
            </a:pPr>
            <a:r>
              <a:rPr lang="en-GB" sz="2400" dirty="0"/>
              <a:t>The survey method </a:t>
            </a:r>
            <a:r>
              <a:rPr lang="en-GB" sz="2400" dirty="0"/>
              <a:t>may </a:t>
            </a:r>
            <a:r>
              <a:rPr lang="en-GB" sz="2400" dirty="0"/>
              <a:t>place constraints on those that can be sampled, i.e. a </a:t>
            </a:r>
            <a:r>
              <a:rPr lang="en-GB" sz="2400" dirty="0"/>
              <a:t>phone </a:t>
            </a:r>
            <a:r>
              <a:rPr lang="en-GB" sz="2400" dirty="0"/>
              <a:t>survey requires ownership of a telephone!</a:t>
            </a:r>
            <a:endParaRPr lang="en-GB" sz="2400" i="1" dirty="0"/>
          </a:p>
          <a:p>
            <a:pPr>
              <a:lnSpc>
                <a:spcPct val="80000"/>
              </a:lnSpc>
              <a:buFont typeface="Wingdings" pitchFamily="2" charset="2"/>
              <a:buAutoNum type="arabicPeriod" startAt="2"/>
            </a:pPr>
            <a:r>
              <a:rPr lang="en-GB" sz="2400" i="1" dirty="0"/>
              <a:t>Non-response</a:t>
            </a:r>
            <a:r>
              <a:rPr lang="en-GB" sz="2400" dirty="0"/>
              <a:t> – low response rates a problem in surveys.  </a:t>
            </a:r>
            <a:endParaRPr lang="en-GB" sz="2400" i="1" dirty="0"/>
          </a:p>
          <a:p>
            <a:pPr>
              <a:lnSpc>
                <a:spcPct val="80000"/>
              </a:lnSpc>
              <a:buFont typeface="Wingdings" pitchFamily="2" charset="2"/>
              <a:buAutoNum type="arabicPeriod" startAt="2"/>
            </a:pPr>
            <a:r>
              <a:rPr lang="en-GB" sz="2400" i="1" dirty="0"/>
              <a:t>Overrepresentation</a:t>
            </a:r>
            <a:r>
              <a:rPr lang="en-GB" sz="2400" dirty="0"/>
              <a:t> – some sampling methods deliberately over-represent certain groups (the non-probability sampling techniques). </a:t>
            </a:r>
            <a:r>
              <a:rPr lang="en-GB" sz="2400" dirty="0"/>
              <a:t>Allows </a:t>
            </a:r>
            <a:r>
              <a:rPr lang="en-GB" sz="2400" dirty="0"/>
              <a:t>detailed examination of a certain subgroup of the population, there is no way of knowing how else the group characteristics might affect the survey responses.</a:t>
            </a:r>
            <a:endParaRPr lang="en-US" sz="2400" dirty="0"/>
          </a:p>
        </p:txBody>
      </p:sp>
    </p:spTree>
    <p:extLst>
      <p:ext uri="{BB962C8B-B14F-4D97-AF65-F5344CB8AC3E}">
        <p14:creationId xmlns:p14="http://schemas.microsoft.com/office/powerpoint/2010/main" val="12231593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2866" name="Rectangle 2"/>
          <p:cNvSpPr>
            <a:spLocks noGrp="1" noChangeArrowheads="1"/>
          </p:cNvSpPr>
          <p:nvPr>
            <p:ph type="title"/>
          </p:nvPr>
        </p:nvSpPr>
        <p:spPr/>
        <p:txBody>
          <a:bodyPr/>
          <a:lstStyle/>
          <a:p>
            <a:r>
              <a:rPr lang="en-GB"/>
              <a:t>Deciding the sample size</a:t>
            </a:r>
            <a:endParaRPr lang="en-US"/>
          </a:p>
        </p:txBody>
      </p:sp>
      <p:sp>
        <p:nvSpPr>
          <p:cNvPr id="292867" name="Rectangle 3"/>
          <p:cNvSpPr>
            <a:spLocks noGrp="1" noChangeArrowheads="1"/>
          </p:cNvSpPr>
          <p:nvPr>
            <p:ph type="body" idx="1"/>
          </p:nvPr>
        </p:nvSpPr>
        <p:spPr>
          <a:xfrm>
            <a:off x="1919537" y="1628800"/>
            <a:ext cx="8586539" cy="4752528"/>
          </a:xfrm>
        </p:spPr>
        <p:txBody>
          <a:bodyPr>
            <a:normAutofit/>
          </a:bodyPr>
          <a:lstStyle/>
          <a:p>
            <a:pPr marL="363538" indent="-363538">
              <a:lnSpc>
                <a:spcPct val="80000"/>
              </a:lnSpc>
            </a:pPr>
            <a:r>
              <a:rPr lang="en-GB" sz="2400" dirty="0"/>
              <a:t>There are many factors which affect the size of a sample (and hence reliability):</a:t>
            </a:r>
          </a:p>
          <a:p>
            <a:pPr marL="363538" indent="-363538">
              <a:lnSpc>
                <a:spcPct val="80000"/>
              </a:lnSpc>
            </a:pPr>
            <a:endParaRPr lang="en-GB" sz="2400" i="1" dirty="0"/>
          </a:p>
          <a:p>
            <a:pPr marL="804863" lvl="1" indent="-261938">
              <a:lnSpc>
                <a:spcPct val="80000"/>
              </a:lnSpc>
              <a:buClr>
                <a:schemeClr val="tx2"/>
              </a:buClr>
              <a:buFont typeface="Wingdings" pitchFamily="2" charset="2"/>
              <a:buAutoNum type="arabicPeriod"/>
            </a:pPr>
            <a:r>
              <a:rPr lang="en-GB" sz="2400" i="1" dirty="0"/>
              <a:t>The research method used</a:t>
            </a:r>
            <a:r>
              <a:rPr lang="en-GB" sz="2400" dirty="0"/>
              <a:t>.  Large sample sizes are easier to achieve with some methods (i.e. postal surveys; telephone surveys) than with others (e.g. depth interviews, observation).</a:t>
            </a:r>
          </a:p>
          <a:p>
            <a:pPr marL="804863" lvl="1" indent="-261938">
              <a:lnSpc>
                <a:spcPct val="80000"/>
              </a:lnSpc>
              <a:buClr>
                <a:schemeClr val="tx2"/>
              </a:buClr>
              <a:buFont typeface="Wingdings" pitchFamily="2" charset="2"/>
              <a:buAutoNum type="arabicPeriod"/>
            </a:pPr>
            <a:r>
              <a:rPr lang="en-GB" sz="2400" i="1" dirty="0"/>
              <a:t>Time </a:t>
            </a:r>
            <a:r>
              <a:rPr lang="en-GB" sz="2400" i="1" dirty="0"/>
              <a:t>and resources may be limited</a:t>
            </a:r>
            <a:r>
              <a:rPr lang="en-GB" sz="2400" dirty="0"/>
              <a:t>.  This will involve a trade off between sample size and the amount and accuracy of the information to be collected.</a:t>
            </a:r>
          </a:p>
          <a:p>
            <a:pPr marL="804863" lvl="1" indent="-261938">
              <a:lnSpc>
                <a:spcPct val="80000"/>
              </a:lnSpc>
              <a:buClr>
                <a:schemeClr val="tx2"/>
              </a:buClr>
              <a:buFont typeface="Wingdings" pitchFamily="2" charset="2"/>
              <a:buAutoNum type="arabicPeriod"/>
            </a:pPr>
            <a:r>
              <a:rPr lang="en-GB" sz="2400" i="1" dirty="0"/>
              <a:t>Statistical </a:t>
            </a:r>
            <a:r>
              <a:rPr lang="en-GB" sz="2400" i="1" dirty="0"/>
              <a:t>precision required</a:t>
            </a:r>
            <a:r>
              <a:rPr lang="en-GB" sz="2400" dirty="0"/>
              <a:t>.  The larger the sample size, the greater its reliability (that if the study were repeated, the results would be similar).  However, there is no point using large sample sizes when only a rough estimate of a population mean is required.</a:t>
            </a:r>
            <a:endParaRPr lang="en-US" sz="2400" dirty="0"/>
          </a:p>
        </p:txBody>
      </p:sp>
    </p:spTree>
    <p:extLst>
      <p:ext uri="{BB962C8B-B14F-4D97-AF65-F5344CB8AC3E}">
        <p14:creationId xmlns:p14="http://schemas.microsoft.com/office/powerpoint/2010/main" val="372010579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8290" name="Rectangle 2"/>
          <p:cNvSpPr>
            <a:spLocks noGrp="1" noChangeArrowheads="1"/>
          </p:cNvSpPr>
          <p:nvPr>
            <p:ph type="title"/>
          </p:nvPr>
        </p:nvSpPr>
        <p:spPr/>
        <p:txBody>
          <a:bodyPr>
            <a:normAutofit/>
          </a:bodyPr>
          <a:lstStyle/>
          <a:p>
            <a:r>
              <a:rPr lang="en-GB"/>
              <a:t>Gaining access to the data you need</a:t>
            </a:r>
            <a:endParaRPr lang="en-US"/>
          </a:p>
        </p:txBody>
      </p:sp>
      <p:sp>
        <p:nvSpPr>
          <p:cNvPr id="268291" name="Rectangle 3"/>
          <p:cNvSpPr>
            <a:spLocks noGrp="1" noChangeArrowheads="1"/>
          </p:cNvSpPr>
          <p:nvPr>
            <p:ph type="body" idx="1"/>
          </p:nvPr>
        </p:nvSpPr>
        <p:spPr/>
        <p:txBody>
          <a:bodyPr>
            <a:noAutofit/>
          </a:bodyPr>
          <a:lstStyle/>
          <a:p>
            <a:pPr>
              <a:lnSpc>
                <a:spcPct val="90000"/>
              </a:lnSpc>
            </a:pPr>
            <a:r>
              <a:rPr lang="en-US" altLang="zh-CN" sz="2600" dirty="0">
                <a:ea typeface="宋体" charset="-122"/>
              </a:rPr>
              <a:t>If the records/data you need are publicly available (i.e. in the public domain) then this is not a problem, provided you can locate them and they are not too expensive to acquire.</a:t>
            </a:r>
          </a:p>
          <a:p>
            <a:pPr>
              <a:lnSpc>
                <a:spcPct val="90000"/>
              </a:lnSpc>
              <a:buFont typeface="Wingdings" pitchFamily="2" charset="2"/>
              <a:buNone/>
            </a:pPr>
            <a:r>
              <a:rPr lang="en-US" altLang="zh-CN" sz="2600" dirty="0">
                <a:ea typeface="宋体" charset="-122"/>
              </a:rPr>
              <a:t> </a:t>
            </a:r>
          </a:p>
          <a:p>
            <a:pPr>
              <a:lnSpc>
                <a:spcPct val="90000"/>
              </a:lnSpc>
            </a:pPr>
            <a:r>
              <a:rPr lang="en-US" altLang="zh-CN" sz="2600" dirty="0">
                <a:ea typeface="宋体" charset="-122"/>
              </a:rPr>
              <a:t>If the records/data you need are not publicly available then you will have to discuss how you will gain access to them. </a:t>
            </a:r>
          </a:p>
          <a:p>
            <a:pPr>
              <a:lnSpc>
                <a:spcPct val="90000"/>
              </a:lnSpc>
            </a:pPr>
            <a:endParaRPr lang="en-US" altLang="zh-CN" sz="2600" dirty="0">
              <a:ea typeface="宋体" charset="-122"/>
            </a:endParaRPr>
          </a:p>
          <a:p>
            <a:pPr>
              <a:lnSpc>
                <a:spcPct val="90000"/>
              </a:lnSpc>
            </a:pPr>
            <a:r>
              <a:rPr lang="en-US" altLang="zh-CN" sz="2600" dirty="0">
                <a:ea typeface="宋体" charset="-122"/>
              </a:rPr>
              <a:t>Your ability to undertake your chosen research </a:t>
            </a:r>
            <a:r>
              <a:rPr lang="en-US" altLang="zh-CN" sz="2600" dirty="0">
                <a:ea typeface="宋体" charset="-122"/>
              </a:rPr>
              <a:t>Dissertation </a:t>
            </a:r>
            <a:r>
              <a:rPr lang="en-US" altLang="zh-CN" sz="2600" dirty="0">
                <a:ea typeface="宋体" charset="-122"/>
              </a:rPr>
              <a:t>will be dependent upon you gaining access to the records/data you need to produce believable answers to your questions. </a:t>
            </a:r>
            <a:endParaRPr lang="en-US" sz="2600" dirty="0"/>
          </a:p>
        </p:txBody>
      </p:sp>
    </p:spTree>
    <p:extLst>
      <p:ext uri="{BB962C8B-B14F-4D97-AF65-F5344CB8AC3E}">
        <p14:creationId xmlns:p14="http://schemas.microsoft.com/office/powerpoint/2010/main" val="187547544"/>
      </p:ext>
    </p:extLst>
  </p:cSld>
  <p:clrMapOvr>
    <a:masterClrMapping/>
  </p:clrMapOvr>
  <p:transition/>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p:cNvSpPr>
            <a:spLocks noGrp="1" noChangeArrowheads="1"/>
          </p:cNvSpPr>
          <p:nvPr>
            <p:ph type="title"/>
          </p:nvPr>
        </p:nvSpPr>
        <p:spPr/>
        <p:txBody>
          <a:bodyPr/>
          <a:lstStyle/>
          <a:p>
            <a:r>
              <a:rPr lang="en-GB"/>
              <a:t>1. Reliability</a:t>
            </a:r>
            <a:endParaRPr lang="en-US"/>
          </a:p>
        </p:txBody>
      </p:sp>
      <p:sp>
        <p:nvSpPr>
          <p:cNvPr id="19459" name="Rectangle 3"/>
          <p:cNvSpPr>
            <a:spLocks noGrp="1" noChangeArrowheads="1"/>
          </p:cNvSpPr>
          <p:nvPr>
            <p:ph type="body" idx="1"/>
          </p:nvPr>
        </p:nvSpPr>
        <p:spPr>
          <a:xfrm>
            <a:off x="2894013" y="1827214"/>
            <a:ext cx="7313612" cy="4625975"/>
          </a:xfrm>
        </p:spPr>
        <p:txBody>
          <a:bodyPr/>
          <a:lstStyle/>
          <a:p>
            <a:pPr marL="0" indent="0">
              <a:buNone/>
            </a:pPr>
            <a:r>
              <a:rPr lang="en-GB" sz="2500"/>
              <a:t>Reliability is concerned with the findings of the research.  If a research finding can be repeated (replicable), it is reliable.  </a:t>
            </a:r>
          </a:p>
          <a:p>
            <a:pPr marL="0" indent="0">
              <a:buNone/>
            </a:pPr>
            <a:endParaRPr lang="en-GB" sz="2500"/>
          </a:p>
          <a:p>
            <a:pPr marL="0" indent="0">
              <a:buNone/>
            </a:pPr>
            <a:r>
              <a:rPr lang="en-GB" sz="2500"/>
              <a:t>Threats to reliability (</a:t>
            </a:r>
            <a:r>
              <a:rPr lang="en-GB" sz="2500" b="1" i="1"/>
              <a:t>Robson, 1993</a:t>
            </a:r>
            <a:r>
              <a:rPr lang="en-GB" sz="2500"/>
              <a:t>) include:</a:t>
            </a:r>
            <a:endParaRPr lang="en-GB" sz="2500" i="1"/>
          </a:p>
          <a:p>
            <a:pPr marL="804863" lvl="1" indent="-261938"/>
            <a:r>
              <a:rPr lang="en-GB" sz="2100" i="1"/>
              <a:t>Subject (respondent) error</a:t>
            </a:r>
            <a:r>
              <a:rPr lang="en-GB" sz="2100"/>
              <a:t> </a:t>
            </a:r>
            <a:endParaRPr lang="en-GB" sz="2100" i="1"/>
          </a:p>
          <a:p>
            <a:pPr marL="804863" lvl="1" indent="-261938"/>
            <a:r>
              <a:rPr lang="en-GB" sz="2100" i="1"/>
              <a:t>Subject (respondent) bias </a:t>
            </a:r>
          </a:p>
          <a:p>
            <a:pPr marL="804863" lvl="1" indent="-261938"/>
            <a:r>
              <a:rPr lang="en-GB" sz="2100" i="1"/>
              <a:t>Observer (interviewer) error</a:t>
            </a:r>
          </a:p>
          <a:p>
            <a:pPr marL="804863" lvl="1" indent="-261938"/>
            <a:r>
              <a:rPr lang="en-GB" sz="2100" i="1"/>
              <a:t>Observer (interviewer) bias</a:t>
            </a:r>
            <a:endParaRPr lang="en-US" sz="2100" i="1"/>
          </a:p>
        </p:txBody>
      </p:sp>
    </p:spTree>
    <p:extLst>
      <p:ext uri="{BB962C8B-B14F-4D97-AF65-F5344CB8AC3E}">
        <p14:creationId xmlns:p14="http://schemas.microsoft.com/office/powerpoint/2010/main" val="214264198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2"/>
          <p:cNvSpPr>
            <a:spLocks noGrp="1" noChangeArrowheads="1"/>
          </p:cNvSpPr>
          <p:nvPr>
            <p:ph type="title"/>
          </p:nvPr>
        </p:nvSpPr>
        <p:spPr/>
        <p:txBody>
          <a:bodyPr/>
          <a:lstStyle/>
          <a:p>
            <a:r>
              <a:rPr lang="en-GB"/>
              <a:t>2. Validity</a:t>
            </a:r>
            <a:endParaRPr lang="en-US"/>
          </a:p>
        </p:txBody>
      </p:sp>
      <p:sp>
        <p:nvSpPr>
          <p:cNvPr id="18435" name="Rectangle 3"/>
          <p:cNvSpPr>
            <a:spLocks noGrp="1" noChangeArrowheads="1"/>
          </p:cNvSpPr>
          <p:nvPr>
            <p:ph type="body" idx="1"/>
          </p:nvPr>
        </p:nvSpPr>
        <p:spPr/>
        <p:txBody>
          <a:bodyPr/>
          <a:lstStyle/>
          <a:p>
            <a:r>
              <a:rPr lang="en-GB"/>
              <a:t>Validity is the extent to which the research findings accurately represent what is </a:t>
            </a:r>
            <a:r>
              <a:rPr lang="en-GB" i="1"/>
              <a:t>really</a:t>
            </a:r>
            <a:r>
              <a:rPr lang="en-GB"/>
              <a:t> happening in the situation.  Research errors can undermine validity</a:t>
            </a:r>
            <a:r>
              <a:rPr lang="en-GB" i="1"/>
              <a:t>.</a:t>
            </a:r>
            <a:r>
              <a:rPr lang="en-GB"/>
              <a:t> </a:t>
            </a:r>
          </a:p>
          <a:p>
            <a:pPr lvl="1"/>
            <a:r>
              <a:rPr lang="en-GB"/>
              <a:t>Are you asking the right questions?</a:t>
            </a:r>
          </a:p>
          <a:p>
            <a:pPr lvl="1"/>
            <a:r>
              <a:rPr lang="en-GB"/>
              <a:t>Are you asking the right people?</a:t>
            </a:r>
          </a:p>
          <a:p>
            <a:pPr lvl="1"/>
            <a:r>
              <a:rPr lang="en-GB"/>
              <a:t>Are you measuring what you should be measuring?</a:t>
            </a:r>
            <a:endParaRPr lang="en-US"/>
          </a:p>
          <a:p>
            <a:endParaRPr lang="en-US"/>
          </a:p>
        </p:txBody>
      </p:sp>
    </p:spTree>
    <p:extLst>
      <p:ext uri="{BB962C8B-B14F-4D97-AF65-F5344CB8AC3E}">
        <p14:creationId xmlns:p14="http://schemas.microsoft.com/office/powerpoint/2010/main" val="3422739623"/>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2"/>
          <p:cNvSpPr>
            <a:spLocks noGrp="1" noChangeArrowheads="1"/>
          </p:cNvSpPr>
          <p:nvPr>
            <p:ph type="title"/>
          </p:nvPr>
        </p:nvSpPr>
        <p:spPr>
          <a:xfrm>
            <a:off x="2566989" y="301625"/>
            <a:ext cx="7640637" cy="1143000"/>
          </a:xfrm>
        </p:spPr>
        <p:txBody>
          <a:bodyPr/>
          <a:lstStyle/>
          <a:p>
            <a:r>
              <a:rPr lang="en-GB"/>
              <a:t>3. Generalisability</a:t>
            </a:r>
            <a:endParaRPr lang="en-US"/>
          </a:p>
        </p:txBody>
      </p:sp>
      <p:sp>
        <p:nvSpPr>
          <p:cNvPr id="20483" name="Rectangle 3"/>
          <p:cNvSpPr>
            <a:spLocks noGrp="1" noChangeArrowheads="1"/>
          </p:cNvSpPr>
          <p:nvPr>
            <p:ph type="body" idx="1"/>
          </p:nvPr>
        </p:nvSpPr>
        <p:spPr>
          <a:xfrm>
            <a:off x="2495551" y="1827214"/>
            <a:ext cx="7712075" cy="4770437"/>
          </a:xfrm>
        </p:spPr>
        <p:txBody>
          <a:bodyPr/>
          <a:lstStyle/>
          <a:p>
            <a:pPr marL="0" indent="0">
              <a:buNone/>
            </a:pPr>
            <a:r>
              <a:rPr lang="en-GB" sz="2500"/>
              <a:t>Generalisability refers to the extent to which you can come to conclusions about one thing (often a population) based on information about another (often a sample).  </a:t>
            </a:r>
          </a:p>
          <a:p>
            <a:pPr marL="0" indent="0">
              <a:buNone/>
            </a:pPr>
            <a:endParaRPr lang="en-GB" sz="2500"/>
          </a:p>
          <a:p>
            <a:pPr marL="0" indent="0">
              <a:buNone/>
            </a:pPr>
            <a:r>
              <a:rPr lang="en-GB" sz="2500"/>
              <a:t>Are your research results applicable in other settings/contexts?  This is a particular worry if you are conducting case study research - is your organisation markedly different in some way?</a:t>
            </a:r>
            <a:endParaRPr lang="en-US" sz="2500"/>
          </a:p>
        </p:txBody>
      </p:sp>
    </p:spTree>
    <p:extLst>
      <p:ext uri="{BB962C8B-B14F-4D97-AF65-F5344CB8AC3E}">
        <p14:creationId xmlns:p14="http://schemas.microsoft.com/office/powerpoint/2010/main" val="1718877242"/>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How will you analyse your data?</a:t>
            </a:r>
            <a:endParaRPr lang="en-GB" dirty="0"/>
          </a:p>
        </p:txBody>
      </p:sp>
      <p:sp>
        <p:nvSpPr>
          <p:cNvPr id="3" name="Content Placeholder 2"/>
          <p:cNvSpPr>
            <a:spLocks noGrp="1"/>
          </p:cNvSpPr>
          <p:nvPr>
            <p:ph sz="quarter" idx="1"/>
          </p:nvPr>
        </p:nvSpPr>
        <p:spPr/>
        <p:txBody>
          <a:bodyPr>
            <a:normAutofit lnSpcReduction="10000"/>
          </a:bodyPr>
          <a:lstStyle/>
          <a:p>
            <a:pPr>
              <a:buNone/>
            </a:pPr>
            <a:r>
              <a:rPr lang="en-GB" dirty="0" smtClean="0"/>
              <a:t>For example:</a:t>
            </a:r>
          </a:p>
          <a:p>
            <a:r>
              <a:rPr lang="en-GB" dirty="0" smtClean="0"/>
              <a:t>Manual tallies/spreadsheet analysis/SPSS</a:t>
            </a:r>
          </a:p>
          <a:p>
            <a:r>
              <a:rPr lang="en-GB" dirty="0" smtClean="0"/>
              <a:t>Typed up transcripts of interviewee responses </a:t>
            </a:r>
          </a:p>
          <a:p>
            <a:r>
              <a:rPr lang="en-GB" dirty="0" smtClean="0"/>
              <a:t>Data matrix</a:t>
            </a:r>
          </a:p>
          <a:p>
            <a:endParaRPr lang="en-GB" dirty="0" smtClean="0"/>
          </a:p>
          <a:p>
            <a:r>
              <a:rPr lang="en-GB" dirty="0" smtClean="0"/>
              <a:t>Will you use any statistical tests (e.g. mean, median mode, chi square, etc.)?</a:t>
            </a:r>
          </a:p>
          <a:p>
            <a:r>
              <a:rPr lang="en-GB" dirty="0" smtClean="0"/>
              <a:t>Cross tabulations?</a:t>
            </a:r>
          </a:p>
          <a:p>
            <a:r>
              <a:rPr lang="en-GB" dirty="0" smtClean="0"/>
              <a:t>Graphs/charts/tables for presentation?</a:t>
            </a:r>
            <a:endParaRPr lang="en-GB" dirty="0"/>
          </a:p>
        </p:txBody>
      </p:sp>
    </p:spTree>
    <p:extLst>
      <p:ext uri="{BB962C8B-B14F-4D97-AF65-F5344CB8AC3E}">
        <p14:creationId xmlns:p14="http://schemas.microsoft.com/office/powerpoint/2010/main" val="3871918846"/>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Rectangle 2"/>
          <p:cNvSpPr>
            <a:spLocks noGrp="1" noChangeArrowheads="1"/>
          </p:cNvSpPr>
          <p:nvPr>
            <p:ph type="title"/>
          </p:nvPr>
        </p:nvSpPr>
        <p:spPr/>
        <p:txBody>
          <a:bodyPr/>
          <a:lstStyle/>
          <a:p>
            <a:r>
              <a:rPr lang="en-GB" b="1" dirty="0" smtClean="0"/>
              <a:t>Research methods tips</a:t>
            </a:r>
            <a:endParaRPr lang="en-US" b="1" dirty="0"/>
          </a:p>
        </p:txBody>
      </p:sp>
      <p:sp>
        <p:nvSpPr>
          <p:cNvPr id="47107" name="Rectangle 3"/>
          <p:cNvSpPr>
            <a:spLocks noGrp="1" noChangeArrowheads="1"/>
          </p:cNvSpPr>
          <p:nvPr>
            <p:ph type="body" idx="1"/>
          </p:nvPr>
        </p:nvSpPr>
        <p:spPr>
          <a:xfrm>
            <a:off x="1952597" y="1700808"/>
            <a:ext cx="8536017" cy="4608513"/>
          </a:xfrm>
        </p:spPr>
        <p:txBody>
          <a:bodyPr>
            <a:noAutofit/>
          </a:bodyPr>
          <a:lstStyle/>
          <a:p>
            <a:pPr marL="552450" indent="-552450">
              <a:lnSpc>
                <a:spcPct val="80000"/>
              </a:lnSpc>
            </a:pPr>
            <a:r>
              <a:rPr lang="en-GB" sz="2800" dirty="0"/>
              <a:t>Don’t just describe the theory, but state </a:t>
            </a:r>
            <a:r>
              <a:rPr lang="en-GB" sz="2800" u="sng" dirty="0"/>
              <a:t>which</a:t>
            </a:r>
            <a:r>
              <a:rPr lang="en-GB" sz="2800" dirty="0"/>
              <a:t> methods you have selected and analyse </a:t>
            </a:r>
            <a:r>
              <a:rPr lang="en-GB" sz="2800" b="1" dirty="0"/>
              <a:t>WHY</a:t>
            </a:r>
            <a:r>
              <a:rPr lang="en-GB" sz="2800" dirty="0"/>
              <a:t> (because it best helps you achieve the objectives of your study).  </a:t>
            </a:r>
          </a:p>
          <a:p>
            <a:pPr marL="552450" indent="-552450">
              <a:lnSpc>
                <a:spcPct val="80000"/>
              </a:lnSpc>
            </a:pPr>
            <a:endParaRPr lang="en-GB" sz="2800" dirty="0"/>
          </a:p>
          <a:p>
            <a:pPr marL="552450" indent="-552450">
              <a:lnSpc>
                <a:spcPct val="80000"/>
              </a:lnSpc>
            </a:pPr>
            <a:r>
              <a:rPr lang="en-GB" sz="2800" dirty="0"/>
              <a:t>You </a:t>
            </a:r>
            <a:r>
              <a:rPr lang="en-GB" sz="2800" dirty="0"/>
              <a:t>must JUSTIFY your research design choices within the context of </a:t>
            </a:r>
            <a:r>
              <a:rPr lang="en-GB" sz="2800" i="1" dirty="0"/>
              <a:t>your</a:t>
            </a:r>
            <a:r>
              <a:rPr lang="en-GB" sz="2800" dirty="0"/>
              <a:t> research </a:t>
            </a:r>
            <a:r>
              <a:rPr lang="en-GB" sz="2800" dirty="0"/>
              <a:t>(integrate </a:t>
            </a:r>
            <a:r>
              <a:rPr lang="en-GB" sz="2800" dirty="0"/>
              <a:t>theory with practice): </a:t>
            </a:r>
          </a:p>
          <a:p>
            <a:pPr marL="933450" lvl="1" indent="-476250">
              <a:lnSpc>
                <a:spcPct val="80000"/>
              </a:lnSpc>
            </a:pPr>
            <a:r>
              <a:rPr lang="en-GB" sz="2800" dirty="0"/>
              <a:t>Start by saying which methods your study will use, </a:t>
            </a:r>
          </a:p>
          <a:p>
            <a:pPr marL="933450" lvl="1" indent="-476250">
              <a:lnSpc>
                <a:spcPct val="80000"/>
              </a:lnSpc>
            </a:pPr>
            <a:r>
              <a:rPr lang="en-GB" sz="2800" dirty="0"/>
              <a:t>then use the ‘academic theory’ to validate/back up your </a:t>
            </a:r>
            <a:r>
              <a:rPr lang="en-GB" sz="2800" dirty="0"/>
              <a:t>choices </a:t>
            </a:r>
            <a:endParaRPr lang="en-GB" sz="2800" dirty="0"/>
          </a:p>
          <a:p>
            <a:pPr marL="552450" indent="-552450">
              <a:lnSpc>
                <a:spcPct val="80000"/>
              </a:lnSpc>
            </a:pPr>
            <a:endParaRPr lang="en-US" sz="2800" dirty="0"/>
          </a:p>
        </p:txBody>
      </p:sp>
    </p:spTree>
    <p:extLst>
      <p:ext uri="{BB962C8B-B14F-4D97-AF65-F5344CB8AC3E}">
        <p14:creationId xmlns:p14="http://schemas.microsoft.com/office/powerpoint/2010/main" val="3128161162"/>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Rectangle 2"/>
          <p:cNvSpPr>
            <a:spLocks noGrp="1" noChangeArrowheads="1"/>
          </p:cNvSpPr>
          <p:nvPr>
            <p:ph type="title"/>
          </p:nvPr>
        </p:nvSpPr>
        <p:spPr/>
        <p:txBody>
          <a:bodyPr/>
          <a:lstStyle/>
          <a:p>
            <a:r>
              <a:rPr lang="en-GB" b="1" dirty="0" smtClean="0"/>
              <a:t>Research methods tips</a:t>
            </a:r>
            <a:endParaRPr lang="en-US" b="1" dirty="0"/>
          </a:p>
        </p:txBody>
      </p:sp>
      <p:sp>
        <p:nvSpPr>
          <p:cNvPr id="47107" name="Rectangle 3"/>
          <p:cNvSpPr>
            <a:spLocks noGrp="1" noChangeArrowheads="1"/>
          </p:cNvSpPr>
          <p:nvPr>
            <p:ph type="body" idx="1"/>
          </p:nvPr>
        </p:nvSpPr>
        <p:spPr>
          <a:xfrm>
            <a:off x="1952597" y="1412875"/>
            <a:ext cx="8536017" cy="5329238"/>
          </a:xfrm>
        </p:spPr>
        <p:txBody>
          <a:bodyPr>
            <a:noAutofit/>
          </a:bodyPr>
          <a:lstStyle/>
          <a:p>
            <a:pPr marL="552450" indent="-552450">
              <a:lnSpc>
                <a:spcPct val="80000"/>
              </a:lnSpc>
            </a:pPr>
            <a:r>
              <a:rPr lang="en-GB" sz="2800" dirty="0"/>
              <a:t>Give benefits and limitations of your chosen strategies – pros and cons.  </a:t>
            </a:r>
          </a:p>
          <a:p>
            <a:pPr marL="552450" indent="-552450">
              <a:lnSpc>
                <a:spcPct val="80000"/>
              </a:lnSpc>
            </a:pPr>
            <a:endParaRPr lang="en-GB" sz="2800" dirty="0"/>
          </a:p>
          <a:p>
            <a:pPr marL="552450" indent="-552450">
              <a:lnSpc>
                <a:spcPct val="80000"/>
              </a:lnSpc>
            </a:pPr>
            <a:r>
              <a:rPr lang="en-GB" sz="2800" dirty="0"/>
              <a:t>Make </a:t>
            </a:r>
            <a:r>
              <a:rPr lang="en-GB" sz="2800" dirty="0"/>
              <a:t>reference to respected authors to substantiate your decisions. For example:</a:t>
            </a:r>
          </a:p>
          <a:p>
            <a:pPr marL="933450" lvl="1" indent="-476250">
              <a:lnSpc>
                <a:spcPct val="80000"/>
              </a:lnSpc>
            </a:pPr>
            <a:r>
              <a:rPr lang="en-GB" sz="2800" i="1" dirty="0"/>
              <a:t>This study </a:t>
            </a:r>
            <a:r>
              <a:rPr lang="en-GB" sz="2800" i="1" dirty="0"/>
              <a:t>uses </a:t>
            </a:r>
            <a:r>
              <a:rPr lang="en-GB" sz="2800" i="1" dirty="0"/>
              <a:t>interviews to gather the data relating to objective </a:t>
            </a:r>
            <a:r>
              <a:rPr lang="en-GB" sz="2800" i="1" dirty="0"/>
              <a:t>1 </a:t>
            </a:r>
            <a:r>
              <a:rPr lang="en-GB" sz="2800" i="1" dirty="0"/>
              <a:t>because as Saunders et al </a:t>
            </a:r>
            <a:r>
              <a:rPr lang="en-GB" sz="2800" i="1" dirty="0"/>
              <a:t>[2007] </a:t>
            </a:r>
            <a:r>
              <a:rPr lang="en-GB" sz="2800" i="1" dirty="0"/>
              <a:t>suggest, the interviewer can probe interesting responses.  However, it is recognised that interviews are time-consuming </a:t>
            </a:r>
            <a:r>
              <a:rPr lang="en-GB" sz="2800" i="1" dirty="0"/>
              <a:t>[Collis and Hussey, 2008].</a:t>
            </a:r>
            <a:endParaRPr lang="en-GB" sz="2800" dirty="0"/>
          </a:p>
          <a:p>
            <a:pPr marL="552450" indent="-552450">
              <a:lnSpc>
                <a:spcPct val="80000"/>
              </a:lnSpc>
            </a:pPr>
            <a:endParaRPr lang="en-US" sz="2800" dirty="0"/>
          </a:p>
        </p:txBody>
      </p:sp>
    </p:spTree>
    <p:extLst>
      <p:ext uri="{BB962C8B-B14F-4D97-AF65-F5344CB8AC3E}">
        <p14:creationId xmlns:p14="http://schemas.microsoft.com/office/powerpoint/2010/main" val="1847083136"/>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2"/>
          <p:cNvSpPr>
            <a:spLocks noGrp="1" noChangeArrowheads="1"/>
          </p:cNvSpPr>
          <p:nvPr>
            <p:ph type="title"/>
          </p:nvPr>
        </p:nvSpPr>
        <p:spPr/>
        <p:txBody>
          <a:bodyPr>
            <a:normAutofit/>
          </a:bodyPr>
          <a:lstStyle/>
          <a:p>
            <a:r>
              <a:rPr lang="en-GB" b="1" dirty="0" smtClean="0"/>
              <a:t>Research methods – ethical risk </a:t>
            </a:r>
            <a:endParaRPr lang="en-US" b="1" dirty="0"/>
          </a:p>
        </p:txBody>
      </p:sp>
      <p:sp>
        <p:nvSpPr>
          <p:cNvPr id="34819" name="Rectangle 3"/>
          <p:cNvSpPr>
            <a:spLocks noGrp="1" noChangeArrowheads="1"/>
          </p:cNvSpPr>
          <p:nvPr>
            <p:ph type="body" idx="1"/>
          </p:nvPr>
        </p:nvSpPr>
        <p:spPr/>
        <p:txBody>
          <a:bodyPr/>
          <a:lstStyle/>
          <a:p>
            <a:pPr>
              <a:lnSpc>
                <a:spcPct val="90000"/>
              </a:lnSpc>
            </a:pPr>
            <a:r>
              <a:rPr lang="en-GB" dirty="0" smtClean="0"/>
              <a:t>Have you considered all the ethical implications of your research?</a:t>
            </a:r>
          </a:p>
          <a:p>
            <a:pPr>
              <a:lnSpc>
                <a:spcPct val="90000"/>
              </a:lnSpc>
            </a:pPr>
            <a:endParaRPr lang="en-US" dirty="0" smtClean="0"/>
          </a:p>
          <a:p>
            <a:pPr>
              <a:lnSpc>
                <a:spcPct val="90000"/>
              </a:lnSpc>
            </a:pPr>
            <a:r>
              <a:rPr lang="en-GB" dirty="0" smtClean="0"/>
              <a:t>Identify </a:t>
            </a:r>
            <a:r>
              <a:rPr lang="en-GB" dirty="0"/>
              <a:t>risks/limitations/ethical/legal issues and ways that you might deal with those risks</a:t>
            </a:r>
            <a:r>
              <a:rPr lang="en-GB" dirty="0" smtClean="0"/>
              <a:t>.</a:t>
            </a:r>
          </a:p>
          <a:p>
            <a:pPr>
              <a:lnSpc>
                <a:spcPct val="90000"/>
              </a:lnSpc>
            </a:pPr>
            <a:endParaRPr lang="en-GB" dirty="0" smtClean="0"/>
          </a:p>
          <a:p>
            <a:pPr>
              <a:lnSpc>
                <a:spcPct val="90000"/>
              </a:lnSpc>
            </a:pPr>
            <a:r>
              <a:rPr lang="en-GB" dirty="0" smtClean="0"/>
              <a:t>You must also complete and append an SMU ‘Ethics Approval Form’ (not part of the word count)</a:t>
            </a:r>
            <a:endParaRPr lang="en-GB" dirty="0"/>
          </a:p>
          <a:p>
            <a:pPr>
              <a:lnSpc>
                <a:spcPct val="90000"/>
              </a:lnSpc>
            </a:pPr>
            <a:endParaRPr lang="en-GB" dirty="0"/>
          </a:p>
        </p:txBody>
      </p:sp>
    </p:spTree>
    <p:extLst>
      <p:ext uri="{BB962C8B-B14F-4D97-AF65-F5344CB8AC3E}">
        <p14:creationId xmlns:p14="http://schemas.microsoft.com/office/powerpoint/2010/main" val="1874056921"/>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Overview of Structure </a:t>
            </a:r>
            <a:r>
              <a:rPr lang="en-GB" sz="3600" dirty="0"/>
              <a:t>(Example of Format)</a:t>
            </a:r>
            <a:endParaRPr lang="en-GB" sz="3600" dirty="0"/>
          </a:p>
        </p:txBody>
      </p:sp>
      <p:sp>
        <p:nvSpPr>
          <p:cNvPr id="3" name="Content Placeholder 2"/>
          <p:cNvSpPr>
            <a:spLocks noGrp="1"/>
          </p:cNvSpPr>
          <p:nvPr>
            <p:ph sz="quarter" idx="1"/>
          </p:nvPr>
        </p:nvSpPr>
        <p:spPr>
          <a:xfrm>
            <a:off x="2136648" y="1412776"/>
            <a:ext cx="8153400" cy="5445224"/>
          </a:xfrm>
        </p:spPr>
        <p:txBody>
          <a:bodyPr>
            <a:noAutofit/>
          </a:bodyPr>
          <a:lstStyle/>
          <a:p>
            <a:r>
              <a:rPr lang="en-GB" sz="2000" dirty="0"/>
              <a:t>What is Research. </a:t>
            </a:r>
          </a:p>
          <a:p>
            <a:r>
              <a:rPr lang="en-GB" sz="2000" dirty="0"/>
              <a:t>Individual Aims / Obs (Re-state).</a:t>
            </a:r>
          </a:p>
          <a:p>
            <a:r>
              <a:rPr lang="en-GB" sz="2000" dirty="0"/>
              <a:t>Review of Secondary and Primary.</a:t>
            </a:r>
          </a:p>
          <a:p>
            <a:r>
              <a:rPr lang="en-GB" sz="2000" dirty="0"/>
              <a:t>Primary – Critique of Qual / Quan</a:t>
            </a:r>
            <a:r>
              <a:rPr lang="en-GB" sz="2000" dirty="0"/>
              <a:t> </a:t>
            </a:r>
            <a:r>
              <a:rPr lang="en-GB" sz="2000" dirty="0"/>
              <a:t> = (</a:t>
            </a:r>
            <a:r>
              <a:rPr lang="en-GB" sz="2000" dirty="0"/>
              <a:t>A</a:t>
            </a:r>
            <a:r>
              <a:rPr lang="en-GB" sz="2000" dirty="0"/>
              <a:t>dv  / Disadv).</a:t>
            </a:r>
          </a:p>
          <a:p>
            <a:r>
              <a:rPr lang="en-GB" sz="2000" dirty="0"/>
              <a:t>Research Design = (Method </a:t>
            </a:r>
            <a:r>
              <a:rPr lang="en-GB" sz="2000" dirty="0"/>
              <a:t>S</a:t>
            </a:r>
            <a:r>
              <a:rPr lang="en-GB" sz="2000" dirty="0"/>
              <a:t>elected and WHY).</a:t>
            </a:r>
          </a:p>
          <a:p>
            <a:r>
              <a:rPr lang="en-GB" sz="2000" dirty="0"/>
              <a:t>Method(s) of Data </a:t>
            </a:r>
            <a:r>
              <a:rPr lang="en-GB" sz="2000" dirty="0"/>
              <a:t>C</a:t>
            </a:r>
            <a:r>
              <a:rPr lang="en-GB" sz="2000" dirty="0"/>
              <a:t>ollection - - Interviews, Questionnaires etc…… (WHY – Critique of methods).</a:t>
            </a:r>
          </a:p>
          <a:p>
            <a:r>
              <a:rPr lang="en-GB" sz="2000" dirty="0"/>
              <a:t>Design of Questionnaire / Interview - - - (Question Types Incorporated).</a:t>
            </a:r>
          </a:p>
          <a:p>
            <a:r>
              <a:rPr lang="en-GB" sz="2000" dirty="0"/>
              <a:t>Sampling.</a:t>
            </a:r>
          </a:p>
          <a:p>
            <a:r>
              <a:rPr lang="en-GB" sz="2000" dirty="0"/>
              <a:t>Piloting and Results of pilot study - - </a:t>
            </a:r>
            <a:r>
              <a:rPr lang="en-GB" sz="2000" dirty="0"/>
              <a:t>(any changes made following pilot).</a:t>
            </a:r>
          </a:p>
          <a:p>
            <a:r>
              <a:rPr lang="en-GB" sz="2000" dirty="0"/>
              <a:t>Data Collection / Survey Techniques – (methods / detail).</a:t>
            </a:r>
          </a:p>
          <a:p>
            <a:r>
              <a:rPr lang="en-GB" sz="2000" dirty="0"/>
              <a:t>Data Analysis Techniques – (Statistical Tests  / Excel / SPSS……) </a:t>
            </a:r>
          </a:p>
          <a:p>
            <a:r>
              <a:rPr lang="en-GB" sz="2000" dirty="0"/>
              <a:t>Validity / Reliability.</a:t>
            </a:r>
          </a:p>
          <a:p>
            <a:r>
              <a:rPr lang="en-GB" sz="2000" dirty="0"/>
              <a:t>Limitations / Recommendations for Improvement.</a:t>
            </a:r>
            <a:endParaRPr lang="en-GB" sz="2000" dirty="0"/>
          </a:p>
        </p:txBody>
      </p:sp>
    </p:spTree>
    <p:extLst>
      <p:ext uri="{BB962C8B-B14F-4D97-AF65-F5344CB8AC3E}">
        <p14:creationId xmlns:p14="http://schemas.microsoft.com/office/powerpoint/2010/main" val="1624569648"/>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p:cNvSpPr>
            <a:spLocks noGrp="1" noChangeArrowheads="1"/>
          </p:cNvSpPr>
          <p:nvPr>
            <p:ph type="title"/>
          </p:nvPr>
        </p:nvSpPr>
        <p:spPr/>
        <p:txBody>
          <a:bodyPr/>
          <a:lstStyle/>
          <a:p>
            <a:r>
              <a:rPr lang="en-GB" dirty="0"/>
              <a:t>References</a:t>
            </a:r>
            <a:endParaRPr lang="en-US" dirty="0"/>
          </a:p>
        </p:txBody>
      </p:sp>
      <p:sp>
        <p:nvSpPr>
          <p:cNvPr id="9219" name="Rectangle 3"/>
          <p:cNvSpPr>
            <a:spLocks noGrp="1" noChangeArrowheads="1"/>
          </p:cNvSpPr>
          <p:nvPr>
            <p:ph type="body" idx="1"/>
          </p:nvPr>
        </p:nvSpPr>
        <p:spPr>
          <a:xfrm>
            <a:off x="1919537" y="1628775"/>
            <a:ext cx="8569077" cy="5113338"/>
          </a:xfrm>
        </p:spPr>
        <p:txBody>
          <a:bodyPr>
            <a:normAutofit/>
          </a:bodyPr>
          <a:lstStyle/>
          <a:p>
            <a:pPr>
              <a:lnSpc>
                <a:spcPct val="80000"/>
              </a:lnSpc>
            </a:pPr>
            <a:r>
              <a:rPr lang="en-GB" sz="2000" dirty="0" err="1"/>
              <a:t>Babbie</a:t>
            </a:r>
            <a:r>
              <a:rPr lang="en-GB" sz="2000" dirty="0"/>
              <a:t>,</a:t>
            </a:r>
            <a:r>
              <a:rPr lang="en-US" sz="2000" dirty="0"/>
              <a:t> E. </a:t>
            </a:r>
            <a:r>
              <a:rPr lang="en-US" sz="2000" i="1" dirty="0"/>
              <a:t>The Practice of Social Research</a:t>
            </a:r>
            <a:r>
              <a:rPr lang="en-US" sz="2000" dirty="0"/>
              <a:t>, 11th edition, Thomson Learning: Wadsworth </a:t>
            </a:r>
          </a:p>
          <a:p>
            <a:pPr>
              <a:lnSpc>
                <a:spcPct val="80000"/>
              </a:lnSpc>
            </a:pPr>
            <a:r>
              <a:rPr lang="en-GB" sz="2000" dirty="0"/>
              <a:t>Collis</a:t>
            </a:r>
            <a:r>
              <a:rPr lang="en-GB" sz="2000" dirty="0"/>
              <a:t>, J. and Hussey, R. (2003) </a:t>
            </a:r>
            <a:r>
              <a:rPr lang="en-GB" sz="2000" i="1" dirty="0"/>
              <a:t>Business Research: a Practical Guide for Undergraduate and Postgraduate Students</a:t>
            </a:r>
            <a:r>
              <a:rPr lang="en-GB" sz="2000" dirty="0"/>
              <a:t>, 2nd Ed., Macmillan: Basingstoke</a:t>
            </a:r>
          </a:p>
          <a:p>
            <a:pPr>
              <a:lnSpc>
                <a:spcPct val="80000"/>
              </a:lnSpc>
            </a:pPr>
            <a:r>
              <a:rPr lang="en-GB" sz="2000" dirty="0"/>
              <a:t>Hussey, J. and Hussey, R. (1997) </a:t>
            </a:r>
            <a:r>
              <a:rPr lang="en-GB" sz="2000" i="1" dirty="0"/>
              <a:t>Business Research: a Practical Guide for Undergraduate and Postgraduate Students</a:t>
            </a:r>
            <a:r>
              <a:rPr lang="en-GB" sz="2000" dirty="0"/>
              <a:t>, Macmillan: Basingstoke</a:t>
            </a:r>
          </a:p>
          <a:p>
            <a:pPr>
              <a:lnSpc>
                <a:spcPct val="80000"/>
              </a:lnSpc>
            </a:pPr>
            <a:r>
              <a:rPr lang="en-GB" sz="2000" dirty="0" err="1"/>
              <a:t>Jankowicz</a:t>
            </a:r>
            <a:r>
              <a:rPr lang="en-GB" sz="2000" dirty="0"/>
              <a:t>, A.D. (1995) </a:t>
            </a:r>
            <a:r>
              <a:rPr lang="en-GB" sz="2000" i="1" dirty="0"/>
              <a:t>Business Research Projects for Students</a:t>
            </a:r>
            <a:r>
              <a:rPr lang="en-GB" sz="2000" dirty="0"/>
              <a:t>, 2nd Edition, Chapman &amp; Hall: London</a:t>
            </a:r>
          </a:p>
          <a:p>
            <a:pPr>
              <a:lnSpc>
                <a:spcPct val="80000"/>
              </a:lnSpc>
            </a:pPr>
            <a:r>
              <a:rPr lang="en-GB" sz="2000" dirty="0" err="1"/>
              <a:t>Leedy</a:t>
            </a:r>
            <a:r>
              <a:rPr lang="en-GB" sz="2000" dirty="0"/>
              <a:t>, P.D. (1989) Practical Research – Planning and Design, Macmillan: New York.  In</a:t>
            </a:r>
            <a:r>
              <a:rPr lang="en-GB" sz="2000" i="1" dirty="0"/>
              <a:t> </a:t>
            </a:r>
            <a:r>
              <a:rPr lang="en-GB" sz="2000" dirty="0" err="1"/>
              <a:t>Remenyi</a:t>
            </a:r>
            <a:r>
              <a:rPr lang="en-GB" sz="2000" dirty="0"/>
              <a:t>, D., Williams, B., Money, A. and Swartz, E. (1998),</a:t>
            </a:r>
            <a:r>
              <a:rPr lang="en-GB" sz="2000" b="1" dirty="0"/>
              <a:t> </a:t>
            </a:r>
            <a:r>
              <a:rPr lang="en-GB" sz="2000" i="1" dirty="0"/>
              <a:t>Doing Research in Business and Management: an Introduction to Process and Method</a:t>
            </a:r>
            <a:r>
              <a:rPr lang="en-GB" sz="2000" u="sng" dirty="0"/>
              <a:t>,</a:t>
            </a:r>
            <a:r>
              <a:rPr lang="en-GB" sz="2000" dirty="0"/>
              <a:t> Sage: London, p. 28</a:t>
            </a:r>
          </a:p>
          <a:p>
            <a:pPr>
              <a:lnSpc>
                <a:spcPct val="80000"/>
              </a:lnSpc>
            </a:pPr>
            <a:r>
              <a:rPr lang="en-GB" sz="2000" dirty="0"/>
              <a:t>Robson, C. (1993)</a:t>
            </a:r>
            <a:r>
              <a:rPr lang="en-GB" sz="2000" b="1" dirty="0"/>
              <a:t> </a:t>
            </a:r>
            <a:r>
              <a:rPr lang="en-GB" sz="2000" dirty="0"/>
              <a:t>Real World Research, Blackwell: Oxford. In Saunders, M., Lewis, P. and </a:t>
            </a:r>
            <a:r>
              <a:rPr lang="en-GB" sz="2000" dirty="0" err="1"/>
              <a:t>Thornhill</a:t>
            </a:r>
            <a:r>
              <a:rPr lang="en-GB" sz="2000" dirty="0"/>
              <a:t>, A.  (2000)</a:t>
            </a:r>
            <a:r>
              <a:rPr lang="en-GB" sz="2000" b="1" dirty="0"/>
              <a:t> </a:t>
            </a:r>
            <a:r>
              <a:rPr lang="en-GB" sz="2000" i="1" dirty="0"/>
              <a:t>Research Methods for Business Students</a:t>
            </a:r>
            <a:r>
              <a:rPr lang="en-GB" sz="2000" dirty="0"/>
              <a:t>, 2nd Edition, Financial Times/Prentice Hall: Harlow</a:t>
            </a:r>
          </a:p>
          <a:p>
            <a:pPr>
              <a:lnSpc>
                <a:spcPct val="80000"/>
              </a:lnSpc>
            </a:pPr>
            <a:r>
              <a:rPr lang="en-GB" sz="2000" dirty="0"/>
              <a:t>Saunders, M., Lewis, P. and </a:t>
            </a:r>
            <a:r>
              <a:rPr lang="en-GB" sz="2000" dirty="0" err="1"/>
              <a:t>Thornhill</a:t>
            </a:r>
            <a:r>
              <a:rPr lang="en-GB" sz="2000" dirty="0"/>
              <a:t>, A.  (2007) </a:t>
            </a:r>
            <a:r>
              <a:rPr lang="en-GB" sz="2000" i="1" dirty="0"/>
              <a:t>Research Methods for Business Students</a:t>
            </a:r>
            <a:r>
              <a:rPr lang="en-GB" sz="2000" dirty="0"/>
              <a:t>, 4th  Edition, Financial Times/Prentice Hall: Harlow</a:t>
            </a:r>
            <a:endParaRPr lang="en-US" sz="2000" dirty="0"/>
          </a:p>
        </p:txBody>
      </p:sp>
    </p:spTree>
    <p:extLst>
      <p:ext uri="{BB962C8B-B14F-4D97-AF65-F5344CB8AC3E}">
        <p14:creationId xmlns:p14="http://schemas.microsoft.com/office/powerpoint/2010/main" val="2699649323"/>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Median">
  <a:themeElements>
    <a:clrScheme name="Median">
      <a:dk1>
        <a:sysClr val="windowText" lastClr="000000"/>
      </a:dk1>
      <a:lt1>
        <a:sysClr val="window" lastClr="FFFFFF"/>
      </a:lt1>
      <a:dk2>
        <a:srgbClr val="775F55"/>
      </a:dk2>
      <a:lt2>
        <a:srgbClr val="EBDDC3"/>
      </a:lt2>
      <a:accent1>
        <a:srgbClr val="94B6D2"/>
      </a:accent1>
      <a:accent2>
        <a:srgbClr val="DD8047"/>
      </a:accent2>
      <a:accent3>
        <a:srgbClr val="A5AB81"/>
      </a:accent3>
      <a:accent4>
        <a:srgbClr val="D8B25C"/>
      </a:accent4>
      <a:accent5>
        <a:srgbClr val="7BA79D"/>
      </a:accent5>
      <a:accent6>
        <a:srgbClr val="968C8C"/>
      </a:accent6>
      <a:hlink>
        <a:srgbClr val="F7B615"/>
      </a:hlink>
      <a:folHlink>
        <a:srgbClr val="704404"/>
      </a:folHlink>
    </a:clrScheme>
    <a:fontScheme name="Median">
      <a:majorFont>
        <a:latin typeface="Tw Cen MT"/>
        <a:ea typeface=""/>
        <a:cs typeface=""/>
        <a:font script="Grek" typeface="Calibri"/>
        <a:font script="Cyrl" typeface="Calibri"/>
        <a:font script="Jpan" typeface="HGPｺﾞｼｯｸE"/>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ajorFont>
      <a:minorFont>
        <a:latin typeface="Tw Cen MT"/>
        <a:ea typeface=""/>
        <a:cs typeface=""/>
        <a:font script="Grek" typeface="Calibri"/>
        <a:font script="Cyrl" typeface="Calibri"/>
        <a:font script="Jpan" typeface="HGPｺﾞｼｯｸE"/>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inorFont>
    </a:fontScheme>
    <a:fmtScheme name="Median">
      <a:fillStyleLst>
        <a:solidFill>
          <a:schemeClr val="phClr"/>
        </a:solidFill>
        <a:solidFill>
          <a:schemeClr val="phClr">
            <a:tint val="50000"/>
          </a:schemeClr>
        </a:solidFill>
        <a:solidFill>
          <a:schemeClr val="phClr"/>
        </a:solidFill>
      </a:fillStyleLst>
      <a:lnStyleLst>
        <a:ln w="10000" cap="flat" cmpd="sng" algn="ctr">
          <a:solidFill>
            <a:schemeClr val="phClr"/>
          </a:solidFill>
          <a:prstDash val="solid"/>
        </a:ln>
        <a:ln w="19050" cap="flat" cmpd="sng" algn="ctr">
          <a:solidFill>
            <a:schemeClr val="phClr"/>
          </a:solidFill>
          <a:prstDash val="solid"/>
        </a:ln>
        <a:ln w="47625" cap="flat" cmpd="dbl" algn="ctr">
          <a:solidFill>
            <a:schemeClr val="phClr"/>
          </a:solidFill>
          <a:prstDash val="solid"/>
        </a:ln>
      </a:lnStyleLst>
      <a:effectStyleLst>
        <a:effectStyle>
          <a:effectLst>
            <a:outerShdw blurRad="38100" dist="30000" dir="5400000" rotWithShape="0">
              <a:srgbClr val="000000">
                <a:alpha val="45000"/>
              </a:srgbClr>
            </a:outerShdw>
          </a:effectLst>
        </a:effectStyle>
        <a:effectStyle>
          <a:effectLst>
            <a:outerShdw blurRad="38100" dist="30000" dir="5400000" rotWithShape="0">
              <a:srgbClr val="000000">
                <a:alpha val="45000"/>
              </a:srgbClr>
            </a:outerShdw>
          </a:effectLst>
        </a:effectStyle>
        <a:effectStyle>
          <a:effectLst>
            <a:outerShdw blurRad="38100" dist="25400" dir="5400000" rotWithShape="0">
              <a:srgbClr val="000000">
                <a:alpha val="35000"/>
              </a:srgbClr>
            </a:outerShdw>
          </a:effectLst>
          <a:scene3d>
            <a:camera prst="isometricTopDown" fov="0">
              <a:rot lat="0" lon="0" rev="0"/>
            </a:camera>
            <a:lightRig rig="balanced" dir="t">
              <a:rot lat="0" lon="0" rev="13800000"/>
            </a:lightRig>
          </a:scene3d>
          <a:sp3d extrusionH="12700" prstMaterial="plastic">
            <a:bevelT w="38100" h="25400" prst="softRound"/>
            <a:contourClr>
              <a:schemeClr val="phClr"/>
            </a:contourClr>
          </a:sp3d>
        </a:effectStyle>
      </a:effectStyleLst>
      <a:bgFillStyleLst>
        <a:solidFill>
          <a:schemeClr val="phClr"/>
        </a:solidFill>
        <a:blipFill>
          <a:blip xmlns:r="http://schemas.openxmlformats.org/officeDocument/2006/relationships" r:embed="rId1">
            <a:duotone>
              <a:schemeClr val="phClr">
                <a:shade val="90000"/>
                <a:satMod val="140000"/>
              </a:schemeClr>
              <a:schemeClr val="phClr">
                <a:satMod val="120000"/>
              </a:schemeClr>
            </a:duotone>
          </a:blip>
          <a:tile tx="0" ty="0" sx="100000" sy="100000" flip="none" algn="tl"/>
        </a:blipFill>
        <a:blipFill>
          <a:blip xmlns:r="http://schemas.openxmlformats.org/officeDocument/2006/relationships" r:embed="rId2">
            <a:duotone>
              <a:schemeClr val="phClr">
                <a:shade val="90000"/>
                <a:satMod val="140000"/>
              </a:schemeClr>
              <a:schemeClr val="phClr">
                <a:satMod val="120000"/>
              </a:schemeClr>
            </a:duotone>
          </a:blip>
          <a:tile tx="0" ty="0" sx="100000" sy="100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2906</Words>
  <Application>Microsoft Office PowerPoint</Application>
  <PresentationFormat>Widescreen</PresentationFormat>
  <Paragraphs>226</Paragraphs>
  <Slides>35</Slides>
  <Notes>1</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35</vt:i4>
      </vt:variant>
    </vt:vector>
  </HeadingPairs>
  <TitlesOfParts>
    <vt:vector size="43" baseType="lpstr">
      <vt:lpstr>宋体</vt:lpstr>
      <vt:lpstr>Arial</vt:lpstr>
      <vt:lpstr>Calibri</vt:lpstr>
      <vt:lpstr>Tw Cen MT</vt:lpstr>
      <vt:lpstr>Verdana</vt:lpstr>
      <vt:lpstr>Wingdings</vt:lpstr>
      <vt:lpstr>Wingdings 2</vt:lpstr>
      <vt:lpstr>Median</vt:lpstr>
      <vt:lpstr> Research methods Cont’d – Part 2</vt:lpstr>
      <vt:lpstr>Using multiple data collection methods </vt:lpstr>
      <vt:lpstr>Time horizon: Longitudinal versus cross-sectional research</vt:lpstr>
      <vt:lpstr>Data collection - you might:</vt:lpstr>
      <vt:lpstr>Questionnaires (positivistic)</vt:lpstr>
      <vt:lpstr>Interviews (phenomenological)</vt:lpstr>
      <vt:lpstr>Observation</vt:lpstr>
      <vt:lpstr>PowerPoint Presentation</vt:lpstr>
      <vt:lpstr>The rationale for sampling</vt:lpstr>
      <vt:lpstr>PowerPoint Presentation</vt:lpstr>
      <vt:lpstr>1.  Probability (random) samples</vt:lpstr>
      <vt:lpstr>A sampling frame should have the following characteristics:</vt:lpstr>
      <vt:lpstr>Simple random sampling</vt:lpstr>
      <vt:lpstr>Systematic sampling</vt:lpstr>
      <vt:lpstr>Stratified sampling</vt:lpstr>
      <vt:lpstr>Cluster sampling</vt:lpstr>
      <vt:lpstr>PowerPoint Presentation</vt:lpstr>
      <vt:lpstr>2.  Non-probability (non-random) samples</vt:lpstr>
      <vt:lpstr>Convenience sampling</vt:lpstr>
      <vt:lpstr>Judgement / purposive sampling</vt:lpstr>
      <vt:lpstr>Quota sampling</vt:lpstr>
      <vt:lpstr>Snowball sampling</vt:lpstr>
      <vt:lpstr>PowerPoint Presentation</vt:lpstr>
      <vt:lpstr>Avoiding bias</vt:lpstr>
      <vt:lpstr>Deciding the sample size</vt:lpstr>
      <vt:lpstr>Gaining access to the data you need</vt:lpstr>
      <vt:lpstr>1. Reliability</vt:lpstr>
      <vt:lpstr>2. Validity</vt:lpstr>
      <vt:lpstr>3. Generalisability</vt:lpstr>
      <vt:lpstr>How will you analyse your data?</vt:lpstr>
      <vt:lpstr>Research methods tips</vt:lpstr>
      <vt:lpstr>Research methods tips</vt:lpstr>
      <vt:lpstr>Research methods – ethical risk </vt:lpstr>
      <vt:lpstr>Overview of Structure (Example of Format)</vt:lpstr>
      <vt:lpstr>References</vt:lpstr>
    </vt:vector>
  </TitlesOfParts>
  <Company>University of Wales Trinity Saint David</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Research methods Cont’d – Part 2</dc:title>
  <dc:creator>Kathryn Flynn</dc:creator>
  <cp:lastModifiedBy>Kathryn Flynn</cp:lastModifiedBy>
  <cp:revision>1</cp:revision>
  <dcterms:created xsi:type="dcterms:W3CDTF">2018-02-23T11:52:41Z</dcterms:created>
  <dcterms:modified xsi:type="dcterms:W3CDTF">2018-02-23T11:53:06Z</dcterms:modified>
</cp:coreProperties>
</file>