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720" r:id="rId1"/>
  </p:sldMasterIdLst>
  <p:sldIdLst>
    <p:sldId id="269" r:id="rId2"/>
    <p:sldId id="256" r:id="rId3"/>
    <p:sldId id="257" r:id="rId4"/>
    <p:sldId id="270" r:id="rId5"/>
    <p:sldId id="271" r:id="rId6"/>
    <p:sldId id="272" r:id="rId7"/>
    <p:sldId id="273" r:id="rId8"/>
    <p:sldId id="274" r:id="rId9"/>
    <p:sldId id="267" r:id="rId10"/>
    <p:sldId id="263" r:id="rId11"/>
    <p:sldId id="27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9789B3-B6F7-4DAD-A8A1-626F1F965DBD}" v="64" dt="2026-02-22T05:27:33.2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showGuides="1">
      <p:cViewPr varScale="1">
        <p:scale>
          <a:sx n="67" d="100"/>
          <a:sy n="67" d="100"/>
        </p:scale>
        <p:origin x="604" y="5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FF4228-F0C9-43BF-8767-4A77A4328D5A}"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FA0578E8-9B34-4497-BB3B-0997665E638C}">
      <dgm:prSet custT="1"/>
      <dgm:spPr/>
      <dgm:t>
        <a:bodyPr/>
        <a:lstStyle/>
        <a:p>
          <a:pPr algn="just"/>
          <a:r>
            <a:rPr lang="en-GB" sz="1800" b="1" dirty="0">
              <a:solidFill>
                <a:schemeClr val="tx1"/>
              </a:solidFill>
            </a:rPr>
            <a:t>Impact on Quality: </a:t>
          </a:r>
          <a:r>
            <a:rPr lang="en-GB" sz="1800" dirty="0">
              <a:solidFill>
                <a:schemeClr val="tx1"/>
              </a:solidFill>
            </a:rPr>
            <a:t>Systemic failures in leadership, governance, and clinical practice led to unsafe and ineffective maternity care. Poor adherence to evidence-based guidelines resulted in avoidable harm to mothers and babies and reduced patient trust (</a:t>
          </a:r>
          <a:r>
            <a:rPr lang="en-GB" sz="1800" dirty="0" err="1">
              <a:solidFill>
                <a:schemeClr val="tx1"/>
              </a:solidFill>
            </a:rPr>
            <a:t>Newdick</a:t>
          </a:r>
          <a:r>
            <a:rPr lang="en-GB" sz="1800" dirty="0">
              <a:solidFill>
                <a:schemeClr val="tx1"/>
              </a:solidFill>
            </a:rPr>
            <a:t>, 2022).</a:t>
          </a:r>
          <a:endParaRPr lang="en-US" sz="1800" dirty="0">
            <a:solidFill>
              <a:schemeClr val="tx1"/>
            </a:solidFill>
          </a:endParaRPr>
        </a:p>
      </dgm:t>
    </dgm:pt>
    <dgm:pt modelId="{815E745C-3539-466D-83F4-DBCB2FC3E6DB}" type="parTrans" cxnId="{227EBDA4-013D-4B49-81DA-25C37391324B}">
      <dgm:prSet/>
      <dgm:spPr/>
      <dgm:t>
        <a:bodyPr/>
        <a:lstStyle/>
        <a:p>
          <a:pPr algn="just"/>
          <a:endParaRPr lang="en-US" sz="1800">
            <a:solidFill>
              <a:schemeClr val="tx1"/>
            </a:solidFill>
          </a:endParaRPr>
        </a:p>
      </dgm:t>
    </dgm:pt>
    <dgm:pt modelId="{0B7BC5DD-187E-462D-98E4-C34BA6B7147F}" type="sibTrans" cxnId="{227EBDA4-013D-4B49-81DA-25C37391324B}">
      <dgm:prSet custT="1"/>
      <dgm:spPr/>
      <dgm:t>
        <a:bodyPr/>
        <a:lstStyle/>
        <a:p>
          <a:pPr algn="just"/>
          <a:endParaRPr lang="en-US" sz="1800">
            <a:solidFill>
              <a:schemeClr val="tx1"/>
            </a:solidFill>
          </a:endParaRPr>
        </a:p>
      </dgm:t>
    </dgm:pt>
    <dgm:pt modelId="{BF0BFFDA-25E9-4BE3-8E6D-1A7E2847AF05}">
      <dgm:prSet custT="1"/>
      <dgm:spPr/>
      <dgm:t>
        <a:bodyPr/>
        <a:lstStyle/>
        <a:p>
          <a:pPr algn="just"/>
          <a:r>
            <a:rPr lang="en-GB" sz="1800" b="1">
              <a:solidFill>
                <a:schemeClr val="tx1"/>
              </a:solidFill>
            </a:rPr>
            <a:t>Impact on Efficiency: </a:t>
          </a:r>
          <a:r>
            <a:rPr lang="en-GB" sz="1800">
              <a:solidFill>
                <a:schemeClr val="tx1"/>
              </a:solidFill>
            </a:rPr>
            <a:t>Repeated adverse incidents increased financial pressures through litigation, investigations, and long-term care costs. Inefficient use of resources occurred due to a failure to prevent harm and a lack of early intervention (Ikram et al., 2022).</a:t>
          </a:r>
          <a:endParaRPr lang="en-US" sz="1800">
            <a:solidFill>
              <a:schemeClr val="tx1"/>
            </a:solidFill>
          </a:endParaRPr>
        </a:p>
      </dgm:t>
    </dgm:pt>
    <dgm:pt modelId="{B8E9E0B6-BB99-4380-8AB0-D4DCAADB1D2E}" type="parTrans" cxnId="{97E3DAE6-4232-4F5D-A158-E453490D0857}">
      <dgm:prSet/>
      <dgm:spPr/>
      <dgm:t>
        <a:bodyPr/>
        <a:lstStyle/>
        <a:p>
          <a:pPr algn="just"/>
          <a:endParaRPr lang="en-US" sz="1800">
            <a:solidFill>
              <a:schemeClr val="tx1"/>
            </a:solidFill>
          </a:endParaRPr>
        </a:p>
      </dgm:t>
    </dgm:pt>
    <dgm:pt modelId="{7B07D0F6-BF2C-4DBE-ADA3-B401A282F061}" type="sibTrans" cxnId="{97E3DAE6-4232-4F5D-A158-E453490D0857}">
      <dgm:prSet custT="1"/>
      <dgm:spPr/>
      <dgm:t>
        <a:bodyPr/>
        <a:lstStyle/>
        <a:p>
          <a:pPr algn="just"/>
          <a:endParaRPr lang="en-US" sz="1800">
            <a:solidFill>
              <a:schemeClr val="tx1"/>
            </a:solidFill>
          </a:endParaRPr>
        </a:p>
      </dgm:t>
    </dgm:pt>
    <dgm:pt modelId="{65C91236-9FD5-455F-AC73-033C651E9735}">
      <dgm:prSet custT="1"/>
      <dgm:spPr/>
      <dgm:t>
        <a:bodyPr/>
        <a:lstStyle/>
        <a:p>
          <a:pPr algn="just"/>
          <a:r>
            <a:rPr lang="en-GB" sz="1800" b="1">
              <a:solidFill>
                <a:schemeClr val="tx1"/>
              </a:solidFill>
            </a:rPr>
            <a:t>Impact on Equity: </a:t>
          </a:r>
          <a:r>
            <a:rPr lang="en-GB" sz="1800">
              <a:solidFill>
                <a:schemeClr val="tx1"/>
              </a:solidFill>
            </a:rPr>
            <a:t>Women’s concerns, particularly those from vulnerable or less empowered groups, were frequently dismissed. This resulted in unequal access to safe, respectful, and high-quality maternity care across the population (Ikram et al, 2022).</a:t>
          </a:r>
          <a:endParaRPr lang="en-US" sz="1800">
            <a:solidFill>
              <a:schemeClr val="tx1"/>
            </a:solidFill>
          </a:endParaRPr>
        </a:p>
      </dgm:t>
    </dgm:pt>
    <dgm:pt modelId="{AAE50FA0-EC0E-41F3-AB4F-B7797A7B0DCF}" type="parTrans" cxnId="{D6098F79-D917-4AD5-8255-317A8DBD2D99}">
      <dgm:prSet/>
      <dgm:spPr/>
      <dgm:t>
        <a:bodyPr/>
        <a:lstStyle/>
        <a:p>
          <a:pPr algn="just"/>
          <a:endParaRPr lang="en-US" sz="1800">
            <a:solidFill>
              <a:schemeClr val="tx1"/>
            </a:solidFill>
          </a:endParaRPr>
        </a:p>
      </dgm:t>
    </dgm:pt>
    <dgm:pt modelId="{66E422E7-1B69-4448-8EDF-78492DB32F26}" type="sibTrans" cxnId="{D6098F79-D917-4AD5-8255-317A8DBD2D99}">
      <dgm:prSet/>
      <dgm:spPr/>
      <dgm:t>
        <a:bodyPr/>
        <a:lstStyle/>
        <a:p>
          <a:pPr algn="just"/>
          <a:endParaRPr lang="en-US" sz="1800">
            <a:solidFill>
              <a:schemeClr val="tx1"/>
            </a:solidFill>
          </a:endParaRPr>
        </a:p>
      </dgm:t>
    </dgm:pt>
    <dgm:pt modelId="{6A9628A8-65E6-4569-BA85-559695EA4F47}" type="pres">
      <dgm:prSet presAssocID="{4AFF4228-F0C9-43BF-8767-4A77A4328D5A}" presName="outerComposite" presStyleCnt="0">
        <dgm:presLayoutVars>
          <dgm:chMax val="5"/>
          <dgm:dir/>
          <dgm:resizeHandles val="exact"/>
        </dgm:presLayoutVars>
      </dgm:prSet>
      <dgm:spPr/>
    </dgm:pt>
    <dgm:pt modelId="{900D2622-4ABA-41F6-9542-37F29C47B2C1}" type="pres">
      <dgm:prSet presAssocID="{4AFF4228-F0C9-43BF-8767-4A77A4328D5A}" presName="dummyMaxCanvas" presStyleCnt="0">
        <dgm:presLayoutVars/>
      </dgm:prSet>
      <dgm:spPr/>
    </dgm:pt>
    <dgm:pt modelId="{8F6C63DA-BA64-4694-A5B1-9BEF6ED9131B}" type="pres">
      <dgm:prSet presAssocID="{4AFF4228-F0C9-43BF-8767-4A77A4328D5A}" presName="ThreeNodes_1" presStyleLbl="node1" presStyleIdx="0" presStyleCnt="3">
        <dgm:presLayoutVars>
          <dgm:bulletEnabled val="1"/>
        </dgm:presLayoutVars>
      </dgm:prSet>
      <dgm:spPr/>
    </dgm:pt>
    <dgm:pt modelId="{620D8F58-AD91-4A45-82D6-DDF8C9720CC9}" type="pres">
      <dgm:prSet presAssocID="{4AFF4228-F0C9-43BF-8767-4A77A4328D5A}" presName="ThreeNodes_2" presStyleLbl="node1" presStyleIdx="1" presStyleCnt="3">
        <dgm:presLayoutVars>
          <dgm:bulletEnabled val="1"/>
        </dgm:presLayoutVars>
      </dgm:prSet>
      <dgm:spPr/>
    </dgm:pt>
    <dgm:pt modelId="{08F95263-4FE0-4B7C-9567-07324D5DFA60}" type="pres">
      <dgm:prSet presAssocID="{4AFF4228-F0C9-43BF-8767-4A77A4328D5A}" presName="ThreeNodes_3" presStyleLbl="node1" presStyleIdx="2" presStyleCnt="3">
        <dgm:presLayoutVars>
          <dgm:bulletEnabled val="1"/>
        </dgm:presLayoutVars>
      </dgm:prSet>
      <dgm:spPr/>
    </dgm:pt>
    <dgm:pt modelId="{09A1ECA9-D10C-4AAD-B7C3-58716827448B}" type="pres">
      <dgm:prSet presAssocID="{4AFF4228-F0C9-43BF-8767-4A77A4328D5A}" presName="ThreeConn_1-2" presStyleLbl="fgAccFollowNode1" presStyleIdx="0" presStyleCnt="2">
        <dgm:presLayoutVars>
          <dgm:bulletEnabled val="1"/>
        </dgm:presLayoutVars>
      </dgm:prSet>
      <dgm:spPr/>
    </dgm:pt>
    <dgm:pt modelId="{C72C8472-D643-4A77-9124-086206E9AE8B}" type="pres">
      <dgm:prSet presAssocID="{4AFF4228-F0C9-43BF-8767-4A77A4328D5A}" presName="ThreeConn_2-3" presStyleLbl="fgAccFollowNode1" presStyleIdx="1" presStyleCnt="2">
        <dgm:presLayoutVars>
          <dgm:bulletEnabled val="1"/>
        </dgm:presLayoutVars>
      </dgm:prSet>
      <dgm:spPr/>
    </dgm:pt>
    <dgm:pt modelId="{865EC829-3DA8-4BEA-9DF6-90C8852430CB}" type="pres">
      <dgm:prSet presAssocID="{4AFF4228-F0C9-43BF-8767-4A77A4328D5A}" presName="ThreeNodes_1_text" presStyleLbl="node1" presStyleIdx="2" presStyleCnt="3">
        <dgm:presLayoutVars>
          <dgm:bulletEnabled val="1"/>
        </dgm:presLayoutVars>
      </dgm:prSet>
      <dgm:spPr/>
    </dgm:pt>
    <dgm:pt modelId="{E4CAE786-7F1B-411D-BEFE-97D7A9BA8F5F}" type="pres">
      <dgm:prSet presAssocID="{4AFF4228-F0C9-43BF-8767-4A77A4328D5A}" presName="ThreeNodes_2_text" presStyleLbl="node1" presStyleIdx="2" presStyleCnt="3">
        <dgm:presLayoutVars>
          <dgm:bulletEnabled val="1"/>
        </dgm:presLayoutVars>
      </dgm:prSet>
      <dgm:spPr/>
    </dgm:pt>
    <dgm:pt modelId="{3264541E-9BF0-44FB-87B7-76118C70E3EC}" type="pres">
      <dgm:prSet presAssocID="{4AFF4228-F0C9-43BF-8767-4A77A4328D5A}" presName="ThreeNodes_3_text" presStyleLbl="node1" presStyleIdx="2" presStyleCnt="3">
        <dgm:presLayoutVars>
          <dgm:bulletEnabled val="1"/>
        </dgm:presLayoutVars>
      </dgm:prSet>
      <dgm:spPr/>
    </dgm:pt>
  </dgm:ptLst>
  <dgm:cxnLst>
    <dgm:cxn modelId="{9F466423-43D3-433D-9B15-71D62E85089D}" type="presOf" srcId="{4AFF4228-F0C9-43BF-8767-4A77A4328D5A}" destId="{6A9628A8-65E6-4569-BA85-559695EA4F47}" srcOrd="0" destOrd="0" presId="urn:microsoft.com/office/officeart/2005/8/layout/vProcess5"/>
    <dgm:cxn modelId="{CF1A0277-90D0-41EA-9C01-59FEB0D7A8CB}" type="presOf" srcId="{FA0578E8-9B34-4497-BB3B-0997665E638C}" destId="{865EC829-3DA8-4BEA-9DF6-90C8852430CB}" srcOrd="1" destOrd="0" presId="urn:microsoft.com/office/officeart/2005/8/layout/vProcess5"/>
    <dgm:cxn modelId="{D1781857-3D74-436D-90E4-EC5B81F4CED4}" type="presOf" srcId="{7B07D0F6-BF2C-4DBE-ADA3-B401A282F061}" destId="{C72C8472-D643-4A77-9124-086206E9AE8B}" srcOrd="0" destOrd="0" presId="urn:microsoft.com/office/officeart/2005/8/layout/vProcess5"/>
    <dgm:cxn modelId="{D6098F79-D917-4AD5-8255-317A8DBD2D99}" srcId="{4AFF4228-F0C9-43BF-8767-4A77A4328D5A}" destId="{65C91236-9FD5-455F-AC73-033C651E9735}" srcOrd="2" destOrd="0" parTransId="{AAE50FA0-EC0E-41F3-AB4F-B7797A7B0DCF}" sibTransId="{66E422E7-1B69-4448-8EDF-78492DB32F26}"/>
    <dgm:cxn modelId="{16E25C88-96F8-4CC7-87E4-07A14B794168}" type="presOf" srcId="{BF0BFFDA-25E9-4BE3-8E6D-1A7E2847AF05}" destId="{620D8F58-AD91-4A45-82D6-DDF8C9720CC9}" srcOrd="0" destOrd="0" presId="urn:microsoft.com/office/officeart/2005/8/layout/vProcess5"/>
    <dgm:cxn modelId="{8E9C9C8A-9DBF-4D04-8241-3AA35B12D9F7}" type="presOf" srcId="{65C91236-9FD5-455F-AC73-033C651E9735}" destId="{08F95263-4FE0-4B7C-9567-07324D5DFA60}" srcOrd="0" destOrd="0" presId="urn:microsoft.com/office/officeart/2005/8/layout/vProcess5"/>
    <dgm:cxn modelId="{E7EEE497-1474-4B07-BA4E-D45B5E7B3B5A}" type="presOf" srcId="{FA0578E8-9B34-4497-BB3B-0997665E638C}" destId="{8F6C63DA-BA64-4694-A5B1-9BEF6ED9131B}" srcOrd="0" destOrd="0" presId="urn:microsoft.com/office/officeart/2005/8/layout/vProcess5"/>
    <dgm:cxn modelId="{05CD0E9B-6602-4E1E-8489-D8E4F6D744F6}" type="presOf" srcId="{BF0BFFDA-25E9-4BE3-8E6D-1A7E2847AF05}" destId="{E4CAE786-7F1B-411D-BEFE-97D7A9BA8F5F}" srcOrd="1" destOrd="0" presId="urn:microsoft.com/office/officeart/2005/8/layout/vProcess5"/>
    <dgm:cxn modelId="{227EBDA4-013D-4B49-81DA-25C37391324B}" srcId="{4AFF4228-F0C9-43BF-8767-4A77A4328D5A}" destId="{FA0578E8-9B34-4497-BB3B-0997665E638C}" srcOrd="0" destOrd="0" parTransId="{815E745C-3539-466D-83F4-DBCB2FC3E6DB}" sibTransId="{0B7BC5DD-187E-462D-98E4-C34BA6B7147F}"/>
    <dgm:cxn modelId="{C91DBAB3-466E-47C5-B7C3-AAC1657E5A56}" type="presOf" srcId="{65C91236-9FD5-455F-AC73-033C651E9735}" destId="{3264541E-9BF0-44FB-87B7-76118C70E3EC}" srcOrd="1" destOrd="0" presId="urn:microsoft.com/office/officeart/2005/8/layout/vProcess5"/>
    <dgm:cxn modelId="{97E3DAE6-4232-4F5D-A158-E453490D0857}" srcId="{4AFF4228-F0C9-43BF-8767-4A77A4328D5A}" destId="{BF0BFFDA-25E9-4BE3-8E6D-1A7E2847AF05}" srcOrd="1" destOrd="0" parTransId="{B8E9E0B6-BB99-4380-8AB0-D4DCAADB1D2E}" sibTransId="{7B07D0F6-BF2C-4DBE-ADA3-B401A282F061}"/>
    <dgm:cxn modelId="{47EC8AF2-0463-46E7-9BF7-473797B125A9}" type="presOf" srcId="{0B7BC5DD-187E-462D-98E4-C34BA6B7147F}" destId="{09A1ECA9-D10C-4AAD-B7C3-58716827448B}" srcOrd="0" destOrd="0" presId="urn:microsoft.com/office/officeart/2005/8/layout/vProcess5"/>
    <dgm:cxn modelId="{96B823B1-4C7F-47E9-B77D-15AA62364D6D}" type="presParOf" srcId="{6A9628A8-65E6-4569-BA85-559695EA4F47}" destId="{900D2622-4ABA-41F6-9542-37F29C47B2C1}" srcOrd="0" destOrd="0" presId="urn:microsoft.com/office/officeart/2005/8/layout/vProcess5"/>
    <dgm:cxn modelId="{CD1E2DA5-58E6-4220-8356-37D1CD026346}" type="presParOf" srcId="{6A9628A8-65E6-4569-BA85-559695EA4F47}" destId="{8F6C63DA-BA64-4694-A5B1-9BEF6ED9131B}" srcOrd="1" destOrd="0" presId="urn:microsoft.com/office/officeart/2005/8/layout/vProcess5"/>
    <dgm:cxn modelId="{3AC6DDF7-657C-402F-8EC9-115C5CB87755}" type="presParOf" srcId="{6A9628A8-65E6-4569-BA85-559695EA4F47}" destId="{620D8F58-AD91-4A45-82D6-DDF8C9720CC9}" srcOrd="2" destOrd="0" presId="urn:microsoft.com/office/officeart/2005/8/layout/vProcess5"/>
    <dgm:cxn modelId="{E0A5FBCC-6450-440F-AB21-5C7C3A9ED6CB}" type="presParOf" srcId="{6A9628A8-65E6-4569-BA85-559695EA4F47}" destId="{08F95263-4FE0-4B7C-9567-07324D5DFA60}" srcOrd="3" destOrd="0" presId="urn:microsoft.com/office/officeart/2005/8/layout/vProcess5"/>
    <dgm:cxn modelId="{CEC6E209-4E88-4DC3-8E22-B4D421C90365}" type="presParOf" srcId="{6A9628A8-65E6-4569-BA85-559695EA4F47}" destId="{09A1ECA9-D10C-4AAD-B7C3-58716827448B}" srcOrd="4" destOrd="0" presId="urn:microsoft.com/office/officeart/2005/8/layout/vProcess5"/>
    <dgm:cxn modelId="{46B1FC8C-E813-448A-8326-B527C173C1DB}" type="presParOf" srcId="{6A9628A8-65E6-4569-BA85-559695EA4F47}" destId="{C72C8472-D643-4A77-9124-086206E9AE8B}" srcOrd="5" destOrd="0" presId="urn:microsoft.com/office/officeart/2005/8/layout/vProcess5"/>
    <dgm:cxn modelId="{0C66FA78-D5DB-4851-A7B3-75F819DDF574}" type="presParOf" srcId="{6A9628A8-65E6-4569-BA85-559695EA4F47}" destId="{865EC829-3DA8-4BEA-9DF6-90C8852430CB}" srcOrd="6" destOrd="0" presId="urn:microsoft.com/office/officeart/2005/8/layout/vProcess5"/>
    <dgm:cxn modelId="{E25E4FCE-FD3D-4A31-B18A-442658299BA2}" type="presParOf" srcId="{6A9628A8-65E6-4569-BA85-559695EA4F47}" destId="{E4CAE786-7F1B-411D-BEFE-97D7A9BA8F5F}" srcOrd="7" destOrd="0" presId="urn:microsoft.com/office/officeart/2005/8/layout/vProcess5"/>
    <dgm:cxn modelId="{4BA42E3D-47B8-4D7B-8054-18CF42678B49}" type="presParOf" srcId="{6A9628A8-65E6-4569-BA85-559695EA4F47}" destId="{3264541E-9BF0-44FB-87B7-76118C70E3E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6C63DA-BA64-4694-A5B1-9BEF6ED9131B}">
      <dsp:nvSpPr>
        <dsp:cNvPr id="0" name=""/>
        <dsp:cNvSpPr/>
      </dsp:nvSpPr>
      <dsp:spPr>
        <a:xfrm>
          <a:off x="0" y="0"/>
          <a:ext cx="9266617" cy="14650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dirty="0">
              <a:solidFill>
                <a:schemeClr val="tx1"/>
              </a:solidFill>
            </a:rPr>
            <a:t>Impact on Quality: </a:t>
          </a:r>
          <a:r>
            <a:rPr lang="en-GB" sz="1800" kern="1200" dirty="0">
              <a:solidFill>
                <a:schemeClr val="tx1"/>
              </a:solidFill>
            </a:rPr>
            <a:t>Systemic failures in leadership, governance, and clinical practice led to unsafe and ineffective maternity care. Poor adherence to evidence-based guidelines resulted in avoidable harm to mothers and babies and reduced patient trust (</a:t>
          </a:r>
          <a:r>
            <a:rPr lang="en-GB" sz="1800" kern="1200" dirty="0" err="1">
              <a:solidFill>
                <a:schemeClr val="tx1"/>
              </a:solidFill>
            </a:rPr>
            <a:t>Newdick</a:t>
          </a:r>
          <a:r>
            <a:rPr lang="en-GB" sz="1800" kern="1200" dirty="0">
              <a:solidFill>
                <a:schemeClr val="tx1"/>
              </a:solidFill>
            </a:rPr>
            <a:t>, 2022).</a:t>
          </a:r>
          <a:endParaRPr lang="en-US" sz="1800" kern="1200" dirty="0">
            <a:solidFill>
              <a:schemeClr val="tx1"/>
            </a:solidFill>
          </a:endParaRPr>
        </a:p>
      </dsp:txBody>
      <dsp:txXfrm>
        <a:off x="42910" y="42910"/>
        <a:ext cx="7685714" cy="1379229"/>
      </dsp:txXfrm>
    </dsp:sp>
    <dsp:sp modelId="{620D8F58-AD91-4A45-82D6-DDF8C9720CC9}">
      <dsp:nvSpPr>
        <dsp:cNvPr id="0" name=""/>
        <dsp:cNvSpPr/>
      </dsp:nvSpPr>
      <dsp:spPr>
        <a:xfrm>
          <a:off x="817642" y="1709223"/>
          <a:ext cx="9266617" cy="146504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a:solidFill>
                <a:schemeClr val="tx1"/>
              </a:solidFill>
            </a:rPr>
            <a:t>Impact on Efficiency: </a:t>
          </a:r>
          <a:r>
            <a:rPr lang="en-GB" sz="1800" kern="1200">
              <a:solidFill>
                <a:schemeClr val="tx1"/>
              </a:solidFill>
            </a:rPr>
            <a:t>Repeated adverse incidents increased financial pressures through litigation, investigations, and long-term care costs. Inefficient use of resources occurred due to a failure to prevent harm and a lack of early intervention (Ikram et al., 2022).</a:t>
          </a:r>
          <a:endParaRPr lang="en-US" sz="1800" kern="1200">
            <a:solidFill>
              <a:schemeClr val="tx1"/>
            </a:solidFill>
          </a:endParaRPr>
        </a:p>
      </dsp:txBody>
      <dsp:txXfrm>
        <a:off x="860552" y="1752133"/>
        <a:ext cx="7410872" cy="1379229"/>
      </dsp:txXfrm>
    </dsp:sp>
    <dsp:sp modelId="{08F95263-4FE0-4B7C-9567-07324D5DFA60}">
      <dsp:nvSpPr>
        <dsp:cNvPr id="0" name=""/>
        <dsp:cNvSpPr/>
      </dsp:nvSpPr>
      <dsp:spPr>
        <a:xfrm>
          <a:off x="1635285" y="3418447"/>
          <a:ext cx="9266617" cy="146504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a:solidFill>
                <a:schemeClr val="tx1"/>
              </a:solidFill>
            </a:rPr>
            <a:t>Impact on Equity: </a:t>
          </a:r>
          <a:r>
            <a:rPr lang="en-GB" sz="1800" kern="1200">
              <a:solidFill>
                <a:schemeClr val="tx1"/>
              </a:solidFill>
            </a:rPr>
            <a:t>Women’s concerns, particularly those from vulnerable or less empowered groups, were frequently dismissed. This resulted in unequal access to safe, respectful, and high-quality maternity care across the population (Ikram et al, 2022).</a:t>
          </a:r>
          <a:endParaRPr lang="en-US" sz="1800" kern="1200">
            <a:solidFill>
              <a:schemeClr val="tx1"/>
            </a:solidFill>
          </a:endParaRPr>
        </a:p>
      </dsp:txBody>
      <dsp:txXfrm>
        <a:off x="1678195" y="3461357"/>
        <a:ext cx="7410872" cy="1379229"/>
      </dsp:txXfrm>
    </dsp:sp>
    <dsp:sp modelId="{09A1ECA9-D10C-4AAD-B7C3-58716827448B}">
      <dsp:nvSpPr>
        <dsp:cNvPr id="0" name=""/>
        <dsp:cNvSpPr/>
      </dsp:nvSpPr>
      <dsp:spPr>
        <a:xfrm>
          <a:off x="8314335" y="1110995"/>
          <a:ext cx="952281" cy="95228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just" defTabSz="800100">
            <a:lnSpc>
              <a:spcPct val="90000"/>
            </a:lnSpc>
            <a:spcBef>
              <a:spcPct val="0"/>
            </a:spcBef>
            <a:spcAft>
              <a:spcPct val="35000"/>
            </a:spcAft>
            <a:buNone/>
          </a:pPr>
          <a:endParaRPr lang="en-US" sz="1800" kern="1200">
            <a:solidFill>
              <a:schemeClr val="tx1"/>
            </a:solidFill>
          </a:endParaRPr>
        </a:p>
      </dsp:txBody>
      <dsp:txXfrm>
        <a:off x="8528598" y="1110995"/>
        <a:ext cx="523755" cy="716591"/>
      </dsp:txXfrm>
    </dsp:sp>
    <dsp:sp modelId="{C72C8472-D643-4A77-9124-086206E9AE8B}">
      <dsp:nvSpPr>
        <dsp:cNvPr id="0" name=""/>
        <dsp:cNvSpPr/>
      </dsp:nvSpPr>
      <dsp:spPr>
        <a:xfrm>
          <a:off x="9131978" y="2810452"/>
          <a:ext cx="952281" cy="95228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just" defTabSz="800100">
            <a:lnSpc>
              <a:spcPct val="90000"/>
            </a:lnSpc>
            <a:spcBef>
              <a:spcPct val="0"/>
            </a:spcBef>
            <a:spcAft>
              <a:spcPct val="35000"/>
            </a:spcAft>
            <a:buNone/>
          </a:pPr>
          <a:endParaRPr lang="en-US" sz="1800" kern="1200">
            <a:solidFill>
              <a:schemeClr val="tx1"/>
            </a:solidFill>
          </a:endParaRPr>
        </a:p>
      </dsp:txBody>
      <dsp:txXfrm>
        <a:off x="9346241" y="2810452"/>
        <a:ext cx="523755" cy="71659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2/22/2026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05409151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2/22/2026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931370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63A1C593-65D0-4073-BCC9-577B9352EA97}" type="datetimeFigureOut">
              <a:rPr lang="en-US" smtClean="0"/>
              <a:t>2/22/2026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8606881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63A1C593-65D0-4073-BCC9-577B9352EA97}" type="datetimeFigureOut">
              <a:rPr lang="en-US" smtClean="0"/>
              <a:t>2/22/2026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352715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63A1C593-65D0-4073-BCC9-577B9352EA97}" type="datetimeFigureOut">
              <a:rPr lang="en-US" smtClean="0"/>
              <a:t>2/22/2026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055531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3A1C593-65D0-4073-BCC9-577B9352EA97}" type="datetimeFigureOut">
              <a:rPr lang="en-US" smtClean="0"/>
              <a:t>2/22/2026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297660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2/22/2026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810155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63A1C593-65D0-4073-BCC9-577B9352EA97}" type="datetimeFigureOut">
              <a:rPr lang="en-US" smtClean="0"/>
              <a:t>2/22/2026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544418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3A1C593-65D0-4073-BCC9-577B9352EA97}" type="datetimeFigureOut">
              <a:rPr lang="en-US" smtClean="0"/>
              <a:t>2/22/2026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565545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997675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758984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63A1C593-65D0-4073-BCC9-577B9352EA97}" type="datetimeFigureOut">
              <a:rPr lang="en-US" smtClean="0"/>
              <a:t>2/22/2026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338837391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gov.uk/government/publications/final-report-of-the-ockenden-review"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www.ockendenmaternityreview.org.uk/wp-content/uploads/2022/03/FINAL_INDEPENDENT_MATERNITY_REVIEW_OF_MATERNITY_SERVICES_REPORT.pdf" TargetMode="External"/><Relationship Id="rId2" Type="http://schemas.openxmlformats.org/officeDocument/2006/relationships/hyperlink" Target="https://www.nice.org.uk/guidance/ng235"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AD7A3-AA1C-AFBA-38FE-A6B9A95F585B}"/>
              </a:ext>
            </a:extLst>
          </p:cNvPr>
          <p:cNvSpPr>
            <a:spLocks noGrp="1"/>
          </p:cNvSpPr>
          <p:nvPr>
            <p:ph type="ctrTitle"/>
          </p:nvPr>
        </p:nvSpPr>
        <p:spPr>
          <a:xfrm>
            <a:off x="1600200" y="1019499"/>
            <a:ext cx="8991600" cy="1645920"/>
          </a:xfrm>
        </p:spPr>
        <p:txBody>
          <a:bodyPr/>
          <a:lstStyle/>
          <a:p>
            <a:r>
              <a:rPr lang="en-GB" sz="4000" b="1" dirty="0">
                <a:solidFill>
                  <a:schemeClr val="accent4">
                    <a:lumMod val="50000"/>
                  </a:schemeClr>
                </a:solidFill>
                <a:effectLst>
                  <a:outerShdw blurRad="38100" dist="38100" dir="2700000" algn="tl">
                    <a:srgbClr val="000000">
                      <a:alpha val="43137"/>
                    </a:srgbClr>
                  </a:outerShdw>
                </a:effectLst>
                <a:latin typeface="Algerian" panose="04020705040A02060702" pitchFamily="82" charset="0"/>
              </a:rPr>
              <a:t>Quality Failures in Maternity Care</a:t>
            </a:r>
            <a:endParaRPr lang="en-GB" dirty="0">
              <a:solidFill>
                <a:schemeClr val="accent4">
                  <a:lumMod val="50000"/>
                </a:schemeClr>
              </a:solidFill>
              <a:effectLst>
                <a:outerShdw blurRad="38100" dist="38100" dir="2700000" algn="tl">
                  <a:srgbClr val="000000">
                    <a:alpha val="43137"/>
                  </a:srgbClr>
                </a:outerShdw>
              </a:effectLst>
              <a:latin typeface="Algerian" panose="04020705040A02060702" pitchFamily="82" charset="0"/>
            </a:endParaRPr>
          </a:p>
        </p:txBody>
      </p:sp>
      <p:sp>
        <p:nvSpPr>
          <p:cNvPr id="3" name="Subtitle 2">
            <a:extLst>
              <a:ext uri="{FF2B5EF4-FFF2-40B4-BE49-F238E27FC236}">
                <a16:creationId xmlns:a16="http://schemas.microsoft.com/office/drawing/2014/main" id="{2D9F9C9A-46B7-7C77-EB5A-BB1BC877B508}"/>
              </a:ext>
            </a:extLst>
          </p:cNvPr>
          <p:cNvSpPr>
            <a:spLocks noGrp="1"/>
          </p:cNvSpPr>
          <p:nvPr>
            <p:ph type="subTitle" idx="1"/>
          </p:nvPr>
        </p:nvSpPr>
        <p:spPr>
          <a:xfrm>
            <a:off x="1600199" y="3066013"/>
            <a:ext cx="9096375" cy="2927019"/>
          </a:xfrm>
        </p:spPr>
        <p:txBody>
          <a:bodyPr/>
          <a:lstStyle/>
          <a:p>
            <a:pPr marL="342900" indent="-342900" algn="l">
              <a:buClr>
                <a:schemeClr val="bg1"/>
              </a:buClr>
              <a:buFont typeface="Arial" panose="020B0604020202020204" pitchFamily="34" charset="0"/>
              <a:buChar char="•"/>
            </a:pPr>
            <a:r>
              <a:rPr lang="en-GB" b="1" dirty="0">
                <a:solidFill>
                  <a:schemeClr val="bg1"/>
                </a:solidFill>
              </a:rPr>
              <a:t>Student Name: Drashti Patel</a:t>
            </a:r>
          </a:p>
          <a:p>
            <a:pPr marL="342900" indent="-342900" algn="l">
              <a:buClr>
                <a:schemeClr val="bg1"/>
              </a:buClr>
              <a:buFont typeface="Arial" panose="020B0604020202020204" pitchFamily="34" charset="0"/>
              <a:buChar char="•"/>
            </a:pPr>
            <a:r>
              <a:rPr lang="en-GB" b="1" dirty="0">
                <a:solidFill>
                  <a:schemeClr val="bg1"/>
                </a:solidFill>
              </a:rPr>
              <a:t>Student ID: 2439716</a:t>
            </a:r>
          </a:p>
          <a:p>
            <a:pPr marL="342900" indent="-342900" algn="l">
              <a:buClr>
                <a:schemeClr val="bg1"/>
              </a:buClr>
              <a:buFont typeface="Arial" panose="020B0604020202020204" pitchFamily="34" charset="0"/>
              <a:buChar char="•"/>
            </a:pPr>
            <a:r>
              <a:rPr lang="en-GB" b="1" dirty="0">
                <a:solidFill>
                  <a:schemeClr val="bg1"/>
                </a:solidFill>
              </a:rPr>
              <a:t>Module Name: Quality Assurance and Service Improvements</a:t>
            </a:r>
          </a:p>
          <a:p>
            <a:pPr marL="342900" indent="-342900" algn="l">
              <a:buClr>
                <a:schemeClr val="bg1"/>
              </a:buClr>
              <a:buFont typeface="Arial" panose="020B0604020202020204" pitchFamily="34" charset="0"/>
              <a:buChar char="•"/>
            </a:pPr>
            <a:r>
              <a:rPr lang="en-GB" b="1" dirty="0">
                <a:solidFill>
                  <a:schemeClr val="bg1"/>
                </a:solidFill>
              </a:rPr>
              <a:t>Module Code: LCHS7006</a:t>
            </a:r>
          </a:p>
          <a:p>
            <a:pPr marL="342900" indent="-342900" algn="l">
              <a:buClr>
                <a:schemeClr val="bg1"/>
              </a:buClr>
              <a:buFont typeface="Arial" panose="020B0604020202020204" pitchFamily="34" charset="0"/>
              <a:buChar char="•"/>
            </a:pPr>
            <a:r>
              <a:rPr lang="en-GB" b="1" dirty="0">
                <a:solidFill>
                  <a:schemeClr val="bg1"/>
                </a:solidFill>
              </a:rPr>
              <a:t>Lecturer Name: Dr Fahad Khan </a:t>
            </a:r>
          </a:p>
          <a:p>
            <a:pPr marL="342900" indent="-342900" algn="l">
              <a:buClr>
                <a:schemeClr val="bg1"/>
              </a:buClr>
              <a:buFont typeface="Arial" panose="020B0604020202020204" pitchFamily="34" charset="0"/>
              <a:buChar char="•"/>
            </a:pPr>
            <a:r>
              <a:rPr lang="en-GB" b="1" dirty="0">
                <a:solidFill>
                  <a:schemeClr val="bg1"/>
                </a:solidFill>
              </a:rPr>
              <a:t>Program name: </a:t>
            </a:r>
            <a:r>
              <a:rPr lang="en-GB" b="1" dirty="0" err="1">
                <a:solidFill>
                  <a:schemeClr val="bg1"/>
                </a:solidFill>
              </a:rPr>
              <a:t>Msc</a:t>
            </a:r>
            <a:r>
              <a:rPr lang="en-GB" b="1" dirty="0">
                <a:solidFill>
                  <a:schemeClr val="bg1"/>
                </a:solidFill>
              </a:rPr>
              <a:t> Public Health and Social Care</a:t>
            </a:r>
          </a:p>
        </p:txBody>
      </p:sp>
    </p:spTree>
    <p:extLst>
      <p:ext uri="{BB962C8B-B14F-4D97-AF65-F5344CB8AC3E}">
        <p14:creationId xmlns:p14="http://schemas.microsoft.com/office/powerpoint/2010/main" val="4119160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84813" y="800947"/>
            <a:ext cx="5516014" cy="3591171"/>
          </a:xfrm>
          <a:noFill/>
          <a:ln>
            <a:noFill/>
          </a:ln>
        </p:spPr>
        <p:txBody>
          <a:bodyPr>
            <a:normAutofit/>
          </a:bodyPr>
          <a:lstStyle/>
          <a:p>
            <a:r>
              <a:rPr lang="en-GB" sz="2500" b="1" dirty="0">
                <a:solidFill>
                  <a:schemeClr val="tx1"/>
                </a:solidFill>
              </a:rPr>
              <a:t>Quality Failures in Maternity Care:</a:t>
            </a:r>
            <a:br>
              <a:rPr lang="en-GB" sz="2500" b="1" dirty="0">
                <a:solidFill>
                  <a:schemeClr val="tx1"/>
                </a:solidFill>
              </a:rPr>
            </a:br>
            <a:r>
              <a:rPr lang="en-GB" sz="2500" b="1" dirty="0">
                <a:solidFill>
                  <a:schemeClr val="tx1"/>
                </a:solidFill>
              </a:rPr>
              <a:t>A Systems-Based Analysis of the Shrewsbury and Telford Hospital NHS Trust Scandal</a:t>
            </a:r>
            <a:br>
              <a:rPr lang="en-GB" sz="2500" dirty="0">
                <a:solidFill>
                  <a:schemeClr val="tx1"/>
                </a:solidFill>
              </a:rPr>
            </a:br>
            <a:endParaRPr lang="en-US" sz="2500" dirty="0">
              <a:solidFill>
                <a:schemeClr val="tx1"/>
              </a:solidFill>
            </a:endParaRPr>
          </a:p>
        </p:txBody>
      </p:sp>
      <p:sp>
        <p:nvSpPr>
          <p:cNvPr id="3" name="Subtitle 2"/>
          <p:cNvSpPr>
            <a:spLocks noGrp="1"/>
          </p:cNvSpPr>
          <p:nvPr>
            <p:ph type="subTitle" idx="1"/>
          </p:nvPr>
        </p:nvSpPr>
        <p:spPr>
          <a:xfrm>
            <a:off x="797278" y="4107305"/>
            <a:ext cx="4520892" cy="1627668"/>
          </a:xfrm>
        </p:spPr>
        <p:txBody>
          <a:bodyPr>
            <a:normAutofit/>
          </a:bodyPr>
          <a:lstStyle/>
          <a:p>
            <a:pPr fontAlgn="base"/>
            <a:r>
              <a:rPr lang="en-GB" b="1" dirty="0"/>
              <a:t>Final Ockenden Report (2022)</a:t>
            </a:r>
            <a:r>
              <a:rPr lang="en-GB" dirty="0"/>
              <a:t> → </a:t>
            </a:r>
            <a:r>
              <a:rPr lang="en-GB" u="sng" dirty="0">
                <a:hlinkClick r:id="rId2"/>
              </a:rPr>
              <a:t>https://www.gov.uk/government/publications/final-report-of-the-ockenden-review</a:t>
            </a:r>
            <a:r>
              <a:rPr lang="en-GB" dirty="0"/>
              <a:t> </a:t>
            </a:r>
          </a:p>
          <a:p>
            <a:pPr algn="r"/>
            <a:endParaRPr lang="en-US" dirty="0"/>
          </a:p>
        </p:txBody>
      </p:sp>
      <p:sp>
        <p:nvSpPr>
          <p:cNvPr id="5127" name="Rectangle 5126">
            <a:extLst>
              <a:ext uri="{FF2B5EF4-FFF2-40B4-BE49-F238E27FC236}">
                <a16:creationId xmlns:a16="http://schemas.microsoft.com/office/drawing/2014/main" id="{93F7A606-E54A-4EF4-9261-63DF351ACF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2504" y="0"/>
            <a:ext cx="6069496" cy="6858000"/>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5129" name="Rectangle 5128">
            <a:extLst>
              <a:ext uri="{FF2B5EF4-FFF2-40B4-BE49-F238E27FC236}">
                <a16:creationId xmlns:a16="http://schemas.microsoft.com/office/drawing/2014/main" id="{758B7B4C-9917-4AD5-A12B-2B623C557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5131" name="Rectangle 5130">
            <a:extLst>
              <a:ext uri="{FF2B5EF4-FFF2-40B4-BE49-F238E27FC236}">
                <a16:creationId xmlns:a16="http://schemas.microsoft.com/office/drawing/2014/main" id="{2DEC3260-E800-4A56-94AB-0F31A294F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843"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5122" name="Picture 2" descr="Access To Quality Maternity Care ...">
            <a:extLst>
              <a:ext uri="{FF2B5EF4-FFF2-40B4-BE49-F238E27FC236}">
                <a16:creationId xmlns:a16="http://schemas.microsoft.com/office/drawing/2014/main" id="{8EFAF992-F172-810B-3FE3-4187852CAE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846" r="20136" b="2"/>
          <a:stretch>
            <a:fillRect/>
          </a:stretch>
        </p:blipFill>
        <p:spPr bwMode="auto">
          <a:xfrm>
            <a:off x="7208520" y="1126397"/>
            <a:ext cx="3867912" cy="4288536"/>
          </a:xfrm>
          <a:prstGeom prst="rect">
            <a:avLst/>
          </a:prstGeom>
          <a:noFill/>
          <a:extLst>
            <a:ext uri="{909E8E84-426E-40DD-AFC4-6F175D3DCCD1}">
              <a14:hiddenFill xmlns:a14="http://schemas.microsoft.com/office/drawing/2010/main">
                <a:solidFill>
                  <a:srgbClr val="FFFFFF"/>
                </a:solidFill>
              </a14:hiddenFill>
            </a:ext>
          </a:extLst>
        </p:spPr>
      </p:pic>
    </p:spTree>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F619A-1427-D124-8E31-964E8FA29484}"/>
              </a:ext>
            </a:extLst>
          </p:cNvPr>
          <p:cNvSpPr>
            <a:spLocks noGrp="1"/>
          </p:cNvSpPr>
          <p:nvPr>
            <p:ph type="title"/>
          </p:nvPr>
        </p:nvSpPr>
        <p:spPr>
          <a:xfrm>
            <a:off x="191906" y="311549"/>
            <a:ext cx="7729728" cy="1188720"/>
          </a:xfrm>
        </p:spPr>
        <p:txBody>
          <a:bodyPr/>
          <a:lstStyle/>
          <a:p>
            <a:r>
              <a:rPr lang="en-GB" dirty="0"/>
              <a:t>Introduction</a:t>
            </a:r>
          </a:p>
        </p:txBody>
      </p:sp>
      <p:sp>
        <p:nvSpPr>
          <p:cNvPr id="3" name="Content Placeholder 2">
            <a:extLst>
              <a:ext uri="{FF2B5EF4-FFF2-40B4-BE49-F238E27FC236}">
                <a16:creationId xmlns:a16="http://schemas.microsoft.com/office/drawing/2014/main" id="{234B6BEE-9ADC-2C13-BB89-6EF6C0FDBB0C}"/>
              </a:ext>
            </a:extLst>
          </p:cNvPr>
          <p:cNvSpPr>
            <a:spLocks noGrp="1"/>
          </p:cNvSpPr>
          <p:nvPr>
            <p:ph idx="1"/>
          </p:nvPr>
        </p:nvSpPr>
        <p:spPr>
          <a:xfrm>
            <a:off x="351693" y="1899138"/>
            <a:ext cx="6380704" cy="4371033"/>
          </a:xfrm>
        </p:spPr>
        <p:txBody>
          <a:bodyPr>
            <a:normAutofit/>
          </a:bodyPr>
          <a:lstStyle/>
          <a:p>
            <a:pPr algn="just"/>
            <a:r>
              <a:rPr lang="en-GB" sz="2000" dirty="0">
                <a:solidFill>
                  <a:schemeClr val="tx1"/>
                </a:solidFill>
              </a:rPr>
              <a:t>The Shrewsbury and Telford Hospital NHS Trust maternity scandal represents a prolonged failure in the delivery of safe and effective maternity care between the 1970s and 2019.</a:t>
            </a:r>
          </a:p>
          <a:p>
            <a:pPr algn="just"/>
            <a:r>
              <a:rPr lang="en-GB" sz="2000" dirty="0">
                <a:solidFill>
                  <a:schemeClr val="tx1"/>
                </a:solidFill>
              </a:rPr>
              <a:t>The final Ockenden Report (2022) identified avoidable maternal and neonatal deaths, stillbirths, and long-term injuries caused by poor clinical care, inadequate monitoring, and a lack of compassionate, patient-centred practice.</a:t>
            </a:r>
          </a:p>
          <a:p>
            <a:pPr algn="just"/>
            <a:r>
              <a:rPr lang="en-GB" sz="2000" dirty="0">
                <a:solidFill>
                  <a:schemeClr val="tx1"/>
                </a:solidFill>
              </a:rPr>
              <a:t>These failures were rooted in systemic weaknesses in clinical governance, leadership, policy adherence, and quality assurance processes.</a:t>
            </a:r>
          </a:p>
          <a:p>
            <a:pPr marL="0" indent="0" algn="just">
              <a:buNone/>
            </a:pPr>
            <a:endParaRPr lang="en-GB" sz="2000" dirty="0">
              <a:solidFill>
                <a:schemeClr val="tx1"/>
              </a:solidFill>
            </a:endParaRPr>
          </a:p>
        </p:txBody>
      </p:sp>
      <p:pic>
        <p:nvPicPr>
          <p:cNvPr id="3074" name="Picture 2" descr="Families report allegations linked to poor maternity care at Shrewsbury and Telford  NHS Trust | ITV News Central">
            <a:extLst>
              <a:ext uri="{FF2B5EF4-FFF2-40B4-BE49-F238E27FC236}">
                <a16:creationId xmlns:a16="http://schemas.microsoft.com/office/drawing/2014/main" id="{DA048843-723F-AFEC-0634-AE59934894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3314" y="1760327"/>
            <a:ext cx="5087815" cy="4509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3826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D56C1-E3BC-085E-24E6-90EBB922C3C2}"/>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1D2A31B1-F46B-F146-5DD0-2F71C8141613}"/>
              </a:ext>
            </a:extLst>
          </p:cNvPr>
          <p:cNvSpPr>
            <a:spLocks noGrp="1"/>
          </p:cNvSpPr>
          <p:nvPr>
            <p:ph idx="1"/>
          </p:nvPr>
        </p:nvSpPr>
        <p:spPr>
          <a:xfrm>
            <a:off x="440871" y="2638044"/>
            <a:ext cx="11297242" cy="3501499"/>
          </a:xfrm>
        </p:spPr>
        <p:txBody>
          <a:bodyPr>
            <a:noAutofit/>
          </a:bodyPr>
          <a:lstStyle/>
          <a:p>
            <a:pPr algn="just"/>
            <a:r>
              <a:rPr lang="en-GB" sz="2000" dirty="0"/>
              <a:t>The independent Ockenden review found widespread, repeated failures in maternity care at Shrewsbury and Telford Hospital NHS Trust that compromised safety for mothers and babies over nearly two decades (Knight, M. and Stanford, S., 2022).</a:t>
            </a:r>
          </a:p>
          <a:p>
            <a:pPr algn="just"/>
            <a:r>
              <a:rPr lang="en-GB" sz="2000" dirty="0"/>
              <a:t>Analysis of around 1,486 families’ cases revealed hundreds of stillbirths, neonatal deaths, and severe injuries that might have been avoided with appropriate clinical care (Knight, M. and Stanford, S., 2022).</a:t>
            </a:r>
          </a:p>
          <a:p>
            <a:pPr algn="just"/>
            <a:r>
              <a:rPr lang="en-GB" sz="2000" dirty="0"/>
              <a:t>The report identified systemic breakdowns in leadership, governance, incident investigation, and listening to women and families, which prevented learning and improvement (Dyer, 2022).</a:t>
            </a:r>
          </a:p>
          <a:p>
            <a:pPr algn="just"/>
            <a:r>
              <a:rPr lang="en-GB" sz="2000" dirty="0"/>
              <a:t>It sets out essential actions to strengthen maternity services across England, including better monitoring, staffing, and accountability to prevent similar tragedies (Dyer, 2022). </a:t>
            </a:r>
          </a:p>
        </p:txBody>
      </p:sp>
    </p:spTree>
    <p:extLst>
      <p:ext uri="{BB962C8B-B14F-4D97-AF65-F5344CB8AC3E}">
        <p14:creationId xmlns:p14="http://schemas.microsoft.com/office/powerpoint/2010/main" val="2214302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8875C-BB40-635C-A247-DF09DEB6AFFC}"/>
              </a:ext>
            </a:extLst>
          </p:cNvPr>
          <p:cNvSpPr>
            <a:spLocks noGrp="1"/>
          </p:cNvSpPr>
          <p:nvPr>
            <p:ph type="title"/>
          </p:nvPr>
        </p:nvSpPr>
        <p:spPr>
          <a:xfrm>
            <a:off x="1032734" y="398033"/>
            <a:ext cx="9746428" cy="1086521"/>
          </a:xfrm>
        </p:spPr>
        <p:txBody>
          <a:bodyPr>
            <a:normAutofit fontScale="90000"/>
          </a:bodyPr>
          <a:lstStyle/>
          <a:p>
            <a:r>
              <a:rPr lang="en-GB" dirty="0"/>
              <a:t>What Happened? (Shrewsbury &amp; Telford Maternity Scandal)</a:t>
            </a:r>
          </a:p>
        </p:txBody>
      </p:sp>
      <p:sp>
        <p:nvSpPr>
          <p:cNvPr id="3" name="Content Placeholder 2">
            <a:extLst>
              <a:ext uri="{FF2B5EF4-FFF2-40B4-BE49-F238E27FC236}">
                <a16:creationId xmlns:a16="http://schemas.microsoft.com/office/drawing/2014/main" id="{B2637E0E-3CD6-3F77-1B1E-97A15D211BDF}"/>
              </a:ext>
            </a:extLst>
          </p:cNvPr>
          <p:cNvSpPr>
            <a:spLocks noGrp="1"/>
          </p:cNvSpPr>
          <p:nvPr>
            <p:ph idx="1"/>
          </p:nvPr>
        </p:nvSpPr>
        <p:spPr>
          <a:xfrm>
            <a:off x="796066" y="1559859"/>
            <a:ext cx="11037345" cy="5023821"/>
          </a:xfrm>
        </p:spPr>
        <p:txBody>
          <a:bodyPr>
            <a:normAutofit/>
          </a:bodyPr>
          <a:lstStyle/>
          <a:p>
            <a:pPr algn="just"/>
            <a:r>
              <a:rPr lang="en-GB" dirty="0">
                <a:solidFill>
                  <a:schemeClr val="tx1"/>
                </a:solidFill>
              </a:rPr>
              <a:t>Serious maternity care concerns emerged at Shrewsbury and Telford Hospital NHS Trust (</a:t>
            </a:r>
            <a:r>
              <a:rPr lang="en-GB" dirty="0" err="1">
                <a:solidFill>
                  <a:schemeClr val="tx1"/>
                </a:solidFill>
              </a:rPr>
              <a:t>SaTH</a:t>
            </a:r>
            <a:r>
              <a:rPr lang="en-GB" dirty="0">
                <a:solidFill>
                  <a:schemeClr val="tx1"/>
                </a:solidFill>
              </a:rPr>
              <a:t>) over a prolonged period.</a:t>
            </a:r>
          </a:p>
          <a:p>
            <a:pPr algn="just"/>
            <a:r>
              <a:rPr lang="en-GB" dirty="0">
                <a:solidFill>
                  <a:schemeClr val="tx1"/>
                </a:solidFill>
              </a:rPr>
              <a:t>An independent investigation, the Ockenden Review (2022), examined maternity outcomes across nearly two decades.</a:t>
            </a:r>
          </a:p>
          <a:p>
            <a:pPr marL="0" indent="0" algn="just">
              <a:buNone/>
            </a:pPr>
            <a:r>
              <a:rPr lang="en-GB" b="1" dirty="0">
                <a:solidFill>
                  <a:schemeClr val="tx1"/>
                </a:solidFill>
              </a:rPr>
              <a:t>Scale of the Problem</a:t>
            </a:r>
          </a:p>
          <a:p>
            <a:pPr algn="just"/>
            <a:r>
              <a:rPr lang="en-GB" dirty="0">
                <a:solidFill>
                  <a:schemeClr val="tx1"/>
                </a:solidFill>
              </a:rPr>
              <a:t>The review assessed evidence from 1,486 family cases.</a:t>
            </a:r>
          </a:p>
          <a:p>
            <a:pPr algn="just"/>
            <a:r>
              <a:rPr lang="en-GB" dirty="0">
                <a:solidFill>
                  <a:schemeClr val="tx1"/>
                </a:solidFill>
              </a:rPr>
              <a:t>A significant number of cases involved major harm, including:</a:t>
            </a:r>
          </a:p>
          <a:p>
            <a:pPr lvl="1" algn="just"/>
            <a:r>
              <a:rPr lang="en-GB" sz="1800" dirty="0">
                <a:solidFill>
                  <a:schemeClr val="tx1"/>
                </a:solidFill>
              </a:rPr>
              <a:t>Stillbirths and neonatal deaths</a:t>
            </a:r>
          </a:p>
          <a:p>
            <a:pPr lvl="1" algn="just"/>
            <a:r>
              <a:rPr lang="en-GB" sz="1800" dirty="0">
                <a:solidFill>
                  <a:schemeClr val="tx1"/>
                </a:solidFill>
              </a:rPr>
              <a:t>Severe birth injuries (including brain damage)</a:t>
            </a:r>
          </a:p>
          <a:p>
            <a:pPr lvl="1" algn="just"/>
            <a:r>
              <a:rPr lang="en-GB" sz="1800" dirty="0">
                <a:solidFill>
                  <a:schemeClr val="tx1"/>
                </a:solidFill>
              </a:rPr>
              <a:t>Maternal harm and avoidable trauma (Knight, M. and Stanford, S., 2022)</a:t>
            </a:r>
          </a:p>
          <a:p>
            <a:pPr marL="0" indent="0" algn="just">
              <a:buNone/>
            </a:pPr>
            <a:endParaRPr lang="en-GB" dirty="0">
              <a:solidFill>
                <a:schemeClr val="tx1"/>
              </a:solidFill>
            </a:endParaRPr>
          </a:p>
        </p:txBody>
      </p:sp>
      <p:pic>
        <p:nvPicPr>
          <p:cNvPr id="2050" name="Picture 2" descr="Shrewsbury maternity scandal: NHS trust blamed mothers as hundreds of  babies died avoidably, report finds | The Independent">
            <a:extLst>
              <a:ext uri="{FF2B5EF4-FFF2-40B4-BE49-F238E27FC236}">
                <a16:creationId xmlns:a16="http://schemas.microsoft.com/office/drawing/2014/main" id="{3511E5BB-2338-46E5-8642-1252067CE99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044609" y="2922104"/>
            <a:ext cx="2788802"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147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CD01B-AA01-C906-180B-313780CE356D}"/>
              </a:ext>
            </a:extLst>
          </p:cNvPr>
          <p:cNvSpPr>
            <a:spLocks noGrp="1"/>
          </p:cNvSpPr>
          <p:nvPr>
            <p:ph type="title"/>
          </p:nvPr>
        </p:nvSpPr>
        <p:spPr>
          <a:xfrm>
            <a:off x="1671737" y="373022"/>
            <a:ext cx="8225297" cy="960926"/>
          </a:xfrm>
        </p:spPr>
        <p:txBody>
          <a:bodyPr/>
          <a:lstStyle/>
          <a:p>
            <a:r>
              <a:rPr lang="en-GB" dirty="0"/>
              <a:t>Why the Safety System Failed</a:t>
            </a:r>
            <a:endParaRPr lang="en-GB" b="1" dirty="0"/>
          </a:p>
        </p:txBody>
      </p:sp>
      <p:sp>
        <p:nvSpPr>
          <p:cNvPr id="3" name="Content Placeholder 2">
            <a:extLst>
              <a:ext uri="{FF2B5EF4-FFF2-40B4-BE49-F238E27FC236}">
                <a16:creationId xmlns:a16="http://schemas.microsoft.com/office/drawing/2014/main" id="{86907B7A-F1F4-8B6E-34EF-9A19FCE5049D}"/>
              </a:ext>
            </a:extLst>
          </p:cNvPr>
          <p:cNvSpPr>
            <a:spLocks noGrp="1"/>
          </p:cNvSpPr>
          <p:nvPr>
            <p:ph idx="1"/>
          </p:nvPr>
        </p:nvSpPr>
        <p:spPr>
          <a:xfrm>
            <a:off x="813995" y="1891462"/>
            <a:ext cx="10564009" cy="4593516"/>
          </a:xfrm>
        </p:spPr>
        <p:txBody>
          <a:bodyPr>
            <a:normAutofit/>
          </a:bodyPr>
          <a:lstStyle/>
          <a:p>
            <a:pPr algn="just"/>
            <a:r>
              <a:rPr lang="en-GB" sz="2000" dirty="0"/>
              <a:t>This case demonstrates how long-term patient harm can occur when quality assurance systems fail at multiple levels.</a:t>
            </a:r>
          </a:p>
          <a:p>
            <a:pPr marL="0" indent="0" algn="just">
              <a:buNone/>
            </a:pPr>
            <a:r>
              <a:rPr lang="en-GB" sz="2000" b="1" dirty="0"/>
              <a:t>AEMA Analysis (Why the Safety System Failed)</a:t>
            </a:r>
          </a:p>
          <a:p>
            <a:pPr algn="just"/>
            <a:r>
              <a:rPr lang="en-GB" sz="2000" b="1" dirty="0"/>
              <a:t>A – Accountability Failure: </a:t>
            </a:r>
            <a:r>
              <a:rPr lang="en-GB" sz="2000" dirty="0"/>
              <a:t>Senior leadership failed to take ownership of poor maternity outcomes and safety concerns </a:t>
            </a:r>
            <a:r>
              <a:rPr lang="en-GB" sz="2000" dirty="0">
                <a:solidFill>
                  <a:schemeClr val="tx1"/>
                </a:solidFill>
              </a:rPr>
              <a:t>(Aluko, 2016)</a:t>
            </a:r>
            <a:r>
              <a:rPr lang="en-GB" sz="2000" dirty="0"/>
              <a:t>.</a:t>
            </a:r>
          </a:p>
          <a:p>
            <a:pPr algn="just"/>
            <a:r>
              <a:rPr lang="en-GB" sz="2000" b="1" dirty="0"/>
              <a:t>E – Escalation Failure: </a:t>
            </a:r>
            <a:r>
              <a:rPr lang="en-GB" sz="2000" dirty="0"/>
              <a:t>Serious risks and repeated incidents were not escalated appropriately for urgent external or internal intervention </a:t>
            </a:r>
            <a:r>
              <a:rPr lang="en-GB" sz="2000" dirty="0">
                <a:solidFill>
                  <a:schemeClr val="tx1"/>
                </a:solidFill>
              </a:rPr>
              <a:t>(Sarani and </a:t>
            </a:r>
            <a:r>
              <a:rPr lang="en-GB" sz="2000" dirty="0" err="1">
                <a:solidFill>
                  <a:schemeClr val="tx1"/>
                </a:solidFill>
              </a:rPr>
              <a:t>Saravani</a:t>
            </a:r>
            <a:r>
              <a:rPr lang="en-GB" sz="2000" dirty="0">
                <a:solidFill>
                  <a:schemeClr val="tx1"/>
                </a:solidFill>
              </a:rPr>
              <a:t>, 2017)</a:t>
            </a:r>
            <a:r>
              <a:rPr lang="en-GB" sz="2000" dirty="0"/>
              <a:t>.</a:t>
            </a:r>
          </a:p>
          <a:p>
            <a:pPr algn="just"/>
            <a:r>
              <a:rPr lang="en-GB" sz="2000" b="1" dirty="0"/>
              <a:t>M – Monitoring Failure: </a:t>
            </a:r>
            <a:r>
              <a:rPr lang="en-GB" sz="2000" dirty="0"/>
              <a:t>The Trust did not consistently track, audit, or act on critical maternity performance indicators </a:t>
            </a:r>
            <a:r>
              <a:rPr lang="en-GB" sz="2000" dirty="0">
                <a:solidFill>
                  <a:schemeClr val="tx1"/>
                </a:solidFill>
              </a:rPr>
              <a:t>(Aluko, 2016)</a:t>
            </a:r>
            <a:r>
              <a:rPr lang="en-GB" sz="2000" dirty="0"/>
              <a:t>.</a:t>
            </a:r>
          </a:p>
          <a:p>
            <a:pPr algn="just"/>
            <a:r>
              <a:rPr lang="en-GB" sz="2000" b="1" dirty="0"/>
              <a:t>A – Action Failure: </a:t>
            </a:r>
            <a:r>
              <a:rPr lang="en-GB" sz="2000" dirty="0"/>
              <a:t>Corrective measures were delayed or ineffective, allowing unsafe practices to continue </a:t>
            </a:r>
            <a:r>
              <a:rPr lang="en-GB" sz="2000" dirty="0">
                <a:solidFill>
                  <a:schemeClr val="tx1"/>
                </a:solidFill>
              </a:rPr>
              <a:t>(Sarani and </a:t>
            </a:r>
            <a:r>
              <a:rPr lang="en-GB" sz="2000" dirty="0" err="1">
                <a:solidFill>
                  <a:schemeClr val="tx1"/>
                </a:solidFill>
              </a:rPr>
              <a:t>Saravani</a:t>
            </a:r>
            <a:r>
              <a:rPr lang="en-GB" sz="2000" dirty="0">
                <a:solidFill>
                  <a:schemeClr val="tx1"/>
                </a:solidFill>
              </a:rPr>
              <a:t>, 2017)</a:t>
            </a:r>
            <a:r>
              <a:rPr lang="en-GB" sz="2000" dirty="0"/>
              <a:t>.</a:t>
            </a:r>
          </a:p>
          <a:p>
            <a:pPr marL="0" indent="0" algn="just">
              <a:buNone/>
            </a:pPr>
            <a:endParaRPr lang="en-GB" sz="2000" dirty="0"/>
          </a:p>
        </p:txBody>
      </p:sp>
    </p:spTree>
    <p:extLst>
      <p:ext uri="{BB962C8B-B14F-4D97-AF65-F5344CB8AC3E}">
        <p14:creationId xmlns:p14="http://schemas.microsoft.com/office/powerpoint/2010/main" val="4254515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B9D46-E5BD-AD5F-D8EF-8B00EDDD9DB9}"/>
              </a:ext>
            </a:extLst>
          </p:cNvPr>
          <p:cNvSpPr>
            <a:spLocks noGrp="1"/>
          </p:cNvSpPr>
          <p:nvPr>
            <p:ph type="title"/>
          </p:nvPr>
        </p:nvSpPr>
        <p:spPr>
          <a:xfrm>
            <a:off x="849086" y="210348"/>
            <a:ext cx="9657184" cy="836132"/>
          </a:xfrm>
        </p:spPr>
        <p:txBody>
          <a:bodyPr>
            <a:normAutofit fontScale="90000"/>
          </a:bodyPr>
          <a:lstStyle/>
          <a:p>
            <a:r>
              <a:rPr lang="en-GB" dirty="0"/>
              <a:t>Swiss Cheese Model (Reason for Multiple Failures)</a:t>
            </a:r>
          </a:p>
        </p:txBody>
      </p:sp>
      <p:sp>
        <p:nvSpPr>
          <p:cNvPr id="3" name="Content Placeholder 2">
            <a:extLst>
              <a:ext uri="{FF2B5EF4-FFF2-40B4-BE49-F238E27FC236}">
                <a16:creationId xmlns:a16="http://schemas.microsoft.com/office/drawing/2014/main" id="{DE100780-4750-2FCE-50BE-AD354CC49A86}"/>
              </a:ext>
            </a:extLst>
          </p:cNvPr>
          <p:cNvSpPr>
            <a:spLocks noGrp="1"/>
          </p:cNvSpPr>
          <p:nvPr>
            <p:ph idx="1"/>
          </p:nvPr>
        </p:nvSpPr>
        <p:spPr>
          <a:xfrm>
            <a:off x="363296" y="1283481"/>
            <a:ext cx="6588010" cy="5364171"/>
          </a:xfrm>
        </p:spPr>
        <p:txBody>
          <a:bodyPr>
            <a:normAutofit lnSpcReduction="10000"/>
          </a:bodyPr>
          <a:lstStyle/>
          <a:p>
            <a:pPr marL="0" indent="0" algn="just">
              <a:buNone/>
            </a:pPr>
            <a:r>
              <a:rPr lang="en-GB" dirty="0">
                <a:solidFill>
                  <a:schemeClr val="tx1"/>
                </a:solidFill>
              </a:rPr>
              <a:t>The Ockenden case fits the Swiss Cheese Model, where multiple safety layers had “holes” and aligned, leading to harm.</a:t>
            </a:r>
          </a:p>
          <a:p>
            <a:pPr marL="0" indent="0" algn="just">
              <a:buNone/>
            </a:pPr>
            <a:r>
              <a:rPr lang="en-GB" b="1" dirty="0">
                <a:solidFill>
                  <a:schemeClr val="tx1"/>
                </a:solidFill>
              </a:rPr>
              <a:t>1. Leadership and Governance: </a:t>
            </a:r>
            <a:r>
              <a:rPr lang="en-GB" dirty="0">
                <a:solidFill>
                  <a:schemeClr val="tx1"/>
                </a:solidFill>
              </a:rPr>
              <a:t>Weak leadership oversight and a poor safety culture allowed unsafe maternity practices to continue (Wafula et al, 2024).</a:t>
            </a:r>
          </a:p>
          <a:p>
            <a:pPr marL="0" indent="0" algn="just">
              <a:buNone/>
            </a:pPr>
            <a:r>
              <a:rPr lang="en-GB" b="1" dirty="0">
                <a:solidFill>
                  <a:schemeClr val="tx1"/>
                </a:solidFill>
              </a:rPr>
              <a:t>2. Clinical Practice Standards: </a:t>
            </a:r>
            <a:r>
              <a:rPr lang="en-GB" dirty="0">
                <a:solidFill>
                  <a:schemeClr val="tx1"/>
                </a:solidFill>
              </a:rPr>
              <a:t>Inconsistent </a:t>
            </a:r>
            <a:r>
              <a:rPr lang="en-GB" dirty="0" err="1">
                <a:solidFill>
                  <a:schemeClr val="tx1"/>
                </a:solidFill>
              </a:rPr>
              <a:t>fetal</a:t>
            </a:r>
            <a:r>
              <a:rPr lang="en-GB" dirty="0">
                <a:solidFill>
                  <a:schemeClr val="tx1"/>
                </a:solidFill>
              </a:rPr>
              <a:t> monitoring and delayed clinical interventions increased the risk of avoidable harm (Hignett et al, 2018).</a:t>
            </a:r>
          </a:p>
          <a:p>
            <a:pPr marL="0" indent="0" algn="just">
              <a:buNone/>
            </a:pPr>
            <a:r>
              <a:rPr lang="en-GB" b="1" dirty="0">
                <a:solidFill>
                  <a:schemeClr val="tx1"/>
                </a:solidFill>
              </a:rPr>
              <a:t>3. Staffing and Training: </a:t>
            </a:r>
            <a:r>
              <a:rPr lang="en-GB" dirty="0">
                <a:solidFill>
                  <a:schemeClr val="tx1"/>
                </a:solidFill>
              </a:rPr>
              <a:t>Inadequate staffing, limited supervision, and weak training reduced the ability to provide safe care (Wafula et al, 2024).</a:t>
            </a:r>
          </a:p>
          <a:p>
            <a:pPr marL="0" indent="0" algn="just">
              <a:buNone/>
            </a:pPr>
            <a:r>
              <a:rPr lang="en-GB" b="1" dirty="0">
                <a:solidFill>
                  <a:schemeClr val="tx1"/>
                </a:solidFill>
              </a:rPr>
              <a:t>4. Incident Reporting and Investigation: </a:t>
            </a:r>
            <a:r>
              <a:rPr lang="en-GB" dirty="0">
                <a:solidFill>
                  <a:schemeClr val="tx1"/>
                </a:solidFill>
              </a:rPr>
              <a:t>Serious incidents were not properly investigated, preventing learning and system improvement (Tham and </a:t>
            </a:r>
            <a:r>
              <a:rPr lang="en-GB" dirty="0" err="1">
                <a:solidFill>
                  <a:schemeClr val="tx1"/>
                </a:solidFill>
              </a:rPr>
              <a:t>Maclennan</a:t>
            </a:r>
            <a:r>
              <a:rPr lang="en-GB" dirty="0">
                <a:solidFill>
                  <a:schemeClr val="tx1"/>
                </a:solidFill>
              </a:rPr>
              <a:t>, 2025).</a:t>
            </a:r>
          </a:p>
          <a:p>
            <a:pPr marL="0" indent="0" algn="just">
              <a:buNone/>
            </a:pPr>
            <a:r>
              <a:rPr lang="en-GB" b="1" dirty="0">
                <a:solidFill>
                  <a:schemeClr val="tx1"/>
                </a:solidFill>
              </a:rPr>
              <a:t>5. Patient Voice and Communication: </a:t>
            </a:r>
            <a:r>
              <a:rPr lang="en-GB" dirty="0">
                <a:solidFill>
                  <a:schemeClr val="tx1"/>
                </a:solidFill>
              </a:rPr>
              <a:t>Families were not listened to, and women were excluded from meaningful shared decision-making (Tham and </a:t>
            </a:r>
            <a:r>
              <a:rPr lang="en-GB" dirty="0" err="1">
                <a:solidFill>
                  <a:schemeClr val="tx1"/>
                </a:solidFill>
              </a:rPr>
              <a:t>Maclennan</a:t>
            </a:r>
            <a:r>
              <a:rPr lang="en-GB" dirty="0">
                <a:solidFill>
                  <a:schemeClr val="tx1"/>
                </a:solidFill>
              </a:rPr>
              <a:t>, 2025).</a:t>
            </a:r>
          </a:p>
          <a:p>
            <a:pPr marL="0" indent="0" algn="just">
              <a:buNone/>
            </a:pPr>
            <a:endParaRPr lang="en-GB" dirty="0">
              <a:solidFill>
                <a:schemeClr val="tx1"/>
              </a:solidFill>
            </a:endParaRPr>
          </a:p>
        </p:txBody>
      </p:sp>
      <p:pic>
        <p:nvPicPr>
          <p:cNvPr id="5" name="Picture 4" descr="A diagram of cheese with arrows pointing to holes&#10;&#10;AI-generated content may be incorrect.">
            <a:extLst>
              <a:ext uri="{FF2B5EF4-FFF2-40B4-BE49-F238E27FC236}">
                <a16:creationId xmlns:a16="http://schemas.microsoft.com/office/drawing/2014/main" id="{05621083-2E44-B863-DF90-E0100E7186BE}"/>
              </a:ext>
            </a:extLst>
          </p:cNvPr>
          <p:cNvPicPr>
            <a:picLocks noChangeAspect="1"/>
          </p:cNvPicPr>
          <p:nvPr/>
        </p:nvPicPr>
        <p:blipFill>
          <a:blip r:embed="rId2">
            <a:extLst>
              <a:ext uri="{28A0092B-C50C-407E-A947-70E740481C1C}">
                <a14:useLocalDpi xmlns:a14="http://schemas.microsoft.com/office/drawing/2010/main" val="0"/>
              </a:ext>
            </a:extLst>
          </a:blip>
          <a:srcRect t="4148" b="26370"/>
          <a:stretch>
            <a:fillRect/>
          </a:stretch>
        </p:blipFill>
        <p:spPr>
          <a:xfrm>
            <a:off x="7025951" y="1203649"/>
            <a:ext cx="5036028" cy="5364171"/>
          </a:xfrm>
          <a:prstGeom prst="rect">
            <a:avLst/>
          </a:prstGeom>
        </p:spPr>
      </p:pic>
    </p:spTree>
    <p:extLst>
      <p:ext uri="{BB962C8B-B14F-4D97-AF65-F5344CB8AC3E}">
        <p14:creationId xmlns:p14="http://schemas.microsoft.com/office/powerpoint/2010/main" val="4131200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4223-3A85-6652-EBA0-58C13D807832}"/>
              </a:ext>
            </a:extLst>
          </p:cNvPr>
          <p:cNvSpPr>
            <a:spLocks noGrp="1"/>
          </p:cNvSpPr>
          <p:nvPr>
            <p:ph type="title"/>
          </p:nvPr>
        </p:nvSpPr>
        <p:spPr>
          <a:xfrm>
            <a:off x="1258645" y="398033"/>
            <a:ext cx="9337637" cy="935915"/>
          </a:xfrm>
        </p:spPr>
        <p:txBody>
          <a:bodyPr>
            <a:normAutofit fontScale="90000"/>
          </a:bodyPr>
          <a:lstStyle/>
          <a:p>
            <a:r>
              <a:rPr lang="en-GB" dirty="0"/>
              <a:t>Benchmarking Gaps (Before Improvement)</a:t>
            </a:r>
          </a:p>
        </p:txBody>
      </p:sp>
      <p:graphicFrame>
        <p:nvGraphicFramePr>
          <p:cNvPr id="9" name="Content Placeholder 8">
            <a:extLst>
              <a:ext uri="{FF2B5EF4-FFF2-40B4-BE49-F238E27FC236}">
                <a16:creationId xmlns:a16="http://schemas.microsoft.com/office/drawing/2014/main" id="{B1B83C79-5242-C9C5-0192-2371C436BD53}"/>
              </a:ext>
            </a:extLst>
          </p:cNvPr>
          <p:cNvGraphicFramePr>
            <a:graphicFrameLocks noGrp="1"/>
          </p:cNvGraphicFramePr>
          <p:nvPr>
            <p:ph idx="1"/>
            <p:extLst>
              <p:ext uri="{D42A27DB-BD31-4B8C-83A1-F6EECF244321}">
                <p14:modId xmlns:p14="http://schemas.microsoft.com/office/powerpoint/2010/main" val="1605844216"/>
              </p:ext>
            </p:extLst>
          </p:nvPr>
        </p:nvGraphicFramePr>
        <p:xfrm>
          <a:off x="489857" y="1893345"/>
          <a:ext cx="11087100" cy="4566622"/>
        </p:xfrm>
        <a:graphic>
          <a:graphicData uri="http://schemas.openxmlformats.org/drawingml/2006/table">
            <a:tbl>
              <a:tblPr firstRow="1" bandRow="1">
                <a:tableStyleId>{5940675A-B579-460E-94D1-54222C63F5DA}</a:tableStyleId>
              </a:tblPr>
              <a:tblGrid>
                <a:gridCol w="4316420">
                  <a:extLst>
                    <a:ext uri="{9D8B030D-6E8A-4147-A177-3AD203B41FA5}">
                      <a16:colId xmlns:a16="http://schemas.microsoft.com/office/drawing/2014/main" val="110052921"/>
                    </a:ext>
                  </a:extLst>
                </a:gridCol>
                <a:gridCol w="3385340">
                  <a:extLst>
                    <a:ext uri="{9D8B030D-6E8A-4147-A177-3AD203B41FA5}">
                      <a16:colId xmlns:a16="http://schemas.microsoft.com/office/drawing/2014/main" val="562376926"/>
                    </a:ext>
                  </a:extLst>
                </a:gridCol>
                <a:gridCol w="3385340">
                  <a:extLst>
                    <a:ext uri="{9D8B030D-6E8A-4147-A177-3AD203B41FA5}">
                      <a16:colId xmlns:a16="http://schemas.microsoft.com/office/drawing/2014/main" val="3160514737"/>
                    </a:ext>
                  </a:extLst>
                </a:gridCol>
              </a:tblGrid>
              <a:tr h="692678">
                <a:tc>
                  <a:txBody>
                    <a:bodyPr/>
                    <a:lstStyle/>
                    <a:p>
                      <a:pPr algn="ctr">
                        <a:buNone/>
                      </a:pPr>
                      <a:r>
                        <a:rPr lang="en-GB" b="1" dirty="0">
                          <a:solidFill>
                            <a:schemeClr val="tx1"/>
                          </a:solidFill>
                        </a:rPr>
                        <a:t>Quality Indicator</a:t>
                      </a:r>
                    </a:p>
                  </a:txBody>
                  <a:tcPr anchor="ctr"/>
                </a:tc>
                <a:tc>
                  <a:txBody>
                    <a:bodyPr/>
                    <a:lstStyle/>
                    <a:p>
                      <a:pPr algn="ctr"/>
                      <a:r>
                        <a:rPr lang="en-GB" b="1" dirty="0">
                          <a:solidFill>
                            <a:schemeClr val="tx1"/>
                          </a:solidFill>
                        </a:rPr>
                        <a:t>National Standard (NHS England / NICE)</a:t>
                      </a:r>
                    </a:p>
                  </a:txBody>
                  <a:tcPr/>
                </a:tc>
                <a:tc>
                  <a:txBody>
                    <a:bodyPr/>
                    <a:lstStyle/>
                    <a:p>
                      <a:pPr algn="ctr"/>
                      <a:r>
                        <a:rPr lang="en-GB" b="1" dirty="0">
                          <a:solidFill>
                            <a:schemeClr val="tx1"/>
                          </a:solidFill>
                        </a:rPr>
                        <a:t>Hospital Performance (Before) </a:t>
                      </a:r>
                    </a:p>
                  </a:txBody>
                  <a:tcPr/>
                </a:tc>
                <a:extLst>
                  <a:ext uri="{0D108BD9-81ED-4DB2-BD59-A6C34878D82A}">
                    <a16:rowId xmlns:a16="http://schemas.microsoft.com/office/drawing/2014/main" val="2435087339"/>
                  </a:ext>
                </a:extLst>
              </a:tr>
              <a:tr h="968486">
                <a:tc>
                  <a:txBody>
                    <a:bodyPr/>
                    <a:lstStyle/>
                    <a:p>
                      <a:r>
                        <a:rPr lang="en-GB" dirty="0">
                          <a:solidFill>
                            <a:schemeClr val="tx1"/>
                          </a:solidFill>
                        </a:rPr>
                        <a:t>Serious incident investigations completed on time (Ockenden Report, 2022)</a:t>
                      </a:r>
                    </a:p>
                  </a:txBody>
                  <a:tcPr/>
                </a:tc>
                <a:tc>
                  <a:txBody>
                    <a:bodyPr/>
                    <a:lstStyle/>
                    <a:p>
                      <a:pPr algn="ctr"/>
                      <a:r>
                        <a:rPr lang="en-GB" dirty="0">
                          <a:solidFill>
                            <a:schemeClr val="tx1"/>
                          </a:solidFill>
                        </a:rPr>
                        <a:t>Incidents reviewed within the required timeframe (95%)</a:t>
                      </a:r>
                    </a:p>
                  </a:txBody>
                  <a:tcPr/>
                </a:tc>
                <a:tc>
                  <a:txBody>
                    <a:bodyPr/>
                    <a:lstStyle/>
                    <a:p>
                      <a:pPr algn="ctr"/>
                      <a:r>
                        <a:rPr lang="en-GB" dirty="0">
                          <a:solidFill>
                            <a:schemeClr val="tx1"/>
                          </a:solidFill>
                        </a:rPr>
                        <a:t>Many cases delayed or inadequately reviewed (45%)</a:t>
                      </a:r>
                    </a:p>
                  </a:txBody>
                  <a:tcPr/>
                </a:tc>
                <a:extLst>
                  <a:ext uri="{0D108BD9-81ED-4DB2-BD59-A6C34878D82A}">
                    <a16:rowId xmlns:a16="http://schemas.microsoft.com/office/drawing/2014/main" val="3042790562"/>
                  </a:ext>
                </a:extLst>
              </a:tr>
              <a:tr h="968486">
                <a:tc>
                  <a:txBody>
                    <a:bodyPr/>
                    <a:lstStyle/>
                    <a:p>
                      <a:r>
                        <a:rPr lang="en-GB" dirty="0">
                          <a:solidFill>
                            <a:schemeClr val="tx1"/>
                          </a:solidFill>
                        </a:rPr>
                        <a:t>Compliance with </a:t>
                      </a:r>
                      <a:r>
                        <a:rPr lang="en-GB" dirty="0" err="1">
                          <a:solidFill>
                            <a:schemeClr val="tx1"/>
                          </a:solidFill>
                        </a:rPr>
                        <a:t>fetal</a:t>
                      </a:r>
                      <a:r>
                        <a:rPr lang="en-GB" dirty="0">
                          <a:solidFill>
                            <a:schemeClr val="tx1"/>
                          </a:solidFill>
                        </a:rPr>
                        <a:t> monitoring (CTG) standards (</a:t>
                      </a:r>
                      <a:r>
                        <a:rPr lang="en-GB" sz="1800" dirty="0">
                          <a:solidFill>
                            <a:schemeClr val="tx1"/>
                          </a:solidFill>
                        </a:rPr>
                        <a:t>NICE, 2023)</a:t>
                      </a:r>
                      <a:endParaRPr lang="en-GB" dirty="0">
                        <a:solidFill>
                          <a:schemeClr val="tx1"/>
                        </a:solidFill>
                      </a:endParaRPr>
                    </a:p>
                  </a:txBody>
                  <a:tcPr/>
                </a:tc>
                <a:tc>
                  <a:txBody>
                    <a:bodyPr/>
                    <a:lstStyle/>
                    <a:p>
                      <a:pPr algn="ctr"/>
                      <a:r>
                        <a:rPr lang="en-GB" dirty="0">
                          <a:solidFill>
                            <a:schemeClr val="tx1"/>
                          </a:solidFill>
                        </a:rPr>
                        <a:t>Continuous monitoring aligned with NICE guidance (90%)</a:t>
                      </a:r>
                    </a:p>
                  </a:txBody>
                  <a:tcPr/>
                </a:tc>
                <a:tc>
                  <a:txBody>
                    <a:bodyPr/>
                    <a:lstStyle/>
                    <a:p>
                      <a:pPr algn="ctr"/>
                      <a:r>
                        <a:rPr lang="en-GB" dirty="0">
                          <a:solidFill>
                            <a:schemeClr val="tx1"/>
                          </a:solidFill>
                        </a:rPr>
                        <a:t>Frequent misinterpretation and poor documentation (50%)</a:t>
                      </a:r>
                    </a:p>
                  </a:txBody>
                  <a:tcPr/>
                </a:tc>
                <a:extLst>
                  <a:ext uri="{0D108BD9-81ED-4DB2-BD59-A6C34878D82A}">
                    <a16:rowId xmlns:a16="http://schemas.microsoft.com/office/drawing/2014/main" val="1790399861"/>
                  </a:ext>
                </a:extLst>
              </a:tr>
              <a:tr h="968486">
                <a:tc>
                  <a:txBody>
                    <a:bodyPr/>
                    <a:lstStyle/>
                    <a:p>
                      <a:r>
                        <a:rPr lang="en-GB" dirty="0">
                          <a:solidFill>
                            <a:schemeClr val="tx1"/>
                          </a:solidFill>
                        </a:rPr>
                        <a:t>Patient satisfaction / women feeling </a:t>
                      </a:r>
                      <a:r>
                        <a:rPr lang="en-GB">
                          <a:solidFill>
                            <a:schemeClr val="tx1"/>
                          </a:solidFill>
                        </a:rPr>
                        <a:t>listened to (</a:t>
                      </a:r>
                      <a:r>
                        <a:rPr lang="en-GB" sz="1800">
                          <a:solidFill>
                            <a:schemeClr val="tx1"/>
                          </a:solidFill>
                        </a:rPr>
                        <a:t>NICE, 2023)</a:t>
                      </a:r>
                      <a:endParaRPr lang="en-GB" dirty="0">
                        <a:solidFill>
                          <a:schemeClr val="tx1"/>
                        </a:solidFill>
                      </a:endParaRPr>
                    </a:p>
                  </a:txBody>
                  <a:tcPr/>
                </a:tc>
                <a:tc>
                  <a:txBody>
                    <a:bodyPr/>
                    <a:lstStyle/>
                    <a:p>
                      <a:pPr algn="ctr"/>
                      <a:r>
                        <a:rPr lang="en-GB" dirty="0">
                          <a:solidFill>
                            <a:schemeClr val="tx1"/>
                          </a:solidFill>
                        </a:rPr>
                        <a:t>Women feel listened to and involved in decisions (90%)</a:t>
                      </a:r>
                    </a:p>
                  </a:txBody>
                  <a:tcPr/>
                </a:tc>
                <a:tc>
                  <a:txBody>
                    <a:bodyPr/>
                    <a:lstStyle/>
                    <a:p>
                      <a:pPr algn="ctr"/>
                      <a:r>
                        <a:rPr lang="en-GB" dirty="0">
                          <a:solidFill>
                            <a:schemeClr val="tx1"/>
                          </a:solidFill>
                        </a:rPr>
                        <a:t> Concerns often dismissed or ignored  (40%)</a:t>
                      </a:r>
                    </a:p>
                  </a:txBody>
                  <a:tcPr/>
                </a:tc>
                <a:extLst>
                  <a:ext uri="{0D108BD9-81ED-4DB2-BD59-A6C34878D82A}">
                    <a16:rowId xmlns:a16="http://schemas.microsoft.com/office/drawing/2014/main" val="1774355059"/>
                  </a:ext>
                </a:extLst>
              </a:tr>
              <a:tr h="968486">
                <a:tc>
                  <a:txBody>
                    <a:bodyPr/>
                    <a:lstStyle/>
                    <a:p>
                      <a:r>
                        <a:rPr lang="en-GB" dirty="0">
                          <a:solidFill>
                            <a:schemeClr val="tx1"/>
                          </a:solidFill>
                        </a:rPr>
                        <a:t>Staffing levels meeting safe maternity workforce requirement (Ockenden Report, 2022)</a:t>
                      </a:r>
                    </a:p>
                  </a:txBody>
                  <a:tcPr/>
                </a:tc>
                <a:tc>
                  <a:txBody>
                    <a:bodyPr/>
                    <a:lstStyle/>
                    <a:p>
                      <a:pPr algn="ctr"/>
                      <a:r>
                        <a:rPr lang="en-GB" dirty="0">
                          <a:solidFill>
                            <a:schemeClr val="tx1"/>
                          </a:solidFill>
                        </a:rPr>
                        <a:t>Staffing meets recommended workforce levels (95%)</a:t>
                      </a:r>
                    </a:p>
                  </a:txBody>
                  <a:tcPr/>
                </a:tc>
                <a:tc>
                  <a:txBody>
                    <a:bodyPr/>
                    <a:lstStyle/>
                    <a:p>
                      <a:pPr algn="ctr"/>
                      <a:r>
                        <a:rPr lang="en-GB" dirty="0">
                          <a:solidFill>
                            <a:schemeClr val="tx1"/>
                          </a:solidFill>
                        </a:rPr>
                        <a:t>Persistent shortages and skill-mix gaps (60%)</a:t>
                      </a:r>
                    </a:p>
                  </a:txBody>
                  <a:tcPr/>
                </a:tc>
                <a:extLst>
                  <a:ext uri="{0D108BD9-81ED-4DB2-BD59-A6C34878D82A}">
                    <a16:rowId xmlns:a16="http://schemas.microsoft.com/office/drawing/2014/main" val="1141827189"/>
                  </a:ext>
                </a:extLst>
              </a:tr>
            </a:tbl>
          </a:graphicData>
        </a:graphic>
      </p:graphicFrame>
    </p:spTree>
    <p:extLst>
      <p:ext uri="{BB962C8B-B14F-4D97-AF65-F5344CB8AC3E}">
        <p14:creationId xmlns:p14="http://schemas.microsoft.com/office/powerpoint/2010/main" val="4052694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3D4DA-12E2-B755-1023-00465A28E885}"/>
              </a:ext>
            </a:extLst>
          </p:cNvPr>
          <p:cNvSpPr>
            <a:spLocks noGrp="1"/>
          </p:cNvSpPr>
          <p:nvPr>
            <p:ph type="title"/>
          </p:nvPr>
        </p:nvSpPr>
        <p:spPr>
          <a:xfrm>
            <a:off x="2231136" y="386863"/>
            <a:ext cx="7729728" cy="914350"/>
          </a:xfrm>
        </p:spPr>
        <p:txBody>
          <a:bodyPr>
            <a:normAutofit fontScale="90000"/>
          </a:bodyPr>
          <a:lstStyle/>
          <a:p>
            <a:r>
              <a:rPr lang="en-GB" sz="2200" dirty="0"/>
              <a:t>Impact of Root Causes and Policy Issues on Service Provision</a:t>
            </a:r>
          </a:p>
        </p:txBody>
      </p:sp>
      <p:graphicFrame>
        <p:nvGraphicFramePr>
          <p:cNvPr id="5" name="Content Placeholder 2">
            <a:extLst>
              <a:ext uri="{FF2B5EF4-FFF2-40B4-BE49-F238E27FC236}">
                <a16:creationId xmlns:a16="http://schemas.microsoft.com/office/drawing/2014/main" id="{0B2B85F3-C886-1D84-5FC8-FE987646B2C3}"/>
              </a:ext>
            </a:extLst>
          </p:cNvPr>
          <p:cNvGraphicFramePr>
            <a:graphicFrameLocks noGrp="1"/>
          </p:cNvGraphicFramePr>
          <p:nvPr>
            <p:ph idx="1"/>
            <p:extLst>
              <p:ext uri="{D42A27DB-BD31-4B8C-83A1-F6EECF244321}">
                <p14:modId xmlns:p14="http://schemas.microsoft.com/office/powerpoint/2010/main" val="1730109269"/>
              </p:ext>
            </p:extLst>
          </p:nvPr>
        </p:nvGraphicFramePr>
        <p:xfrm>
          <a:off x="683845" y="1587640"/>
          <a:ext cx="10901903" cy="48834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2964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C13E8-3A34-2985-CE53-51563FED51EF}"/>
              </a:ext>
            </a:extLst>
          </p:cNvPr>
          <p:cNvSpPr>
            <a:spLocks noGrp="1"/>
          </p:cNvSpPr>
          <p:nvPr>
            <p:ph type="title"/>
          </p:nvPr>
        </p:nvSpPr>
        <p:spPr>
          <a:xfrm>
            <a:off x="2231136" y="185758"/>
            <a:ext cx="7729728" cy="618110"/>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D2C335B2-18E9-5F11-6758-1BE3712EA792}"/>
              </a:ext>
            </a:extLst>
          </p:cNvPr>
          <p:cNvSpPr>
            <a:spLocks noGrp="1"/>
          </p:cNvSpPr>
          <p:nvPr>
            <p:ph idx="1"/>
          </p:nvPr>
        </p:nvSpPr>
        <p:spPr>
          <a:xfrm>
            <a:off x="241160" y="1245997"/>
            <a:ext cx="11465821" cy="5426246"/>
          </a:xfrm>
        </p:spPr>
        <p:txBody>
          <a:bodyPr>
            <a:noAutofit/>
          </a:bodyPr>
          <a:lstStyle/>
          <a:p>
            <a:pPr algn="just"/>
            <a:r>
              <a:rPr lang="en-GB" sz="1400" dirty="0">
                <a:solidFill>
                  <a:schemeClr val="tx1"/>
                </a:solidFill>
              </a:rPr>
              <a:t>Aluko, J.O., (2016). Quality of service analysis towards development of a model for primary-level maternity care in Ibadan, Nigeria.</a:t>
            </a:r>
          </a:p>
          <a:p>
            <a:pPr algn="just"/>
            <a:r>
              <a:rPr lang="en-GB" sz="1400" dirty="0">
                <a:solidFill>
                  <a:schemeClr val="tx1"/>
                </a:solidFill>
              </a:rPr>
              <a:t>Dyer, C., (2022). Failure to work collaboratively and learn from incidents led to deaths of babies and mothers at Shrewsbury and Telford trust, review finds.</a:t>
            </a:r>
          </a:p>
          <a:p>
            <a:pPr algn="just"/>
            <a:r>
              <a:rPr lang="en-GB" sz="1400" dirty="0">
                <a:solidFill>
                  <a:schemeClr val="tx1"/>
                </a:solidFill>
              </a:rPr>
              <a:t>Ikram, A., Chakraborty, S., Mitra, S., Saini, S., Bagchi, S. and </a:t>
            </a:r>
            <a:r>
              <a:rPr lang="en-GB" sz="1400" dirty="0" err="1">
                <a:solidFill>
                  <a:schemeClr val="tx1"/>
                </a:solidFill>
              </a:rPr>
              <a:t>Kocaoglu</a:t>
            </a:r>
            <a:r>
              <a:rPr lang="en-GB" sz="1400" dirty="0">
                <a:solidFill>
                  <a:schemeClr val="tx1"/>
                </a:solidFill>
              </a:rPr>
              <a:t>, M., (2022). Root cause analysis of failures in microservices through causal discovery. </a:t>
            </a:r>
            <a:r>
              <a:rPr lang="en-GB" sz="1400" i="1" dirty="0">
                <a:solidFill>
                  <a:schemeClr val="tx1"/>
                </a:solidFill>
              </a:rPr>
              <a:t>Advances in Neural Information Processing Systems</a:t>
            </a:r>
            <a:r>
              <a:rPr lang="en-GB" sz="1400" dirty="0">
                <a:solidFill>
                  <a:schemeClr val="tx1"/>
                </a:solidFill>
              </a:rPr>
              <a:t>, </a:t>
            </a:r>
            <a:r>
              <a:rPr lang="en-GB" sz="1400" i="1" dirty="0">
                <a:solidFill>
                  <a:schemeClr val="tx1"/>
                </a:solidFill>
              </a:rPr>
              <a:t>35</a:t>
            </a:r>
            <a:r>
              <a:rPr lang="en-GB" sz="1400" dirty="0">
                <a:solidFill>
                  <a:schemeClr val="tx1"/>
                </a:solidFill>
              </a:rPr>
              <a:t>, pp.31158-31170.</a:t>
            </a:r>
          </a:p>
          <a:p>
            <a:pPr algn="just"/>
            <a:r>
              <a:rPr lang="en-GB" sz="1400" dirty="0">
                <a:solidFill>
                  <a:schemeClr val="tx1"/>
                </a:solidFill>
              </a:rPr>
              <a:t>Knight, M. and Stanford, S., (2022). Ockenden: another shocking review of maternity services. </a:t>
            </a:r>
            <a:r>
              <a:rPr lang="en-GB" sz="1400" i="1" dirty="0" err="1">
                <a:solidFill>
                  <a:schemeClr val="tx1"/>
                </a:solidFill>
              </a:rPr>
              <a:t>bmj</a:t>
            </a:r>
            <a:r>
              <a:rPr lang="en-GB" sz="1400" dirty="0">
                <a:solidFill>
                  <a:schemeClr val="tx1"/>
                </a:solidFill>
              </a:rPr>
              <a:t>, </a:t>
            </a:r>
            <a:r>
              <a:rPr lang="en-GB" sz="1400" i="1" dirty="0">
                <a:solidFill>
                  <a:schemeClr val="tx1"/>
                </a:solidFill>
              </a:rPr>
              <a:t>377</a:t>
            </a:r>
            <a:r>
              <a:rPr lang="en-GB" sz="1400" dirty="0">
                <a:solidFill>
                  <a:schemeClr val="tx1"/>
                </a:solidFill>
              </a:rPr>
              <a:t>.</a:t>
            </a:r>
          </a:p>
          <a:p>
            <a:pPr algn="just"/>
            <a:r>
              <a:rPr lang="en-GB" sz="1400" dirty="0" err="1">
                <a:solidFill>
                  <a:schemeClr val="tx1"/>
                </a:solidFill>
              </a:rPr>
              <a:t>Newdick</a:t>
            </a:r>
            <a:r>
              <a:rPr lang="en-GB" sz="1400" dirty="0">
                <a:solidFill>
                  <a:schemeClr val="tx1"/>
                </a:solidFill>
              </a:rPr>
              <a:t>, C., (2022). Root causes of organisational failure: look up, not down. </a:t>
            </a:r>
            <a:r>
              <a:rPr lang="en-GB" sz="1400" i="1" dirty="0">
                <a:solidFill>
                  <a:schemeClr val="tx1"/>
                </a:solidFill>
              </a:rPr>
              <a:t>Journal of medical ethics</a:t>
            </a:r>
            <a:r>
              <a:rPr lang="en-GB" sz="1400" dirty="0">
                <a:solidFill>
                  <a:schemeClr val="tx1"/>
                </a:solidFill>
              </a:rPr>
              <a:t>, </a:t>
            </a:r>
            <a:r>
              <a:rPr lang="en-GB" sz="1400" i="1" dirty="0">
                <a:solidFill>
                  <a:schemeClr val="tx1"/>
                </a:solidFill>
              </a:rPr>
              <a:t>48</a:t>
            </a:r>
            <a:r>
              <a:rPr lang="en-GB" sz="1400" dirty="0">
                <a:solidFill>
                  <a:schemeClr val="tx1"/>
                </a:solidFill>
              </a:rPr>
              <a:t>(10), pp.678-679.</a:t>
            </a:r>
          </a:p>
          <a:p>
            <a:pPr algn="just"/>
            <a:r>
              <a:rPr lang="en-GB" sz="1400" dirty="0">
                <a:solidFill>
                  <a:schemeClr val="tx1"/>
                </a:solidFill>
              </a:rPr>
              <a:t>NICE Guideline (2023), </a:t>
            </a:r>
            <a:r>
              <a:rPr lang="en-GB" sz="1400" dirty="0">
                <a:solidFill>
                  <a:schemeClr val="tx1"/>
                </a:solidFill>
                <a:hlinkClick r:id="rId2">
                  <a:extLst>
                    <a:ext uri="{A12FA001-AC4F-418D-AE19-62706E023703}">
                      <ahyp:hlinkClr xmlns:ahyp="http://schemas.microsoft.com/office/drawing/2018/hyperlinkcolor" val="tx"/>
                    </a:ext>
                  </a:extLst>
                </a:hlinkClick>
              </a:rPr>
              <a:t>https://www.nice.org.uk/guidance/ng235</a:t>
            </a:r>
            <a:endParaRPr lang="en-GB" sz="1400" dirty="0">
              <a:solidFill>
                <a:schemeClr val="tx1"/>
              </a:solidFill>
            </a:endParaRPr>
          </a:p>
          <a:p>
            <a:pPr algn="just"/>
            <a:r>
              <a:rPr lang="en-GB" sz="1400" dirty="0">
                <a:solidFill>
                  <a:schemeClr val="tx1"/>
                </a:solidFill>
              </a:rPr>
              <a:t>Mascarenhas, M., </a:t>
            </a:r>
            <a:r>
              <a:rPr lang="en-GB" sz="1400" dirty="0" err="1">
                <a:solidFill>
                  <a:schemeClr val="tx1"/>
                </a:solidFill>
              </a:rPr>
              <a:t>Jeve</a:t>
            </a:r>
            <a:r>
              <a:rPr lang="en-GB" sz="1400" dirty="0">
                <a:solidFill>
                  <a:schemeClr val="tx1"/>
                </a:solidFill>
              </a:rPr>
              <a:t>, Y., Polanski, L., Sharpe, A., Yasmin, E. and Bhandari, H.M., (2022). Management of recurrent implantation failure: British Fertility Society policy and practice guideline. </a:t>
            </a:r>
            <a:r>
              <a:rPr lang="en-GB" sz="1400" i="1" dirty="0">
                <a:solidFill>
                  <a:schemeClr val="tx1"/>
                </a:solidFill>
              </a:rPr>
              <a:t>Human Fertility</a:t>
            </a:r>
            <a:r>
              <a:rPr lang="en-GB" sz="1400" dirty="0">
                <a:solidFill>
                  <a:schemeClr val="tx1"/>
                </a:solidFill>
              </a:rPr>
              <a:t>, </a:t>
            </a:r>
            <a:r>
              <a:rPr lang="en-GB" sz="1400" i="1" dirty="0">
                <a:solidFill>
                  <a:schemeClr val="tx1"/>
                </a:solidFill>
              </a:rPr>
              <a:t>25</a:t>
            </a:r>
            <a:r>
              <a:rPr lang="en-GB" sz="1400" dirty="0">
                <a:solidFill>
                  <a:schemeClr val="tx1"/>
                </a:solidFill>
              </a:rPr>
              <a:t>(5), pp.813-837.</a:t>
            </a:r>
          </a:p>
          <a:p>
            <a:pPr algn="just"/>
            <a:r>
              <a:rPr lang="en-GB" sz="1400" dirty="0">
                <a:solidFill>
                  <a:schemeClr val="tx1"/>
                </a:solidFill>
              </a:rPr>
              <a:t>Ockenden Report, (2022) </a:t>
            </a:r>
            <a:r>
              <a:rPr lang="en-GB" sz="1400" dirty="0">
                <a:solidFill>
                  <a:schemeClr val="tx1"/>
                </a:solidFill>
                <a:hlinkClick r:id="rId3">
                  <a:extLst>
                    <a:ext uri="{A12FA001-AC4F-418D-AE19-62706E023703}">
                      <ahyp:hlinkClr xmlns:ahyp="http://schemas.microsoft.com/office/drawing/2018/hyperlinkcolor" val="tx"/>
                    </a:ext>
                  </a:extLst>
                </a:hlinkClick>
              </a:rPr>
              <a:t>https://www.ockendenmaternityreview.org.uk/wp-content/uploads/2022/03/FINAL_INDEPENDENT_MATERNITY_REVIEW_OF_MATERNITY_SERVICES_REPORT.pdf</a:t>
            </a:r>
            <a:endParaRPr lang="en-GB" sz="1400" dirty="0">
              <a:solidFill>
                <a:schemeClr val="tx1"/>
              </a:solidFill>
            </a:endParaRPr>
          </a:p>
          <a:p>
            <a:pPr algn="just"/>
            <a:r>
              <a:rPr lang="en-GB" sz="1400" dirty="0">
                <a:solidFill>
                  <a:schemeClr val="tx1"/>
                </a:solidFill>
              </a:rPr>
              <a:t>Sarani, M. and </a:t>
            </a:r>
            <a:r>
              <a:rPr lang="en-GB" sz="1400" dirty="0" err="1">
                <a:solidFill>
                  <a:schemeClr val="tx1"/>
                </a:solidFill>
              </a:rPr>
              <a:t>Saravani</a:t>
            </a:r>
            <a:r>
              <a:rPr lang="en-GB" sz="1400" dirty="0">
                <a:solidFill>
                  <a:schemeClr val="tx1"/>
                </a:solidFill>
              </a:rPr>
              <a:t>, S., (2017)). Assessment of prenatal care process based on </a:t>
            </a:r>
            <a:r>
              <a:rPr lang="en-GB" sz="1400" dirty="0" err="1">
                <a:solidFill>
                  <a:schemeClr val="tx1"/>
                </a:solidFill>
              </a:rPr>
              <a:t>donabedian</a:t>
            </a:r>
            <a:r>
              <a:rPr lang="en-GB" sz="1400" dirty="0">
                <a:solidFill>
                  <a:schemeClr val="tx1"/>
                </a:solidFill>
              </a:rPr>
              <a:t> model in </a:t>
            </a:r>
            <a:r>
              <a:rPr lang="en-GB" sz="1400" dirty="0" err="1">
                <a:solidFill>
                  <a:schemeClr val="tx1"/>
                </a:solidFill>
              </a:rPr>
              <a:t>Zabol</a:t>
            </a:r>
            <a:r>
              <a:rPr lang="en-GB" sz="1400" dirty="0">
                <a:solidFill>
                  <a:schemeClr val="tx1"/>
                </a:solidFill>
              </a:rPr>
              <a:t> city. </a:t>
            </a:r>
            <a:r>
              <a:rPr lang="en-GB" sz="1400" i="1" dirty="0">
                <a:solidFill>
                  <a:schemeClr val="tx1"/>
                </a:solidFill>
              </a:rPr>
              <a:t>Journal of Pharmaceutical Sciences and Research</a:t>
            </a:r>
            <a:r>
              <a:rPr lang="en-GB" sz="1400" dirty="0">
                <a:solidFill>
                  <a:schemeClr val="tx1"/>
                </a:solidFill>
              </a:rPr>
              <a:t>, </a:t>
            </a:r>
            <a:r>
              <a:rPr lang="en-GB" sz="1400" i="1" dirty="0">
                <a:solidFill>
                  <a:schemeClr val="tx1"/>
                </a:solidFill>
              </a:rPr>
              <a:t>9</a:t>
            </a:r>
            <a:r>
              <a:rPr lang="en-GB" sz="1400" dirty="0">
                <a:solidFill>
                  <a:schemeClr val="tx1"/>
                </a:solidFill>
              </a:rPr>
              <a:t>(12), pp.2558-2563.</a:t>
            </a:r>
          </a:p>
          <a:p>
            <a:pPr algn="just"/>
            <a:r>
              <a:rPr lang="en-GB" sz="1400" dirty="0">
                <a:solidFill>
                  <a:schemeClr val="tx1"/>
                </a:solidFill>
              </a:rPr>
              <a:t>Tham, S.M. and </a:t>
            </a:r>
            <a:r>
              <a:rPr lang="en-GB" sz="1400" dirty="0" err="1">
                <a:solidFill>
                  <a:schemeClr val="tx1"/>
                </a:solidFill>
              </a:rPr>
              <a:t>Maclennan</a:t>
            </a:r>
            <a:r>
              <a:rPr lang="en-GB" sz="1400" dirty="0">
                <a:solidFill>
                  <a:schemeClr val="tx1"/>
                </a:solidFill>
              </a:rPr>
              <a:t>, K., (2025). Human factors in obstetrics. </a:t>
            </a:r>
            <a:r>
              <a:rPr lang="en-GB" sz="1400" i="1" dirty="0">
                <a:solidFill>
                  <a:schemeClr val="tx1"/>
                </a:solidFill>
              </a:rPr>
              <a:t>Anaesthesia &amp; Intensive Care Medicine</a:t>
            </a:r>
            <a:r>
              <a:rPr lang="en-GB" sz="1400" dirty="0">
                <a:solidFill>
                  <a:schemeClr val="tx1"/>
                </a:solidFill>
              </a:rPr>
              <a:t>.</a:t>
            </a:r>
          </a:p>
          <a:p>
            <a:pPr algn="just"/>
            <a:r>
              <a:rPr lang="en-GB" sz="1400" dirty="0">
                <a:solidFill>
                  <a:schemeClr val="tx1"/>
                </a:solidFill>
              </a:rPr>
              <a:t>Wafula, D.N., Kinyua, K., Mutua, F., </a:t>
            </a:r>
            <a:r>
              <a:rPr lang="en-GB" sz="1400" dirty="0" err="1">
                <a:solidFill>
                  <a:schemeClr val="tx1"/>
                </a:solidFill>
              </a:rPr>
              <a:t>Kertich</a:t>
            </a:r>
            <a:r>
              <a:rPr lang="en-GB" sz="1400" dirty="0">
                <a:solidFill>
                  <a:schemeClr val="tx1"/>
                </a:solidFill>
              </a:rPr>
              <a:t>, D., Macharia, P. and Kem, P., (2024). Diagnostic Errors and their Impact on Obstetric Outcomes among Post-Natal Women at Level Five Teaching and Referral Hospitals in Bungoma County, Kenya. </a:t>
            </a:r>
            <a:r>
              <a:rPr lang="en-GB" sz="1400" i="1" dirty="0">
                <a:solidFill>
                  <a:schemeClr val="tx1"/>
                </a:solidFill>
              </a:rPr>
              <a:t>African Journal of Empirical Research</a:t>
            </a:r>
            <a:r>
              <a:rPr lang="en-GB" sz="1400" dirty="0">
                <a:solidFill>
                  <a:schemeClr val="tx1"/>
                </a:solidFill>
              </a:rPr>
              <a:t>, </a:t>
            </a:r>
            <a:r>
              <a:rPr lang="en-GB" sz="1400" i="1" dirty="0">
                <a:solidFill>
                  <a:schemeClr val="tx1"/>
                </a:solidFill>
              </a:rPr>
              <a:t>5</a:t>
            </a:r>
            <a:r>
              <a:rPr lang="en-GB" sz="1400" dirty="0">
                <a:solidFill>
                  <a:schemeClr val="tx1"/>
                </a:solidFill>
              </a:rPr>
              <a:t>(4), pp.1641-1647.</a:t>
            </a:r>
          </a:p>
        </p:txBody>
      </p:sp>
    </p:spTree>
    <p:extLst>
      <p:ext uri="{BB962C8B-B14F-4D97-AF65-F5344CB8AC3E}">
        <p14:creationId xmlns:p14="http://schemas.microsoft.com/office/powerpoint/2010/main" val="1377036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4AC17-719F-91AD-A84B-99997969849C}"/>
              </a:ext>
            </a:extLst>
          </p:cNvPr>
          <p:cNvSpPr>
            <a:spLocks noGrp="1"/>
          </p:cNvSpPr>
          <p:nvPr>
            <p:ph type="title"/>
          </p:nvPr>
        </p:nvSpPr>
        <p:spPr/>
        <p:txBody>
          <a:bodyPr/>
          <a:lstStyle/>
          <a:p>
            <a:r>
              <a:rPr lang="en-GB" dirty="0"/>
              <a:t>Structure of component 2</a:t>
            </a:r>
          </a:p>
        </p:txBody>
      </p:sp>
      <p:sp>
        <p:nvSpPr>
          <p:cNvPr id="3" name="Content Placeholder 2">
            <a:extLst>
              <a:ext uri="{FF2B5EF4-FFF2-40B4-BE49-F238E27FC236}">
                <a16:creationId xmlns:a16="http://schemas.microsoft.com/office/drawing/2014/main" id="{45030764-E08B-204A-D331-EEC67BD78983}"/>
              </a:ext>
            </a:extLst>
          </p:cNvPr>
          <p:cNvSpPr>
            <a:spLocks noGrp="1"/>
          </p:cNvSpPr>
          <p:nvPr>
            <p:ph idx="1"/>
          </p:nvPr>
        </p:nvSpPr>
        <p:spPr>
          <a:xfrm>
            <a:off x="685800" y="2435087"/>
            <a:ext cx="6480313" cy="3826565"/>
          </a:xfrm>
        </p:spPr>
        <p:txBody>
          <a:bodyPr>
            <a:normAutofit fontScale="92500" lnSpcReduction="20000"/>
          </a:bodyPr>
          <a:lstStyle/>
          <a:p>
            <a:pPr algn="just"/>
            <a:r>
              <a:rPr lang="en-GB" dirty="0">
                <a:solidFill>
                  <a:schemeClr val="tx1"/>
                </a:solidFill>
              </a:rPr>
              <a:t>Introduction &amp; Background of the Quality Issue</a:t>
            </a:r>
          </a:p>
          <a:p>
            <a:pPr algn="just"/>
            <a:r>
              <a:rPr lang="en-GB" dirty="0">
                <a:solidFill>
                  <a:schemeClr val="tx1"/>
                </a:solidFill>
              </a:rPr>
              <a:t>Overview of the Identified Public Health Concern</a:t>
            </a:r>
          </a:p>
          <a:p>
            <a:pPr algn="just"/>
            <a:r>
              <a:rPr lang="en-GB" dirty="0">
                <a:solidFill>
                  <a:schemeClr val="tx1"/>
                </a:solidFill>
              </a:rPr>
              <a:t>Swiss Cheese Model</a:t>
            </a:r>
          </a:p>
          <a:p>
            <a:pPr algn="just"/>
            <a:r>
              <a:rPr lang="en-GB" dirty="0">
                <a:solidFill>
                  <a:schemeClr val="tx1"/>
                </a:solidFill>
              </a:rPr>
              <a:t>Benchmarking Gaps</a:t>
            </a:r>
          </a:p>
          <a:p>
            <a:pPr algn="just"/>
            <a:r>
              <a:rPr lang="en-GB" dirty="0">
                <a:solidFill>
                  <a:schemeClr val="tx1"/>
                </a:solidFill>
              </a:rPr>
              <a:t>Root Cause Analysis (Fishbone Diagram and 5 Whys)</a:t>
            </a:r>
          </a:p>
          <a:p>
            <a:pPr algn="just"/>
            <a:r>
              <a:rPr lang="en-GB" dirty="0">
                <a:solidFill>
                  <a:schemeClr val="tx1"/>
                </a:solidFill>
              </a:rPr>
              <a:t>Quality Evaluation Framework (Donabedian Model: Structure–Process–Outcome)</a:t>
            </a:r>
          </a:p>
          <a:p>
            <a:pPr algn="just"/>
            <a:r>
              <a:rPr lang="en-GB" dirty="0">
                <a:solidFill>
                  <a:schemeClr val="tx1"/>
                </a:solidFill>
              </a:rPr>
              <a:t>Strategic Analysis (SWOT / PESTLE Analysis)</a:t>
            </a:r>
          </a:p>
          <a:p>
            <a:pPr algn="just"/>
            <a:r>
              <a:rPr lang="en-GB" dirty="0">
                <a:solidFill>
                  <a:schemeClr val="tx1"/>
                </a:solidFill>
              </a:rPr>
              <a:t>Evidence from Literature and Organisational Case Examples</a:t>
            </a:r>
          </a:p>
          <a:p>
            <a:pPr algn="just"/>
            <a:r>
              <a:rPr lang="en-GB" dirty="0">
                <a:solidFill>
                  <a:schemeClr val="tx1"/>
                </a:solidFill>
              </a:rPr>
              <a:t>Recommendations and Implementation Strategy (PDSA / PDCA / Lean / Six Sigma)</a:t>
            </a:r>
          </a:p>
          <a:p>
            <a:pPr algn="just"/>
            <a:r>
              <a:rPr lang="en-GB" dirty="0">
                <a:solidFill>
                  <a:schemeClr val="tx1"/>
                </a:solidFill>
              </a:rPr>
              <a:t>Conclusion and Summary of Key Findings</a:t>
            </a:r>
          </a:p>
        </p:txBody>
      </p:sp>
      <p:pic>
        <p:nvPicPr>
          <p:cNvPr id="1026" name="Picture 2" descr="8 Report Writing Tips: Structure &amp; Examples">
            <a:extLst>
              <a:ext uri="{FF2B5EF4-FFF2-40B4-BE49-F238E27FC236}">
                <a16:creationId xmlns:a16="http://schemas.microsoft.com/office/drawing/2014/main" id="{9C17E25A-AD02-886A-28E8-61EA1947A3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1609" y="2451652"/>
            <a:ext cx="3805031"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636365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CUSTOM 1">
      <a:majorFont>
        <a:latin typeface="Arial Black"/>
        <a:ea typeface=""/>
        <a:cs typeface=""/>
      </a:majorFont>
      <a:minorFont>
        <a:latin typeface="Arial"/>
        <a:ea typeface=""/>
        <a:cs typeface=""/>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180</TotalTime>
  <Words>1482</Words>
  <Application>Microsoft Office PowerPoint</Application>
  <PresentationFormat>Widescreen</PresentationFormat>
  <Paragraphs>84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Algerian</vt:lpstr>
      <vt:lpstr>Arial</vt:lpstr>
      <vt:lpstr>Arial Black</vt:lpstr>
      <vt:lpstr>Gill Sans MT</vt:lpstr>
      <vt:lpstr>Parcel</vt:lpstr>
      <vt:lpstr>Quality Failures in Maternity Care</vt:lpstr>
      <vt:lpstr>Quality Failures in Maternity Care: A Systems-Based Analysis of the Shrewsbury and Telford Hospital NHS Trust Scandal </vt:lpstr>
      <vt:lpstr>Introduction</vt:lpstr>
      <vt:lpstr>overview</vt:lpstr>
      <vt:lpstr>What Happened? (Shrewsbury &amp; Telford Maternity Scandal)</vt:lpstr>
      <vt:lpstr>Why the Safety System Failed</vt:lpstr>
      <vt:lpstr>Swiss Cheese Model (Reason for Multiple Failures)</vt:lpstr>
      <vt:lpstr>Benchmarking Gaps (Before Improvement)</vt:lpstr>
      <vt:lpstr>Impact of Root Causes and Policy Issues on Service Provision</vt:lpstr>
      <vt:lpstr>References</vt:lpstr>
      <vt:lpstr>Structure of component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Drashti Patel</dc:creator>
  <cp:lastModifiedBy>Drashti Akshay Patel</cp:lastModifiedBy>
  <cp:revision>63</cp:revision>
  <dcterms:created xsi:type="dcterms:W3CDTF">2025-07-23T00:59:00Z</dcterms:created>
  <dcterms:modified xsi:type="dcterms:W3CDTF">2026-02-22T16:59:00Z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53D98EA922644B478A13410A32A3BB50_13</vt:lpwstr>
  </property>
  <property fmtid="{D5CDD505-2E9C-101B-9397-08002B2CF9AE}" pid="3" name="KSOProductBuildVer">
    <vt:lpwstr>2052-12.1.0.21915</vt:lpwstr>
  </property>
</Properties>
</file>