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5"/>
  </p:notesMasterIdLst>
  <p:sldIdLst>
    <p:sldId id="256" r:id="rId2"/>
    <p:sldId id="257" r:id="rId3"/>
    <p:sldId id="258" r:id="rId4"/>
    <p:sldId id="259" r:id="rId5"/>
    <p:sldId id="260" r:id="rId6"/>
    <p:sldId id="268" r:id="rId7"/>
    <p:sldId id="261" r:id="rId8"/>
    <p:sldId id="262" r:id="rId9"/>
    <p:sldId id="263" r:id="rId10"/>
    <p:sldId id="264" r:id="rId11"/>
    <p:sldId id="265" r:id="rId12"/>
    <p:sldId id="269" r:id="rId13"/>
    <p:sldId id="266" r:id="rId14"/>
  </p:sldIdLst>
  <p:sldSz cx="12192000" cy="6858000"/>
  <p:notesSz cx="6858000" cy="9144000"/>
  <p:embeddedFontLst>
    <p:embeddedFont>
      <p:font typeface="Lato" panose="020F0502020204030203" pitchFamily="34" charset="0"/>
      <p:regular r:id="rId16"/>
      <p:bold r:id="rId17"/>
      <p:italic r:id="rId18"/>
      <p:boldItalic r:id="rId19"/>
    </p:embeddedFont>
    <p:embeddedFont>
      <p:font typeface="Poppins" panose="00000500000000000000" pitchFamily="2" charset="0"/>
      <p:regular r:id="rId20"/>
      <p:bold r:id="rId21"/>
      <p:italic r:id="rId22"/>
      <p:boldItalic r:id="rId23"/>
    </p:embeddedFont>
    <p:embeddedFont>
      <p:font typeface="Poppins SemiBold" panose="00000700000000000000" pitchFamily="2"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01E9FBC-871D-47B4-BE0A-EDEA80E7EB72}">
  <a:tblStyle styleId="{701E9FBC-871D-47B4-BE0A-EDEA80E7EB72}"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3" name="Google Shape;8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1" name="Google Shape;9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3" name="Google Shape;10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8" name="Google Shape;13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f4ebcb5804_0_5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f4ebcb5804_0_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3" name="Google Shape;163;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1" name="Google Shape;19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0" name="Google Shape;21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3f4e720a864_0_1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3f4e720a864_0_1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Generated (g3f4e720a864_7_0)">
  <p:cSld name="Generated (g3f4e720a864_7_0)">
    <p:spTree>
      <p:nvGrpSpPr>
        <p:cNvPr id="1" name="Shape 8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0.xml"/><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3.png"/><Relationship Id="rId7"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6.png"/><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openxmlformats.org/officeDocument/2006/relationships/hyperlink" Target="https://www.ibm.com/insights/sustainability/esg-data-challenges" TargetMode="External"/><Relationship Id="rId13" Type="http://schemas.openxmlformats.org/officeDocument/2006/relationships/hyperlink" Target="https://pub.towardsai.net/the-data-engineering-how-modern-data-infrastructure-is-powering-the-ai-revolution-279d1af04635" TargetMode="External"/><Relationship Id="rId18" Type="http://schemas.openxmlformats.org/officeDocument/2006/relationships/hyperlink" Target="https://www.mdpi.com/2504-4494/10/4/112" TargetMode="External"/><Relationship Id="rId3" Type="http://schemas.openxmlformats.org/officeDocument/2006/relationships/hyperlink" Target="https://finance.ec.europa.eu/sustainable-finance/tools-and-standards/eu-taxonomy-sustainable-activities_en?utm_source=chatgpt.com" TargetMode="External"/><Relationship Id="rId7" Type="http://schemas.openxmlformats.org/officeDocument/2006/relationships/hyperlink" Target="https://www.mckinsey.com/capabilities/operations/our-insights/buying-into-a-more-sustainable-value-chain" TargetMode="External"/><Relationship Id="rId12" Type="http://schemas.openxmlformats.org/officeDocument/2006/relationships/hyperlink" Target="https://www.weforum.org/publications/harnessing-the-fourth-industrial-revolution-for-the-circular-economy/" TargetMode="External"/><Relationship Id="rId17" Type="http://schemas.openxmlformats.org/officeDocument/2006/relationships/hyperlink" Target="https://research.polyu.edu.hk/en/publications/secure-environmental-social-and-governance-esg-data-management-fo" TargetMode="External"/><Relationship Id="rId2" Type="http://schemas.openxmlformats.org/officeDocument/2006/relationships/hyperlink" Target="https://www.suez.com/en/group/about-us" TargetMode="External"/><Relationship Id="rId16" Type="http://schemas.openxmlformats.org/officeDocument/2006/relationships/hyperlink" Target="https://www.sap.com/sea/resources/csrd-guide" TargetMode="External"/><Relationship Id="rId1" Type="http://schemas.openxmlformats.org/officeDocument/2006/relationships/slideLayout" Target="../slideLayouts/slideLayout2.xml"/><Relationship Id="rId6" Type="http://schemas.openxmlformats.org/officeDocument/2006/relationships/hyperlink" Target="https://www.suez.com/-/media/suez-global/files/publication-docs/pdf-english/suez-csrd-sustainability-statement-2025-en.pdf" TargetMode="External"/><Relationship Id="rId11" Type="http://schemas.openxmlformats.org/officeDocument/2006/relationships/hyperlink" Target="https://www.arthurcox.com/insights/eu-taxonomy-simplification-measures-adopted/" TargetMode="External"/><Relationship Id="rId5" Type="http://schemas.openxmlformats.org/officeDocument/2006/relationships/hyperlink" Target="https://www.avanade.com/en/insights/clients/suez-ai-iot" TargetMode="External"/><Relationship Id="rId15" Type="http://schemas.openxmlformats.org/officeDocument/2006/relationships/hyperlink" Target="https://dataintelo.com/report/global-ai-powered-recycling-robot-market" TargetMode="External"/><Relationship Id="rId10" Type="http://schemas.openxmlformats.org/officeDocument/2006/relationships/hyperlink" Target="https://kpmg.com/xx/en/our-insights/ifrg/2025/EU-taxonomy-amendments.html" TargetMode="External"/><Relationship Id="rId4" Type="http://schemas.openxmlformats.org/officeDocument/2006/relationships/hyperlink" Target="https://www.iso.org/standard/63026.html" TargetMode="External"/><Relationship Id="rId9" Type="http://schemas.openxmlformats.org/officeDocument/2006/relationships/hyperlink" Target="https://mkto.deloitte.com/rs/712-CNF-326/images/EU%20Omnibus%20Proposals%20-%20What%20it%20Means%20for%20Sustainability%20Reporting.pdf" TargetMode="External"/><Relationship Id="rId14" Type="http://schemas.openxmlformats.org/officeDocument/2006/relationships/hyperlink" Target="https://www.rac.co.uk/drive/news/motoring-news/fleets-could-cut-fuel-costs-through-smarter-driver-dat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B132B"/>
        </a:solidFill>
        <a:effectLst/>
      </p:bgPr>
    </p:bg>
    <p:spTree>
      <p:nvGrpSpPr>
        <p:cNvPr id="1" name="Shape 84"/>
        <p:cNvGrpSpPr/>
        <p:nvPr/>
      </p:nvGrpSpPr>
      <p:grpSpPr>
        <a:xfrm>
          <a:off x="0" y="0"/>
          <a:ext cx="0" cy="0"/>
          <a:chOff x="0" y="0"/>
          <a:chExt cx="0" cy="0"/>
        </a:xfrm>
      </p:grpSpPr>
      <p:pic>
        <p:nvPicPr>
          <p:cNvPr id="85" name="Google Shape;85;p14" descr="image.png"/>
          <p:cNvPicPr preferRelativeResize="0"/>
          <p:nvPr/>
        </p:nvPicPr>
        <p:blipFill rotWithShape="1">
          <a:blip r:embed="rId3">
            <a:alphaModFix/>
          </a:blip>
          <a:srcRect/>
          <a:stretch/>
        </p:blipFill>
        <p:spPr>
          <a:xfrm>
            <a:off x="0" y="16042"/>
            <a:ext cx="12192000" cy="6858000"/>
          </a:xfrm>
          <a:prstGeom prst="rect">
            <a:avLst/>
          </a:prstGeom>
          <a:noFill/>
          <a:ln>
            <a:noFill/>
          </a:ln>
        </p:spPr>
      </p:pic>
      <p:sp>
        <p:nvSpPr>
          <p:cNvPr id="86" name="Google Shape;86;p14"/>
          <p:cNvSpPr txBox="1"/>
          <p:nvPr/>
        </p:nvSpPr>
        <p:spPr>
          <a:xfrm>
            <a:off x="1595437" y="2354609"/>
            <a:ext cx="9001200" cy="623400"/>
          </a:xfrm>
          <a:prstGeom prst="rect">
            <a:avLst/>
          </a:prstGeom>
          <a:noFill/>
          <a:ln>
            <a:noFill/>
          </a:ln>
        </p:spPr>
        <p:txBody>
          <a:bodyPr spcFirstLastPara="1" wrap="square" lIns="0" tIns="0" rIns="0" bIns="0" anchor="t" anchorCtr="0">
            <a:spAutoFit/>
          </a:bodyPr>
          <a:lstStyle/>
          <a:p>
            <a:pPr marL="0" marR="0" lvl="0" indent="0" algn="ctr" rtl="0">
              <a:lnSpc>
                <a:spcPct val="119975"/>
              </a:lnSpc>
              <a:spcBef>
                <a:spcPts val="0"/>
              </a:spcBef>
              <a:spcAft>
                <a:spcPts val="0"/>
              </a:spcAft>
              <a:buNone/>
            </a:pPr>
            <a:r>
              <a:rPr lang="en-US" sz="4050" b="1" i="0" u="none" strike="noStrike" cap="none">
                <a:solidFill>
                  <a:srgbClr val="FFFFFF"/>
                </a:solidFill>
                <a:latin typeface="Poppins"/>
                <a:ea typeface="Poppins"/>
                <a:cs typeface="Poppins"/>
                <a:sym typeface="Poppins"/>
              </a:rPr>
              <a:t>AI Driven ESG </a:t>
            </a:r>
            <a:r>
              <a:rPr lang="en-US" sz="4050" b="1" i="0" u="none" strike="noStrike" cap="none">
                <a:solidFill>
                  <a:srgbClr val="38BDF8"/>
                </a:solidFill>
                <a:latin typeface="Poppins"/>
                <a:ea typeface="Poppins"/>
                <a:cs typeface="Poppins"/>
                <a:sym typeface="Poppins"/>
              </a:rPr>
              <a:t>Data </a:t>
            </a:r>
            <a:r>
              <a:rPr lang="en-US" sz="4050" b="1">
                <a:solidFill>
                  <a:srgbClr val="38BDF8"/>
                </a:solidFill>
                <a:latin typeface="Poppins"/>
                <a:ea typeface="Poppins"/>
                <a:cs typeface="Poppins"/>
                <a:sym typeface="Poppins"/>
              </a:rPr>
              <a:t>Arrangement</a:t>
            </a:r>
            <a:endParaRPr/>
          </a:p>
        </p:txBody>
      </p:sp>
      <p:sp>
        <p:nvSpPr>
          <p:cNvPr id="87" name="Google Shape;87;p14"/>
          <p:cNvSpPr txBox="1"/>
          <p:nvPr/>
        </p:nvSpPr>
        <p:spPr>
          <a:xfrm>
            <a:off x="1809750" y="3779490"/>
            <a:ext cx="8572500" cy="6003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0" i="0" u="none" strike="noStrike" cap="none">
                <a:solidFill>
                  <a:srgbClr val="CBD5E1"/>
                </a:solidFill>
                <a:latin typeface="Lato"/>
                <a:ea typeface="Lato"/>
                <a:cs typeface="Lato"/>
                <a:sym typeface="Lato"/>
              </a:rPr>
              <a:t>MSc Research Proposal for Automated Compliance Monitoring and Circular Intelligence within SUEZ Operations</a:t>
            </a:r>
            <a:endParaRPr/>
          </a:p>
        </p:txBody>
      </p:sp>
      <p:pic>
        <p:nvPicPr>
          <p:cNvPr id="88" name="Google Shape;88;p14"/>
          <p:cNvPicPr preferRelativeResize="0"/>
          <p:nvPr/>
        </p:nvPicPr>
        <p:blipFill>
          <a:blip r:embed="rId4">
            <a:alphaModFix/>
          </a:blip>
          <a:stretch>
            <a:fillRect/>
          </a:stretch>
        </p:blipFill>
        <p:spPr>
          <a:xfrm>
            <a:off x="8628075" y="5662698"/>
            <a:ext cx="3184350" cy="831925"/>
          </a:xfrm>
          <a:prstGeom prst="rect">
            <a:avLst/>
          </a:prstGeom>
          <a:noFill/>
          <a:ln>
            <a:noFill/>
          </a:ln>
        </p:spPr>
      </p:pic>
      <p:sp>
        <p:nvSpPr>
          <p:cNvPr id="89" name="TextBox 88"/>
          <p:cNvSpPr txBox="1"/>
          <p:nvPr/>
        </p:nvSpPr>
        <p:spPr>
          <a:xfrm>
            <a:off x="8692000" y="6558000"/>
            <a:ext cx="3300000" cy="200000"/>
          </a:xfrm>
          <a:prstGeom prst="rect">
            <a:avLst/>
          </a:prstGeom>
          <a:noFill/>
        </p:spPr>
        <p:txBody>
          <a:bodyPr wrap="none">
            <a:spAutoFit/>
          </a:bodyPr>
          <a:lstStyle/>
          <a:p>
            <a:pPr>
              <a:defRPr sz="1000"/>
            </a:pPr>
            <a:r>
              <a:t>References: [1] SUEZ, 2024; [2] European Commission, EU Taxonomy, 2024</a:t>
            </a:r>
          </a:p>
        </p:txBody>
      </p:sp>
      <p:sp>
        <p:nvSpPr>
          <p:cNvPr id="2" name="TextBox 1">
            <a:extLst>
              <a:ext uri="{FF2B5EF4-FFF2-40B4-BE49-F238E27FC236}">
                <a16:creationId xmlns:a16="http://schemas.microsoft.com/office/drawing/2014/main" id="{FC9EBAB4-6DFF-D2D5-BE70-785ADAC79175}"/>
              </a:ext>
            </a:extLst>
          </p:cNvPr>
          <p:cNvSpPr txBox="1"/>
          <p:nvPr/>
        </p:nvSpPr>
        <p:spPr>
          <a:xfrm>
            <a:off x="1720645" y="5250426"/>
            <a:ext cx="2768707" cy="954107"/>
          </a:xfrm>
          <a:prstGeom prst="rect">
            <a:avLst/>
          </a:prstGeom>
          <a:noFill/>
        </p:spPr>
        <p:txBody>
          <a:bodyPr wrap="none" rtlCol="0">
            <a:spAutoFit/>
          </a:bodyPr>
          <a:lstStyle/>
          <a:p>
            <a:r>
              <a:rPr lang="en-US" dirty="0">
                <a:solidFill>
                  <a:schemeClr val="bg1"/>
                </a:solidFill>
              </a:rPr>
              <a:t>Student Name: Suhaana Kapali</a:t>
            </a:r>
          </a:p>
          <a:p>
            <a:r>
              <a:rPr lang="en-US" dirty="0">
                <a:solidFill>
                  <a:schemeClr val="bg1"/>
                </a:solidFill>
              </a:rPr>
              <a:t>Student ID: 2538421</a:t>
            </a:r>
            <a:br>
              <a:rPr lang="en-US" dirty="0">
                <a:solidFill>
                  <a:schemeClr val="bg1"/>
                </a:solidFill>
              </a:rPr>
            </a:br>
            <a:r>
              <a:rPr lang="en-US" dirty="0">
                <a:solidFill>
                  <a:schemeClr val="bg1"/>
                </a:solidFill>
              </a:rPr>
              <a:t>Lecturer: Mohammed Ben Farah</a:t>
            </a:r>
          </a:p>
          <a:p>
            <a:r>
              <a:rPr lang="en-US" dirty="0">
                <a:solidFill>
                  <a:schemeClr val="bg1"/>
                </a:solidFill>
              </a:rPr>
              <a:t>Date: 13</a:t>
            </a:r>
            <a:r>
              <a:rPr lang="en-US" baseline="30000" dirty="0">
                <a:solidFill>
                  <a:schemeClr val="bg1"/>
                </a:solidFill>
              </a:rPr>
              <a:t>th</a:t>
            </a:r>
            <a:r>
              <a:rPr lang="en-US" dirty="0">
                <a:solidFill>
                  <a:schemeClr val="bg1"/>
                </a:solidFill>
              </a:rPr>
              <a:t> July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2"/>
        <p:cNvGrpSpPr/>
        <p:nvPr/>
      </p:nvGrpSpPr>
      <p:grpSpPr>
        <a:xfrm>
          <a:off x="0" y="0"/>
          <a:ext cx="0" cy="0"/>
          <a:chOff x="0" y="0"/>
          <a:chExt cx="0" cy="0"/>
        </a:xfrm>
      </p:grpSpPr>
      <p:pic>
        <p:nvPicPr>
          <p:cNvPr id="93" name="Google Shape;93;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94" name="Google Shape;94;p15" descr="image.png"/>
          <p:cNvPicPr preferRelativeResize="0"/>
          <p:nvPr/>
        </p:nvPicPr>
        <p:blipFill rotWithShape="1">
          <a:blip r:embed="rId4">
            <a:alphaModFix/>
          </a:blip>
          <a:srcRect/>
          <a:stretch/>
        </p:blipFill>
        <p:spPr>
          <a:xfrm>
            <a:off x="6286500" y="2176462"/>
            <a:ext cx="5334000" cy="3333750"/>
          </a:xfrm>
          <a:prstGeom prst="rect">
            <a:avLst/>
          </a:prstGeom>
          <a:noFill/>
          <a:ln>
            <a:noFill/>
          </a:ln>
        </p:spPr>
      </p:pic>
      <p:sp>
        <p:nvSpPr>
          <p:cNvPr id="95" name="Google Shape;95;p15"/>
          <p:cNvSpPr txBox="1"/>
          <p:nvPr/>
        </p:nvSpPr>
        <p:spPr>
          <a:xfrm>
            <a:off x="571500" y="2176462"/>
            <a:ext cx="5334000" cy="6858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475569"/>
                </a:solidFill>
                <a:latin typeface="Lato"/>
                <a:ea typeface="Lato"/>
                <a:cs typeface="Lato"/>
                <a:sym typeface="Lato"/>
              </a:rPr>
              <a:t>SUEZ Global Operations:</a:t>
            </a:r>
            <a:r>
              <a:rPr lang="en-US" sz="1200" b="0" i="0" u="none" strike="noStrike" cap="none" dirty="0">
                <a:solidFill>
                  <a:srgbClr val="475569"/>
                </a:solidFill>
                <a:latin typeface="Lato"/>
                <a:ea typeface="Lato"/>
                <a:cs typeface="Lato"/>
                <a:sym typeface="Lato"/>
              </a:rPr>
              <a:t> Maintaining significant environmental presence across forty countries, delivering integrated telemetry services to over fifteen hundred customers via smart resource infrastructures [1], [4].</a:t>
            </a:r>
            <a:endParaRPr dirty="0"/>
          </a:p>
        </p:txBody>
      </p:sp>
      <p:sp>
        <p:nvSpPr>
          <p:cNvPr id="96" name="Google Shape;96;p15"/>
          <p:cNvSpPr txBox="1"/>
          <p:nvPr/>
        </p:nvSpPr>
        <p:spPr>
          <a:xfrm>
            <a:off x="571500" y="2976562"/>
            <a:ext cx="5334000" cy="6858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a:solidFill>
                  <a:srgbClr val="475569"/>
                </a:solidFill>
                <a:latin typeface="Lato"/>
                <a:ea typeface="Lato"/>
                <a:cs typeface="Lato"/>
                <a:sym typeface="Lato"/>
              </a:rPr>
              <a:t>AMP8 Investment Cycle:</a:t>
            </a:r>
            <a:r>
              <a:rPr lang="en-US" sz="1200" b="0" i="0" u="none" strike="noStrike" cap="none">
                <a:solidFill>
                  <a:srgbClr val="475569"/>
                </a:solidFill>
                <a:latin typeface="Lato"/>
                <a:ea typeface="Lato"/>
                <a:cs typeface="Lato"/>
                <a:sym typeface="Lato"/>
              </a:rPr>
              <a:t> Navigating a landmark industry expansion representing a massive seventy seven percent spending increase to optimize operating efficiencies and eliminate resources leakages.</a:t>
            </a:r>
            <a:endParaRPr/>
          </a:p>
        </p:txBody>
      </p:sp>
      <p:sp>
        <p:nvSpPr>
          <p:cNvPr id="97" name="Google Shape;97;p15"/>
          <p:cNvSpPr txBox="1"/>
          <p:nvPr/>
        </p:nvSpPr>
        <p:spPr>
          <a:xfrm>
            <a:off x="571500" y="3776662"/>
            <a:ext cx="5334000" cy="830997"/>
          </a:xfrm>
          <a:prstGeom prst="rect">
            <a:avLst/>
          </a:prstGeom>
          <a:noFill/>
          <a:ln>
            <a:noFill/>
          </a:ln>
        </p:spPr>
        <p:txBody>
          <a:bodyPr spcFirstLastPara="1" wrap="square" lIns="0" tIns="0" rIns="0" bIns="0" anchor="t" anchorCtr="0">
            <a:spAutoFit/>
          </a:bodyPr>
          <a:lstStyle/>
          <a:p>
            <a:pPr lvl="0">
              <a:lnSpc>
                <a:spcPct val="150000"/>
              </a:lnSpc>
            </a:pPr>
            <a:r>
              <a:rPr lang="en-US" sz="1200" b="1" i="0" u="none" strike="noStrike" cap="none" dirty="0">
                <a:solidFill>
                  <a:srgbClr val="475569"/>
                </a:solidFill>
                <a:latin typeface="Lato"/>
                <a:ea typeface="Lato"/>
                <a:cs typeface="Lato"/>
                <a:sym typeface="Lato"/>
              </a:rPr>
              <a:t>Regulatory Demands:</a:t>
            </a:r>
            <a:r>
              <a:rPr lang="en-US" sz="1200" b="0" i="0" u="none" strike="noStrike" cap="none" dirty="0">
                <a:solidFill>
                  <a:srgbClr val="475569"/>
                </a:solidFill>
                <a:latin typeface="Lato"/>
                <a:ea typeface="Lato"/>
                <a:cs typeface="Lato"/>
                <a:sym typeface="Lato"/>
              </a:rPr>
              <a:t> </a:t>
            </a:r>
            <a:r>
              <a:rPr lang="en-US" sz="1200" dirty="0">
                <a:solidFill>
                  <a:srgbClr val="475569"/>
                </a:solidFill>
                <a:latin typeface="Lato"/>
                <a:ea typeface="Lato"/>
                <a:cs typeface="Lato"/>
                <a:sym typeface="Lato"/>
              </a:rPr>
              <a:t>Confronting strict statutory reporting requirements under the EU Taxonomy, requiring transparent and auditable sustainability records [2].</a:t>
            </a:r>
            <a:endParaRPr dirty="0"/>
          </a:p>
        </p:txBody>
      </p:sp>
      <p:pic>
        <p:nvPicPr>
          <p:cNvPr id="98" name="Google Shape;98;p15" descr="image.png"/>
          <p:cNvPicPr preferRelativeResize="0"/>
          <p:nvPr/>
        </p:nvPicPr>
        <p:blipFill rotWithShape="1">
          <a:blip r:embed="rId5">
            <a:alphaModFix/>
          </a:blip>
          <a:srcRect/>
          <a:stretch/>
        </p:blipFill>
        <p:spPr>
          <a:xfrm>
            <a:off x="6296025" y="2185987"/>
            <a:ext cx="5314950" cy="3314700"/>
          </a:xfrm>
          <a:prstGeom prst="rect">
            <a:avLst/>
          </a:prstGeom>
          <a:noFill/>
          <a:ln>
            <a:noFill/>
          </a:ln>
        </p:spPr>
      </p:pic>
      <p:sp>
        <p:nvSpPr>
          <p:cNvPr id="99" name="Google Shape;99;p15"/>
          <p:cNvSpPr txBox="1"/>
          <p:nvPr/>
        </p:nvSpPr>
        <p:spPr>
          <a:xfrm>
            <a:off x="714375" y="571500"/>
            <a:ext cx="11451431" cy="5429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F172A"/>
                </a:solidFill>
                <a:latin typeface="Poppins"/>
                <a:ea typeface="Poppins"/>
                <a:cs typeface="Poppins"/>
                <a:sym typeface="Poppins"/>
              </a:rPr>
              <a:t>Industrial &amp; Regulatory Context</a:t>
            </a:r>
            <a:endParaRPr/>
          </a:p>
        </p:txBody>
      </p:sp>
      <p:sp>
        <p:nvSpPr>
          <p:cNvPr id="100" name="Google Shape;100;p15"/>
          <p:cNvSpPr/>
          <p:nvPr/>
        </p:nvSpPr>
        <p:spPr>
          <a:xfrm>
            <a:off x="571500" y="571500"/>
            <a:ext cx="57150" cy="542925"/>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4"/>
        <p:cNvGrpSpPr/>
        <p:nvPr/>
      </p:nvGrpSpPr>
      <p:grpSpPr>
        <a:xfrm>
          <a:off x="0" y="0"/>
          <a:ext cx="0" cy="0"/>
          <a:chOff x="0" y="0"/>
          <a:chExt cx="0" cy="0"/>
        </a:xfrm>
      </p:grpSpPr>
      <p:pic>
        <p:nvPicPr>
          <p:cNvPr id="105" name="Google Shape;105;p16"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6" name="Google Shape;106;p16" descr="image.png"/>
          <p:cNvPicPr preferRelativeResize="0"/>
          <p:nvPr/>
        </p:nvPicPr>
        <p:blipFill rotWithShape="1">
          <a:blip r:embed="rId4">
            <a:alphaModFix/>
          </a:blip>
          <a:srcRect/>
          <a:stretch/>
        </p:blipFill>
        <p:spPr>
          <a:xfrm>
            <a:off x="571500" y="2643187"/>
            <a:ext cx="3555950" cy="2400300"/>
          </a:xfrm>
          <a:prstGeom prst="rect">
            <a:avLst/>
          </a:prstGeom>
          <a:noFill/>
          <a:ln>
            <a:noFill/>
          </a:ln>
        </p:spPr>
      </p:pic>
      <p:pic>
        <p:nvPicPr>
          <p:cNvPr id="107" name="Google Shape;107;p16" descr="image.png"/>
          <p:cNvPicPr preferRelativeResize="0"/>
          <p:nvPr/>
        </p:nvPicPr>
        <p:blipFill rotWithShape="1">
          <a:blip r:embed="rId5">
            <a:alphaModFix/>
          </a:blip>
          <a:srcRect/>
          <a:stretch/>
        </p:blipFill>
        <p:spPr>
          <a:xfrm>
            <a:off x="4317950" y="2643187"/>
            <a:ext cx="3555950" cy="2400300"/>
          </a:xfrm>
          <a:prstGeom prst="rect">
            <a:avLst/>
          </a:prstGeom>
          <a:noFill/>
          <a:ln>
            <a:noFill/>
          </a:ln>
        </p:spPr>
      </p:pic>
      <p:pic>
        <p:nvPicPr>
          <p:cNvPr id="108" name="Google Shape;108;p16" descr="image.png"/>
          <p:cNvPicPr preferRelativeResize="0"/>
          <p:nvPr/>
        </p:nvPicPr>
        <p:blipFill rotWithShape="1">
          <a:blip r:embed="rId6">
            <a:alphaModFix/>
          </a:blip>
          <a:srcRect/>
          <a:stretch/>
        </p:blipFill>
        <p:spPr>
          <a:xfrm>
            <a:off x="8064400" y="2643187"/>
            <a:ext cx="3555950" cy="2400300"/>
          </a:xfrm>
          <a:prstGeom prst="rect">
            <a:avLst/>
          </a:prstGeom>
          <a:noFill/>
          <a:ln>
            <a:noFill/>
          </a:ln>
        </p:spPr>
      </p:pic>
      <p:sp>
        <p:nvSpPr>
          <p:cNvPr id="109" name="Google Shape;109;p16"/>
          <p:cNvSpPr txBox="1"/>
          <p:nvPr/>
        </p:nvSpPr>
        <p:spPr>
          <a:xfrm>
            <a:off x="819150" y="3376612"/>
            <a:ext cx="321368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1E293B"/>
                </a:solidFill>
                <a:latin typeface="Poppins SemiBold"/>
                <a:ea typeface="Poppins SemiBold"/>
                <a:cs typeface="Poppins SemiBold"/>
                <a:sym typeface="Poppins SemiBold"/>
              </a:rPr>
              <a:t>System Silos</a:t>
            </a:r>
            <a:endParaRPr/>
          </a:p>
        </p:txBody>
      </p:sp>
      <p:sp>
        <p:nvSpPr>
          <p:cNvPr id="110" name="Google Shape;110;p16"/>
          <p:cNvSpPr txBox="1"/>
          <p:nvPr/>
        </p:nvSpPr>
        <p:spPr>
          <a:xfrm>
            <a:off x="819150" y="3824287"/>
            <a:ext cx="3060650" cy="857250"/>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a:solidFill>
                  <a:srgbClr val="475569"/>
                </a:solidFill>
                <a:latin typeface="Lato"/>
                <a:ea typeface="Lato"/>
                <a:cs typeface="Lato"/>
                <a:sym typeface="Lato"/>
              </a:rPr>
              <a:t>Data fragmentation across disconnected spreadsheet architectures generates critical reporting discrepancies and restricts cross functional visibility [7].</a:t>
            </a:r>
            <a:endParaRPr/>
          </a:p>
        </p:txBody>
      </p:sp>
      <p:sp>
        <p:nvSpPr>
          <p:cNvPr id="111" name="Google Shape;111;p16"/>
          <p:cNvSpPr txBox="1"/>
          <p:nvPr/>
        </p:nvSpPr>
        <p:spPr>
          <a:xfrm>
            <a:off x="4565600" y="3376612"/>
            <a:ext cx="321368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1E293B"/>
                </a:solidFill>
                <a:latin typeface="Poppins SemiBold"/>
                <a:ea typeface="Poppins SemiBold"/>
                <a:cs typeface="Poppins SemiBold"/>
                <a:sym typeface="Poppins SemiBold"/>
              </a:rPr>
              <a:t>Data Deficiencies</a:t>
            </a:r>
            <a:endParaRPr/>
          </a:p>
        </p:txBody>
      </p:sp>
      <p:sp>
        <p:nvSpPr>
          <p:cNvPr id="112" name="Google Shape;112;p16"/>
          <p:cNvSpPr txBox="1"/>
          <p:nvPr/>
        </p:nvSpPr>
        <p:spPr>
          <a:xfrm>
            <a:off x="4565600" y="3824287"/>
            <a:ext cx="3060650" cy="642937"/>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a:solidFill>
                  <a:srgbClr val="475569"/>
                </a:solidFill>
                <a:latin typeface="Lato"/>
                <a:ea typeface="Lato"/>
                <a:cs typeface="Lato"/>
                <a:sym typeface="Lato"/>
              </a:rPr>
              <a:t>Incomplete and unstandardized supplier disclosures act as a persistent bottleneck, limiting automated performance verification [6].</a:t>
            </a:r>
            <a:endParaRPr/>
          </a:p>
        </p:txBody>
      </p:sp>
      <p:sp>
        <p:nvSpPr>
          <p:cNvPr id="113" name="Google Shape;113;p16"/>
          <p:cNvSpPr txBox="1"/>
          <p:nvPr/>
        </p:nvSpPr>
        <p:spPr>
          <a:xfrm>
            <a:off x="8312050" y="3376612"/>
            <a:ext cx="321368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1E293B"/>
                </a:solidFill>
                <a:latin typeface="Poppins SemiBold"/>
                <a:ea typeface="Poppins SemiBold"/>
                <a:cs typeface="Poppins SemiBold"/>
                <a:sym typeface="Poppins SemiBold"/>
              </a:rPr>
              <a:t>Social Value Tracking</a:t>
            </a:r>
            <a:endParaRPr/>
          </a:p>
        </p:txBody>
      </p:sp>
      <p:sp>
        <p:nvSpPr>
          <p:cNvPr id="114" name="Google Shape;114;p16"/>
          <p:cNvSpPr txBox="1"/>
          <p:nvPr/>
        </p:nvSpPr>
        <p:spPr>
          <a:xfrm>
            <a:off x="8312050" y="3824287"/>
            <a:ext cx="3060650" cy="642937"/>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a:solidFill>
                  <a:srgbClr val="475569"/>
                </a:solidFill>
                <a:latin typeface="Lato"/>
                <a:ea typeface="Lato"/>
                <a:cs typeface="Lato"/>
                <a:sym typeface="Lato"/>
              </a:rPr>
              <a:t>Quantifying decentralized supply contributions toward localized social indicators presents immense mathematical modeling complexity [3].</a:t>
            </a:r>
            <a:endParaRPr/>
          </a:p>
        </p:txBody>
      </p:sp>
      <p:pic>
        <p:nvPicPr>
          <p:cNvPr id="115" name="Google Shape;115;p16" descr="image.png"/>
          <p:cNvPicPr preferRelativeResize="0"/>
          <p:nvPr/>
        </p:nvPicPr>
        <p:blipFill rotWithShape="1">
          <a:blip r:embed="rId7">
            <a:alphaModFix/>
          </a:blip>
          <a:srcRect/>
          <a:stretch/>
        </p:blipFill>
        <p:spPr>
          <a:xfrm>
            <a:off x="819150" y="2890837"/>
            <a:ext cx="342900" cy="342900"/>
          </a:xfrm>
          <a:prstGeom prst="rect">
            <a:avLst/>
          </a:prstGeom>
          <a:noFill/>
          <a:ln>
            <a:noFill/>
          </a:ln>
        </p:spPr>
      </p:pic>
      <p:pic>
        <p:nvPicPr>
          <p:cNvPr id="116" name="Google Shape;116;p16" descr="image.png"/>
          <p:cNvPicPr preferRelativeResize="0"/>
          <p:nvPr/>
        </p:nvPicPr>
        <p:blipFill rotWithShape="1">
          <a:blip r:embed="rId8">
            <a:alphaModFix/>
          </a:blip>
          <a:srcRect/>
          <a:stretch/>
        </p:blipFill>
        <p:spPr>
          <a:xfrm>
            <a:off x="4565600" y="2890837"/>
            <a:ext cx="304800" cy="342900"/>
          </a:xfrm>
          <a:prstGeom prst="rect">
            <a:avLst/>
          </a:prstGeom>
          <a:noFill/>
          <a:ln>
            <a:noFill/>
          </a:ln>
        </p:spPr>
      </p:pic>
      <p:pic>
        <p:nvPicPr>
          <p:cNvPr id="117" name="Google Shape;117;p16" descr="image.png"/>
          <p:cNvPicPr preferRelativeResize="0"/>
          <p:nvPr/>
        </p:nvPicPr>
        <p:blipFill rotWithShape="1">
          <a:blip r:embed="rId9">
            <a:alphaModFix/>
          </a:blip>
          <a:srcRect/>
          <a:stretch/>
        </p:blipFill>
        <p:spPr>
          <a:xfrm>
            <a:off x="8312050" y="2890837"/>
            <a:ext cx="342900" cy="342900"/>
          </a:xfrm>
          <a:prstGeom prst="rect">
            <a:avLst/>
          </a:prstGeom>
          <a:noFill/>
          <a:ln>
            <a:noFill/>
          </a:ln>
        </p:spPr>
      </p:pic>
      <p:sp>
        <p:nvSpPr>
          <p:cNvPr id="118" name="Google Shape;118;p16"/>
          <p:cNvSpPr txBox="1"/>
          <p:nvPr/>
        </p:nvSpPr>
        <p:spPr>
          <a:xfrm>
            <a:off x="714375" y="571500"/>
            <a:ext cx="11451300" cy="4386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F172A"/>
                </a:solidFill>
                <a:latin typeface="Poppins"/>
                <a:ea typeface="Poppins"/>
                <a:cs typeface="Poppins"/>
                <a:sym typeface="Poppins"/>
              </a:rPr>
              <a:t>Technical Challenges &amp; </a:t>
            </a:r>
            <a:r>
              <a:rPr lang="en-US" sz="2850" b="1">
                <a:solidFill>
                  <a:srgbClr val="0F172A"/>
                </a:solidFill>
                <a:latin typeface="Poppins"/>
                <a:ea typeface="Poppins"/>
                <a:cs typeface="Poppins"/>
                <a:sym typeface="Poppins"/>
              </a:rPr>
              <a:t>Limitations</a:t>
            </a:r>
            <a:endParaRPr/>
          </a:p>
        </p:txBody>
      </p:sp>
      <p:sp>
        <p:nvSpPr>
          <p:cNvPr id="119" name="Google Shape;119;p16"/>
          <p:cNvSpPr/>
          <p:nvPr/>
        </p:nvSpPr>
        <p:spPr>
          <a:xfrm>
            <a:off x="571500" y="571500"/>
            <a:ext cx="57150" cy="542925"/>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3"/>
        <p:cNvGrpSpPr/>
        <p:nvPr/>
      </p:nvGrpSpPr>
      <p:grpSpPr>
        <a:xfrm>
          <a:off x="0" y="0"/>
          <a:ext cx="0" cy="0"/>
          <a:chOff x="0" y="0"/>
          <a:chExt cx="0" cy="0"/>
        </a:xfrm>
      </p:grpSpPr>
      <p:pic>
        <p:nvPicPr>
          <p:cNvPr id="124" name="Google Shape;124;p17"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25" name="Google Shape;125;p17" descr="image.png"/>
          <p:cNvPicPr preferRelativeResize="0"/>
          <p:nvPr/>
        </p:nvPicPr>
        <p:blipFill rotWithShape="1">
          <a:blip r:embed="rId4">
            <a:alphaModFix/>
          </a:blip>
          <a:srcRect/>
          <a:stretch/>
        </p:blipFill>
        <p:spPr>
          <a:xfrm>
            <a:off x="571500" y="2224087"/>
            <a:ext cx="5334000" cy="3238500"/>
          </a:xfrm>
          <a:prstGeom prst="rect">
            <a:avLst/>
          </a:prstGeom>
          <a:noFill/>
          <a:ln>
            <a:noFill/>
          </a:ln>
        </p:spPr>
      </p:pic>
      <p:pic>
        <p:nvPicPr>
          <p:cNvPr id="126" name="Google Shape;126;p17" descr="image.png"/>
          <p:cNvPicPr preferRelativeResize="0"/>
          <p:nvPr/>
        </p:nvPicPr>
        <p:blipFill rotWithShape="1">
          <a:blip r:embed="rId5">
            <a:alphaModFix/>
          </a:blip>
          <a:srcRect/>
          <a:stretch/>
        </p:blipFill>
        <p:spPr>
          <a:xfrm>
            <a:off x="6286500" y="2224087"/>
            <a:ext cx="5334000" cy="3238500"/>
          </a:xfrm>
          <a:prstGeom prst="rect">
            <a:avLst/>
          </a:prstGeom>
          <a:noFill/>
          <a:ln>
            <a:noFill/>
          </a:ln>
        </p:spPr>
      </p:pic>
      <p:sp>
        <p:nvSpPr>
          <p:cNvPr id="127" name="Google Shape;127;p17"/>
          <p:cNvSpPr txBox="1"/>
          <p:nvPr/>
        </p:nvSpPr>
        <p:spPr>
          <a:xfrm>
            <a:off x="866775" y="2519362"/>
            <a:ext cx="498062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0284C7"/>
                </a:solidFill>
                <a:latin typeface="Poppins SemiBold"/>
                <a:ea typeface="Poppins SemiBold"/>
                <a:cs typeface="Poppins SemiBold"/>
                <a:sym typeface="Poppins SemiBold"/>
              </a:rPr>
              <a:t>The Core Aim</a:t>
            </a:r>
            <a:endParaRPr/>
          </a:p>
        </p:txBody>
      </p:sp>
      <p:sp>
        <p:nvSpPr>
          <p:cNvPr id="128" name="Google Shape;128;p17"/>
          <p:cNvSpPr txBox="1"/>
          <p:nvPr/>
        </p:nvSpPr>
        <p:spPr>
          <a:xfrm>
            <a:off x="866775" y="2967037"/>
            <a:ext cx="4743450" cy="779059"/>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To design and develop an integrated, AI driven data planning pipeline and dashboard architecture capable of automated tracking, verification, and analysis of ESG metrics.</a:t>
            </a:r>
            <a:endParaRPr dirty="0"/>
          </a:p>
        </p:txBody>
      </p:sp>
      <p:sp>
        <p:nvSpPr>
          <p:cNvPr id="129" name="Google Shape;129;p17"/>
          <p:cNvSpPr txBox="1"/>
          <p:nvPr/>
        </p:nvSpPr>
        <p:spPr>
          <a:xfrm>
            <a:off x="866775" y="3724275"/>
            <a:ext cx="4743450" cy="428625"/>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This technical framework decouples corporate value from physical waste volume while providing fully auditable compliance reporting structures.</a:t>
            </a:r>
            <a:endParaRPr dirty="0"/>
          </a:p>
        </p:txBody>
      </p:sp>
      <p:sp>
        <p:nvSpPr>
          <p:cNvPr id="130" name="Google Shape;130;p17"/>
          <p:cNvSpPr txBox="1"/>
          <p:nvPr/>
        </p:nvSpPr>
        <p:spPr>
          <a:xfrm>
            <a:off x="6581775" y="2519362"/>
            <a:ext cx="498062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0284C7"/>
                </a:solidFill>
                <a:latin typeface="Poppins SemiBold"/>
                <a:ea typeface="Poppins SemiBold"/>
                <a:cs typeface="Poppins SemiBold"/>
                <a:sym typeface="Poppins SemiBold"/>
              </a:rPr>
              <a:t>Sequential Objectives</a:t>
            </a:r>
            <a:endParaRPr/>
          </a:p>
        </p:txBody>
      </p:sp>
      <p:sp>
        <p:nvSpPr>
          <p:cNvPr id="131" name="Google Shape;131;p17"/>
          <p:cNvSpPr txBox="1"/>
          <p:nvPr/>
        </p:nvSpPr>
        <p:spPr>
          <a:xfrm>
            <a:off x="6581775" y="2967037"/>
            <a:ext cx="4743450" cy="519373"/>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dirty="0">
                <a:solidFill>
                  <a:srgbClr val="475569"/>
                </a:solidFill>
                <a:latin typeface="Lato"/>
                <a:ea typeface="Lato"/>
                <a:cs typeface="Lato"/>
                <a:sym typeface="Lato"/>
              </a:rPr>
              <a:t>1. System Audit:</a:t>
            </a:r>
            <a:r>
              <a:rPr lang="en-US" sz="1125" b="0" i="0" u="none" strike="noStrike" cap="none" dirty="0">
                <a:solidFill>
                  <a:srgbClr val="475569"/>
                </a:solidFill>
                <a:latin typeface="Lato"/>
                <a:ea typeface="Lato"/>
                <a:cs typeface="Lato"/>
                <a:sym typeface="Lato"/>
              </a:rPr>
              <a:t> Evaluate SUEZ data pipelines to isolate existing operational integration blockages.</a:t>
            </a:r>
            <a:endParaRPr dirty="0"/>
          </a:p>
        </p:txBody>
      </p:sp>
      <p:sp>
        <p:nvSpPr>
          <p:cNvPr id="132" name="Google Shape;132;p17"/>
          <p:cNvSpPr txBox="1"/>
          <p:nvPr/>
        </p:nvSpPr>
        <p:spPr>
          <a:xfrm>
            <a:off x="6581775" y="3509962"/>
            <a:ext cx="4743450" cy="428625"/>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a:solidFill>
                  <a:srgbClr val="475569"/>
                </a:solidFill>
                <a:latin typeface="Lato"/>
                <a:ea typeface="Lato"/>
                <a:cs typeface="Lato"/>
                <a:sym typeface="Lato"/>
              </a:rPr>
              <a:t>2. Schema Design:</a:t>
            </a:r>
            <a:r>
              <a:rPr lang="en-US" sz="1125" b="0" i="0" u="none" strike="noStrike" cap="none">
                <a:solidFill>
                  <a:srgbClr val="475569"/>
                </a:solidFill>
                <a:latin typeface="Lato"/>
                <a:ea typeface="Lato"/>
                <a:cs typeface="Lato"/>
                <a:sym typeface="Lato"/>
              </a:rPr>
              <a:t> Construct a multidimensional database structure mapping physical data directly to target metrics.</a:t>
            </a:r>
            <a:endParaRPr/>
          </a:p>
        </p:txBody>
      </p:sp>
      <p:sp>
        <p:nvSpPr>
          <p:cNvPr id="133" name="Google Shape;133;p17"/>
          <p:cNvSpPr txBox="1"/>
          <p:nvPr/>
        </p:nvSpPr>
        <p:spPr>
          <a:xfrm>
            <a:off x="6581775" y="4052887"/>
            <a:ext cx="4743450" cy="519373"/>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dirty="0">
                <a:solidFill>
                  <a:srgbClr val="475569"/>
                </a:solidFill>
                <a:latin typeface="Lato"/>
                <a:ea typeface="Lato"/>
                <a:cs typeface="Lato"/>
                <a:sym typeface="Lato"/>
              </a:rPr>
              <a:t>3. AI Engineering:</a:t>
            </a:r>
            <a:r>
              <a:rPr lang="en-US" sz="1125" b="0" i="0" u="none" strike="noStrike" cap="none" dirty="0">
                <a:solidFill>
                  <a:srgbClr val="475569"/>
                </a:solidFill>
                <a:latin typeface="Lato"/>
                <a:ea typeface="Lato"/>
                <a:cs typeface="Lato"/>
                <a:sym typeface="Lato"/>
              </a:rPr>
              <a:t> Develop NLP algorithms to analyze vendor documents and train machine learning models for irregularity detection.</a:t>
            </a:r>
            <a:endParaRPr dirty="0"/>
          </a:p>
        </p:txBody>
      </p:sp>
      <p:sp>
        <p:nvSpPr>
          <p:cNvPr id="134" name="Google Shape;134;p17"/>
          <p:cNvSpPr txBox="1"/>
          <p:nvPr/>
        </p:nvSpPr>
        <p:spPr>
          <a:xfrm>
            <a:off x="714375" y="571500"/>
            <a:ext cx="11451431" cy="5429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F172A"/>
                </a:solidFill>
                <a:latin typeface="Poppins"/>
                <a:ea typeface="Poppins"/>
                <a:cs typeface="Poppins"/>
                <a:sym typeface="Poppins"/>
              </a:rPr>
              <a:t>Research Aim &amp; Key Objectives</a:t>
            </a:r>
            <a:endParaRPr/>
          </a:p>
        </p:txBody>
      </p:sp>
      <p:sp>
        <p:nvSpPr>
          <p:cNvPr id="135" name="Google Shape;135;p17"/>
          <p:cNvSpPr/>
          <p:nvPr/>
        </p:nvSpPr>
        <p:spPr>
          <a:xfrm>
            <a:off x="571500" y="571500"/>
            <a:ext cx="57150" cy="542925"/>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9"/>
        <p:cNvGrpSpPr/>
        <p:nvPr/>
      </p:nvGrpSpPr>
      <p:grpSpPr>
        <a:xfrm>
          <a:off x="0" y="0"/>
          <a:ext cx="0" cy="0"/>
          <a:chOff x="0" y="0"/>
          <a:chExt cx="0" cy="0"/>
        </a:xfrm>
      </p:grpSpPr>
      <p:pic>
        <p:nvPicPr>
          <p:cNvPr id="140" name="Google Shape;140;p18"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41" name="Google Shape;141;p18"/>
          <p:cNvSpPr txBox="1"/>
          <p:nvPr/>
        </p:nvSpPr>
        <p:spPr>
          <a:xfrm>
            <a:off x="1762125" y="2166304"/>
            <a:ext cx="9096375" cy="48756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1" i="0" u="none" strike="noStrike" cap="none" dirty="0">
                <a:solidFill>
                  <a:srgbClr val="0F172A"/>
                </a:solidFill>
                <a:latin typeface="Lato"/>
                <a:ea typeface="Lato"/>
                <a:cs typeface="Lato"/>
                <a:sym typeface="Lato"/>
              </a:rPr>
              <a:t>Data Ingestion Limitations:</a:t>
            </a:r>
            <a:r>
              <a:rPr lang="en-US" sz="1200" b="0" i="0" u="none" strike="noStrike" cap="none" dirty="0">
                <a:solidFill>
                  <a:srgbClr val="475569"/>
                </a:solidFill>
                <a:latin typeface="Lato"/>
                <a:ea typeface="Lato"/>
                <a:cs typeface="Lato"/>
                <a:sym typeface="Lato"/>
              </a:rPr>
              <a:t> Industrial research confirms that machine learning algorithms suffer from major verification errors without baseline data readiness [12].</a:t>
            </a:r>
            <a:endParaRPr dirty="0"/>
          </a:p>
        </p:txBody>
      </p:sp>
      <p:sp>
        <p:nvSpPr>
          <p:cNvPr id="142" name="Google Shape;142;p18"/>
          <p:cNvSpPr txBox="1"/>
          <p:nvPr/>
        </p:nvSpPr>
        <p:spPr>
          <a:xfrm>
            <a:off x="1762125" y="2939136"/>
            <a:ext cx="9096375" cy="48756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1" i="0" u="none" strike="noStrike" cap="none" dirty="0">
                <a:solidFill>
                  <a:srgbClr val="0F172A"/>
                </a:solidFill>
                <a:latin typeface="Lato"/>
                <a:ea typeface="Lato"/>
                <a:cs typeface="Lato"/>
                <a:sym typeface="Lato"/>
              </a:rPr>
              <a:t>The Literature Disconnect:</a:t>
            </a:r>
            <a:r>
              <a:rPr lang="en-US" sz="1200" b="0" i="0" u="none" strike="noStrike" cap="none" dirty="0">
                <a:solidFill>
                  <a:srgbClr val="475569"/>
                </a:solidFill>
                <a:latin typeface="Lato"/>
                <a:ea typeface="Lato"/>
                <a:cs typeface="Lato"/>
                <a:sym typeface="Lato"/>
              </a:rPr>
              <a:t> Computer science studies focus almost exclusively on isolated robotic algorithms, while business literature evaluates abstract policy frameworks [17].</a:t>
            </a:r>
            <a:endParaRPr dirty="0"/>
          </a:p>
        </p:txBody>
      </p:sp>
      <p:sp>
        <p:nvSpPr>
          <p:cNvPr id="143" name="Google Shape;143;p18"/>
          <p:cNvSpPr txBox="1"/>
          <p:nvPr/>
        </p:nvSpPr>
        <p:spPr>
          <a:xfrm>
            <a:off x="1762125" y="3617197"/>
            <a:ext cx="9096375" cy="48756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1" i="0" u="none" strike="noStrike" cap="none">
                <a:solidFill>
                  <a:srgbClr val="0F172A"/>
                </a:solidFill>
                <a:latin typeface="Lato"/>
                <a:ea typeface="Lato"/>
                <a:cs typeface="Lato"/>
                <a:sym typeface="Lato"/>
              </a:rPr>
              <a:t>Missing Synthesis:</a:t>
            </a:r>
            <a:r>
              <a:rPr lang="en-US" sz="1200" b="0" i="0" u="none" strike="noStrike" cap="none">
                <a:solidFill>
                  <a:srgbClr val="475569"/>
                </a:solidFill>
                <a:latin typeface="Lato"/>
                <a:ea typeface="Lato"/>
                <a:cs typeface="Lato"/>
                <a:sym typeface="Lato"/>
              </a:rPr>
              <a:t> There is a profound lack of empirical research detailing how a circular operator can link live physical telemetry directly to public compliance dashboards [16].</a:t>
            </a:r>
            <a:endParaRPr/>
          </a:p>
        </p:txBody>
      </p:sp>
      <p:sp>
        <p:nvSpPr>
          <p:cNvPr id="144" name="Google Shape;144;p18"/>
          <p:cNvSpPr txBox="1"/>
          <p:nvPr/>
        </p:nvSpPr>
        <p:spPr>
          <a:xfrm>
            <a:off x="1762125" y="4295258"/>
            <a:ext cx="9096375" cy="48756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1" i="0" u="none" strike="noStrike" cap="none">
                <a:solidFill>
                  <a:srgbClr val="0F172A"/>
                </a:solidFill>
                <a:latin typeface="Lato"/>
                <a:ea typeface="Lato"/>
                <a:cs typeface="Lato"/>
                <a:sym typeface="Lato"/>
              </a:rPr>
              <a:t>Study Positioning:</a:t>
            </a:r>
            <a:r>
              <a:rPr lang="en-US" sz="1200" b="0" i="0" u="none" strike="noStrike" cap="none">
                <a:solidFill>
                  <a:srgbClr val="475569"/>
                </a:solidFill>
                <a:latin typeface="Lato"/>
                <a:ea typeface="Lato"/>
                <a:cs typeface="Lato"/>
                <a:sym typeface="Lato"/>
              </a:rPr>
              <a:t> This research bridges these domains using Design Science to implement automated validation systems that convert raw physical metrics into verified formats.</a:t>
            </a:r>
            <a:endParaRPr/>
          </a:p>
        </p:txBody>
      </p:sp>
      <p:pic>
        <p:nvPicPr>
          <p:cNvPr id="145" name="Google Shape;145;p18" descr="image.png"/>
          <p:cNvPicPr preferRelativeResize="0"/>
          <p:nvPr/>
        </p:nvPicPr>
        <p:blipFill rotWithShape="1">
          <a:blip r:embed="rId4">
            <a:alphaModFix/>
          </a:blip>
          <a:srcRect/>
          <a:stretch/>
        </p:blipFill>
        <p:spPr>
          <a:xfrm>
            <a:off x="1333500" y="2232420"/>
            <a:ext cx="266700" cy="219075"/>
          </a:xfrm>
          <a:prstGeom prst="rect">
            <a:avLst/>
          </a:prstGeom>
          <a:noFill/>
          <a:ln>
            <a:noFill/>
          </a:ln>
        </p:spPr>
      </p:pic>
      <p:pic>
        <p:nvPicPr>
          <p:cNvPr id="146" name="Google Shape;146;p18" descr="image.png"/>
          <p:cNvPicPr preferRelativeResize="0"/>
          <p:nvPr/>
        </p:nvPicPr>
        <p:blipFill rotWithShape="1">
          <a:blip r:embed="rId5">
            <a:alphaModFix/>
          </a:blip>
          <a:srcRect/>
          <a:stretch/>
        </p:blipFill>
        <p:spPr>
          <a:xfrm>
            <a:off x="1381125" y="2962949"/>
            <a:ext cx="209550" cy="219075"/>
          </a:xfrm>
          <a:prstGeom prst="rect">
            <a:avLst/>
          </a:prstGeom>
          <a:noFill/>
          <a:ln>
            <a:noFill/>
          </a:ln>
        </p:spPr>
      </p:pic>
      <p:pic>
        <p:nvPicPr>
          <p:cNvPr id="147" name="Google Shape;147;p18" descr="image.png"/>
          <p:cNvPicPr preferRelativeResize="0"/>
          <p:nvPr/>
        </p:nvPicPr>
        <p:blipFill rotWithShape="1">
          <a:blip r:embed="rId6">
            <a:alphaModFix/>
          </a:blip>
          <a:srcRect/>
          <a:stretch/>
        </p:blipFill>
        <p:spPr>
          <a:xfrm>
            <a:off x="1381125" y="3641010"/>
            <a:ext cx="209550" cy="219075"/>
          </a:xfrm>
          <a:prstGeom prst="rect">
            <a:avLst/>
          </a:prstGeom>
          <a:noFill/>
          <a:ln>
            <a:noFill/>
          </a:ln>
        </p:spPr>
      </p:pic>
      <p:pic>
        <p:nvPicPr>
          <p:cNvPr id="148" name="Google Shape;148;p18" descr="image.png"/>
          <p:cNvPicPr preferRelativeResize="0"/>
          <p:nvPr/>
        </p:nvPicPr>
        <p:blipFill rotWithShape="1">
          <a:blip r:embed="rId7">
            <a:alphaModFix/>
          </a:blip>
          <a:srcRect/>
          <a:stretch/>
        </p:blipFill>
        <p:spPr>
          <a:xfrm>
            <a:off x="1381125" y="4378064"/>
            <a:ext cx="266700" cy="219075"/>
          </a:xfrm>
          <a:prstGeom prst="rect">
            <a:avLst/>
          </a:prstGeom>
          <a:noFill/>
          <a:ln>
            <a:noFill/>
          </a:ln>
        </p:spPr>
      </p:pic>
      <p:sp>
        <p:nvSpPr>
          <p:cNvPr id="149" name="Google Shape;149;p18"/>
          <p:cNvSpPr txBox="1"/>
          <p:nvPr/>
        </p:nvSpPr>
        <p:spPr>
          <a:xfrm>
            <a:off x="714375" y="571500"/>
            <a:ext cx="11451300" cy="4386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F172A"/>
                </a:solidFill>
                <a:latin typeface="Poppins"/>
                <a:ea typeface="Poppins"/>
                <a:cs typeface="Poppins"/>
                <a:sym typeface="Poppins"/>
              </a:rPr>
              <a:t>Gaps &amp; Literature Focus</a:t>
            </a:r>
            <a:endParaRPr/>
          </a:p>
        </p:txBody>
      </p:sp>
      <p:sp>
        <p:nvSpPr>
          <p:cNvPr id="150" name="Google Shape;150;p18"/>
          <p:cNvSpPr/>
          <p:nvPr/>
        </p:nvSpPr>
        <p:spPr>
          <a:xfrm>
            <a:off x="571500" y="571500"/>
            <a:ext cx="57150" cy="542925"/>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pic>
        <p:nvPicPr>
          <p:cNvPr id="160" name="Google Shape;160;p20"/>
          <p:cNvPicPr preferRelativeResize="0"/>
          <p:nvPr/>
        </p:nvPicPr>
        <p:blipFill rotWithShape="1">
          <a:blip r:embed="rId3">
            <a:alphaModFix/>
          </a:blip>
          <a:srcRect/>
          <a:stretch/>
        </p:blipFill>
        <p:spPr>
          <a:xfrm>
            <a:off x="0" y="0"/>
            <a:ext cx="12192000" cy="6858000"/>
          </a:xfrm>
          <a:prstGeom prst="roundRect">
            <a:avLst>
              <a:gd name="adj" fmla="val 0"/>
            </a:avLst>
          </a:prstGeom>
          <a:noFill/>
          <a:ln>
            <a:noFill/>
          </a:ln>
        </p:spPr>
      </p:pic>
      <p:sp>
        <p:nvSpPr>
          <p:cNvPr id="161" name="Google Shape;161;p20"/>
          <p:cNvSpPr txBox="1"/>
          <p:nvPr/>
        </p:nvSpPr>
        <p:spPr>
          <a:xfrm>
            <a:off x="714375" y="571500"/>
            <a:ext cx="10763400" cy="5430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2850" b="1">
                <a:solidFill>
                  <a:srgbClr val="0F172A"/>
                </a:solidFill>
                <a:latin typeface="Poppins"/>
                <a:ea typeface="Poppins"/>
                <a:cs typeface="Poppins"/>
                <a:sym typeface="Poppins"/>
              </a:rPr>
              <a:t>Design Science Research (DSR) Framework</a:t>
            </a:r>
            <a:endParaRPr sz="2850" b="1">
              <a:solidFill>
                <a:srgbClr val="0F172A"/>
              </a:solidFill>
              <a:latin typeface="Poppins"/>
              <a:ea typeface="Poppins"/>
              <a:cs typeface="Poppins"/>
              <a:sym typeface="Poppins"/>
            </a:endParaRPr>
          </a:p>
        </p:txBody>
      </p:sp>
      <p:grpSp>
        <p:nvGrpSpPr>
          <p:cNvPr id="162" name="Google Shape;162;p20"/>
          <p:cNvGrpSpPr/>
          <p:nvPr/>
        </p:nvGrpSpPr>
        <p:grpSpPr>
          <a:xfrm>
            <a:off x="561975" y="1466850"/>
            <a:ext cx="5353200" cy="4734000"/>
            <a:chOff x="561975" y="1466850"/>
            <a:chExt cx="5353200" cy="4734000"/>
          </a:xfrm>
        </p:grpSpPr>
        <p:pic>
          <p:nvPicPr>
            <p:cNvPr id="163" name="Google Shape;163;p20"/>
            <p:cNvPicPr preferRelativeResize="0"/>
            <p:nvPr/>
          </p:nvPicPr>
          <p:blipFill rotWithShape="1">
            <a:blip r:embed="rId4">
              <a:alphaModFix/>
            </a:blip>
            <a:srcRect/>
            <a:stretch/>
          </p:blipFill>
          <p:spPr>
            <a:xfrm>
              <a:off x="561975" y="1466850"/>
              <a:ext cx="5353200" cy="4734000"/>
            </a:xfrm>
            <a:prstGeom prst="rect">
              <a:avLst/>
            </a:prstGeom>
            <a:noFill/>
            <a:ln>
              <a:noFill/>
            </a:ln>
          </p:spPr>
        </p:pic>
        <p:sp>
          <p:nvSpPr>
            <p:cNvPr id="164" name="Google Shape;164;p20"/>
            <p:cNvSpPr/>
            <p:nvPr/>
          </p:nvSpPr>
          <p:spPr>
            <a:xfrm>
              <a:off x="904875" y="1905000"/>
              <a:ext cx="95400" cy="95400"/>
            </a:xfrm>
            <a:prstGeom prst="ellipse">
              <a:avLst/>
            </a:prstGeom>
            <a:solidFill>
              <a:srgbClr val="0284C7"/>
            </a:solid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
          <p:nvSpPr>
            <p:cNvPr id="165" name="Google Shape;165;p20"/>
            <p:cNvSpPr txBox="1"/>
            <p:nvPr/>
          </p:nvSpPr>
          <p:spPr>
            <a:xfrm>
              <a:off x="1095375" y="1857375"/>
              <a:ext cx="4572000" cy="2859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000" b="1">
                  <a:solidFill>
                    <a:srgbClr val="0284C7"/>
                  </a:solidFill>
                  <a:latin typeface="Poppins"/>
                  <a:ea typeface="Poppins"/>
                  <a:cs typeface="Poppins"/>
                  <a:sym typeface="Poppins"/>
                </a:rPr>
                <a:t>METHODOLOGICAL PARADIGM</a:t>
              </a:r>
              <a:endParaRPr sz="1000" b="1">
                <a:solidFill>
                  <a:srgbClr val="0284C7"/>
                </a:solidFill>
                <a:latin typeface="Poppins"/>
                <a:ea typeface="Poppins"/>
                <a:cs typeface="Poppins"/>
                <a:sym typeface="Poppins"/>
              </a:endParaRPr>
            </a:p>
          </p:txBody>
        </p:sp>
        <p:sp>
          <p:nvSpPr>
            <p:cNvPr id="166" name="Google Shape;166;p20"/>
            <p:cNvSpPr txBox="1"/>
            <p:nvPr/>
          </p:nvSpPr>
          <p:spPr>
            <a:xfrm>
              <a:off x="952500" y="2238375"/>
              <a:ext cx="4572000" cy="3333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800" b="0">
                  <a:solidFill>
                    <a:srgbClr val="1E293B"/>
                  </a:solidFill>
                  <a:latin typeface="Poppins SemiBold"/>
                  <a:ea typeface="Poppins SemiBold"/>
                  <a:cs typeface="Poppins SemiBold"/>
                  <a:sym typeface="Poppins SemiBold"/>
                </a:rPr>
                <a:t>The DSR Paradigm</a:t>
              </a:r>
              <a:endParaRPr sz="1800" b="0">
                <a:solidFill>
                  <a:srgbClr val="1E293B"/>
                </a:solidFill>
                <a:latin typeface="Poppins SemiBold"/>
                <a:ea typeface="Poppins SemiBold"/>
                <a:cs typeface="Poppins SemiBold"/>
                <a:sym typeface="Poppins SemiBold"/>
              </a:endParaRPr>
            </a:p>
          </p:txBody>
        </p:sp>
        <p:sp>
          <p:nvSpPr>
            <p:cNvPr id="167" name="Google Shape;167;p20"/>
            <p:cNvSpPr txBox="1"/>
            <p:nvPr/>
          </p:nvSpPr>
          <p:spPr>
            <a:xfrm>
              <a:off x="952500" y="2714625"/>
              <a:ext cx="4572000" cy="31434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125" b="0" dirty="0">
                  <a:solidFill>
                    <a:srgbClr val="475569"/>
                  </a:solidFill>
                  <a:latin typeface="Lato"/>
                  <a:ea typeface="Lato"/>
                  <a:cs typeface="Lato"/>
                  <a:sym typeface="Lato"/>
                </a:rPr>
                <a:t>Design Science Research (DSR) acts as the core methodological anchor for this study. Rather than merely describing existing behaviors or systemic challenges, DSR focuses systematically on the development, deployment, and rigorous evaluation of novel technical artifacts designed to solve recognized organizational problems.</a:t>
              </a:r>
              <a:endParaRPr sz="1125" b="0" dirty="0">
                <a:solidFill>
                  <a:srgbClr val="475569"/>
                </a:solidFill>
                <a:latin typeface="Lato"/>
                <a:ea typeface="Lato"/>
                <a:cs typeface="Lato"/>
                <a:sym typeface="Lato"/>
              </a:endParaRPr>
            </a:p>
            <a:p>
              <a:pPr marL="0" lvl="0" indent="0" algn="l" rtl="0">
                <a:spcBef>
                  <a:spcPts val="1125"/>
                </a:spcBef>
                <a:spcAft>
                  <a:spcPts val="0"/>
                </a:spcAft>
                <a:buNone/>
              </a:pPr>
              <a:r>
                <a:rPr lang="en-US" sz="1125" b="0" dirty="0">
                  <a:solidFill>
                    <a:srgbClr val="475569"/>
                  </a:solidFill>
                  <a:latin typeface="Lato"/>
                  <a:ea typeface="Lato"/>
                  <a:cs typeface="Lato"/>
                  <a:sym typeface="Lato"/>
                </a:rPr>
                <a:t>By structuring the project around experimental construction, this approach enables direct, iterative refinement of operational assets. It bridges the gap between high-level management objectives and concrete technical execution within the resource management sector.</a:t>
              </a:r>
              <a:endParaRPr sz="1125" b="0" dirty="0">
                <a:solidFill>
                  <a:srgbClr val="475569"/>
                </a:solidFill>
                <a:latin typeface="Lato"/>
                <a:ea typeface="Lato"/>
                <a:cs typeface="Lato"/>
                <a:sym typeface="Lato"/>
              </a:endParaRPr>
            </a:p>
            <a:p>
              <a:pPr marL="0" lvl="0" indent="0" algn="l" rtl="0">
                <a:spcBef>
                  <a:spcPts val="1125"/>
                </a:spcBef>
                <a:spcAft>
                  <a:spcPts val="0"/>
                </a:spcAft>
                <a:buNone/>
              </a:pPr>
              <a:r>
                <a:rPr lang="en-US" sz="1125" b="0" dirty="0">
                  <a:solidFill>
                    <a:srgbClr val="475569"/>
                  </a:solidFill>
                  <a:latin typeface="Lato"/>
                  <a:ea typeface="Lato"/>
                  <a:cs typeface="Lato"/>
                  <a:sym typeface="Lato"/>
                </a:rPr>
                <a:t>This framework ensures that the engineered systems are optimized for SUEZ's real-world operational constraints and strict legislative compliance requirements.</a:t>
              </a:r>
              <a:endParaRPr sz="1125" b="0" dirty="0">
                <a:solidFill>
                  <a:srgbClr val="475569"/>
                </a:solidFill>
                <a:latin typeface="Lato"/>
                <a:ea typeface="Lato"/>
                <a:cs typeface="Lato"/>
                <a:sym typeface="Lato"/>
              </a:endParaRPr>
            </a:p>
          </p:txBody>
        </p:sp>
      </p:grpSp>
      <p:grpSp>
        <p:nvGrpSpPr>
          <p:cNvPr id="168" name="Google Shape;168;p20"/>
          <p:cNvGrpSpPr/>
          <p:nvPr/>
        </p:nvGrpSpPr>
        <p:grpSpPr>
          <a:xfrm>
            <a:off x="6276975" y="1466850"/>
            <a:ext cx="5353200" cy="2229000"/>
            <a:chOff x="6276975" y="1466850"/>
            <a:chExt cx="5353200" cy="2229000"/>
          </a:xfrm>
        </p:grpSpPr>
        <p:pic>
          <p:nvPicPr>
            <p:cNvPr id="169" name="Google Shape;169;p20"/>
            <p:cNvPicPr preferRelativeResize="0"/>
            <p:nvPr/>
          </p:nvPicPr>
          <p:blipFill rotWithShape="1">
            <a:blip r:embed="rId5">
              <a:alphaModFix/>
            </a:blip>
            <a:srcRect/>
            <a:stretch/>
          </p:blipFill>
          <p:spPr>
            <a:xfrm>
              <a:off x="6276975" y="1466850"/>
              <a:ext cx="5353200" cy="2229000"/>
            </a:xfrm>
            <a:prstGeom prst="rect">
              <a:avLst/>
            </a:prstGeom>
            <a:noFill/>
            <a:ln>
              <a:noFill/>
            </a:ln>
          </p:spPr>
        </p:pic>
        <p:sp>
          <p:nvSpPr>
            <p:cNvPr id="170" name="Google Shape;170;p20"/>
            <p:cNvSpPr/>
            <p:nvPr/>
          </p:nvSpPr>
          <p:spPr>
            <a:xfrm>
              <a:off x="6619875" y="1905000"/>
              <a:ext cx="95400" cy="95400"/>
            </a:xfrm>
            <a:prstGeom prst="ellipse">
              <a:avLst/>
            </a:prstGeom>
            <a:solidFill>
              <a:srgbClr val="0284C7"/>
            </a:solid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
          <p:nvSpPr>
            <p:cNvPr id="171" name="Google Shape;171;p20"/>
            <p:cNvSpPr txBox="1"/>
            <p:nvPr/>
          </p:nvSpPr>
          <p:spPr>
            <a:xfrm>
              <a:off x="6810375" y="1857375"/>
              <a:ext cx="4572000" cy="2859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000" b="1">
                  <a:solidFill>
                    <a:srgbClr val="0284C7"/>
                  </a:solidFill>
                  <a:latin typeface="Poppins"/>
                  <a:ea typeface="Poppins"/>
                  <a:cs typeface="Poppins"/>
                  <a:sym typeface="Poppins"/>
                </a:rPr>
                <a:t>TECHNICAL ARTIFACT 1</a:t>
              </a:r>
              <a:endParaRPr sz="1000" b="1">
                <a:solidFill>
                  <a:srgbClr val="0284C7"/>
                </a:solidFill>
                <a:latin typeface="Poppins"/>
                <a:ea typeface="Poppins"/>
                <a:cs typeface="Poppins"/>
                <a:sym typeface="Poppins"/>
              </a:endParaRPr>
            </a:p>
          </p:txBody>
        </p:sp>
        <p:sp>
          <p:nvSpPr>
            <p:cNvPr id="172" name="Google Shape;172;p20"/>
            <p:cNvSpPr txBox="1"/>
            <p:nvPr/>
          </p:nvSpPr>
          <p:spPr>
            <a:xfrm>
              <a:off x="6667500" y="2238375"/>
              <a:ext cx="4572000" cy="3333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800" b="0">
                  <a:solidFill>
                    <a:srgbClr val="1E293B"/>
                  </a:solidFill>
                  <a:latin typeface="Poppins SemiBold"/>
                  <a:ea typeface="Poppins SemiBold"/>
                  <a:cs typeface="Poppins SemiBold"/>
                  <a:sym typeface="Poppins SemiBold"/>
                </a:rPr>
                <a:t>Data Integration Architecture</a:t>
              </a:r>
              <a:endParaRPr sz="1800" b="0">
                <a:solidFill>
                  <a:srgbClr val="1E293B"/>
                </a:solidFill>
                <a:latin typeface="Poppins SemiBold"/>
                <a:ea typeface="Poppins SemiBold"/>
                <a:cs typeface="Poppins SemiBold"/>
                <a:sym typeface="Poppins SemiBold"/>
              </a:endParaRPr>
            </a:p>
          </p:txBody>
        </p:sp>
        <p:sp>
          <p:nvSpPr>
            <p:cNvPr id="173" name="Google Shape;173;p20"/>
            <p:cNvSpPr txBox="1"/>
            <p:nvPr/>
          </p:nvSpPr>
          <p:spPr>
            <a:xfrm>
              <a:off x="6667500" y="2714625"/>
              <a:ext cx="4572000" cy="8097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125" b="0">
                  <a:solidFill>
                    <a:srgbClr val="475569"/>
                  </a:solidFill>
                  <a:latin typeface="Lato"/>
                  <a:ea typeface="Lato"/>
                  <a:cs typeface="Lato"/>
                  <a:sym typeface="Lato"/>
                </a:rPr>
                <a:t>The first key artifact is the underlying system data model and automated processing pipeline. This backend orchestrates fragmented SUEZ telemetry, handles missing values, and leverages NLP models to extract compliant carbon data.</a:t>
              </a:r>
              <a:endParaRPr sz="1125" b="0">
                <a:solidFill>
                  <a:srgbClr val="475569"/>
                </a:solidFill>
                <a:latin typeface="Lato"/>
                <a:ea typeface="Lato"/>
                <a:cs typeface="Lato"/>
                <a:sym typeface="Lato"/>
              </a:endParaRPr>
            </a:p>
          </p:txBody>
        </p:sp>
      </p:grpSp>
      <p:grpSp>
        <p:nvGrpSpPr>
          <p:cNvPr id="174" name="Google Shape;174;p20"/>
          <p:cNvGrpSpPr/>
          <p:nvPr/>
        </p:nvGrpSpPr>
        <p:grpSpPr>
          <a:xfrm>
            <a:off x="6276975" y="3971925"/>
            <a:ext cx="5353200" cy="2229000"/>
            <a:chOff x="6276975" y="3971925"/>
            <a:chExt cx="5353200" cy="2229000"/>
          </a:xfrm>
        </p:grpSpPr>
        <p:pic>
          <p:nvPicPr>
            <p:cNvPr id="175" name="Google Shape;175;p20"/>
            <p:cNvPicPr preferRelativeResize="0"/>
            <p:nvPr/>
          </p:nvPicPr>
          <p:blipFill rotWithShape="1">
            <a:blip r:embed="rId5">
              <a:alphaModFix/>
            </a:blip>
            <a:srcRect/>
            <a:stretch/>
          </p:blipFill>
          <p:spPr>
            <a:xfrm>
              <a:off x="6276975" y="3971925"/>
              <a:ext cx="5353200" cy="2229000"/>
            </a:xfrm>
            <a:prstGeom prst="rect">
              <a:avLst/>
            </a:prstGeom>
            <a:noFill/>
            <a:ln>
              <a:noFill/>
            </a:ln>
          </p:spPr>
        </p:pic>
        <p:sp>
          <p:nvSpPr>
            <p:cNvPr id="176" name="Google Shape;176;p20"/>
            <p:cNvSpPr/>
            <p:nvPr/>
          </p:nvSpPr>
          <p:spPr>
            <a:xfrm>
              <a:off x="6619875" y="4410075"/>
              <a:ext cx="95400" cy="95400"/>
            </a:xfrm>
            <a:prstGeom prst="ellipse">
              <a:avLst/>
            </a:prstGeom>
            <a:solidFill>
              <a:srgbClr val="0284C7"/>
            </a:solid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
          <p:nvSpPr>
            <p:cNvPr id="177" name="Google Shape;177;p20"/>
            <p:cNvSpPr txBox="1"/>
            <p:nvPr/>
          </p:nvSpPr>
          <p:spPr>
            <a:xfrm>
              <a:off x="6810375" y="4362450"/>
              <a:ext cx="4572000" cy="2859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000" b="1">
                  <a:solidFill>
                    <a:srgbClr val="0284C7"/>
                  </a:solidFill>
                  <a:latin typeface="Poppins"/>
                  <a:ea typeface="Poppins"/>
                  <a:cs typeface="Poppins"/>
                  <a:sym typeface="Poppins"/>
                </a:rPr>
                <a:t>TECHNICAL ARTIFACT 2</a:t>
              </a:r>
              <a:endParaRPr sz="1000" b="1">
                <a:solidFill>
                  <a:srgbClr val="0284C7"/>
                </a:solidFill>
                <a:latin typeface="Poppins"/>
                <a:ea typeface="Poppins"/>
                <a:cs typeface="Poppins"/>
                <a:sym typeface="Poppins"/>
              </a:endParaRPr>
            </a:p>
          </p:txBody>
        </p:sp>
        <p:sp>
          <p:nvSpPr>
            <p:cNvPr id="178" name="Google Shape;178;p20"/>
            <p:cNvSpPr txBox="1"/>
            <p:nvPr/>
          </p:nvSpPr>
          <p:spPr>
            <a:xfrm>
              <a:off x="6667500" y="4743450"/>
              <a:ext cx="4572000" cy="3333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800" b="0">
                  <a:solidFill>
                    <a:srgbClr val="1E293B"/>
                  </a:solidFill>
                  <a:latin typeface="Poppins SemiBold"/>
                  <a:ea typeface="Poppins SemiBold"/>
                  <a:cs typeface="Poppins SemiBold"/>
                  <a:sym typeface="Poppins SemiBold"/>
                </a:rPr>
                <a:t>Customer Dashboard Interface</a:t>
              </a:r>
              <a:endParaRPr sz="1800" b="0">
                <a:solidFill>
                  <a:srgbClr val="1E293B"/>
                </a:solidFill>
                <a:latin typeface="Poppins SemiBold"/>
                <a:ea typeface="Poppins SemiBold"/>
                <a:cs typeface="Poppins SemiBold"/>
                <a:sym typeface="Poppins SemiBold"/>
              </a:endParaRPr>
            </a:p>
          </p:txBody>
        </p:sp>
        <p:sp>
          <p:nvSpPr>
            <p:cNvPr id="179" name="Google Shape;179;p20"/>
            <p:cNvSpPr txBox="1"/>
            <p:nvPr/>
          </p:nvSpPr>
          <p:spPr>
            <a:xfrm>
              <a:off x="6667500" y="5219700"/>
              <a:ext cx="4572000" cy="8097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1125" b="0">
                  <a:solidFill>
                    <a:srgbClr val="475569"/>
                  </a:solidFill>
                  <a:latin typeface="Lato"/>
                  <a:ea typeface="Lato"/>
                  <a:cs typeface="Lato"/>
                  <a:sym typeface="Lato"/>
                </a:rPr>
                <a:t>The second critical artifact is the interactive customer dashboard prototype. This user interface visualizes live circular economy metrics, including material recovery optimization, contamination rates, and real-time compliance tracking.</a:t>
              </a:r>
              <a:endParaRPr sz="1125" b="0">
                <a:solidFill>
                  <a:srgbClr val="475569"/>
                </a:solidFill>
                <a:latin typeface="Lato"/>
                <a:ea typeface="Lato"/>
                <a:cs typeface="Lato"/>
                <a:sym typeface="Lato"/>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4"/>
        <p:cNvGrpSpPr/>
        <p:nvPr/>
      </p:nvGrpSpPr>
      <p:grpSpPr>
        <a:xfrm>
          <a:off x="0" y="0"/>
          <a:ext cx="0" cy="0"/>
          <a:chOff x="0" y="0"/>
          <a:chExt cx="0" cy="0"/>
        </a:xfrm>
      </p:grpSpPr>
      <p:pic>
        <p:nvPicPr>
          <p:cNvPr id="155" name="Google Shape;155;p19" descr="image.png"/>
          <p:cNvPicPr preferRelativeResize="0"/>
          <p:nvPr/>
        </p:nvPicPr>
        <p:blipFill rotWithShape="1">
          <a:blip r:embed="rId3">
            <a:alphaModFix/>
          </a:blip>
          <a:srcRect/>
          <a:stretch/>
        </p:blipFill>
        <p:spPr>
          <a:xfrm>
            <a:off x="8255" y="10160"/>
            <a:ext cx="12192000" cy="6858000"/>
          </a:xfrm>
          <a:prstGeom prst="rect">
            <a:avLst/>
          </a:prstGeom>
          <a:noFill/>
          <a:ln>
            <a:noFill/>
          </a:ln>
        </p:spPr>
      </p:pic>
      <p:sp>
        <p:nvSpPr>
          <p:cNvPr id="156" name="Google Shape;156;p19"/>
          <p:cNvSpPr txBox="1"/>
          <p:nvPr/>
        </p:nvSpPr>
        <p:spPr>
          <a:xfrm>
            <a:off x="714375" y="571500"/>
            <a:ext cx="5250600" cy="4386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F172A"/>
                </a:solidFill>
                <a:latin typeface="Poppins"/>
                <a:ea typeface="Poppins"/>
                <a:cs typeface="Poppins"/>
                <a:sym typeface="Poppins"/>
              </a:rPr>
              <a:t>IoT Architecture</a:t>
            </a:r>
            <a:endParaRPr/>
          </a:p>
        </p:txBody>
      </p:sp>
      <p:sp>
        <p:nvSpPr>
          <p:cNvPr id="157" name="Google Shape;157;p19"/>
          <p:cNvSpPr/>
          <p:nvPr/>
        </p:nvSpPr>
        <p:spPr>
          <a:xfrm>
            <a:off x="571500" y="571500"/>
            <a:ext cx="57150" cy="542925"/>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8" name="Google Shape;158;p19"/>
          <p:cNvSpPr txBox="1"/>
          <p:nvPr/>
        </p:nvSpPr>
        <p:spPr>
          <a:xfrm>
            <a:off x="600075" y="2347950"/>
            <a:ext cx="5400675"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dirty="0">
                <a:solidFill>
                  <a:srgbClr val="1E293B"/>
                </a:solidFill>
                <a:latin typeface="Poppins SemiBold"/>
                <a:ea typeface="Poppins SemiBold"/>
                <a:cs typeface="Poppins SemiBold"/>
                <a:sym typeface="Poppins SemiBold"/>
              </a:rPr>
              <a:t>System Data Flow</a:t>
            </a:r>
            <a:endParaRPr dirty="0"/>
          </a:p>
        </p:txBody>
      </p:sp>
      <p:sp>
        <p:nvSpPr>
          <p:cNvPr id="159" name="Google Shape;159;p19"/>
          <p:cNvSpPr txBox="1"/>
          <p:nvPr/>
        </p:nvSpPr>
        <p:spPr>
          <a:xfrm>
            <a:off x="571500" y="2875008"/>
            <a:ext cx="5143500" cy="1218902"/>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dirty="0">
                <a:solidFill>
                  <a:srgbClr val="334155"/>
                </a:solidFill>
                <a:latin typeface="Lato"/>
                <a:ea typeface="Lato"/>
                <a:cs typeface="Lato"/>
                <a:sym typeface="Lato"/>
              </a:rPr>
              <a:t>The IoT Data Pipeline Architecture consists of three key processing steps: Ingestion, Processing, and Presentation. The Ingestion layer automatically captures raw metrics from smart sensors. The Processing layer configures natural language models to extract compliance data. The Presentation layer visualizes live circular metrics on the interactive dashboard.</a:t>
            </a:r>
            <a:endParaRPr dirty="0"/>
          </a:p>
        </p:txBody>
      </p:sp>
      <p:pic>
        <p:nvPicPr>
          <p:cNvPr id="2" name="Picture 1">
            <a:extLst>
              <a:ext uri="{FF2B5EF4-FFF2-40B4-BE49-F238E27FC236}">
                <a16:creationId xmlns:a16="http://schemas.microsoft.com/office/drawing/2014/main" id="{A8814D7F-79BD-8CC4-3C6B-8E9153975D7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1537"/>
          <a:stretch/>
        </p:blipFill>
        <p:spPr bwMode="auto">
          <a:xfrm>
            <a:off x="5964975" y="2243625"/>
            <a:ext cx="5731510" cy="26847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4"/>
        <p:cNvGrpSpPr/>
        <p:nvPr/>
      </p:nvGrpSpPr>
      <p:grpSpPr>
        <a:xfrm>
          <a:off x="0" y="0"/>
          <a:ext cx="0" cy="0"/>
          <a:chOff x="0" y="0"/>
          <a:chExt cx="0" cy="0"/>
        </a:xfrm>
      </p:grpSpPr>
      <p:pic>
        <p:nvPicPr>
          <p:cNvPr id="165" name="Google Shape;165;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graphicFrame>
        <p:nvGraphicFramePr>
          <p:cNvPr id="166" name="Google Shape;166;p20"/>
          <p:cNvGraphicFramePr/>
          <p:nvPr/>
        </p:nvGraphicFramePr>
        <p:xfrm>
          <a:off x="571500" y="2616993"/>
          <a:ext cx="11049000" cy="2452650"/>
        </p:xfrm>
        <a:graphic>
          <a:graphicData uri="http://schemas.openxmlformats.org/drawingml/2006/table">
            <a:tbl>
              <a:tblPr firstRow="1" bandRow="1">
                <a:noFill/>
                <a:tableStyleId>{701E9FBC-871D-47B4-BE0A-EDEA80E7EB72}</a:tableStyleId>
              </a:tblPr>
              <a:tblGrid>
                <a:gridCol w="2161725">
                  <a:extLst>
                    <a:ext uri="{9D8B030D-6E8A-4147-A177-3AD203B41FA5}">
                      <a16:colId xmlns:a16="http://schemas.microsoft.com/office/drawing/2014/main" val="20000"/>
                    </a:ext>
                  </a:extLst>
                </a:gridCol>
                <a:gridCol w="3522750">
                  <a:extLst>
                    <a:ext uri="{9D8B030D-6E8A-4147-A177-3AD203B41FA5}">
                      <a16:colId xmlns:a16="http://schemas.microsoft.com/office/drawing/2014/main" val="20001"/>
                    </a:ext>
                  </a:extLst>
                </a:gridCol>
                <a:gridCol w="3102475">
                  <a:extLst>
                    <a:ext uri="{9D8B030D-6E8A-4147-A177-3AD203B41FA5}">
                      <a16:colId xmlns:a16="http://schemas.microsoft.com/office/drawing/2014/main" val="20002"/>
                    </a:ext>
                  </a:extLst>
                </a:gridCol>
                <a:gridCol w="2262050">
                  <a:extLst>
                    <a:ext uri="{9D8B030D-6E8A-4147-A177-3AD203B41FA5}">
                      <a16:colId xmlns:a16="http://schemas.microsoft.com/office/drawing/2014/main" val="20003"/>
                    </a:ext>
                  </a:extLst>
                </a:gridCol>
              </a:tblGrid>
              <a:tr h="490525">
                <a:tc>
                  <a:txBody>
                    <a:bodyPr/>
                    <a:lstStyle/>
                    <a:p>
                      <a:pPr marL="0" marR="0" lvl="0" indent="0" algn="l" rtl="0">
                        <a:spcBef>
                          <a:spcPts val="0"/>
                        </a:spcBef>
                        <a:spcAft>
                          <a:spcPts val="0"/>
                        </a:spcAft>
                        <a:buNone/>
                      </a:pPr>
                      <a:r>
                        <a:rPr lang="en-US" sz="1125" b="1" i="0" u="none" strike="noStrike" cap="none">
                          <a:solidFill>
                            <a:srgbClr val="0F172A"/>
                          </a:solidFill>
                          <a:latin typeface="Poppins"/>
                          <a:ea typeface="Poppins"/>
                          <a:cs typeface="Poppins"/>
                          <a:sym typeface="Poppins"/>
                        </a:rPr>
                        <a:t>Validation Parameter</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8FAFC"/>
                    </a:solidFill>
                  </a:tcPr>
                </a:tc>
                <a:tc>
                  <a:txBody>
                    <a:bodyPr/>
                    <a:lstStyle/>
                    <a:p>
                      <a:pPr marL="0" marR="0" lvl="0" indent="0" algn="l" rtl="0">
                        <a:spcBef>
                          <a:spcPts val="0"/>
                        </a:spcBef>
                        <a:spcAft>
                          <a:spcPts val="0"/>
                        </a:spcAft>
                        <a:buNone/>
                      </a:pPr>
                      <a:r>
                        <a:rPr lang="en-US" sz="1125" b="1" i="0" u="none" strike="noStrike" cap="none">
                          <a:solidFill>
                            <a:srgbClr val="0F172A"/>
                          </a:solidFill>
                          <a:latin typeface="Poppins"/>
                          <a:ea typeface="Poppins"/>
                          <a:cs typeface="Poppins"/>
                          <a:sym typeface="Poppins"/>
                        </a:rPr>
                        <a:t>Target Indicator</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8FAFC"/>
                    </a:solidFill>
                  </a:tcPr>
                </a:tc>
                <a:tc>
                  <a:txBody>
                    <a:bodyPr/>
                    <a:lstStyle/>
                    <a:p>
                      <a:pPr marL="0" marR="0" lvl="0" indent="0" algn="l" rtl="0">
                        <a:spcBef>
                          <a:spcPts val="0"/>
                        </a:spcBef>
                        <a:spcAft>
                          <a:spcPts val="0"/>
                        </a:spcAft>
                        <a:buNone/>
                      </a:pPr>
                      <a:r>
                        <a:rPr lang="en-US" sz="1125" b="1" i="0" u="none" strike="noStrike" cap="none">
                          <a:solidFill>
                            <a:srgbClr val="0F172A"/>
                          </a:solidFill>
                          <a:latin typeface="Poppins"/>
                          <a:ea typeface="Poppins"/>
                          <a:cs typeface="Poppins"/>
                          <a:sym typeface="Poppins"/>
                        </a:rPr>
                        <a:t>Source Type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8FAFC"/>
                    </a:solidFill>
                  </a:tcPr>
                </a:tc>
                <a:tc>
                  <a:txBody>
                    <a:bodyPr/>
                    <a:lstStyle/>
                    <a:p>
                      <a:pPr marL="0" marR="0" lvl="0" indent="0" algn="l" rtl="0">
                        <a:spcBef>
                          <a:spcPts val="0"/>
                        </a:spcBef>
                        <a:spcAft>
                          <a:spcPts val="0"/>
                        </a:spcAft>
                        <a:buNone/>
                      </a:pPr>
                      <a:r>
                        <a:rPr lang="en-US" sz="1125" b="1" i="0" u="none" strike="noStrike" cap="none">
                          <a:solidFill>
                            <a:srgbClr val="0F172A"/>
                          </a:solidFill>
                          <a:latin typeface="Poppins"/>
                          <a:ea typeface="Poppins"/>
                          <a:cs typeface="Poppins"/>
                          <a:sym typeface="Poppins"/>
                        </a:rPr>
                        <a:t>Ethical Action Protocol</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8FAFC"/>
                    </a:solidFill>
                  </a:tcPr>
                </a:tc>
                <a:extLst>
                  <a:ext uri="{0D108BD9-81ED-4DB2-BD59-A6C34878D82A}">
                    <a16:rowId xmlns:a16="http://schemas.microsoft.com/office/drawing/2014/main" val="10000"/>
                  </a:ext>
                </a:extLst>
              </a:tr>
              <a:tr h="490525">
                <a:tc>
                  <a:txBody>
                    <a:bodyPr/>
                    <a:lstStyle/>
                    <a:p>
                      <a:pPr marL="0" marR="0" lvl="0" indent="0" algn="l" rtl="0">
                        <a:spcBef>
                          <a:spcPts val="0"/>
                        </a:spcBef>
                        <a:spcAft>
                          <a:spcPts val="0"/>
                        </a:spcAft>
                        <a:buNone/>
                      </a:pPr>
                      <a:r>
                        <a:rPr lang="en-US" sz="1125" b="1" i="0" u="none" strike="noStrike" cap="none">
                          <a:solidFill>
                            <a:srgbClr val="475569"/>
                          </a:solidFill>
                          <a:latin typeface="Lato"/>
                          <a:ea typeface="Lato"/>
                          <a:cs typeface="Lato"/>
                          <a:sym typeface="Lato"/>
                        </a:rPr>
                        <a:t>Material Recovery</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Achieve fifteen to twenty percent improvement</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SUEZ UK Environmental Reports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Strict data minimization</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490525">
                <a:tc>
                  <a:txBody>
                    <a:bodyPr/>
                    <a:lstStyle/>
                    <a:p>
                      <a:pPr marL="0" marR="0" lvl="0" indent="0" algn="l" rtl="0">
                        <a:spcBef>
                          <a:spcPts val="0"/>
                        </a:spcBef>
                        <a:spcAft>
                          <a:spcPts val="0"/>
                        </a:spcAft>
                        <a:buNone/>
                      </a:pPr>
                      <a:r>
                        <a:rPr lang="en-US" sz="1125" b="1" i="0" u="none" strike="noStrike" cap="none">
                          <a:solidFill>
                            <a:srgbClr val="475569"/>
                          </a:solidFill>
                          <a:latin typeface="Lato"/>
                          <a:ea typeface="Lato"/>
                          <a:cs typeface="Lato"/>
                          <a:sym typeface="Lato"/>
                        </a:rPr>
                        <a:t>Contamination Rate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Drive fifteen percent batch reduction</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Anonymized interviews </a:t>
                      </a:r>
                      <a:r>
                        <a:rPr lang="en-US" sz="1125">
                          <a:solidFill>
                            <a:srgbClr val="475569"/>
                          </a:solidFill>
                          <a:latin typeface="Lato"/>
                          <a:ea typeface="Lato"/>
                          <a:cs typeface="Lato"/>
                          <a:sym typeface="Lato"/>
                        </a:rPr>
                        <a:t>if necessary</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Full identity masking</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2"/>
                  </a:ext>
                </a:extLst>
              </a:tr>
              <a:tr h="490525">
                <a:tc>
                  <a:txBody>
                    <a:bodyPr/>
                    <a:lstStyle/>
                    <a:p>
                      <a:pPr marL="0" marR="0" lvl="0" indent="0" algn="l" rtl="0">
                        <a:spcBef>
                          <a:spcPts val="0"/>
                        </a:spcBef>
                        <a:spcAft>
                          <a:spcPts val="0"/>
                        </a:spcAft>
                        <a:buNone/>
                      </a:pPr>
                      <a:r>
                        <a:rPr lang="en-US" sz="1125" b="1" i="0" u="none" strike="noStrike" cap="none">
                          <a:solidFill>
                            <a:srgbClr val="475569"/>
                          </a:solidFill>
                          <a:latin typeface="Lato"/>
                          <a:ea typeface="Lato"/>
                          <a:cs typeface="Lato"/>
                          <a:sym typeface="Lato"/>
                        </a:rPr>
                        <a:t>Pipeline Latency</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Establish low latency data execution</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Public carbon disclosure databases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Institutional ethics approval</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490550">
                <a:tc>
                  <a:txBody>
                    <a:bodyPr/>
                    <a:lstStyle/>
                    <a:p>
                      <a:pPr marL="0" marR="0" lvl="0" indent="0" algn="l" rtl="0">
                        <a:spcBef>
                          <a:spcPts val="0"/>
                        </a:spcBef>
                        <a:spcAft>
                          <a:spcPts val="0"/>
                        </a:spcAft>
                        <a:buNone/>
                      </a:pPr>
                      <a:r>
                        <a:rPr lang="en-US" sz="1125" b="1" i="0" u="none" strike="noStrike" cap="none">
                          <a:solidFill>
                            <a:srgbClr val="475569"/>
                          </a:solidFill>
                          <a:latin typeface="Lato"/>
                          <a:ea typeface="Lato"/>
                          <a:cs typeface="Lato"/>
                          <a:sym typeface="Lato"/>
                        </a:rPr>
                        <a:t>Compliance Check</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Generate fully auditable Taxonomy records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EU Corporate Sustainability open portals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125" b="0" i="0" u="none" strike="noStrike" cap="none">
                          <a:solidFill>
                            <a:srgbClr val="475569"/>
                          </a:solidFill>
                          <a:latin typeface="Lato"/>
                          <a:ea typeface="Lato"/>
                          <a:cs typeface="Lato"/>
                          <a:sym typeface="Lato"/>
                        </a:rPr>
                        <a:t>Open source alignment</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167" name="Google Shape;167;p20"/>
          <p:cNvSpPr/>
          <p:nvPr/>
        </p:nvSpPr>
        <p:spPr>
          <a:xfrm>
            <a:off x="571500" y="3093243"/>
            <a:ext cx="216172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8" name="Google Shape;168;p20"/>
          <p:cNvSpPr/>
          <p:nvPr/>
        </p:nvSpPr>
        <p:spPr>
          <a:xfrm>
            <a:off x="2733228" y="3093243"/>
            <a:ext cx="352276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9" name="Google Shape;169;p20"/>
          <p:cNvSpPr/>
          <p:nvPr/>
        </p:nvSpPr>
        <p:spPr>
          <a:xfrm>
            <a:off x="6255990" y="3093243"/>
            <a:ext cx="310247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0" name="Google Shape;170;p20"/>
          <p:cNvSpPr/>
          <p:nvPr/>
        </p:nvSpPr>
        <p:spPr>
          <a:xfrm>
            <a:off x="9358461" y="3093243"/>
            <a:ext cx="226203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1" name="Google Shape;171;p20"/>
          <p:cNvSpPr/>
          <p:nvPr/>
        </p:nvSpPr>
        <p:spPr>
          <a:xfrm>
            <a:off x="571500" y="3583781"/>
            <a:ext cx="216172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2" name="Google Shape;172;p20"/>
          <p:cNvSpPr/>
          <p:nvPr/>
        </p:nvSpPr>
        <p:spPr>
          <a:xfrm>
            <a:off x="2733228" y="3583781"/>
            <a:ext cx="352276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3" name="Google Shape;173;p20"/>
          <p:cNvSpPr/>
          <p:nvPr/>
        </p:nvSpPr>
        <p:spPr>
          <a:xfrm>
            <a:off x="6255990" y="3583781"/>
            <a:ext cx="310247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4" name="Google Shape;174;p20"/>
          <p:cNvSpPr/>
          <p:nvPr/>
        </p:nvSpPr>
        <p:spPr>
          <a:xfrm>
            <a:off x="9358461" y="3583781"/>
            <a:ext cx="226203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5" name="Google Shape;175;p20"/>
          <p:cNvSpPr/>
          <p:nvPr/>
        </p:nvSpPr>
        <p:spPr>
          <a:xfrm>
            <a:off x="571500" y="4074318"/>
            <a:ext cx="216172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6" name="Google Shape;176;p20"/>
          <p:cNvSpPr/>
          <p:nvPr/>
        </p:nvSpPr>
        <p:spPr>
          <a:xfrm>
            <a:off x="2733228" y="4074318"/>
            <a:ext cx="352276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7" name="Google Shape;177;p20"/>
          <p:cNvSpPr/>
          <p:nvPr/>
        </p:nvSpPr>
        <p:spPr>
          <a:xfrm>
            <a:off x="6255990" y="4074318"/>
            <a:ext cx="310247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8" name="Google Shape;178;p20"/>
          <p:cNvSpPr/>
          <p:nvPr/>
        </p:nvSpPr>
        <p:spPr>
          <a:xfrm>
            <a:off x="9358461" y="4074318"/>
            <a:ext cx="226203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9" name="Google Shape;179;p20"/>
          <p:cNvSpPr/>
          <p:nvPr/>
        </p:nvSpPr>
        <p:spPr>
          <a:xfrm>
            <a:off x="571500" y="4564856"/>
            <a:ext cx="216172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0" name="Google Shape;180;p20"/>
          <p:cNvSpPr/>
          <p:nvPr/>
        </p:nvSpPr>
        <p:spPr>
          <a:xfrm>
            <a:off x="2733228" y="4564856"/>
            <a:ext cx="352276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1" name="Google Shape;181;p20"/>
          <p:cNvSpPr/>
          <p:nvPr/>
        </p:nvSpPr>
        <p:spPr>
          <a:xfrm>
            <a:off x="6255990" y="4564856"/>
            <a:ext cx="310247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2" name="Google Shape;182;p20"/>
          <p:cNvSpPr/>
          <p:nvPr/>
        </p:nvSpPr>
        <p:spPr>
          <a:xfrm>
            <a:off x="9358461" y="4564856"/>
            <a:ext cx="226203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3" name="Google Shape;183;p20"/>
          <p:cNvSpPr/>
          <p:nvPr/>
        </p:nvSpPr>
        <p:spPr>
          <a:xfrm>
            <a:off x="571500" y="5055393"/>
            <a:ext cx="216172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4" name="Google Shape;184;p20"/>
          <p:cNvSpPr/>
          <p:nvPr/>
        </p:nvSpPr>
        <p:spPr>
          <a:xfrm>
            <a:off x="2733228" y="5055393"/>
            <a:ext cx="352276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5" name="Google Shape;185;p20"/>
          <p:cNvSpPr/>
          <p:nvPr/>
        </p:nvSpPr>
        <p:spPr>
          <a:xfrm>
            <a:off x="6255990" y="5055393"/>
            <a:ext cx="3102471"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6" name="Google Shape;186;p20"/>
          <p:cNvSpPr/>
          <p:nvPr/>
        </p:nvSpPr>
        <p:spPr>
          <a:xfrm>
            <a:off x="9358461" y="5055393"/>
            <a:ext cx="2262038"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7" name="Google Shape;187;p20"/>
          <p:cNvSpPr txBox="1"/>
          <p:nvPr/>
        </p:nvSpPr>
        <p:spPr>
          <a:xfrm>
            <a:off x="714375" y="571500"/>
            <a:ext cx="11451300" cy="4386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F172A"/>
                </a:solidFill>
                <a:latin typeface="Poppins"/>
                <a:ea typeface="Poppins"/>
                <a:cs typeface="Poppins"/>
                <a:sym typeface="Poppins"/>
              </a:rPr>
              <a:t>Metrics &amp; Materials</a:t>
            </a:r>
            <a:endParaRPr/>
          </a:p>
        </p:txBody>
      </p:sp>
      <p:sp>
        <p:nvSpPr>
          <p:cNvPr id="188" name="Google Shape;188;p20"/>
          <p:cNvSpPr/>
          <p:nvPr/>
        </p:nvSpPr>
        <p:spPr>
          <a:xfrm>
            <a:off x="571500" y="571500"/>
            <a:ext cx="57150" cy="542925"/>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92"/>
        <p:cNvGrpSpPr/>
        <p:nvPr/>
      </p:nvGrpSpPr>
      <p:grpSpPr>
        <a:xfrm>
          <a:off x="0" y="0"/>
          <a:ext cx="0" cy="0"/>
          <a:chOff x="0" y="0"/>
          <a:chExt cx="0" cy="0"/>
        </a:xfrm>
      </p:grpSpPr>
      <p:pic>
        <p:nvPicPr>
          <p:cNvPr id="193" name="Google Shape;193;p21"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94" name="Google Shape;194;p21" descr="image.png"/>
          <p:cNvPicPr preferRelativeResize="0"/>
          <p:nvPr/>
        </p:nvPicPr>
        <p:blipFill rotWithShape="1">
          <a:blip r:embed="rId4">
            <a:alphaModFix/>
          </a:blip>
          <a:srcRect/>
          <a:stretch/>
        </p:blipFill>
        <p:spPr>
          <a:xfrm>
            <a:off x="571500" y="2750343"/>
            <a:ext cx="3555950" cy="2185987"/>
          </a:xfrm>
          <a:prstGeom prst="rect">
            <a:avLst/>
          </a:prstGeom>
          <a:noFill/>
          <a:ln>
            <a:noFill/>
          </a:ln>
        </p:spPr>
      </p:pic>
      <p:pic>
        <p:nvPicPr>
          <p:cNvPr id="195" name="Google Shape;195;p21" descr="image.png"/>
          <p:cNvPicPr preferRelativeResize="0"/>
          <p:nvPr/>
        </p:nvPicPr>
        <p:blipFill rotWithShape="1">
          <a:blip r:embed="rId5">
            <a:alphaModFix/>
          </a:blip>
          <a:srcRect/>
          <a:stretch/>
        </p:blipFill>
        <p:spPr>
          <a:xfrm>
            <a:off x="4317950" y="2750343"/>
            <a:ext cx="3555950" cy="2185987"/>
          </a:xfrm>
          <a:prstGeom prst="rect">
            <a:avLst/>
          </a:prstGeom>
          <a:noFill/>
          <a:ln>
            <a:noFill/>
          </a:ln>
        </p:spPr>
      </p:pic>
      <p:pic>
        <p:nvPicPr>
          <p:cNvPr id="196" name="Google Shape;196;p21" descr="image.png"/>
          <p:cNvPicPr preferRelativeResize="0"/>
          <p:nvPr/>
        </p:nvPicPr>
        <p:blipFill rotWithShape="1">
          <a:blip r:embed="rId6">
            <a:alphaModFix/>
          </a:blip>
          <a:srcRect/>
          <a:stretch/>
        </p:blipFill>
        <p:spPr>
          <a:xfrm>
            <a:off x="8064400" y="2750343"/>
            <a:ext cx="3555950" cy="2185987"/>
          </a:xfrm>
          <a:prstGeom prst="rect">
            <a:avLst/>
          </a:prstGeom>
          <a:noFill/>
          <a:ln>
            <a:noFill/>
          </a:ln>
        </p:spPr>
      </p:pic>
      <p:sp>
        <p:nvSpPr>
          <p:cNvPr id="197" name="Google Shape;197;p21"/>
          <p:cNvSpPr txBox="1"/>
          <p:nvPr/>
        </p:nvSpPr>
        <p:spPr>
          <a:xfrm>
            <a:off x="819150" y="3483768"/>
            <a:ext cx="321368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1E293B"/>
                </a:solidFill>
                <a:latin typeface="Poppins SemiBold"/>
                <a:ea typeface="Poppins SemiBold"/>
                <a:cs typeface="Poppins SemiBold"/>
                <a:sym typeface="Poppins SemiBold"/>
              </a:rPr>
              <a:t>Backend Setup</a:t>
            </a:r>
            <a:endParaRPr/>
          </a:p>
        </p:txBody>
      </p:sp>
      <p:sp>
        <p:nvSpPr>
          <p:cNvPr id="198" name="Google Shape;198;p21"/>
          <p:cNvSpPr txBox="1"/>
          <p:nvPr/>
        </p:nvSpPr>
        <p:spPr>
          <a:xfrm>
            <a:off x="819150" y="3931443"/>
            <a:ext cx="3060650" cy="642937"/>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a:solidFill>
                  <a:srgbClr val="475569"/>
                </a:solidFill>
                <a:latin typeface="Lato"/>
                <a:ea typeface="Lato"/>
                <a:cs typeface="Lato"/>
                <a:sym typeface="Lato"/>
              </a:rPr>
              <a:t>Python and Jupyter Notebook environments to execute clean scripts, handle missing values, and configure Scikit-learn algorithms.</a:t>
            </a:r>
            <a:endParaRPr/>
          </a:p>
        </p:txBody>
      </p:sp>
      <p:sp>
        <p:nvSpPr>
          <p:cNvPr id="199" name="Google Shape;199;p21"/>
          <p:cNvSpPr txBox="1"/>
          <p:nvPr/>
        </p:nvSpPr>
        <p:spPr>
          <a:xfrm>
            <a:off x="4565600" y="3483768"/>
            <a:ext cx="321368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1E293B"/>
                </a:solidFill>
                <a:latin typeface="Poppins SemiBold"/>
                <a:ea typeface="Poppins SemiBold"/>
                <a:cs typeface="Poppins SemiBold"/>
                <a:sym typeface="Poppins SemiBold"/>
              </a:rPr>
              <a:t>Front End Rendering</a:t>
            </a:r>
            <a:endParaRPr/>
          </a:p>
        </p:txBody>
      </p:sp>
      <p:sp>
        <p:nvSpPr>
          <p:cNvPr id="200" name="Google Shape;200;p21"/>
          <p:cNvSpPr txBox="1"/>
          <p:nvPr/>
        </p:nvSpPr>
        <p:spPr>
          <a:xfrm>
            <a:off x="4565600" y="3931443"/>
            <a:ext cx="3060650" cy="779059"/>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Java logic structures the application, while HTML, CSS, and google </a:t>
            </a:r>
            <a:r>
              <a:rPr lang="en-US" sz="1125" b="0" i="0" u="none" strike="noStrike" cap="none" dirty="0" err="1">
                <a:solidFill>
                  <a:srgbClr val="475569"/>
                </a:solidFill>
                <a:latin typeface="Lato"/>
                <a:ea typeface="Lato"/>
                <a:cs typeface="Lato"/>
                <a:sym typeface="Lato"/>
              </a:rPr>
              <a:t>colab</a:t>
            </a:r>
            <a:r>
              <a:rPr lang="en-US" sz="1125" b="0" i="0" u="none" strike="noStrike" cap="none" dirty="0">
                <a:solidFill>
                  <a:srgbClr val="475569"/>
                </a:solidFill>
                <a:latin typeface="Lato"/>
                <a:ea typeface="Lato"/>
                <a:cs typeface="Lato"/>
                <a:sym typeface="Lato"/>
              </a:rPr>
              <a:t> compile the interactive charts on the final dashboard.</a:t>
            </a:r>
            <a:endParaRPr dirty="0"/>
          </a:p>
        </p:txBody>
      </p:sp>
      <p:sp>
        <p:nvSpPr>
          <p:cNvPr id="201" name="Google Shape;201;p21"/>
          <p:cNvSpPr txBox="1"/>
          <p:nvPr/>
        </p:nvSpPr>
        <p:spPr>
          <a:xfrm>
            <a:off x="8312050" y="3483768"/>
            <a:ext cx="321368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1E293B"/>
                </a:solidFill>
                <a:latin typeface="Poppins SemiBold"/>
                <a:ea typeface="Poppins SemiBold"/>
                <a:cs typeface="Poppins SemiBold"/>
                <a:sym typeface="Poppins SemiBold"/>
              </a:rPr>
              <a:t>Execution Hardware</a:t>
            </a:r>
            <a:endParaRPr/>
          </a:p>
        </p:txBody>
      </p:sp>
      <p:sp>
        <p:nvSpPr>
          <p:cNvPr id="202" name="Google Shape;202;p21"/>
          <p:cNvSpPr txBox="1"/>
          <p:nvPr/>
        </p:nvSpPr>
        <p:spPr>
          <a:xfrm>
            <a:off x="8312050" y="3931443"/>
            <a:ext cx="3060650" cy="642937"/>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a:solidFill>
                  <a:srgbClr val="475569"/>
                </a:solidFill>
                <a:latin typeface="Lato"/>
                <a:ea typeface="Lato"/>
                <a:cs typeface="Lato"/>
                <a:sym typeface="Lato"/>
              </a:rPr>
              <a:t>Runs locally on a Dell G15 laptop platform equipped with eight gigabytes of RAM and standard graphical processing units.</a:t>
            </a:r>
            <a:endParaRPr/>
          </a:p>
        </p:txBody>
      </p:sp>
      <p:pic>
        <p:nvPicPr>
          <p:cNvPr id="203" name="Google Shape;203;p21" descr="image.png"/>
          <p:cNvPicPr preferRelativeResize="0"/>
          <p:nvPr/>
        </p:nvPicPr>
        <p:blipFill rotWithShape="1">
          <a:blip r:embed="rId7">
            <a:alphaModFix/>
          </a:blip>
          <a:srcRect/>
          <a:stretch/>
        </p:blipFill>
        <p:spPr>
          <a:xfrm>
            <a:off x="819150" y="2997993"/>
            <a:ext cx="304800" cy="342900"/>
          </a:xfrm>
          <a:prstGeom prst="rect">
            <a:avLst/>
          </a:prstGeom>
          <a:noFill/>
          <a:ln>
            <a:noFill/>
          </a:ln>
        </p:spPr>
      </p:pic>
      <p:pic>
        <p:nvPicPr>
          <p:cNvPr id="204" name="Google Shape;204;p21" descr="image.png"/>
          <p:cNvPicPr preferRelativeResize="0"/>
          <p:nvPr/>
        </p:nvPicPr>
        <p:blipFill rotWithShape="1">
          <a:blip r:embed="rId8">
            <a:alphaModFix/>
          </a:blip>
          <a:srcRect/>
          <a:stretch/>
        </p:blipFill>
        <p:spPr>
          <a:xfrm>
            <a:off x="4565600" y="2997993"/>
            <a:ext cx="428625" cy="342900"/>
          </a:xfrm>
          <a:prstGeom prst="rect">
            <a:avLst/>
          </a:prstGeom>
          <a:noFill/>
          <a:ln>
            <a:noFill/>
          </a:ln>
        </p:spPr>
      </p:pic>
      <p:pic>
        <p:nvPicPr>
          <p:cNvPr id="205" name="Google Shape;205;p21" descr="image.png"/>
          <p:cNvPicPr preferRelativeResize="0"/>
          <p:nvPr/>
        </p:nvPicPr>
        <p:blipFill rotWithShape="1">
          <a:blip r:embed="rId9">
            <a:alphaModFix/>
          </a:blip>
          <a:srcRect/>
          <a:stretch/>
        </p:blipFill>
        <p:spPr>
          <a:xfrm>
            <a:off x="8312050" y="2997993"/>
            <a:ext cx="428625" cy="342900"/>
          </a:xfrm>
          <a:prstGeom prst="rect">
            <a:avLst/>
          </a:prstGeom>
          <a:noFill/>
          <a:ln>
            <a:noFill/>
          </a:ln>
        </p:spPr>
      </p:pic>
      <p:sp>
        <p:nvSpPr>
          <p:cNvPr id="206" name="Google Shape;206;p21"/>
          <p:cNvSpPr txBox="1"/>
          <p:nvPr/>
        </p:nvSpPr>
        <p:spPr>
          <a:xfrm>
            <a:off x="714375" y="571500"/>
            <a:ext cx="11451431" cy="5429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F172A"/>
                </a:solidFill>
                <a:latin typeface="Poppins"/>
                <a:ea typeface="Poppins"/>
                <a:cs typeface="Poppins"/>
                <a:sym typeface="Poppins"/>
              </a:rPr>
              <a:t>Software &amp; Hardware Stack</a:t>
            </a:r>
            <a:endParaRPr/>
          </a:p>
        </p:txBody>
      </p:sp>
      <p:sp>
        <p:nvSpPr>
          <p:cNvPr id="207" name="Google Shape;207;p21"/>
          <p:cNvSpPr/>
          <p:nvPr/>
        </p:nvSpPr>
        <p:spPr>
          <a:xfrm>
            <a:off x="571500" y="571500"/>
            <a:ext cx="57150" cy="542925"/>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11"/>
        <p:cNvGrpSpPr/>
        <p:nvPr/>
      </p:nvGrpSpPr>
      <p:grpSpPr>
        <a:xfrm>
          <a:off x="0" y="0"/>
          <a:ext cx="0" cy="0"/>
          <a:chOff x="0" y="0"/>
          <a:chExt cx="0" cy="0"/>
        </a:xfrm>
      </p:grpSpPr>
      <p:pic>
        <p:nvPicPr>
          <p:cNvPr id="212" name="Google Shape;212;p22"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13" name="Google Shape;213;p22" descr="image.png"/>
          <p:cNvPicPr preferRelativeResize="0"/>
          <p:nvPr/>
        </p:nvPicPr>
        <p:blipFill rotWithShape="1">
          <a:blip r:embed="rId4">
            <a:alphaModFix/>
          </a:blip>
          <a:srcRect/>
          <a:stretch/>
        </p:blipFill>
        <p:spPr>
          <a:xfrm>
            <a:off x="571500" y="2224087"/>
            <a:ext cx="5334000" cy="3238500"/>
          </a:xfrm>
          <a:prstGeom prst="rect">
            <a:avLst/>
          </a:prstGeom>
          <a:noFill/>
          <a:ln>
            <a:noFill/>
          </a:ln>
        </p:spPr>
      </p:pic>
      <p:pic>
        <p:nvPicPr>
          <p:cNvPr id="214" name="Google Shape;214;p22" descr="image.png"/>
          <p:cNvPicPr preferRelativeResize="0"/>
          <p:nvPr/>
        </p:nvPicPr>
        <p:blipFill rotWithShape="1">
          <a:blip r:embed="rId5">
            <a:alphaModFix/>
          </a:blip>
          <a:srcRect/>
          <a:stretch/>
        </p:blipFill>
        <p:spPr>
          <a:xfrm>
            <a:off x="6286500" y="2224087"/>
            <a:ext cx="5334000" cy="3238500"/>
          </a:xfrm>
          <a:prstGeom prst="rect">
            <a:avLst/>
          </a:prstGeom>
          <a:noFill/>
          <a:ln>
            <a:noFill/>
          </a:ln>
        </p:spPr>
      </p:pic>
      <p:sp>
        <p:nvSpPr>
          <p:cNvPr id="215" name="Google Shape;215;p22"/>
          <p:cNvSpPr txBox="1"/>
          <p:nvPr/>
        </p:nvSpPr>
        <p:spPr>
          <a:xfrm>
            <a:off x="866775" y="2519362"/>
            <a:ext cx="498062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0284C7"/>
                </a:solidFill>
                <a:latin typeface="Poppins SemiBold"/>
                <a:ea typeface="Poppins SemiBold"/>
                <a:cs typeface="Poppins SemiBold"/>
                <a:sym typeface="Poppins SemiBold"/>
              </a:rPr>
              <a:t>System Implications</a:t>
            </a:r>
            <a:endParaRPr/>
          </a:p>
        </p:txBody>
      </p:sp>
      <p:sp>
        <p:nvSpPr>
          <p:cNvPr id="216" name="Google Shape;216;p22"/>
          <p:cNvSpPr txBox="1"/>
          <p:nvPr/>
        </p:nvSpPr>
        <p:spPr>
          <a:xfrm>
            <a:off x="866775" y="2967037"/>
            <a:ext cx="4743450" cy="779059"/>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dirty="0">
                <a:solidFill>
                  <a:srgbClr val="475569"/>
                </a:solidFill>
                <a:latin typeface="Lato"/>
                <a:ea typeface="Lato"/>
                <a:cs typeface="Lato"/>
                <a:sym typeface="Lato"/>
              </a:rPr>
              <a:t>Operational Decoupling:</a:t>
            </a:r>
            <a:r>
              <a:rPr lang="en-US" sz="1125" b="0" i="0" u="none" strike="noStrike" cap="none" dirty="0">
                <a:solidFill>
                  <a:srgbClr val="475569"/>
                </a:solidFill>
                <a:latin typeface="Lato"/>
                <a:ea typeface="Lato"/>
                <a:cs typeface="Lato"/>
                <a:sym typeface="Lato"/>
              </a:rPr>
              <a:t> Demonstrates a technical mechanism to dissociate profitability from waste volumes by monetizing raw sustainability metrics.</a:t>
            </a:r>
            <a:endParaRPr dirty="0"/>
          </a:p>
        </p:txBody>
      </p:sp>
      <p:sp>
        <p:nvSpPr>
          <p:cNvPr id="217" name="Google Shape;217;p22"/>
          <p:cNvSpPr txBox="1"/>
          <p:nvPr/>
        </p:nvSpPr>
        <p:spPr>
          <a:xfrm>
            <a:off x="866775" y="3814763"/>
            <a:ext cx="4743450" cy="519373"/>
          </a:xfrm>
          <a:prstGeom prst="rect">
            <a:avLst/>
          </a:prstGeom>
          <a:noFill/>
          <a:ln>
            <a:noFill/>
          </a:ln>
        </p:spPr>
        <p:txBody>
          <a:bodyPr spcFirstLastPara="1" wrap="square" lIns="0" tIns="0" rIns="0" bIns="0" anchor="t" anchorCtr="0">
            <a:spAutoFit/>
          </a:bodyPr>
          <a:lstStyle/>
          <a:p>
            <a:pPr lvl="0">
              <a:lnSpc>
                <a:spcPct val="149955"/>
              </a:lnSpc>
            </a:pPr>
            <a:r>
              <a:rPr lang="en-US" sz="1125" b="1" i="0" u="none" strike="noStrike" cap="none" dirty="0">
                <a:solidFill>
                  <a:srgbClr val="475569"/>
                </a:solidFill>
                <a:latin typeface="Lato"/>
                <a:ea typeface="Lato"/>
                <a:cs typeface="Lato"/>
                <a:sym typeface="Lato"/>
              </a:rPr>
              <a:t>Regulatory Preparedness:</a:t>
            </a:r>
            <a:r>
              <a:rPr lang="en-US" sz="1125" b="0" i="0" u="none" strike="noStrike" cap="none" dirty="0">
                <a:solidFill>
                  <a:srgbClr val="475569"/>
                </a:solidFill>
                <a:latin typeface="Lato"/>
                <a:ea typeface="Lato"/>
                <a:cs typeface="Lato"/>
                <a:sym typeface="Lato"/>
              </a:rPr>
              <a:t> </a:t>
            </a:r>
            <a:r>
              <a:rPr lang="en-US" sz="1125" dirty="0">
                <a:solidFill>
                  <a:srgbClr val="475569"/>
                </a:solidFill>
                <a:latin typeface="Lato"/>
                <a:ea typeface="Lato"/>
                <a:cs typeface="Lato"/>
                <a:sym typeface="Lato"/>
              </a:rPr>
              <a:t>Provides an auditable compliance engine that simplifies EU Taxonomy reporting and reduces compliance risks [9], [10].</a:t>
            </a:r>
            <a:endParaRPr dirty="0"/>
          </a:p>
        </p:txBody>
      </p:sp>
      <p:sp>
        <p:nvSpPr>
          <p:cNvPr id="218" name="Google Shape;218;p22"/>
          <p:cNvSpPr txBox="1"/>
          <p:nvPr/>
        </p:nvSpPr>
        <p:spPr>
          <a:xfrm>
            <a:off x="6581775" y="2519362"/>
            <a:ext cx="498062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0284C7"/>
                </a:solidFill>
                <a:latin typeface="Poppins SemiBold"/>
                <a:ea typeface="Poppins SemiBold"/>
                <a:cs typeface="Poppins SemiBold"/>
                <a:sym typeface="Poppins SemiBold"/>
              </a:rPr>
              <a:t>Recognized Constraints</a:t>
            </a:r>
            <a:endParaRPr/>
          </a:p>
        </p:txBody>
      </p:sp>
      <p:sp>
        <p:nvSpPr>
          <p:cNvPr id="219" name="Google Shape;219;p22"/>
          <p:cNvSpPr txBox="1"/>
          <p:nvPr/>
        </p:nvSpPr>
        <p:spPr>
          <a:xfrm>
            <a:off x="6581775" y="2967037"/>
            <a:ext cx="4743450" cy="428625"/>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a:solidFill>
                  <a:srgbClr val="475569"/>
                </a:solidFill>
                <a:latin typeface="Lato"/>
                <a:ea typeface="Lato"/>
                <a:cs typeface="Lato"/>
                <a:sym typeface="Lato"/>
              </a:rPr>
              <a:t>Data Dependencies:</a:t>
            </a:r>
            <a:r>
              <a:rPr lang="en-US" sz="1125" b="0" i="0" u="none" strike="noStrike" cap="none">
                <a:solidFill>
                  <a:srgbClr val="475569"/>
                </a:solidFill>
                <a:latin typeface="Lato"/>
                <a:ea typeface="Lato"/>
                <a:cs typeface="Lato"/>
                <a:sym typeface="Lato"/>
              </a:rPr>
              <a:t> System precision remains explicitly dependent upon inputs, as corrupted sheets degrade ML text mining accuracy.</a:t>
            </a:r>
            <a:endParaRPr/>
          </a:p>
        </p:txBody>
      </p:sp>
      <p:sp>
        <p:nvSpPr>
          <p:cNvPr id="220" name="Google Shape;220;p22"/>
          <p:cNvSpPr txBox="1"/>
          <p:nvPr/>
        </p:nvSpPr>
        <p:spPr>
          <a:xfrm>
            <a:off x="6581775" y="3509962"/>
            <a:ext cx="4743450" cy="428625"/>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a:solidFill>
                  <a:srgbClr val="475569"/>
                </a:solidFill>
                <a:latin typeface="Lato"/>
                <a:ea typeface="Lato"/>
                <a:cs typeface="Lato"/>
                <a:sym typeface="Lato"/>
              </a:rPr>
              <a:t>Scaling Boundaries:</a:t>
            </a:r>
            <a:r>
              <a:rPr lang="en-US" sz="1125" b="0" i="0" u="none" strike="noStrike" cap="none">
                <a:solidFill>
                  <a:srgbClr val="475569"/>
                </a:solidFill>
                <a:latin typeface="Lato"/>
                <a:ea typeface="Lato"/>
                <a:cs typeface="Lato"/>
                <a:sym typeface="Lato"/>
              </a:rPr>
              <a:t> Configured using SUEZ operational files and UK regulatory standards, demanding adaptation for foreign regions.</a:t>
            </a:r>
            <a:endParaRPr/>
          </a:p>
        </p:txBody>
      </p:sp>
      <p:sp>
        <p:nvSpPr>
          <p:cNvPr id="221" name="Google Shape;221;p22"/>
          <p:cNvSpPr txBox="1"/>
          <p:nvPr/>
        </p:nvSpPr>
        <p:spPr>
          <a:xfrm>
            <a:off x="714375" y="571500"/>
            <a:ext cx="11451431" cy="5429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F172A"/>
                </a:solidFill>
                <a:latin typeface="Poppins"/>
                <a:ea typeface="Poppins"/>
                <a:cs typeface="Poppins"/>
                <a:sym typeface="Poppins"/>
              </a:rPr>
              <a:t>Expected Results &amp; Limitations</a:t>
            </a:r>
            <a:endParaRPr/>
          </a:p>
        </p:txBody>
      </p:sp>
      <p:sp>
        <p:nvSpPr>
          <p:cNvPr id="222" name="Google Shape;222;p22"/>
          <p:cNvSpPr/>
          <p:nvPr/>
        </p:nvSpPr>
        <p:spPr>
          <a:xfrm>
            <a:off x="571500" y="571500"/>
            <a:ext cx="57150" cy="542925"/>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26"/>
        <p:cNvGrpSpPr/>
        <p:nvPr/>
      </p:nvGrpSpPr>
      <p:grpSpPr>
        <a:xfrm>
          <a:off x="0" y="0"/>
          <a:ext cx="0" cy="0"/>
          <a:chOff x="0" y="0"/>
          <a:chExt cx="0" cy="0"/>
        </a:xfrm>
      </p:grpSpPr>
      <p:pic>
        <p:nvPicPr>
          <p:cNvPr id="227" name="Google Shape;227;p23"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28" name="Google Shape;228;p23"/>
          <p:cNvSpPr txBox="1"/>
          <p:nvPr/>
        </p:nvSpPr>
        <p:spPr>
          <a:xfrm>
            <a:off x="714375" y="571500"/>
            <a:ext cx="5250600" cy="8775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a:solidFill>
                  <a:srgbClr val="0F172A"/>
                </a:solidFill>
                <a:latin typeface="Poppins"/>
                <a:ea typeface="Poppins"/>
                <a:cs typeface="Poppins"/>
                <a:sym typeface="Poppins"/>
              </a:rPr>
              <a:t>Proposed</a:t>
            </a:r>
            <a:r>
              <a:rPr lang="en-US" sz="2850" b="1" i="0" u="none" strike="noStrike" cap="none">
                <a:solidFill>
                  <a:srgbClr val="0F172A"/>
                </a:solidFill>
                <a:latin typeface="Poppins"/>
                <a:ea typeface="Poppins"/>
                <a:cs typeface="Poppins"/>
                <a:sym typeface="Poppins"/>
              </a:rPr>
              <a:t> Eight Week </a:t>
            </a:r>
            <a:r>
              <a:rPr lang="en-US" sz="2850" b="1">
                <a:solidFill>
                  <a:srgbClr val="0F172A"/>
                </a:solidFill>
                <a:latin typeface="Poppins"/>
                <a:ea typeface="Poppins"/>
                <a:cs typeface="Poppins"/>
                <a:sym typeface="Poppins"/>
              </a:rPr>
              <a:t>Gantt Chart (Timeline)</a:t>
            </a:r>
            <a:endParaRPr/>
          </a:p>
        </p:txBody>
      </p:sp>
      <p:sp>
        <p:nvSpPr>
          <p:cNvPr id="229" name="Google Shape;229;p23"/>
          <p:cNvSpPr/>
          <p:nvPr/>
        </p:nvSpPr>
        <p:spPr>
          <a:xfrm>
            <a:off x="571500" y="571500"/>
            <a:ext cx="57150" cy="1085850"/>
          </a:xfrm>
          <a:prstGeom prst="rect">
            <a:avLst/>
          </a:prstGeom>
          <a:solidFill>
            <a:srgbClr val="0284C7"/>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30" name="Google Shape;230;p23"/>
          <p:cNvSpPr txBox="1"/>
          <p:nvPr/>
        </p:nvSpPr>
        <p:spPr>
          <a:xfrm>
            <a:off x="571500" y="3210073"/>
            <a:ext cx="5400675"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1E293B"/>
                </a:solidFill>
                <a:latin typeface="Poppins SemiBold"/>
                <a:ea typeface="Poppins SemiBold"/>
                <a:cs typeface="Poppins SemiBold"/>
                <a:sym typeface="Poppins SemiBold"/>
              </a:rPr>
              <a:t>Milestone Progression</a:t>
            </a:r>
            <a:endParaRPr/>
          </a:p>
        </p:txBody>
      </p:sp>
      <p:sp>
        <p:nvSpPr>
          <p:cNvPr id="231" name="Google Shape;231;p23"/>
          <p:cNvSpPr txBox="1"/>
          <p:nvPr/>
        </p:nvSpPr>
        <p:spPr>
          <a:xfrm>
            <a:off x="571500" y="3657748"/>
            <a:ext cx="5143500" cy="1366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334155"/>
                </a:solidFill>
                <a:latin typeface="Lato"/>
                <a:ea typeface="Lato"/>
                <a:cs typeface="Lato"/>
                <a:sym typeface="Lato"/>
              </a:rPr>
              <a:t>The project schedule </a:t>
            </a:r>
            <a:r>
              <a:rPr lang="en-US" sz="1200">
                <a:solidFill>
                  <a:srgbClr val="334155"/>
                </a:solidFill>
                <a:latin typeface="Lato"/>
                <a:ea typeface="Lato"/>
                <a:cs typeface="Lato"/>
                <a:sym typeface="Lato"/>
              </a:rPr>
              <a:t>will operate</a:t>
            </a:r>
            <a:r>
              <a:rPr lang="en-US" sz="1200" b="0" i="0" u="none" strike="noStrike" cap="none">
                <a:solidFill>
                  <a:srgbClr val="334155"/>
                </a:solidFill>
                <a:latin typeface="Lato"/>
                <a:ea typeface="Lato"/>
                <a:cs typeface="Lato"/>
                <a:sym typeface="Lato"/>
              </a:rPr>
              <a:t> on an eight week sprint. Weeks one to four focus on literature reviews, system audits, and field data gathering. Weeks five and six transition to relational modeling and backend development. Weeks seven and eight conclude with front end building, system testing, and dissertation synthesis.</a:t>
            </a:r>
            <a:endParaRPr/>
          </a:p>
        </p:txBody>
      </p:sp>
      <p:pic>
        <p:nvPicPr>
          <p:cNvPr id="232" name="Google Shape;232;p23" title="time 20.40.22.png"/>
          <p:cNvPicPr preferRelativeResize="0"/>
          <p:nvPr/>
        </p:nvPicPr>
        <p:blipFill>
          <a:blip r:embed="rId4">
            <a:alphaModFix/>
          </a:blip>
          <a:stretch>
            <a:fillRect/>
          </a:stretch>
        </p:blipFill>
        <p:spPr>
          <a:xfrm>
            <a:off x="5715011" y="2377100"/>
            <a:ext cx="5953116" cy="31350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B676F-EF58-E733-B703-59964F42D6B7}"/>
              </a:ext>
            </a:extLst>
          </p:cNvPr>
          <p:cNvSpPr>
            <a:spLocks noGrp="1"/>
          </p:cNvSpPr>
          <p:nvPr>
            <p:ph type="title"/>
          </p:nvPr>
        </p:nvSpPr>
        <p:spPr>
          <a:xfrm>
            <a:off x="237067" y="427038"/>
            <a:ext cx="5442155" cy="472614"/>
          </a:xfrm>
        </p:spPr>
        <p:style>
          <a:lnRef idx="2">
            <a:schemeClr val="accent1"/>
          </a:lnRef>
          <a:fillRef idx="1">
            <a:schemeClr val="lt1"/>
          </a:fillRef>
          <a:effectRef idx="0">
            <a:schemeClr val="accent1"/>
          </a:effectRef>
          <a:fontRef idx="minor">
            <a:schemeClr val="dk1"/>
          </a:fontRef>
        </p:style>
        <p:txBody>
          <a:bodyPr>
            <a:normAutofit fontScale="90000"/>
          </a:bodyPr>
          <a:lstStyle/>
          <a:p>
            <a:r>
              <a:rPr lang="en-US" dirty="0"/>
              <a:t>References (IEEE)</a:t>
            </a:r>
          </a:p>
        </p:txBody>
      </p:sp>
      <p:sp>
        <p:nvSpPr>
          <p:cNvPr id="3" name="Text Placeholder 2">
            <a:extLst>
              <a:ext uri="{FF2B5EF4-FFF2-40B4-BE49-F238E27FC236}">
                <a16:creationId xmlns:a16="http://schemas.microsoft.com/office/drawing/2014/main" id="{D1C70ECE-A9BA-E8B9-8DED-A88E41149657}"/>
              </a:ext>
            </a:extLst>
          </p:cNvPr>
          <p:cNvSpPr>
            <a:spLocks noGrp="1"/>
          </p:cNvSpPr>
          <p:nvPr>
            <p:ph type="body" idx="1"/>
          </p:nvPr>
        </p:nvSpPr>
        <p:spPr>
          <a:xfrm>
            <a:off x="73743" y="1127586"/>
            <a:ext cx="6877664" cy="5730414"/>
          </a:xfrm>
        </p:spPr>
        <p:txBody>
          <a:bodyPr>
            <a:normAutofit fontScale="47500" lnSpcReduction="20000"/>
          </a:bodyPr>
          <a:lstStyle/>
          <a:p>
            <a:pPr marL="114300" indent="0">
              <a:buNone/>
            </a:pPr>
            <a:r>
              <a:rPr lang="en-US" b="1" dirty="0"/>
              <a:t>[1]</a:t>
            </a:r>
            <a:r>
              <a:rPr lang="en-US" dirty="0"/>
              <a:t> SUEZ, “Presentation of the SUEZ Group,” </a:t>
            </a:r>
            <a:r>
              <a:rPr lang="en-US" i="1" dirty="0"/>
              <a:t>SUEZ</a:t>
            </a:r>
            <a:r>
              <a:rPr lang="en-US" dirty="0"/>
              <a:t>. [Online]. Available: </a:t>
            </a:r>
            <a:r>
              <a:rPr lang="en-US" dirty="0">
                <a:hlinkClick r:id="rId2"/>
              </a:rPr>
              <a:t>https://www.suez.com/en/group/about-us</a:t>
            </a:r>
            <a:r>
              <a:rPr lang="en-US" dirty="0"/>
              <a:t>. [Accessed: Jun. 27, 2026].</a:t>
            </a:r>
          </a:p>
          <a:p>
            <a:pPr marL="114300" indent="0">
              <a:buNone/>
            </a:pPr>
            <a:r>
              <a:rPr lang="en-US" b="1" dirty="0"/>
              <a:t>[2]</a:t>
            </a:r>
            <a:r>
              <a:rPr lang="en-US" dirty="0"/>
              <a:t> European Commission, “EU taxonomy for sustainable activities,” </a:t>
            </a:r>
            <a:r>
              <a:rPr lang="en-US" i="1" dirty="0"/>
              <a:t>European Commission</a:t>
            </a:r>
            <a:r>
              <a:rPr lang="en-US" dirty="0"/>
              <a:t>. [Online]. Available: </a:t>
            </a:r>
            <a:r>
              <a:rPr lang="en-US" dirty="0">
                <a:hlinkClick r:id="rId3"/>
              </a:rPr>
              <a:t>https://finance.ec.europa.eu/sustainable-finance/tools-and-standards/eu-taxonomy-sustainable-activities_en</a:t>
            </a:r>
            <a:r>
              <a:rPr lang="en-US" dirty="0"/>
              <a:t>. [Accessed: Jul. 1, 2026].</a:t>
            </a:r>
          </a:p>
          <a:p>
            <a:pPr marL="114300" indent="0">
              <a:buNone/>
            </a:pPr>
            <a:r>
              <a:rPr lang="en-US" b="1" dirty="0"/>
              <a:t>[3]</a:t>
            </a:r>
            <a:r>
              <a:rPr lang="en-US" dirty="0"/>
              <a:t> International Organization for Standardization, “ISO 20400:2017 Sustainable procurement,” </a:t>
            </a:r>
            <a:r>
              <a:rPr lang="en-US" i="1" dirty="0"/>
              <a:t>ISO</a:t>
            </a:r>
            <a:r>
              <a:rPr lang="en-US" dirty="0"/>
              <a:t>. [Online]. Available: </a:t>
            </a:r>
            <a:r>
              <a:rPr lang="en-US" dirty="0">
                <a:hlinkClick r:id="rId4"/>
              </a:rPr>
              <a:t>https://www.iso.org/standard/63026.html</a:t>
            </a:r>
            <a:r>
              <a:rPr lang="en-US" dirty="0"/>
              <a:t>. [Accessed: Jul. 3, 2026].</a:t>
            </a:r>
          </a:p>
          <a:p>
            <a:pPr marL="114300" indent="0">
              <a:buNone/>
            </a:pPr>
            <a:r>
              <a:rPr lang="en-US" b="1" dirty="0"/>
              <a:t>[4]</a:t>
            </a:r>
            <a:r>
              <a:rPr lang="en-US" dirty="0"/>
              <a:t> Avanade, “SUEZ, AI &amp; IoT Case Study,” </a:t>
            </a:r>
            <a:r>
              <a:rPr lang="en-US" i="1" dirty="0"/>
              <a:t>Avanade</a:t>
            </a:r>
            <a:r>
              <a:rPr lang="en-US" dirty="0"/>
              <a:t>. [Online]. Available: </a:t>
            </a:r>
            <a:r>
              <a:rPr lang="en-US" dirty="0">
                <a:hlinkClick r:id="rId5"/>
              </a:rPr>
              <a:t>https://www.avanade.com/en/insights/clients/suez-ai-iot</a:t>
            </a:r>
            <a:r>
              <a:rPr lang="en-US" dirty="0"/>
              <a:t>. [Accessed: Jul. 9, 2026].</a:t>
            </a:r>
          </a:p>
          <a:p>
            <a:pPr marL="114300" indent="0">
              <a:buNone/>
            </a:pPr>
            <a:r>
              <a:rPr lang="en-US" b="1" dirty="0"/>
              <a:t>[5]</a:t>
            </a:r>
            <a:r>
              <a:rPr lang="en-US" dirty="0"/>
              <a:t> SUEZ, “2025 SUEZ Sustainability Statement,” </a:t>
            </a:r>
            <a:r>
              <a:rPr lang="en-US" i="1" dirty="0"/>
              <a:t>SUEZ</a:t>
            </a:r>
            <a:r>
              <a:rPr lang="en-US" dirty="0"/>
              <a:t>, Jun. 3, 2026. [Online]. Available: </a:t>
            </a:r>
            <a:r>
              <a:rPr lang="en-US" dirty="0">
                <a:hlinkClick r:id="rId6"/>
              </a:rPr>
              <a:t>https://www.suez.com/-/media/suez-global/files/publication-docs/pdf-english/suez-csrd-sustainability-statement-2025-en.pdf</a:t>
            </a:r>
            <a:r>
              <a:rPr lang="en-US" dirty="0"/>
              <a:t>. [Accessed: Jul. 9, 2026].</a:t>
            </a:r>
          </a:p>
          <a:p>
            <a:pPr marL="114300" indent="0">
              <a:buNone/>
            </a:pPr>
            <a:r>
              <a:rPr lang="en-US" b="1" dirty="0"/>
              <a:t>[6]</a:t>
            </a:r>
            <a:r>
              <a:rPr lang="en-US" dirty="0"/>
              <a:t> McKinsey &amp; Company, “Buying into a more sustainable value chain,” </a:t>
            </a:r>
            <a:r>
              <a:rPr lang="en-US" i="1" dirty="0"/>
              <a:t>McKinsey &amp; Company</a:t>
            </a:r>
            <a:r>
              <a:rPr lang="en-US" dirty="0"/>
              <a:t>, Sep. 24, 2024. [Online]. Available: </a:t>
            </a:r>
            <a:r>
              <a:rPr lang="en-US" dirty="0">
                <a:hlinkClick r:id="rId7"/>
              </a:rPr>
              <a:t>https://www.mckinsey.com/capabilities/operations/our-insights/buying-into-a-more-sustainable-value-chain</a:t>
            </a:r>
            <a:r>
              <a:rPr lang="en-US" dirty="0"/>
              <a:t>. [Accessed: Jul. 9, 2026].</a:t>
            </a:r>
          </a:p>
          <a:p>
            <a:pPr marL="114300" indent="0">
              <a:buNone/>
            </a:pPr>
            <a:r>
              <a:rPr lang="en-US" b="1" dirty="0"/>
              <a:t>[7]</a:t>
            </a:r>
            <a:r>
              <a:rPr lang="en-US" dirty="0"/>
              <a:t> IBM Institute for Business Value, “Beyond checking a box: How to create business value with sustainability,” </a:t>
            </a:r>
            <a:r>
              <a:rPr lang="en-US" i="1" dirty="0"/>
              <a:t>IBM</a:t>
            </a:r>
            <a:r>
              <a:rPr lang="en-US" dirty="0"/>
              <a:t>. [Online]. Available: </a:t>
            </a:r>
            <a:r>
              <a:rPr lang="en-US" dirty="0">
                <a:hlinkClick r:id="rId8"/>
              </a:rPr>
              <a:t>https://www.ibm.com/insights/sustainability/esg-data-challenges</a:t>
            </a:r>
            <a:r>
              <a:rPr lang="en-US" dirty="0"/>
              <a:t>. [Accessed: Jul. 9, 2026].</a:t>
            </a:r>
          </a:p>
          <a:p>
            <a:pPr marL="114300" indent="0">
              <a:buNone/>
            </a:pPr>
            <a:r>
              <a:rPr lang="en-US" b="1" dirty="0"/>
              <a:t>[8]</a:t>
            </a:r>
            <a:r>
              <a:rPr lang="en-US" dirty="0"/>
              <a:t> Deloitte, “European Omnibus Proposal,” </a:t>
            </a:r>
            <a:r>
              <a:rPr lang="en-US" i="1" dirty="0"/>
              <a:t>Deloitte</a:t>
            </a:r>
            <a:r>
              <a:rPr lang="en-US" dirty="0"/>
              <a:t>. [Online]. Available: </a:t>
            </a:r>
            <a:r>
              <a:rPr lang="en-US" dirty="0">
                <a:hlinkClick r:id="rId9"/>
              </a:rPr>
              <a:t>https://mkto.deloitte.com/rs/712-CNF-326/images/EU%20Omnibus%20Proposals%20-%20What%20it%20Means%20for%20Sustainability%20Reporting.pdf</a:t>
            </a:r>
            <a:r>
              <a:rPr lang="en-US" dirty="0"/>
              <a:t>. [Accessed: Jul. 9, 2026].</a:t>
            </a:r>
          </a:p>
          <a:p>
            <a:pPr marL="114300" indent="0">
              <a:buNone/>
            </a:pPr>
            <a:endParaRPr lang="en-US" dirty="0"/>
          </a:p>
        </p:txBody>
      </p:sp>
      <p:sp>
        <p:nvSpPr>
          <p:cNvPr id="4" name="TextBox 3">
            <a:extLst>
              <a:ext uri="{FF2B5EF4-FFF2-40B4-BE49-F238E27FC236}">
                <a16:creationId xmlns:a16="http://schemas.microsoft.com/office/drawing/2014/main" id="{23D94936-41D8-12C1-1832-5E0ADDA1B7FE}"/>
              </a:ext>
            </a:extLst>
          </p:cNvPr>
          <p:cNvSpPr txBox="1"/>
          <p:nvPr/>
        </p:nvSpPr>
        <p:spPr>
          <a:xfrm>
            <a:off x="7163879" y="176315"/>
            <a:ext cx="4954377" cy="6186309"/>
          </a:xfrm>
          <a:prstGeom prst="rect">
            <a:avLst/>
          </a:prstGeom>
          <a:noFill/>
        </p:spPr>
        <p:txBody>
          <a:bodyPr wrap="square" rtlCol="0">
            <a:spAutoFit/>
          </a:bodyPr>
          <a:lstStyle/>
          <a:p>
            <a:pPr marL="114300" indent="0">
              <a:buNone/>
            </a:pPr>
            <a:r>
              <a:rPr lang="en-US" sz="1100" b="1" dirty="0"/>
              <a:t>[9]</a:t>
            </a:r>
            <a:r>
              <a:rPr lang="en-US" sz="1100" dirty="0"/>
              <a:t> KPMG International, “New amendments simplify EU Taxonomy,” </a:t>
            </a:r>
            <a:r>
              <a:rPr lang="en-US" sz="1100" i="1" dirty="0"/>
              <a:t>KPMG</a:t>
            </a:r>
            <a:r>
              <a:rPr lang="en-US" sz="1100" dirty="0"/>
              <a:t>. [Online]. Available: </a:t>
            </a:r>
            <a:r>
              <a:rPr lang="en-US" sz="1100" dirty="0">
                <a:hlinkClick r:id="rId10"/>
              </a:rPr>
              <a:t>https://kpmg.com/xx/en/our-insights/ifrg/2025/EU-taxonomy-amendments.html</a:t>
            </a:r>
            <a:r>
              <a:rPr lang="en-US" sz="1100" dirty="0"/>
              <a:t>. [Accessed: Jul. 9, 2026].</a:t>
            </a:r>
          </a:p>
          <a:p>
            <a:pPr marL="114300" indent="0">
              <a:buNone/>
            </a:pPr>
            <a:r>
              <a:rPr lang="en-US" sz="1100" b="1" dirty="0"/>
              <a:t>[10]</a:t>
            </a:r>
            <a:r>
              <a:rPr lang="en-US" sz="1100" dirty="0"/>
              <a:t> Arthur Cox LLP, “EU Taxonomy: Simplification measures adopted,” </a:t>
            </a:r>
            <a:r>
              <a:rPr lang="en-US" sz="1100" i="1" dirty="0"/>
              <a:t>Arthur Cox</a:t>
            </a:r>
            <a:r>
              <a:rPr lang="en-US" sz="1100" dirty="0"/>
              <a:t>. [Online]. Available: </a:t>
            </a:r>
            <a:r>
              <a:rPr lang="en-US" sz="1100" dirty="0">
                <a:hlinkClick r:id="rId11"/>
              </a:rPr>
              <a:t>https://www.arthurcox.com/insights/eu-taxonomy-simplification-measures-adopted/</a:t>
            </a:r>
            <a:r>
              <a:rPr lang="en-US" sz="1100" dirty="0"/>
              <a:t>. [Accessed: Jul. 9, 2026].</a:t>
            </a:r>
          </a:p>
          <a:p>
            <a:pPr marL="114300" indent="0">
              <a:buNone/>
            </a:pPr>
            <a:r>
              <a:rPr lang="en-US" sz="1100" b="1" dirty="0"/>
              <a:t>[11]</a:t>
            </a:r>
            <a:r>
              <a:rPr lang="en-US" sz="1100" dirty="0"/>
              <a:t> World Economic Forum, “Harnessing the Fourth Industrial Revolution for the Circular Economy,” </a:t>
            </a:r>
            <a:r>
              <a:rPr lang="en-US" sz="1100" i="1" dirty="0"/>
              <a:t>World Economic Forum</a:t>
            </a:r>
            <a:r>
              <a:rPr lang="en-US" sz="1100" dirty="0"/>
              <a:t>. [Online]. Available: </a:t>
            </a:r>
            <a:r>
              <a:rPr lang="en-US" sz="1100" dirty="0">
                <a:hlinkClick r:id="rId12"/>
              </a:rPr>
              <a:t>https://www.weforum.org/publications/harnessing-the-fourth-industrial-revolution-for-the-circular-economy/</a:t>
            </a:r>
            <a:r>
              <a:rPr lang="en-US" sz="1100" dirty="0"/>
              <a:t>. [Accessed: Jul. 9, 2026].</a:t>
            </a:r>
          </a:p>
          <a:p>
            <a:pPr marL="114300" indent="0">
              <a:buNone/>
            </a:pPr>
            <a:r>
              <a:rPr lang="en-US" sz="1100" b="1" dirty="0"/>
              <a:t>[12]</a:t>
            </a:r>
            <a:r>
              <a:rPr lang="en-US" sz="1100" dirty="0"/>
              <a:t> Towards AI, “The Data Engineering: How Modern Data Infrastructure is Powering the AI Revolution,” </a:t>
            </a:r>
            <a:r>
              <a:rPr lang="en-US" sz="1100" i="1" dirty="0"/>
              <a:t>Towards AI</a:t>
            </a:r>
            <a:r>
              <a:rPr lang="en-US" sz="1100" dirty="0"/>
              <a:t>, Apr. 18, 2026. [Online]. Available: </a:t>
            </a:r>
            <a:r>
              <a:rPr lang="en-US" sz="1100" dirty="0">
                <a:hlinkClick r:id="rId13"/>
              </a:rPr>
              <a:t>https://pub.towardsai.net/the-data-engineering-how-modern-data-infrastructure-is-powering-the-ai-revolution-279d1af04635</a:t>
            </a:r>
            <a:r>
              <a:rPr lang="en-US" sz="1100" dirty="0"/>
              <a:t>. [Accessed: Jul. 10, 2026].</a:t>
            </a:r>
          </a:p>
          <a:p>
            <a:pPr marL="114300" indent="0">
              <a:buNone/>
            </a:pPr>
            <a:r>
              <a:rPr lang="en-US" sz="1100" b="1" dirty="0"/>
              <a:t>[13]</a:t>
            </a:r>
            <a:r>
              <a:rPr lang="en-US" sz="1100" dirty="0"/>
              <a:t> RAC Drive, “Fleets could cut fuel costs by up to 15% through smarter driver data,” </a:t>
            </a:r>
            <a:r>
              <a:rPr lang="en-US" sz="1100" i="1" dirty="0"/>
              <a:t>RAC Drive</a:t>
            </a:r>
            <a:r>
              <a:rPr lang="en-US" sz="1100" dirty="0"/>
              <a:t>, Jun. 25, 2026. [Online]. Available: </a:t>
            </a:r>
            <a:r>
              <a:rPr lang="en-US" sz="1100" dirty="0">
                <a:hlinkClick r:id="rId14"/>
              </a:rPr>
              <a:t>https://www.rac.co.uk/drive/news/motoring-news/fleets-could-cut-fuel-costs-through-smarter-driver-data/</a:t>
            </a:r>
            <a:r>
              <a:rPr lang="en-US" sz="1100" dirty="0"/>
              <a:t>. [Accessed: Jul. 10, 2026].</a:t>
            </a:r>
          </a:p>
          <a:p>
            <a:pPr marL="114300" indent="0">
              <a:buNone/>
            </a:pPr>
            <a:r>
              <a:rPr lang="en-US" sz="1100" b="1" dirty="0"/>
              <a:t>[14]</a:t>
            </a:r>
            <a:r>
              <a:rPr lang="en-US" sz="1100" dirty="0"/>
              <a:t> </a:t>
            </a:r>
            <a:r>
              <a:rPr lang="en-US" sz="1100" dirty="0" err="1"/>
              <a:t>Dataintelo</a:t>
            </a:r>
            <a:r>
              <a:rPr lang="en-US" sz="1100" dirty="0"/>
              <a:t>, “AI-Powered Recycling Robot Market Research Report 2033,” </a:t>
            </a:r>
            <a:r>
              <a:rPr lang="en-US" sz="1100" i="1" dirty="0" err="1"/>
              <a:t>Dataintelo</a:t>
            </a:r>
            <a:r>
              <a:rPr lang="en-US" sz="1100" dirty="0"/>
              <a:t>. [Online]. Available: </a:t>
            </a:r>
            <a:r>
              <a:rPr lang="en-US" sz="1100" dirty="0">
                <a:hlinkClick r:id="rId15"/>
              </a:rPr>
              <a:t>https://dataintelo.com/report/global-ai-powered-recycling-robot-market</a:t>
            </a:r>
            <a:r>
              <a:rPr lang="en-US" sz="1100" dirty="0"/>
              <a:t>. [Accessed: Jul. 10, 2026].</a:t>
            </a:r>
          </a:p>
          <a:p>
            <a:pPr marL="114300" indent="0">
              <a:buNone/>
            </a:pPr>
            <a:r>
              <a:rPr lang="en-US" sz="1100" b="1" dirty="0"/>
              <a:t>[15]</a:t>
            </a:r>
            <a:r>
              <a:rPr lang="en-US" sz="1100" dirty="0"/>
              <a:t> SAP SE, “What is CSRD (Corporate Sustainability Reporting Directive)?,” </a:t>
            </a:r>
            <a:r>
              <a:rPr lang="en-US" sz="1100" i="1" dirty="0"/>
              <a:t>SAP</a:t>
            </a:r>
            <a:r>
              <a:rPr lang="en-US" sz="1100" dirty="0"/>
              <a:t>. [Online]. Available: </a:t>
            </a:r>
            <a:r>
              <a:rPr lang="en-US" sz="1100" dirty="0">
                <a:hlinkClick r:id="rId16"/>
              </a:rPr>
              <a:t>https://www.sap.com/sea/resources/csrd-guide</a:t>
            </a:r>
            <a:r>
              <a:rPr lang="en-US" sz="1100" dirty="0"/>
              <a:t>. [Accessed: Jul. 10, 2026].</a:t>
            </a:r>
          </a:p>
          <a:p>
            <a:pPr marL="114300" indent="0">
              <a:buNone/>
            </a:pPr>
            <a:r>
              <a:rPr lang="en-US" sz="1100" b="1" dirty="0"/>
              <a:t>[16]</a:t>
            </a:r>
            <a:r>
              <a:rPr lang="en-US" sz="1100" dirty="0"/>
              <a:t> The Hong Kong Polytechnic University, “Secure environmental, social, and governance (ESG) data management framework using blockchain technology,” </a:t>
            </a:r>
            <a:r>
              <a:rPr lang="en-US" sz="1100" i="1" dirty="0"/>
              <a:t>The Hong Kong Polytechnic University</a:t>
            </a:r>
            <a:r>
              <a:rPr lang="en-US" sz="1100" dirty="0"/>
              <a:t>. [Online]. Available: </a:t>
            </a:r>
            <a:r>
              <a:rPr lang="en-US" sz="1100" dirty="0">
                <a:hlinkClick r:id="rId17"/>
              </a:rPr>
              <a:t>https://research.polyu.edu.hk/en/publications/secure-environmental-social-and-governance-esg-data-management-fo</a:t>
            </a:r>
            <a:r>
              <a:rPr lang="en-US" sz="1100" dirty="0"/>
              <a:t>. [Accessed: Jul. 10, 2026].</a:t>
            </a:r>
          </a:p>
          <a:p>
            <a:pPr marL="114300" indent="0">
              <a:buNone/>
            </a:pPr>
            <a:r>
              <a:rPr lang="en-US" sz="1100" b="1" dirty="0"/>
              <a:t>[17]</a:t>
            </a:r>
            <a:r>
              <a:rPr lang="en-US" sz="1100" dirty="0"/>
              <a:t> MDPI, “Digital Enablers of the Circular Economy: A Systematic Review of Applications, Barriers, and Future Directions,” </a:t>
            </a:r>
            <a:r>
              <a:rPr lang="en-US" sz="1100" i="1" dirty="0"/>
              <a:t>Digital</a:t>
            </a:r>
            <a:r>
              <a:rPr lang="en-US" sz="1100" dirty="0"/>
              <a:t>, vol. 10, no. 4, Art. no. 112, 2025. [Online]. Available: </a:t>
            </a:r>
            <a:r>
              <a:rPr lang="en-US" sz="1100" dirty="0">
                <a:hlinkClick r:id="rId18"/>
              </a:rPr>
              <a:t>https://www.mdpi.com/2504-4494/10/4/112</a:t>
            </a:r>
            <a:r>
              <a:rPr lang="en-US" sz="1100" dirty="0"/>
              <a:t>. [Accessed: Jul. 10, 2026].</a:t>
            </a:r>
          </a:p>
          <a:p>
            <a:endParaRPr lang="en-US" sz="1100" dirty="0"/>
          </a:p>
        </p:txBody>
      </p:sp>
    </p:spTree>
    <p:extLst>
      <p:ext uri="{BB962C8B-B14F-4D97-AF65-F5344CB8AC3E}">
        <p14:creationId xmlns:p14="http://schemas.microsoft.com/office/powerpoint/2010/main" val="943697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pic>
        <p:nvPicPr>
          <p:cNvPr id="237" name="Google Shape;237;p24"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38" name="Google Shape;238;p24"/>
          <p:cNvSpPr/>
          <p:nvPr/>
        </p:nvSpPr>
        <p:spPr>
          <a:xfrm>
            <a:off x="762000" y="1524000"/>
            <a:ext cx="57300" cy="1086000"/>
          </a:xfrm>
          <a:prstGeom prst="rect">
            <a:avLst/>
          </a:prstGeom>
          <a:solidFill>
            <a:srgbClr val="0284C7"/>
          </a:solid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
        <p:nvSpPr>
          <p:cNvPr id="239" name="Google Shape;239;p24"/>
          <p:cNvSpPr txBox="1"/>
          <p:nvPr/>
        </p:nvSpPr>
        <p:spPr>
          <a:xfrm>
            <a:off x="1047750" y="1428750"/>
            <a:ext cx="5524500" cy="12384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US" sz="5400" b="1">
                <a:solidFill>
                  <a:schemeClr val="lt1"/>
                </a:solidFill>
                <a:latin typeface="Poppins"/>
                <a:ea typeface="Poppins"/>
                <a:cs typeface="Poppins"/>
                <a:sym typeface="Poppins"/>
              </a:rPr>
              <a:t>Thank You</a:t>
            </a:r>
            <a:endParaRPr sz="5400" b="1">
              <a:solidFill>
                <a:schemeClr val="lt1"/>
              </a:solidFill>
              <a:latin typeface="Poppins"/>
              <a:ea typeface="Poppins"/>
              <a:cs typeface="Poppins"/>
              <a:sym typeface="Poppins"/>
            </a:endParaRPr>
          </a:p>
        </p:txBody>
      </p:sp>
      <p:sp>
        <p:nvSpPr>
          <p:cNvPr id="240" name="Google Shape;240;p24"/>
          <p:cNvSpPr txBox="1"/>
          <p:nvPr/>
        </p:nvSpPr>
        <p:spPr>
          <a:xfrm>
            <a:off x="1047750" y="2857500"/>
            <a:ext cx="5524500" cy="4764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US" sz="2400">
                <a:solidFill>
                  <a:srgbClr val="0284C7"/>
                </a:solidFill>
                <a:latin typeface="Poppins SemiBold"/>
                <a:ea typeface="Poppins SemiBold"/>
                <a:cs typeface="Poppins SemiBold"/>
                <a:sym typeface="Poppins SemiBold"/>
              </a:rPr>
              <a:t>Any Questions?</a:t>
            </a:r>
            <a:endParaRPr sz="2400" b="0">
              <a:solidFill>
                <a:srgbClr val="0284C7"/>
              </a:solidFill>
              <a:latin typeface="Poppins SemiBold"/>
              <a:ea typeface="Poppins SemiBold"/>
              <a:cs typeface="Poppins SemiBold"/>
              <a:sym typeface="Poppins SemiBold"/>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172</TotalTime>
  <Words>1866</Words>
  <Application>Microsoft Office PowerPoint</Application>
  <PresentationFormat>Widescreen</PresentationFormat>
  <Paragraphs>103</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Poppins</vt:lpstr>
      <vt:lpstr>Calibri</vt:lpstr>
      <vt:lpstr>Poppins SemiBold</vt:lpstr>
      <vt:lpstr>Lato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(IEEE)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Suhaana Kapali</dc:creator>
  <cp:lastModifiedBy>Suhaana Kapali</cp:lastModifiedBy>
  <cp:revision>16</cp:revision>
  <dcterms:modified xsi:type="dcterms:W3CDTF">2026-07-13T10:19:49Z</dcterms:modified>
</cp:coreProperties>
</file>