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7" r:id="rId2"/>
    <p:sldId id="256" r:id="rId3"/>
    <p:sldId id="258" r:id="rId4"/>
    <p:sldId id="259" r:id="rId5"/>
    <p:sldId id="260" r:id="rId6"/>
    <p:sldId id="261" r:id="rId7"/>
    <p:sldId id="266" r:id="rId8"/>
    <p:sldId id="267"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595" autoAdjust="0"/>
  </p:normalViewPr>
  <p:slideViewPr>
    <p:cSldViewPr snapToGrid="0">
      <p:cViewPr>
        <p:scale>
          <a:sx n="50" d="100"/>
          <a:sy n="50" d="100"/>
        </p:scale>
        <p:origin x="1500"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rin zooo" userId="037643447726c901" providerId="LiveId" clId="{B94A2905-8971-4F53-B6E1-C16D630CF626}"/>
    <pc:docChg chg="custSel delSld modSld">
      <pc:chgData name="jarin zooo" userId="037643447726c901" providerId="LiveId" clId="{B94A2905-8971-4F53-B6E1-C16D630CF626}" dt="2025-10-30T07:51:04.953" v="17" actId="27636"/>
      <pc:docMkLst>
        <pc:docMk/>
      </pc:docMkLst>
      <pc:sldChg chg="modSp mod">
        <pc:chgData name="jarin zooo" userId="037643447726c901" providerId="LiveId" clId="{B94A2905-8971-4F53-B6E1-C16D630CF626}" dt="2025-10-30T07:50:20.229" v="2" actId="1076"/>
        <pc:sldMkLst>
          <pc:docMk/>
          <pc:sldMk cId="510144135" sldId="262"/>
        </pc:sldMkLst>
        <pc:spChg chg="mod">
          <ac:chgData name="jarin zooo" userId="037643447726c901" providerId="LiveId" clId="{B94A2905-8971-4F53-B6E1-C16D630CF626}" dt="2025-10-30T07:50:16.764" v="1" actId="113"/>
          <ac:spMkLst>
            <pc:docMk/>
            <pc:sldMk cId="510144135" sldId="262"/>
            <ac:spMk id="2" creationId="{B17BC3DE-E6DF-66BC-A3F0-70F295AD9331}"/>
          </ac:spMkLst>
        </pc:spChg>
        <pc:graphicFrameChg chg="mod">
          <ac:chgData name="jarin zooo" userId="037643447726c901" providerId="LiveId" clId="{B94A2905-8971-4F53-B6E1-C16D630CF626}" dt="2025-10-30T07:50:20.229" v="2" actId="1076"/>
          <ac:graphicFrameMkLst>
            <pc:docMk/>
            <pc:sldMk cId="510144135" sldId="262"/>
            <ac:graphicFrameMk id="5" creationId="{BAFCFA5F-8A81-C8D7-9941-F19921DDF56A}"/>
          </ac:graphicFrameMkLst>
        </pc:graphicFrameChg>
      </pc:sldChg>
      <pc:sldChg chg="modSp mod">
        <pc:chgData name="jarin zooo" userId="037643447726c901" providerId="LiveId" clId="{B94A2905-8971-4F53-B6E1-C16D630CF626}" dt="2025-10-30T07:50:13.517" v="0" actId="113"/>
        <pc:sldMkLst>
          <pc:docMk/>
          <pc:sldMk cId="2695224191" sldId="263"/>
        </pc:sldMkLst>
        <pc:spChg chg="mod">
          <ac:chgData name="jarin zooo" userId="037643447726c901" providerId="LiveId" clId="{B94A2905-8971-4F53-B6E1-C16D630CF626}" dt="2025-10-30T07:50:13.517" v="0" actId="113"/>
          <ac:spMkLst>
            <pc:docMk/>
            <pc:sldMk cId="2695224191" sldId="263"/>
            <ac:spMk id="2" creationId="{72A7ADA0-7FAD-C7B4-D504-1CE8D777173E}"/>
          </ac:spMkLst>
        </pc:spChg>
      </pc:sldChg>
      <pc:sldChg chg="modSp mod">
        <pc:chgData name="jarin zooo" userId="037643447726c901" providerId="LiveId" clId="{B94A2905-8971-4F53-B6E1-C16D630CF626}" dt="2025-10-30T07:51:04.953" v="17" actId="27636"/>
        <pc:sldMkLst>
          <pc:docMk/>
          <pc:sldMk cId="525348703" sldId="264"/>
        </pc:sldMkLst>
        <pc:spChg chg="mod">
          <ac:chgData name="jarin zooo" userId="037643447726c901" providerId="LiveId" clId="{B94A2905-8971-4F53-B6E1-C16D630CF626}" dt="2025-10-30T07:50:30.717" v="12" actId="20577"/>
          <ac:spMkLst>
            <pc:docMk/>
            <pc:sldMk cId="525348703" sldId="264"/>
            <ac:spMk id="2" creationId="{963A92C3-56E4-6178-2805-CE1C61C9DED6}"/>
          </ac:spMkLst>
        </pc:spChg>
        <pc:spChg chg="mod">
          <ac:chgData name="jarin zooo" userId="037643447726c901" providerId="LiveId" clId="{B94A2905-8971-4F53-B6E1-C16D630CF626}" dt="2025-10-30T07:51:04.953" v="17" actId="27636"/>
          <ac:spMkLst>
            <pc:docMk/>
            <pc:sldMk cId="525348703" sldId="264"/>
            <ac:spMk id="3" creationId="{7D8B0882-1F51-AB94-4C45-3D2CE1422A33}"/>
          </ac:spMkLst>
        </pc:spChg>
      </pc:sldChg>
      <pc:sldChg chg="del">
        <pc:chgData name="jarin zooo" userId="037643447726c901" providerId="LiveId" clId="{B94A2905-8971-4F53-B6E1-C16D630CF626}" dt="2025-10-30T07:50:25.735" v="3" actId="47"/>
        <pc:sldMkLst>
          <pc:docMk/>
          <pc:sldMk cId="2380315831" sldId="265"/>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2.png"/><Relationship Id="rId7" Type="http://schemas.openxmlformats.org/officeDocument/2006/relationships/image" Target="../media/image24.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3.svg"/></Relationships>
</file>

<file path=ppt/diagrams/_rels/data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2.png"/><Relationship Id="rId7" Type="http://schemas.openxmlformats.org/officeDocument/2006/relationships/image" Target="../media/image24.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FA040B-7701-478D-8B88-96AED69DE8A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E7E84F-C92B-4815-9AC9-B970FA835EFD}">
      <dgm:prSet/>
      <dgm:spPr/>
      <dgm:t>
        <a:bodyPr/>
        <a:lstStyle/>
        <a:p>
          <a:r>
            <a:rPr lang="en-GB"/>
            <a:t>Pay attention to AI and human partnership in the hospitality industry.</a:t>
          </a:r>
          <a:endParaRPr lang="en-US"/>
        </a:p>
      </dgm:t>
    </dgm:pt>
    <dgm:pt modelId="{B7F686E9-1EC7-4191-A399-86FEAA22B35A}" type="parTrans" cxnId="{8771B8BB-DC44-4706-8EF3-B0741E4835B9}">
      <dgm:prSet/>
      <dgm:spPr/>
      <dgm:t>
        <a:bodyPr/>
        <a:lstStyle/>
        <a:p>
          <a:endParaRPr lang="en-US"/>
        </a:p>
      </dgm:t>
    </dgm:pt>
    <dgm:pt modelId="{AC4407FB-E87C-4480-A30D-1CE4E36CC599}" type="sibTrans" cxnId="{8771B8BB-DC44-4706-8EF3-B0741E4835B9}">
      <dgm:prSet/>
      <dgm:spPr/>
      <dgm:t>
        <a:bodyPr/>
        <a:lstStyle/>
        <a:p>
          <a:endParaRPr lang="en-US"/>
        </a:p>
      </dgm:t>
    </dgm:pt>
    <dgm:pt modelId="{E0CC9BD8-AFA3-432F-A2EB-F7A2E26C1D27}">
      <dgm:prSet/>
      <dgm:spPr/>
      <dgm:t>
        <a:bodyPr/>
        <a:lstStyle/>
        <a:p>
          <a:r>
            <a:rPr lang="en-GB"/>
            <a:t>Examples Case study: The Z Hotel Group (UK).</a:t>
          </a:r>
          <a:endParaRPr lang="en-US"/>
        </a:p>
      </dgm:t>
    </dgm:pt>
    <dgm:pt modelId="{D2713BF1-6137-4DE9-BA22-F844BA175335}" type="parTrans" cxnId="{2568EA88-2978-476B-968F-27B5B34E8E63}">
      <dgm:prSet/>
      <dgm:spPr/>
      <dgm:t>
        <a:bodyPr/>
        <a:lstStyle/>
        <a:p>
          <a:endParaRPr lang="en-US"/>
        </a:p>
      </dgm:t>
    </dgm:pt>
    <dgm:pt modelId="{A0A61EF0-E3D9-4BEF-865F-BE88C0B94513}" type="sibTrans" cxnId="{2568EA88-2978-476B-968F-27B5B34E8E63}">
      <dgm:prSet/>
      <dgm:spPr/>
      <dgm:t>
        <a:bodyPr/>
        <a:lstStyle/>
        <a:p>
          <a:endParaRPr lang="en-US"/>
        </a:p>
      </dgm:t>
    </dgm:pt>
    <dgm:pt modelId="{EDAA50FD-76C3-48DD-96FA-DD5525AD9A7A}">
      <dgm:prSet/>
      <dgm:spPr/>
      <dgm:t>
        <a:bodyPr/>
        <a:lstStyle/>
        <a:p>
          <a:r>
            <a:rPr lang="en-GB"/>
            <a:t>AI is a solution to problems such as labour deficits and escalating expenses.</a:t>
          </a:r>
          <a:endParaRPr lang="en-US"/>
        </a:p>
      </dgm:t>
    </dgm:pt>
    <dgm:pt modelId="{D41530E2-BF1D-4E9E-A255-83D4C7B9FCD3}" type="parTrans" cxnId="{3E8A1340-7010-44EA-B9D9-43C680CB0AE3}">
      <dgm:prSet/>
      <dgm:spPr/>
      <dgm:t>
        <a:bodyPr/>
        <a:lstStyle/>
        <a:p>
          <a:endParaRPr lang="en-US"/>
        </a:p>
      </dgm:t>
    </dgm:pt>
    <dgm:pt modelId="{AE6CD4DB-BB1A-40FF-BF9A-963C9E2DCCDA}" type="sibTrans" cxnId="{3E8A1340-7010-44EA-B9D9-43C680CB0AE3}">
      <dgm:prSet/>
      <dgm:spPr/>
      <dgm:t>
        <a:bodyPr/>
        <a:lstStyle/>
        <a:p>
          <a:endParaRPr lang="en-US"/>
        </a:p>
      </dgm:t>
    </dgm:pt>
    <dgm:pt modelId="{C11B53DB-34D7-4C25-895F-216731C41054}">
      <dgm:prSet/>
      <dgm:spPr/>
      <dgm:t>
        <a:bodyPr/>
        <a:lstStyle/>
        <a:p>
          <a:r>
            <a:rPr lang="en-GB"/>
            <a:t>Issue: finding the trade between productivity and humanity.</a:t>
          </a:r>
          <a:endParaRPr lang="en-US"/>
        </a:p>
      </dgm:t>
    </dgm:pt>
    <dgm:pt modelId="{B85E52E6-33DB-46E5-83E6-2849937B62A3}" type="parTrans" cxnId="{EDDCB48D-3407-4A94-848B-F65775D806B3}">
      <dgm:prSet/>
      <dgm:spPr/>
      <dgm:t>
        <a:bodyPr/>
        <a:lstStyle/>
        <a:p>
          <a:endParaRPr lang="en-US"/>
        </a:p>
      </dgm:t>
    </dgm:pt>
    <dgm:pt modelId="{1401A04A-88D9-42AB-B3B7-934F188DD22E}" type="sibTrans" cxnId="{EDDCB48D-3407-4A94-848B-F65775D806B3}">
      <dgm:prSet/>
      <dgm:spPr/>
      <dgm:t>
        <a:bodyPr/>
        <a:lstStyle/>
        <a:p>
          <a:endParaRPr lang="en-US"/>
        </a:p>
      </dgm:t>
    </dgm:pt>
    <dgm:pt modelId="{AA0EC2CD-1138-431E-A958-F6303C797537}">
      <dgm:prSet/>
      <dgm:spPr/>
      <dgm:t>
        <a:bodyPr/>
        <a:lstStyle/>
        <a:p>
          <a:r>
            <a:rPr lang="en-GB"/>
            <a:t>Goal: attain and have a high-tech, high-touch model in the modern guest service.</a:t>
          </a:r>
          <a:endParaRPr lang="en-US"/>
        </a:p>
      </dgm:t>
    </dgm:pt>
    <dgm:pt modelId="{0C6DCC5B-8373-4B87-9FBE-878CEAF463B9}" type="parTrans" cxnId="{2A24DC47-3611-46F5-A022-C347DF95D235}">
      <dgm:prSet/>
      <dgm:spPr/>
      <dgm:t>
        <a:bodyPr/>
        <a:lstStyle/>
        <a:p>
          <a:endParaRPr lang="en-US"/>
        </a:p>
      </dgm:t>
    </dgm:pt>
    <dgm:pt modelId="{2060B395-260C-4E72-9EEC-B0E0034C064E}" type="sibTrans" cxnId="{2A24DC47-3611-46F5-A022-C347DF95D235}">
      <dgm:prSet/>
      <dgm:spPr/>
      <dgm:t>
        <a:bodyPr/>
        <a:lstStyle/>
        <a:p>
          <a:endParaRPr lang="en-US"/>
        </a:p>
      </dgm:t>
    </dgm:pt>
    <dgm:pt modelId="{91017CA8-313A-4B83-9539-C815C68ED61C}" type="pres">
      <dgm:prSet presAssocID="{DAFA040B-7701-478D-8B88-96AED69DE8AD}" presName="root" presStyleCnt="0">
        <dgm:presLayoutVars>
          <dgm:dir/>
          <dgm:resizeHandles val="exact"/>
        </dgm:presLayoutVars>
      </dgm:prSet>
      <dgm:spPr/>
    </dgm:pt>
    <dgm:pt modelId="{EE8F366D-3A0D-4F42-9D7F-89BFCA781C0C}" type="pres">
      <dgm:prSet presAssocID="{12E7E84F-C92B-4815-9AC9-B970FA835EFD}" presName="compNode" presStyleCnt="0"/>
      <dgm:spPr/>
    </dgm:pt>
    <dgm:pt modelId="{A9678402-B376-4558-B3DF-CBC4CCFFEC9E}" type="pres">
      <dgm:prSet presAssocID="{12E7E84F-C92B-4815-9AC9-B970FA835E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04A1AC9-27FB-4882-AD99-0253158E0EC3}" type="pres">
      <dgm:prSet presAssocID="{12E7E84F-C92B-4815-9AC9-B970FA835EFD}" presName="spaceRect" presStyleCnt="0"/>
      <dgm:spPr/>
    </dgm:pt>
    <dgm:pt modelId="{66E65BDA-095A-4E39-BFA4-CD976AAEEB60}" type="pres">
      <dgm:prSet presAssocID="{12E7E84F-C92B-4815-9AC9-B970FA835EFD}" presName="textRect" presStyleLbl="revTx" presStyleIdx="0" presStyleCnt="5">
        <dgm:presLayoutVars>
          <dgm:chMax val="1"/>
          <dgm:chPref val="1"/>
        </dgm:presLayoutVars>
      </dgm:prSet>
      <dgm:spPr/>
    </dgm:pt>
    <dgm:pt modelId="{A7395B4C-7EA7-46B5-836D-585A2D24BECE}" type="pres">
      <dgm:prSet presAssocID="{AC4407FB-E87C-4480-A30D-1CE4E36CC599}" presName="sibTrans" presStyleCnt="0"/>
      <dgm:spPr/>
    </dgm:pt>
    <dgm:pt modelId="{72E1AE9B-F7F1-4717-98AE-6688600E7CCC}" type="pres">
      <dgm:prSet presAssocID="{E0CC9BD8-AFA3-432F-A2EB-F7A2E26C1D27}" presName="compNode" presStyleCnt="0"/>
      <dgm:spPr/>
    </dgm:pt>
    <dgm:pt modelId="{A7F6468C-D1ED-4067-90D2-68D6A87261BD}" type="pres">
      <dgm:prSet presAssocID="{E0CC9BD8-AFA3-432F-A2EB-F7A2E26C1D2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A9B5C393-3F51-4959-81A5-AB610F2B06B0}" type="pres">
      <dgm:prSet presAssocID="{E0CC9BD8-AFA3-432F-A2EB-F7A2E26C1D27}" presName="spaceRect" presStyleCnt="0"/>
      <dgm:spPr/>
    </dgm:pt>
    <dgm:pt modelId="{8A025ED4-ED26-4EFA-86B3-09ACBD14565E}" type="pres">
      <dgm:prSet presAssocID="{E0CC9BD8-AFA3-432F-A2EB-F7A2E26C1D27}" presName="textRect" presStyleLbl="revTx" presStyleIdx="1" presStyleCnt="5">
        <dgm:presLayoutVars>
          <dgm:chMax val="1"/>
          <dgm:chPref val="1"/>
        </dgm:presLayoutVars>
      </dgm:prSet>
      <dgm:spPr/>
    </dgm:pt>
    <dgm:pt modelId="{801C7406-A7EE-4309-811F-06F4C526DC7D}" type="pres">
      <dgm:prSet presAssocID="{A0A61EF0-E3D9-4BEF-865F-BE88C0B94513}" presName="sibTrans" presStyleCnt="0"/>
      <dgm:spPr/>
    </dgm:pt>
    <dgm:pt modelId="{B25A4D56-8819-490E-84DA-191EFA341E31}" type="pres">
      <dgm:prSet presAssocID="{EDAA50FD-76C3-48DD-96FA-DD5525AD9A7A}" presName="compNode" presStyleCnt="0"/>
      <dgm:spPr/>
    </dgm:pt>
    <dgm:pt modelId="{BFB7F652-D158-4B54-9889-782FCF68BF70}" type="pres">
      <dgm:prSet presAssocID="{EDAA50FD-76C3-48DD-96FA-DD5525AD9A7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3F72C16-5C18-4D96-AE13-FAFDFA9DE876}" type="pres">
      <dgm:prSet presAssocID="{EDAA50FD-76C3-48DD-96FA-DD5525AD9A7A}" presName="spaceRect" presStyleCnt="0"/>
      <dgm:spPr/>
    </dgm:pt>
    <dgm:pt modelId="{13B54176-7806-47F0-9726-2028EFB2A3F0}" type="pres">
      <dgm:prSet presAssocID="{EDAA50FD-76C3-48DD-96FA-DD5525AD9A7A}" presName="textRect" presStyleLbl="revTx" presStyleIdx="2" presStyleCnt="5">
        <dgm:presLayoutVars>
          <dgm:chMax val="1"/>
          <dgm:chPref val="1"/>
        </dgm:presLayoutVars>
      </dgm:prSet>
      <dgm:spPr/>
    </dgm:pt>
    <dgm:pt modelId="{A0A6F3BC-C333-45E0-971F-3DD10C5C244C}" type="pres">
      <dgm:prSet presAssocID="{AE6CD4DB-BB1A-40FF-BF9A-963C9E2DCCDA}" presName="sibTrans" presStyleCnt="0"/>
      <dgm:spPr/>
    </dgm:pt>
    <dgm:pt modelId="{F761A4D5-2032-4C32-B9C3-87073BAA8480}" type="pres">
      <dgm:prSet presAssocID="{C11B53DB-34D7-4C25-895F-216731C41054}" presName="compNode" presStyleCnt="0"/>
      <dgm:spPr/>
    </dgm:pt>
    <dgm:pt modelId="{5D01EE0C-0003-43B3-8442-96FF3AFDC67A}" type="pres">
      <dgm:prSet presAssocID="{C11B53DB-34D7-4C25-895F-216731C4105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1ACE7E72-4D5A-4E90-B155-831A8FF3C755}" type="pres">
      <dgm:prSet presAssocID="{C11B53DB-34D7-4C25-895F-216731C41054}" presName="spaceRect" presStyleCnt="0"/>
      <dgm:spPr/>
    </dgm:pt>
    <dgm:pt modelId="{08F96052-8DCD-4477-8098-6F258EE845AC}" type="pres">
      <dgm:prSet presAssocID="{C11B53DB-34D7-4C25-895F-216731C41054}" presName="textRect" presStyleLbl="revTx" presStyleIdx="3" presStyleCnt="5">
        <dgm:presLayoutVars>
          <dgm:chMax val="1"/>
          <dgm:chPref val="1"/>
        </dgm:presLayoutVars>
      </dgm:prSet>
      <dgm:spPr/>
    </dgm:pt>
    <dgm:pt modelId="{79B5B505-0B1D-4ADC-BA34-5B9BD326C6BE}" type="pres">
      <dgm:prSet presAssocID="{1401A04A-88D9-42AB-B3B7-934F188DD22E}" presName="sibTrans" presStyleCnt="0"/>
      <dgm:spPr/>
    </dgm:pt>
    <dgm:pt modelId="{01362235-B80D-4BD5-90EA-EA4EE49275F4}" type="pres">
      <dgm:prSet presAssocID="{AA0EC2CD-1138-431E-A958-F6303C797537}" presName="compNode" presStyleCnt="0"/>
      <dgm:spPr/>
    </dgm:pt>
    <dgm:pt modelId="{B4FE5A7C-62C8-4C89-A5F4-C4BE18C2C714}" type="pres">
      <dgm:prSet presAssocID="{AA0EC2CD-1138-431E-A958-F6303C79753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518697B9-CDCF-4452-AF54-9259F88D1513}" type="pres">
      <dgm:prSet presAssocID="{AA0EC2CD-1138-431E-A958-F6303C797537}" presName="spaceRect" presStyleCnt="0"/>
      <dgm:spPr/>
    </dgm:pt>
    <dgm:pt modelId="{6639E71D-78A8-4D2C-8818-033BEFC4BB87}" type="pres">
      <dgm:prSet presAssocID="{AA0EC2CD-1138-431E-A958-F6303C797537}" presName="textRect" presStyleLbl="revTx" presStyleIdx="4" presStyleCnt="5">
        <dgm:presLayoutVars>
          <dgm:chMax val="1"/>
          <dgm:chPref val="1"/>
        </dgm:presLayoutVars>
      </dgm:prSet>
      <dgm:spPr/>
    </dgm:pt>
  </dgm:ptLst>
  <dgm:cxnLst>
    <dgm:cxn modelId="{BBEBD83B-D9C2-49F9-BCA8-66D75877AD51}" type="presOf" srcId="{DAFA040B-7701-478D-8B88-96AED69DE8AD}" destId="{91017CA8-313A-4B83-9539-C815C68ED61C}" srcOrd="0" destOrd="0" presId="urn:microsoft.com/office/officeart/2018/2/layout/IconLabelList"/>
    <dgm:cxn modelId="{3E8A1340-7010-44EA-B9D9-43C680CB0AE3}" srcId="{DAFA040B-7701-478D-8B88-96AED69DE8AD}" destId="{EDAA50FD-76C3-48DD-96FA-DD5525AD9A7A}" srcOrd="2" destOrd="0" parTransId="{D41530E2-BF1D-4E9E-A255-83D4C7B9FCD3}" sibTransId="{AE6CD4DB-BB1A-40FF-BF9A-963C9E2DCCDA}"/>
    <dgm:cxn modelId="{2A24DC47-3611-46F5-A022-C347DF95D235}" srcId="{DAFA040B-7701-478D-8B88-96AED69DE8AD}" destId="{AA0EC2CD-1138-431E-A958-F6303C797537}" srcOrd="4" destOrd="0" parTransId="{0C6DCC5B-8373-4B87-9FBE-878CEAF463B9}" sibTransId="{2060B395-260C-4E72-9EEC-B0E0034C064E}"/>
    <dgm:cxn modelId="{F4E4F267-4296-4595-BD07-EE3FF2109832}" type="presOf" srcId="{12E7E84F-C92B-4815-9AC9-B970FA835EFD}" destId="{66E65BDA-095A-4E39-BFA4-CD976AAEEB60}" srcOrd="0" destOrd="0" presId="urn:microsoft.com/office/officeart/2018/2/layout/IconLabelList"/>
    <dgm:cxn modelId="{5E753B5A-F4A4-417E-B5A8-7EDFB9AE90FE}" type="presOf" srcId="{EDAA50FD-76C3-48DD-96FA-DD5525AD9A7A}" destId="{13B54176-7806-47F0-9726-2028EFB2A3F0}" srcOrd="0" destOrd="0" presId="urn:microsoft.com/office/officeart/2018/2/layout/IconLabelList"/>
    <dgm:cxn modelId="{2568EA88-2978-476B-968F-27B5B34E8E63}" srcId="{DAFA040B-7701-478D-8B88-96AED69DE8AD}" destId="{E0CC9BD8-AFA3-432F-A2EB-F7A2E26C1D27}" srcOrd="1" destOrd="0" parTransId="{D2713BF1-6137-4DE9-BA22-F844BA175335}" sibTransId="{A0A61EF0-E3D9-4BEF-865F-BE88C0B94513}"/>
    <dgm:cxn modelId="{EDDCB48D-3407-4A94-848B-F65775D806B3}" srcId="{DAFA040B-7701-478D-8B88-96AED69DE8AD}" destId="{C11B53DB-34D7-4C25-895F-216731C41054}" srcOrd="3" destOrd="0" parTransId="{B85E52E6-33DB-46E5-83E6-2849937B62A3}" sibTransId="{1401A04A-88D9-42AB-B3B7-934F188DD22E}"/>
    <dgm:cxn modelId="{BADC719F-BC83-4D5F-8EDC-7F2FB4D748A3}" type="presOf" srcId="{AA0EC2CD-1138-431E-A958-F6303C797537}" destId="{6639E71D-78A8-4D2C-8818-033BEFC4BB87}" srcOrd="0" destOrd="0" presId="urn:microsoft.com/office/officeart/2018/2/layout/IconLabelList"/>
    <dgm:cxn modelId="{05B43BAD-E5B8-45A9-B85F-18290738B02C}" type="presOf" srcId="{E0CC9BD8-AFA3-432F-A2EB-F7A2E26C1D27}" destId="{8A025ED4-ED26-4EFA-86B3-09ACBD14565E}" srcOrd="0" destOrd="0" presId="urn:microsoft.com/office/officeart/2018/2/layout/IconLabelList"/>
    <dgm:cxn modelId="{8771B8BB-DC44-4706-8EF3-B0741E4835B9}" srcId="{DAFA040B-7701-478D-8B88-96AED69DE8AD}" destId="{12E7E84F-C92B-4815-9AC9-B970FA835EFD}" srcOrd="0" destOrd="0" parTransId="{B7F686E9-1EC7-4191-A399-86FEAA22B35A}" sibTransId="{AC4407FB-E87C-4480-A30D-1CE4E36CC599}"/>
    <dgm:cxn modelId="{FC0C2ABC-0B66-4186-8B86-8035448C92A9}" type="presOf" srcId="{C11B53DB-34D7-4C25-895F-216731C41054}" destId="{08F96052-8DCD-4477-8098-6F258EE845AC}" srcOrd="0" destOrd="0" presId="urn:microsoft.com/office/officeart/2018/2/layout/IconLabelList"/>
    <dgm:cxn modelId="{642E351D-1DC6-41D6-97DE-8E015B4F7A04}" type="presParOf" srcId="{91017CA8-313A-4B83-9539-C815C68ED61C}" destId="{EE8F366D-3A0D-4F42-9D7F-89BFCA781C0C}" srcOrd="0" destOrd="0" presId="urn:microsoft.com/office/officeart/2018/2/layout/IconLabelList"/>
    <dgm:cxn modelId="{8EEDD64C-EFCC-48B0-9717-0211FD3E2B0D}" type="presParOf" srcId="{EE8F366D-3A0D-4F42-9D7F-89BFCA781C0C}" destId="{A9678402-B376-4558-B3DF-CBC4CCFFEC9E}" srcOrd="0" destOrd="0" presId="urn:microsoft.com/office/officeart/2018/2/layout/IconLabelList"/>
    <dgm:cxn modelId="{AD4424C8-97AE-41FA-8BBC-3AB83D43F4F4}" type="presParOf" srcId="{EE8F366D-3A0D-4F42-9D7F-89BFCA781C0C}" destId="{C04A1AC9-27FB-4882-AD99-0253158E0EC3}" srcOrd="1" destOrd="0" presId="urn:microsoft.com/office/officeart/2018/2/layout/IconLabelList"/>
    <dgm:cxn modelId="{73CD824E-04EE-437A-9F55-CB35492D1B4B}" type="presParOf" srcId="{EE8F366D-3A0D-4F42-9D7F-89BFCA781C0C}" destId="{66E65BDA-095A-4E39-BFA4-CD976AAEEB60}" srcOrd="2" destOrd="0" presId="urn:microsoft.com/office/officeart/2018/2/layout/IconLabelList"/>
    <dgm:cxn modelId="{6D01AD36-57C6-4C01-BDE8-E76C5F651D30}" type="presParOf" srcId="{91017CA8-313A-4B83-9539-C815C68ED61C}" destId="{A7395B4C-7EA7-46B5-836D-585A2D24BECE}" srcOrd="1" destOrd="0" presId="urn:microsoft.com/office/officeart/2018/2/layout/IconLabelList"/>
    <dgm:cxn modelId="{A08552B4-72CA-4392-84E5-8976B373ADC6}" type="presParOf" srcId="{91017CA8-313A-4B83-9539-C815C68ED61C}" destId="{72E1AE9B-F7F1-4717-98AE-6688600E7CCC}" srcOrd="2" destOrd="0" presId="urn:microsoft.com/office/officeart/2018/2/layout/IconLabelList"/>
    <dgm:cxn modelId="{AC0CF95D-F475-4748-B1F9-EF83C14B9F92}" type="presParOf" srcId="{72E1AE9B-F7F1-4717-98AE-6688600E7CCC}" destId="{A7F6468C-D1ED-4067-90D2-68D6A87261BD}" srcOrd="0" destOrd="0" presId="urn:microsoft.com/office/officeart/2018/2/layout/IconLabelList"/>
    <dgm:cxn modelId="{77F2DF7E-F3ED-4535-BB9D-978564108E88}" type="presParOf" srcId="{72E1AE9B-F7F1-4717-98AE-6688600E7CCC}" destId="{A9B5C393-3F51-4959-81A5-AB610F2B06B0}" srcOrd="1" destOrd="0" presId="urn:microsoft.com/office/officeart/2018/2/layout/IconLabelList"/>
    <dgm:cxn modelId="{736B5F80-7B71-4FFC-B473-7619BBC10E43}" type="presParOf" srcId="{72E1AE9B-F7F1-4717-98AE-6688600E7CCC}" destId="{8A025ED4-ED26-4EFA-86B3-09ACBD14565E}" srcOrd="2" destOrd="0" presId="urn:microsoft.com/office/officeart/2018/2/layout/IconLabelList"/>
    <dgm:cxn modelId="{5F32C79E-D503-4022-94A9-5C98CF497CE3}" type="presParOf" srcId="{91017CA8-313A-4B83-9539-C815C68ED61C}" destId="{801C7406-A7EE-4309-811F-06F4C526DC7D}" srcOrd="3" destOrd="0" presId="urn:microsoft.com/office/officeart/2018/2/layout/IconLabelList"/>
    <dgm:cxn modelId="{AACFFA2F-4A55-46F3-9739-45307B207952}" type="presParOf" srcId="{91017CA8-313A-4B83-9539-C815C68ED61C}" destId="{B25A4D56-8819-490E-84DA-191EFA341E31}" srcOrd="4" destOrd="0" presId="urn:microsoft.com/office/officeart/2018/2/layout/IconLabelList"/>
    <dgm:cxn modelId="{924C4832-2B9D-4EA4-973F-1424DC52C1D7}" type="presParOf" srcId="{B25A4D56-8819-490E-84DA-191EFA341E31}" destId="{BFB7F652-D158-4B54-9889-782FCF68BF70}" srcOrd="0" destOrd="0" presId="urn:microsoft.com/office/officeart/2018/2/layout/IconLabelList"/>
    <dgm:cxn modelId="{84C38330-2AEB-4C8F-8D2F-0369D164D2D8}" type="presParOf" srcId="{B25A4D56-8819-490E-84DA-191EFA341E31}" destId="{D3F72C16-5C18-4D96-AE13-FAFDFA9DE876}" srcOrd="1" destOrd="0" presId="urn:microsoft.com/office/officeart/2018/2/layout/IconLabelList"/>
    <dgm:cxn modelId="{41C983DD-4658-4C35-9045-59D7A9ED4F67}" type="presParOf" srcId="{B25A4D56-8819-490E-84DA-191EFA341E31}" destId="{13B54176-7806-47F0-9726-2028EFB2A3F0}" srcOrd="2" destOrd="0" presId="urn:microsoft.com/office/officeart/2018/2/layout/IconLabelList"/>
    <dgm:cxn modelId="{0328F274-23D1-4A13-9CDB-34F1FA521405}" type="presParOf" srcId="{91017CA8-313A-4B83-9539-C815C68ED61C}" destId="{A0A6F3BC-C333-45E0-971F-3DD10C5C244C}" srcOrd="5" destOrd="0" presId="urn:microsoft.com/office/officeart/2018/2/layout/IconLabelList"/>
    <dgm:cxn modelId="{1A485AE7-8277-408A-8FBA-F6E5B488ABED}" type="presParOf" srcId="{91017CA8-313A-4B83-9539-C815C68ED61C}" destId="{F761A4D5-2032-4C32-B9C3-87073BAA8480}" srcOrd="6" destOrd="0" presId="urn:microsoft.com/office/officeart/2018/2/layout/IconLabelList"/>
    <dgm:cxn modelId="{D00C41A0-3305-4E00-9266-EF977EF515EA}" type="presParOf" srcId="{F761A4D5-2032-4C32-B9C3-87073BAA8480}" destId="{5D01EE0C-0003-43B3-8442-96FF3AFDC67A}" srcOrd="0" destOrd="0" presId="urn:microsoft.com/office/officeart/2018/2/layout/IconLabelList"/>
    <dgm:cxn modelId="{8C12B4F7-A036-4048-B070-8C00199D25D5}" type="presParOf" srcId="{F761A4D5-2032-4C32-B9C3-87073BAA8480}" destId="{1ACE7E72-4D5A-4E90-B155-831A8FF3C755}" srcOrd="1" destOrd="0" presId="urn:microsoft.com/office/officeart/2018/2/layout/IconLabelList"/>
    <dgm:cxn modelId="{7CAED42B-C017-48DE-AD48-8A4805994D34}" type="presParOf" srcId="{F761A4D5-2032-4C32-B9C3-87073BAA8480}" destId="{08F96052-8DCD-4477-8098-6F258EE845AC}" srcOrd="2" destOrd="0" presId="urn:microsoft.com/office/officeart/2018/2/layout/IconLabelList"/>
    <dgm:cxn modelId="{82E22F4A-1C76-45D1-90B0-B93641330A1E}" type="presParOf" srcId="{91017CA8-313A-4B83-9539-C815C68ED61C}" destId="{79B5B505-0B1D-4ADC-BA34-5B9BD326C6BE}" srcOrd="7" destOrd="0" presId="urn:microsoft.com/office/officeart/2018/2/layout/IconLabelList"/>
    <dgm:cxn modelId="{F2CF70C1-CBAD-4045-B313-3A8CA9768D02}" type="presParOf" srcId="{91017CA8-313A-4B83-9539-C815C68ED61C}" destId="{01362235-B80D-4BD5-90EA-EA4EE49275F4}" srcOrd="8" destOrd="0" presId="urn:microsoft.com/office/officeart/2018/2/layout/IconLabelList"/>
    <dgm:cxn modelId="{E0E4BB1A-4793-42D1-B682-A61BC8A75333}" type="presParOf" srcId="{01362235-B80D-4BD5-90EA-EA4EE49275F4}" destId="{B4FE5A7C-62C8-4C89-A5F4-C4BE18C2C714}" srcOrd="0" destOrd="0" presId="urn:microsoft.com/office/officeart/2018/2/layout/IconLabelList"/>
    <dgm:cxn modelId="{241B1DBD-7374-4A1E-8731-E0A24195684A}" type="presParOf" srcId="{01362235-B80D-4BD5-90EA-EA4EE49275F4}" destId="{518697B9-CDCF-4452-AF54-9259F88D1513}" srcOrd="1" destOrd="0" presId="urn:microsoft.com/office/officeart/2018/2/layout/IconLabelList"/>
    <dgm:cxn modelId="{D9C29311-60CC-4614-ADF3-D9589ADA0239}" type="presParOf" srcId="{01362235-B80D-4BD5-90EA-EA4EE49275F4}" destId="{6639E71D-78A8-4D2C-8818-033BEFC4BB8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12AE32-B2A6-4D7B-BC48-B63CF43577FE}" type="doc">
      <dgm:prSet loTypeId="urn:microsoft.com/office/officeart/2016/7/layout/LinearArrowProcessNumbered" loCatId="process" qsTypeId="urn:microsoft.com/office/officeart/2005/8/quickstyle/simple4" qsCatId="simple" csTypeId="urn:microsoft.com/office/officeart/2005/8/colors/colorful5" csCatId="colorful"/>
      <dgm:spPr/>
      <dgm:t>
        <a:bodyPr/>
        <a:lstStyle/>
        <a:p>
          <a:endParaRPr lang="en-US"/>
        </a:p>
      </dgm:t>
    </dgm:pt>
    <dgm:pt modelId="{731A2B76-F7B8-448B-8F63-3CFC7268FB53}">
      <dgm:prSet custT="1"/>
      <dgm:spPr/>
      <dgm:t>
        <a:bodyPr/>
        <a:lstStyle/>
        <a:p>
          <a:pPr algn="just"/>
          <a:r>
            <a:rPr lang="en-GB" sz="1400" dirty="0">
              <a:latin typeface="Times New Roman" panose="02020603050405020304" pitchFamily="18" charset="0"/>
              <a:cs typeface="Times New Roman" panose="02020603050405020304" pitchFamily="18" charset="0"/>
            </a:rPr>
            <a:t>1) Service Encounter Framework (functional vs. emotional) : The model separates the functional layer (speed, accuracy, access) and the emotional layer (warmth, empathy, trust). Recent studies prove that AI is practical working in its advantages, such as 24/7 responsiveness, fewer queues, fewer mistakes in routine</a:t>
          </a:r>
          <a:endParaRPr lang="en-US" sz="1400" dirty="0">
            <a:latin typeface="Times New Roman" panose="02020603050405020304" pitchFamily="18" charset="0"/>
            <a:cs typeface="Times New Roman" panose="02020603050405020304" pitchFamily="18" charset="0"/>
          </a:endParaRPr>
        </a:p>
      </dgm:t>
    </dgm:pt>
    <dgm:pt modelId="{9B14FE09-434E-4CE4-828B-472FCFD71778}" type="parTrans" cxnId="{E6D346C6-A0AC-43FB-918A-14996353CD3A}">
      <dgm:prSet/>
      <dgm:spPr/>
      <dgm:t>
        <a:bodyPr/>
        <a:lstStyle/>
        <a:p>
          <a:endParaRPr lang="en-US"/>
        </a:p>
      </dgm:t>
    </dgm:pt>
    <dgm:pt modelId="{5B7A5AAC-C8B6-4FE3-A4BE-0D1FBBCF85FF}" type="sibTrans" cxnId="{E6D346C6-A0AC-43FB-918A-14996353CD3A}">
      <dgm:prSet phldrT="1" phldr="0"/>
      <dgm:spPr/>
      <dgm:t>
        <a:bodyPr/>
        <a:lstStyle/>
        <a:p>
          <a:r>
            <a:rPr lang="en-US"/>
            <a:t>1</a:t>
          </a:r>
        </a:p>
      </dgm:t>
    </dgm:pt>
    <dgm:pt modelId="{A92CA19F-981C-4960-871A-5874D6263C89}">
      <dgm:prSet custT="1"/>
      <dgm:spPr/>
      <dgm:t>
        <a:bodyPr/>
        <a:lstStyle/>
        <a:p>
          <a:pPr algn="just"/>
          <a:r>
            <a:rPr lang="en-GB" sz="1400">
              <a:latin typeface="Times New Roman" panose="02020603050405020304" pitchFamily="18" charset="0"/>
              <a:cs typeface="Times New Roman" panose="02020603050405020304" pitchFamily="18" charset="0"/>
            </a:rPr>
            <a:t>2) Acceptance on the part of the guest: + anthropomorphism TAM/UTAUT. The Technology Acceptance Model constructs of perceived usefulness and ease of use are predictors of the implementation of kiosks, chatbot, and mobile concierge technology utilization. </a:t>
          </a:r>
          <a:endParaRPr lang="en-US" sz="1400">
            <a:latin typeface="Times New Roman" panose="02020603050405020304" pitchFamily="18" charset="0"/>
            <a:cs typeface="Times New Roman" panose="02020603050405020304" pitchFamily="18" charset="0"/>
          </a:endParaRPr>
        </a:p>
      </dgm:t>
    </dgm:pt>
    <dgm:pt modelId="{BDC3C84D-3BB6-4265-A5D6-3DEF90644687}" type="parTrans" cxnId="{9F02EBC4-B8DF-40B1-A4AA-DCC5DC59EF06}">
      <dgm:prSet/>
      <dgm:spPr/>
      <dgm:t>
        <a:bodyPr/>
        <a:lstStyle/>
        <a:p>
          <a:endParaRPr lang="en-US"/>
        </a:p>
      </dgm:t>
    </dgm:pt>
    <dgm:pt modelId="{AB08ABF9-9274-48DC-912D-95BD3BE18BF5}" type="sibTrans" cxnId="{9F02EBC4-B8DF-40B1-A4AA-DCC5DC59EF06}">
      <dgm:prSet phldrT="2" phldr="0"/>
      <dgm:spPr/>
      <dgm:t>
        <a:bodyPr/>
        <a:lstStyle/>
        <a:p>
          <a:r>
            <a:rPr lang="en-US"/>
            <a:t>2</a:t>
          </a:r>
        </a:p>
      </dgm:t>
    </dgm:pt>
    <dgm:pt modelId="{F79F2A9D-960B-4A14-9B84-151812618C65}">
      <dgm:prSet custT="1"/>
      <dgm:spPr/>
      <dgm:t>
        <a:bodyPr/>
        <a:lstStyle/>
        <a:p>
          <a:pPr algn="just"/>
          <a:r>
            <a:rPr lang="en-GB" sz="1400">
              <a:latin typeface="Times New Roman" panose="02020603050405020304" pitchFamily="18" charset="0"/>
              <a:cs typeface="Times New Roman" panose="02020603050405020304" pitchFamily="18" charset="0"/>
            </a:rPr>
            <a:t>3) Quality and recovery of the service:  The model employed was SERVQUAL and service justice. AI can increase reliability and responsiveness as two SERVQUAL dimensions. Nevertheless, in case of failures, interactional justice which consists of empathy, credibility of apology, and dignity generates loyalty and satisfaction</a:t>
          </a:r>
          <a:endParaRPr lang="en-US" sz="1400">
            <a:latin typeface="Times New Roman" panose="02020603050405020304" pitchFamily="18" charset="0"/>
            <a:cs typeface="Times New Roman" panose="02020603050405020304" pitchFamily="18" charset="0"/>
          </a:endParaRPr>
        </a:p>
      </dgm:t>
    </dgm:pt>
    <dgm:pt modelId="{9206B58D-139F-4C83-BDE4-9169481414D3}" type="parTrans" cxnId="{15FE3210-F386-43A4-89C4-4627D0F91541}">
      <dgm:prSet/>
      <dgm:spPr/>
      <dgm:t>
        <a:bodyPr/>
        <a:lstStyle/>
        <a:p>
          <a:endParaRPr lang="en-US"/>
        </a:p>
      </dgm:t>
    </dgm:pt>
    <dgm:pt modelId="{3D53B372-7A20-4F36-9192-1EAEFB224FDA}" type="sibTrans" cxnId="{15FE3210-F386-43A4-89C4-4627D0F91541}">
      <dgm:prSet phldrT="3" phldr="0"/>
      <dgm:spPr/>
      <dgm:t>
        <a:bodyPr/>
        <a:lstStyle/>
        <a:p>
          <a:r>
            <a:rPr lang="en-US"/>
            <a:t>3</a:t>
          </a:r>
        </a:p>
      </dgm:t>
    </dgm:pt>
    <dgm:pt modelId="{EDC6DB60-A1C2-4310-ACA3-F8AB68428058}">
      <dgm:prSet custT="1"/>
      <dgm:spPr/>
      <dgm:t>
        <a:bodyPr/>
        <a:lstStyle/>
        <a:p>
          <a:pPr algn="just"/>
          <a:r>
            <a:rPr lang="en-GB" sz="1400" dirty="0">
              <a:latin typeface="Times New Roman" panose="02020603050405020304" pitchFamily="18" charset="0"/>
              <a:cs typeface="Times New Roman" panose="02020603050405020304" pitchFamily="18" charset="0"/>
            </a:rPr>
            <a:t>4) GDPR personalisation: privacy computations :Perceived value is improved via the use of data-driven individualisation once personalisation can be visible before or during the stay such as preferences and needs in terms of the room, accessibility. </a:t>
          </a:r>
          <a:endParaRPr lang="en-US" sz="1400" dirty="0">
            <a:latin typeface="Times New Roman" panose="02020603050405020304" pitchFamily="18" charset="0"/>
            <a:cs typeface="Times New Roman" panose="02020603050405020304" pitchFamily="18" charset="0"/>
          </a:endParaRPr>
        </a:p>
      </dgm:t>
    </dgm:pt>
    <dgm:pt modelId="{69F08A9A-08DB-456C-B220-B140706ED5EF}" type="parTrans" cxnId="{0E5A12D3-EC6C-4E3D-8502-2F8FF161E664}">
      <dgm:prSet/>
      <dgm:spPr/>
      <dgm:t>
        <a:bodyPr/>
        <a:lstStyle/>
        <a:p>
          <a:endParaRPr lang="en-US"/>
        </a:p>
      </dgm:t>
    </dgm:pt>
    <dgm:pt modelId="{A07B49E4-8057-4A17-BB77-9B6D3CF4C33D}" type="sibTrans" cxnId="{0E5A12D3-EC6C-4E3D-8502-2F8FF161E664}">
      <dgm:prSet phldrT="4" phldr="0"/>
      <dgm:spPr/>
      <dgm:t>
        <a:bodyPr/>
        <a:lstStyle/>
        <a:p>
          <a:r>
            <a:rPr lang="en-US"/>
            <a:t>4</a:t>
          </a:r>
        </a:p>
      </dgm:t>
    </dgm:pt>
    <dgm:pt modelId="{04EB6A58-DE38-4898-906E-D1F09A994DB3}">
      <dgm:prSet custT="1"/>
      <dgm:spPr/>
      <dgm:t>
        <a:bodyPr/>
        <a:lstStyle/>
        <a:p>
          <a:pPr algn="just"/>
          <a:r>
            <a:rPr lang="en-GB" sz="1400" dirty="0">
              <a:latin typeface="Times New Roman" panose="02020603050405020304" pitchFamily="18" charset="0"/>
              <a:cs typeface="Times New Roman" panose="02020603050405020304" pitchFamily="18" charset="0"/>
            </a:rPr>
            <a:t>5) Human resource competency: addition, not subtraction : The AI-in-service view presented by Huang and Rust suggests to give up daily non-various and routine work to machines and relocate the human sense of empathy, creativity and problem solving. </a:t>
          </a:r>
          <a:endParaRPr lang="en-US" sz="1400" dirty="0">
            <a:latin typeface="Times New Roman" panose="02020603050405020304" pitchFamily="18" charset="0"/>
            <a:cs typeface="Times New Roman" panose="02020603050405020304" pitchFamily="18" charset="0"/>
          </a:endParaRPr>
        </a:p>
      </dgm:t>
    </dgm:pt>
    <dgm:pt modelId="{D523B7C1-6B91-4376-A99D-EB8C01B475FC}" type="parTrans" cxnId="{A19A2204-0251-4B7C-BF48-7CE73681F7C3}">
      <dgm:prSet/>
      <dgm:spPr/>
      <dgm:t>
        <a:bodyPr/>
        <a:lstStyle/>
        <a:p>
          <a:endParaRPr lang="en-US"/>
        </a:p>
      </dgm:t>
    </dgm:pt>
    <dgm:pt modelId="{A825E286-29EC-4EE4-B0CC-A356CBD55BEB}" type="sibTrans" cxnId="{A19A2204-0251-4B7C-BF48-7CE73681F7C3}">
      <dgm:prSet phldrT="5" phldr="0"/>
      <dgm:spPr/>
      <dgm:t>
        <a:bodyPr/>
        <a:lstStyle/>
        <a:p>
          <a:r>
            <a:rPr lang="en-US"/>
            <a:t>5</a:t>
          </a:r>
        </a:p>
      </dgm:t>
    </dgm:pt>
    <dgm:pt modelId="{48B50AF5-908B-456C-BAED-C87C480D45DA}" type="pres">
      <dgm:prSet presAssocID="{5B12AE32-B2A6-4D7B-BC48-B63CF43577FE}" presName="linearFlow" presStyleCnt="0">
        <dgm:presLayoutVars>
          <dgm:dir/>
          <dgm:animLvl val="lvl"/>
          <dgm:resizeHandles val="exact"/>
        </dgm:presLayoutVars>
      </dgm:prSet>
      <dgm:spPr/>
    </dgm:pt>
    <dgm:pt modelId="{37B7E569-05EF-4840-8E57-738D635728EB}" type="pres">
      <dgm:prSet presAssocID="{731A2B76-F7B8-448B-8F63-3CFC7268FB53}" presName="compositeNode" presStyleCnt="0"/>
      <dgm:spPr/>
    </dgm:pt>
    <dgm:pt modelId="{268A10C2-2B5C-481E-915D-F749D6633089}" type="pres">
      <dgm:prSet presAssocID="{731A2B76-F7B8-448B-8F63-3CFC7268FB53}" presName="parTx" presStyleLbl="node1" presStyleIdx="0" presStyleCnt="0">
        <dgm:presLayoutVars>
          <dgm:chMax val="0"/>
          <dgm:chPref val="0"/>
          <dgm:bulletEnabled val="1"/>
        </dgm:presLayoutVars>
      </dgm:prSet>
      <dgm:spPr/>
    </dgm:pt>
    <dgm:pt modelId="{B49EB016-824B-4D72-8AE1-DED7CEA8B561}" type="pres">
      <dgm:prSet presAssocID="{731A2B76-F7B8-448B-8F63-3CFC7268FB53}" presName="parSh" presStyleCnt="0"/>
      <dgm:spPr/>
    </dgm:pt>
    <dgm:pt modelId="{763FF814-B017-45CA-85BF-3587B137F353}" type="pres">
      <dgm:prSet presAssocID="{731A2B76-F7B8-448B-8F63-3CFC7268FB53}" presName="lineNode" presStyleLbl="alignAccFollowNode1" presStyleIdx="0" presStyleCnt="15"/>
      <dgm:spPr/>
    </dgm:pt>
    <dgm:pt modelId="{8D58C2E4-DA3B-4B05-8C5D-48FBBC83750A}" type="pres">
      <dgm:prSet presAssocID="{731A2B76-F7B8-448B-8F63-3CFC7268FB53}" presName="lineArrowNode" presStyleLbl="alignAccFollowNode1" presStyleIdx="1" presStyleCnt="15"/>
      <dgm:spPr/>
    </dgm:pt>
    <dgm:pt modelId="{00931D4A-4AF6-4C12-B115-E79375E41EE8}" type="pres">
      <dgm:prSet presAssocID="{5B7A5AAC-C8B6-4FE3-A4BE-0D1FBBCF85FF}" presName="sibTransNodeCircle" presStyleLbl="alignNode1" presStyleIdx="0" presStyleCnt="5">
        <dgm:presLayoutVars>
          <dgm:chMax val="0"/>
          <dgm:bulletEnabled/>
        </dgm:presLayoutVars>
      </dgm:prSet>
      <dgm:spPr/>
    </dgm:pt>
    <dgm:pt modelId="{2D726614-AEEF-4DE8-B8DB-A088A90F1235}" type="pres">
      <dgm:prSet presAssocID="{5B7A5AAC-C8B6-4FE3-A4BE-0D1FBBCF85FF}" presName="spacerBetweenCircleAndCallout" presStyleCnt="0">
        <dgm:presLayoutVars/>
      </dgm:prSet>
      <dgm:spPr/>
    </dgm:pt>
    <dgm:pt modelId="{D99FCFF7-EDCF-4935-AAE6-68114035F551}" type="pres">
      <dgm:prSet presAssocID="{731A2B76-F7B8-448B-8F63-3CFC7268FB53}" presName="nodeText" presStyleLbl="alignAccFollowNode1" presStyleIdx="2" presStyleCnt="15">
        <dgm:presLayoutVars>
          <dgm:bulletEnabled val="1"/>
        </dgm:presLayoutVars>
      </dgm:prSet>
      <dgm:spPr/>
    </dgm:pt>
    <dgm:pt modelId="{0D9E145B-05A9-4479-87DC-E3478C951160}" type="pres">
      <dgm:prSet presAssocID="{5B7A5AAC-C8B6-4FE3-A4BE-0D1FBBCF85FF}" presName="sibTransComposite" presStyleCnt="0"/>
      <dgm:spPr/>
    </dgm:pt>
    <dgm:pt modelId="{02B3CDC6-1882-4E01-8B18-F8DFC7E21657}" type="pres">
      <dgm:prSet presAssocID="{A92CA19F-981C-4960-871A-5874D6263C89}" presName="compositeNode" presStyleCnt="0"/>
      <dgm:spPr/>
    </dgm:pt>
    <dgm:pt modelId="{9AC6F6A5-2B9A-44DC-9F6D-F3D144E155A9}" type="pres">
      <dgm:prSet presAssocID="{A92CA19F-981C-4960-871A-5874D6263C89}" presName="parTx" presStyleLbl="node1" presStyleIdx="0" presStyleCnt="0">
        <dgm:presLayoutVars>
          <dgm:chMax val="0"/>
          <dgm:chPref val="0"/>
          <dgm:bulletEnabled val="1"/>
        </dgm:presLayoutVars>
      </dgm:prSet>
      <dgm:spPr/>
    </dgm:pt>
    <dgm:pt modelId="{198F063D-ED37-46DC-91D4-8C49B4ADB88C}" type="pres">
      <dgm:prSet presAssocID="{A92CA19F-981C-4960-871A-5874D6263C89}" presName="parSh" presStyleCnt="0"/>
      <dgm:spPr/>
    </dgm:pt>
    <dgm:pt modelId="{FDF85BFB-B9B5-4AF5-AD0B-8A08A3E14CA0}" type="pres">
      <dgm:prSet presAssocID="{A92CA19F-981C-4960-871A-5874D6263C89}" presName="lineNode" presStyleLbl="alignAccFollowNode1" presStyleIdx="3" presStyleCnt="15"/>
      <dgm:spPr/>
    </dgm:pt>
    <dgm:pt modelId="{146A73DF-F56A-41D0-BE85-7F12CEBE30B5}" type="pres">
      <dgm:prSet presAssocID="{A92CA19F-981C-4960-871A-5874D6263C89}" presName="lineArrowNode" presStyleLbl="alignAccFollowNode1" presStyleIdx="4" presStyleCnt="15"/>
      <dgm:spPr/>
    </dgm:pt>
    <dgm:pt modelId="{E7D8102E-F8C9-4416-AD47-31A539757A13}" type="pres">
      <dgm:prSet presAssocID="{AB08ABF9-9274-48DC-912D-95BD3BE18BF5}" presName="sibTransNodeCircle" presStyleLbl="alignNode1" presStyleIdx="1" presStyleCnt="5">
        <dgm:presLayoutVars>
          <dgm:chMax val="0"/>
          <dgm:bulletEnabled/>
        </dgm:presLayoutVars>
      </dgm:prSet>
      <dgm:spPr/>
    </dgm:pt>
    <dgm:pt modelId="{94BEB8DA-CE4F-4E1A-A060-167D39025300}" type="pres">
      <dgm:prSet presAssocID="{AB08ABF9-9274-48DC-912D-95BD3BE18BF5}" presName="spacerBetweenCircleAndCallout" presStyleCnt="0">
        <dgm:presLayoutVars/>
      </dgm:prSet>
      <dgm:spPr/>
    </dgm:pt>
    <dgm:pt modelId="{4993BC50-0738-4CD4-8BE5-8E04A60A95B8}" type="pres">
      <dgm:prSet presAssocID="{A92CA19F-981C-4960-871A-5874D6263C89}" presName="nodeText" presStyleLbl="alignAccFollowNode1" presStyleIdx="5" presStyleCnt="15">
        <dgm:presLayoutVars>
          <dgm:bulletEnabled val="1"/>
        </dgm:presLayoutVars>
      </dgm:prSet>
      <dgm:spPr/>
    </dgm:pt>
    <dgm:pt modelId="{659220CC-128B-440B-AD31-A5929F5F3AFD}" type="pres">
      <dgm:prSet presAssocID="{AB08ABF9-9274-48DC-912D-95BD3BE18BF5}" presName="sibTransComposite" presStyleCnt="0"/>
      <dgm:spPr/>
    </dgm:pt>
    <dgm:pt modelId="{7E2976ED-AED9-4875-8433-E04CA578A4B5}" type="pres">
      <dgm:prSet presAssocID="{F79F2A9D-960B-4A14-9B84-151812618C65}" presName="compositeNode" presStyleCnt="0"/>
      <dgm:spPr/>
    </dgm:pt>
    <dgm:pt modelId="{776C54A9-1640-4580-AD25-B02358CB5EF6}" type="pres">
      <dgm:prSet presAssocID="{F79F2A9D-960B-4A14-9B84-151812618C65}" presName="parTx" presStyleLbl="node1" presStyleIdx="0" presStyleCnt="0">
        <dgm:presLayoutVars>
          <dgm:chMax val="0"/>
          <dgm:chPref val="0"/>
          <dgm:bulletEnabled val="1"/>
        </dgm:presLayoutVars>
      </dgm:prSet>
      <dgm:spPr/>
    </dgm:pt>
    <dgm:pt modelId="{497CDFBC-DEE3-4812-8A3A-A7D4AE1AF3BC}" type="pres">
      <dgm:prSet presAssocID="{F79F2A9D-960B-4A14-9B84-151812618C65}" presName="parSh" presStyleCnt="0"/>
      <dgm:spPr/>
    </dgm:pt>
    <dgm:pt modelId="{AD2FF58B-FD79-4EC3-AE56-7388C71823FA}" type="pres">
      <dgm:prSet presAssocID="{F79F2A9D-960B-4A14-9B84-151812618C65}" presName="lineNode" presStyleLbl="alignAccFollowNode1" presStyleIdx="6" presStyleCnt="15"/>
      <dgm:spPr/>
    </dgm:pt>
    <dgm:pt modelId="{6DC4C219-CE70-4E41-A25C-8D8E80FFF688}" type="pres">
      <dgm:prSet presAssocID="{F79F2A9D-960B-4A14-9B84-151812618C65}" presName="lineArrowNode" presStyleLbl="alignAccFollowNode1" presStyleIdx="7" presStyleCnt="15"/>
      <dgm:spPr/>
    </dgm:pt>
    <dgm:pt modelId="{C8DDC00F-0F8C-4D03-A6B0-DDE1BA2C43C2}" type="pres">
      <dgm:prSet presAssocID="{3D53B372-7A20-4F36-9192-1EAEFB224FDA}" presName="sibTransNodeCircle" presStyleLbl="alignNode1" presStyleIdx="2" presStyleCnt="5">
        <dgm:presLayoutVars>
          <dgm:chMax val="0"/>
          <dgm:bulletEnabled/>
        </dgm:presLayoutVars>
      </dgm:prSet>
      <dgm:spPr/>
    </dgm:pt>
    <dgm:pt modelId="{CE9D15CE-DD93-4EDF-B976-CF200E5918B5}" type="pres">
      <dgm:prSet presAssocID="{3D53B372-7A20-4F36-9192-1EAEFB224FDA}" presName="spacerBetweenCircleAndCallout" presStyleCnt="0">
        <dgm:presLayoutVars/>
      </dgm:prSet>
      <dgm:spPr/>
    </dgm:pt>
    <dgm:pt modelId="{19C90FE5-B1AD-451A-8E1D-C74B262EB7A3}" type="pres">
      <dgm:prSet presAssocID="{F79F2A9D-960B-4A14-9B84-151812618C65}" presName="nodeText" presStyleLbl="alignAccFollowNode1" presStyleIdx="8" presStyleCnt="15">
        <dgm:presLayoutVars>
          <dgm:bulletEnabled val="1"/>
        </dgm:presLayoutVars>
      </dgm:prSet>
      <dgm:spPr/>
    </dgm:pt>
    <dgm:pt modelId="{9995AB5D-4471-4D8A-8BCB-1936EB3100DC}" type="pres">
      <dgm:prSet presAssocID="{3D53B372-7A20-4F36-9192-1EAEFB224FDA}" presName="sibTransComposite" presStyleCnt="0"/>
      <dgm:spPr/>
    </dgm:pt>
    <dgm:pt modelId="{76FAA880-439F-4857-850E-B541434786D1}" type="pres">
      <dgm:prSet presAssocID="{EDC6DB60-A1C2-4310-ACA3-F8AB68428058}" presName="compositeNode" presStyleCnt="0"/>
      <dgm:spPr/>
    </dgm:pt>
    <dgm:pt modelId="{2A5CFD1E-6FE7-4861-B548-7C5207B29B1B}" type="pres">
      <dgm:prSet presAssocID="{EDC6DB60-A1C2-4310-ACA3-F8AB68428058}" presName="parTx" presStyleLbl="node1" presStyleIdx="0" presStyleCnt="0">
        <dgm:presLayoutVars>
          <dgm:chMax val="0"/>
          <dgm:chPref val="0"/>
          <dgm:bulletEnabled val="1"/>
        </dgm:presLayoutVars>
      </dgm:prSet>
      <dgm:spPr/>
    </dgm:pt>
    <dgm:pt modelId="{2C96A07F-9E69-4E72-8EC3-00E7B6D8BEDA}" type="pres">
      <dgm:prSet presAssocID="{EDC6DB60-A1C2-4310-ACA3-F8AB68428058}" presName="parSh" presStyleCnt="0"/>
      <dgm:spPr/>
    </dgm:pt>
    <dgm:pt modelId="{AE4C587D-4BE4-43F6-80B6-B8C060815F51}" type="pres">
      <dgm:prSet presAssocID="{EDC6DB60-A1C2-4310-ACA3-F8AB68428058}" presName="lineNode" presStyleLbl="alignAccFollowNode1" presStyleIdx="9" presStyleCnt="15"/>
      <dgm:spPr/>
    </dgm:pt>
    <dgm:pt modelId="{267FB1BB-69CF-4F60-BF1F-EEE178D09783}" type="pres">
      <dgm:prSet presAssocID="{EDC6DB60-A1C2-4310-ACA3-F8AB68428058}" presName="lineArrowNode" presStyleLbl="alignAccFollowNode1" presStyleIdx="10" presStyleCnt="15"/>
      <dgm:spPr/>
    </dgm:pt>
    <dgm:pt modelId="{24E263FA-541F-4BAF-A2FC-76D3C5C880D5}" type="pres">
      <dgm:prSet presAssocID="{A07B49E4-8057-4A17-BB77-9B6D3CF4C33D}" presName="sibTransNodeCircle" presStyleLbl="alignNode1" presStyleIdx="3" presStyleCnt="5">
        <dgm:presLayoutVars>
          <dgm:chMax val="0"/>
          <dgm:bulletEnabled/>
        </dgm:presLayoutVars>
      </dgm:prSet>
      <dgm:spPr/>
    </dgm:pt>
    <dgm:pt modelId="{2CA4917C-0123-48C3-8F7B-CC92F59A8EEF}" type="pres">
      <dgm:prSet presAssocID="{A07B49E4-8057-4A17-BB77-9B6D3CF4C33D}" presName="spacerBetweenCircleAndCallout" presStyleCnt="0">
        <dgm:presLayoutVars/>
      </dgm:prSet>
      <dgm:spPr/>
    </dgm:pt>
    <dgm:pt modelId="{2A46AAB0-7305-40BA-8D67-32CD8D980820}" type="pres">
      <dgm:prSet presAssocID="{EDC6DB60-A1C2-4310-ACA3-F8AB68428058}" presName="nodeText" presStyleLbl="alignAccFollowNode1" presStyleIdx="11" presStyleCnt="15">
        <dgm:presLayoutVars>
          <dgm:bulletEnabled val="1"/>
        </dgm:presLayoutVars>
      </dgm:prSet>
      <dgm:spPr/>
    </dgm:pt>
    <dgm:pt modelId="{B9429217-8315-438D-9993-43B68DE450CE}" type="pres">
      <dgm:prSet presAssocID="{A07B49E4-8057-4A17-BB77-9B6D3CF4C33D}" presName="sibTransComposite" presStyleCnt="0"/>
      <dgm:spPr/>
    </dgm:pt>
    <dgm:pt modelId="{AC92A054-49CA-4546-8CEF-E2B3927BDE34}" type="pres">
      <dgm:prSet presAssocID="{04EB6A58-DE38-4898-906E-D1F09A994DB3}" presName="compositeNode" presStyleCnt="0"/>
      <dgm:spPr/>
    </dgm:pt>
    <dgm:pt modelId="{43949E22-0AA7-4DC2-ACCE-6A1B4A214B87}" type="pres">
      <dgm:prSet presAssocID="{04EB6A58-DE38-4898-906E-D1F09A994DB3}" presName="parTx" presStyleLbl="node1" presStyleIdx="0" presStyleCnt="0">
        <dgm:presLayoutVars>
          <dgm:chMax val="0"/>
          <dgm:chPref val="0"/>
          <dgm:bulletEnabled val="1"/>
        </dgm:presLayoutVars>
      </dgm:prSet>
      <dgm:spPr/>
    </dgm:pt>
    <dgm:pt modelId="{F0C3388A-298D-4C74-9097-F60508655C9E}" type="pres">
      <dgm:prSet presAssocID="{04EB6A58-DE38-4898-906E-D1F09A994DB3}" presName="parSh" presStyleCnt="0"/>
      <dgm:spPr/>
    </dgm:pt>
    <dgm:pt modelId="{40265C04-D4AC-4C65-A36E-E05DDC885A60}" type="pres">
      <dgm:prSet presAssocID="{04EB6A58-DE38-4898-906E-D1F09A994DB3}" presName="lineNode" presStyleLbl="alignAccFollowNode1" presStyleIdx="12" presStyleCnt="15"/>
      <dgm:spPr/>
    </dgm:pt>
    <dgm:pt modelId="{7316AF01-F503-4DDE-A9A0-366795298BCE}" type="pres">
      <dgm:prSet presAssocID="{04EB6A58-DE38-4898-906E-D1F09A994DB3}" presName="lineArrowNode" presStyleLbl="alignAccFollowNode1" presStyleIdx="13" presStyleCnt="15"/>
      <dgm:spPr/>
    </dgm:pt>
    <dgm:pt modelId="{F6F3081C-7547-4220-BD38-BABA4B244FC7}" type="pres">
      <dgm:prSet presAssocID="{A825E286-29EC-4EE4-B0CC-A356CBD55BEB}" presName="sibTransNodeCircle" presStyleLbl="alignNode1" presStyleIdx="4" presStyleCnt="5">
        <dgm:presLayoutVars>
          <dgm:chMax val="0"/>
          <dgm:bulletEnabled/>
        </dgm:presLayoutVars>
      </dgm:prSet>
      <dgm:spPr/>
    </dgm:pt>
    <dgm:pt modelId="{91E68CF2-1D25-4502-AAF9-D265AA97B57F}" type="pres">
      <dgm:prSet presAssocID="{A825E286-29EC-4EE4-B0CC-A356CBD55BEB}" presName="spacerBetweenCircleAndCallout" presStyleCnt="0">
        <dgm:presLayoutVars/>
      </dgm:prSet>
      <dgm:spPr/>
    </dgm:pt>
    <dgm:pt modelId="{7B35AA14-C391-4B89-8377-19A21AE3979A}" type="pres">
      <dgm:prSet presAssocID="{04EB6A58-DE38-4898-906E-D1F09A994DB3}" presName="nodeText" presStyleLbl="alignAccFollowNode1" presStyleIdx="14" presStyleCnt="15">
        <dgm:presLayoutVars>
          <dgm:bulletEnabled val="1"/>
        </dgm:presLayoutVars>
      </dgm:prSet>
      <dgm:spPr/>
    </dgm:pt>
  </dgm:ptLst>
  <dgm:cxnLst>
    <dgm:cxn modelId="{A19A2204-0251-4B7C-BF48-7CE73681F7C3}" srcId="{5B12AE32-B2A6-4D7B-BC48-B63CF43577FE}" destId="{04EB6A58-DE38-4898-906E-D1F09A994DB3}" srcOrd="4" destOrd="0" parTransId="{D523B7C1-6B91-4376-A99D-EB8C01B475FC}" sibTransId="{A825E286-29EC-4EE4-B0CC-A356CBD55BEB}"/>
    <dgm:cxn modelId="{15FE3210-F386-43A4-89C4-4627D0F91541}" srcId="{5B12AE32-B2A6-4D7B-BC48-B63CF43577FE}" destId="{F79F2A9D-960B-4A14-9B84-151812618C65}" srcOrd="2" destOrd="0" parTransId="{9206B58D-139F-4C83-BDE4-9169481414D3}" sibTransId="{3D53B372-7A20-4F36-9192-1EAEFB224FDA}"/>
    <dgm:cxn modelId="{14A17914-47AD-4069-AFCE-8905136CF6F9}" type="presOf" srcId="{5B12AE32-B2A6-4D7B-BC48-B63CF43577FE}" destId="{48B50AF5-908B-456C-BAED-C87C480D45DA}" srcOrd="0" destOrd="0" presId="urn:microsoft.com/office/officeart/2016/7/layout/LinearArrowProcessNumbered"/>
    <dgm:cxn modelId="{92CAA033-AC23-4A80-A6DA-86F466975DB5}" type="presOf" srcId="{A07B49E4-8057-4A17-BB77-9B6D3CF4C33D}" destId="{24E263FA-541F-4BAF-A2FC-76D3C5C880D5}" srcOrd="0" destOrd="0" presId="urn:microsoft.com/office/officeart/2016/7/layout/LinearArrowProcessNumbered"/>
    <dgm:cxn modelId="{D064A462-4EB4-4DAA-A838-4CB89E050C8D}" type="presOf" srcId="{5B7A5AAC-C8B6-4FE3-A4BE-0D1FBBCF85FF}" destId="{00931D4A-4AF6-4C12-B115-E79375E41EE8}" srcOrd="0" destOrd="0" presId="urn:microsoft.com/office/officeart/2016/7/layout/LinearArrowProcessNumbered"/>
    <dgm:cxn modelId="{2B729863-8E92-4C5A-BEF9-5BA029A2BE7C}" type="presOf" srcId="{A92CA19F-981C-4960-871A-5874D6263C89}" destId="{4993BC50-0738-4CD4-8BE5-8E04A60A95B8}" srcOrd="0" destOrd="0" presId="urn:microsoft.com/office/officeart/2016/7/layout/LinearArrowProcessNumbered"/>
    <dgm:cxn modelId="{5DDB5B4D-271D-49E7-8108-2EEFBAAB78C6}" type="presOf" srcId="{AB08ABF9-9274-48DC-912D-95BD3BE18BF5}" destId="{E7D8102E-F8C9-4416-AD47-31A539757A13}" srcOrd="0" destOrd="0" presId="urn:microsoft.com/office/officeart/2016/7/layout/LinearArrowProcessNumbered"/>
    <dgm:cxn modelId="{F959ED8D-4BEF-4309-B9D9-5D4AD5182B00}" type="presOf" srcId="{04EB6A58-DE38-4898-906E-D1F09A994DB3}" destId="{7B35AA14-C391-4B89-8377-19A21AE3979A}" srcOrd="0" destOrd="0" presId="urn:microsoft.com/office/officeart/2016/7/layout/LinearArrowProcessNumbered"/>
    <dgm:cxn modelId="{D07743AC-1196-4383-B8E9-6F86E6E17CCF}" type="presOf" srcId="{3D53B372-7A20-4F36-9192-1EAEFB224FDA}" destId="{C8DDC00F-0F8C-4D03-A6B0-DDE1BA2C43C2}" srcOrd="0" destOrd="0" presId="urn:microsoft.com/office/officeart/2016/7/layout/LinearArrowProcessNumbered"/>
    <dgm:cxn modelId="{C4B8EDB1-D865-42F6-8A90-9AFD3B296A40}" type="presOf" srcId="{731A2B76-F7B8-448B-8F63-3CFC7268FB53}" destId="{D99FCFF7-EDCF-4935-AAE6-68114035F551}" srcOrd="0" destOrd="0" presId="urn:microsoft.com/office/officeart/2016/7/layout/LinearArrowProcessNumbered"/>
    <dgm:cxn modelId="{9F02EBC4-B8DF-40B1-A4AA-DCC5DC59EF06}" srcId="{5B12AE32-B2A6-4D7B-BC48-B63CF43577FE}" destId="{A92CA19F-981C-4960-871A-5874D6263C89}" srcOrd="1" destOrd="0" parTransId="{BDC3C84D-3BB6-4265-A5D6-3DEF90644687}" sibTransId="{AB08ABF9-9274-48DC-912D-95BD3BE18BF5}"/>
    <dgm:cxn modelId="{E6D346C6-A0AC-43FB-918A-14996353CD3A}" srcId="{5B12AE32-B2A6-4D7B-BC48-B63CF43577FE}" destId="{731A2B76-F7B8-448B-8F63-3CFC7268FB53}" srcOrd="0" destOrd="0" parTransId="{9B14FE09-434E-4CE4-828B-472FCFD71778}" sibTransId="{5B7A5AAC-C8B6-4FE3-A4BE-0D1FBBCF85FF}"/>
    <dgm:cxn modelId="{0E5A12D3-EC6C-4E3D-8502-2F8FF161E664}" srcId="{5B12AE32-B2A6-4D7B-BC48-B63CF43577FE}" destId="{EDC6DB60-A1C2-4310-ACA3-F8AB68428058}" srcOrd="3" destOrd="0" parTransId="{69F08A9A-08DB-456C-B220-B140706ED5EF}" sibTransId="{A07B49E4-8057-4A17-BB77-9B6D3CF4C33D}"/>
    <dgm:cxn modelId="{718A76D4-7323-4ACF-A875-B8BF9CFBCE95}" type="presOf" srcId="{F79F2A9D-960B-4A14-9B84-151812618C65}" destId="{19C90FE5-B1AD-451A-8E1D-C74B262EB7A3}" srcOrd="0" destOrd="0" presId="urn:microsoft.com/office/officeart/2016/7/layout/LinearArrowProcessNumbered"/>
    <dgm:cxn modelId="{871027D7-818C-4A63-80EE-7AB69EE49733}" type="presOf" srcId="{EDC6DB60-A1C2-4310-ACA3-F8AB68428058}" destId="{2A46AAB0-7305-40BA-8D67-32CD8D980820}" srcOrd="0" destOrd="0" presId="urn:microsoft.com/office/officeart/2016/7/layout/LinearArrowProcessNumbered"/>
    <dgm:cxn modelId="{55742ED7-D3A5-48AD-9C68-887C18F9D28E}" type="presOf" srcId="{A825E286-29EC-4EE4-B0CC-A356CBD55BEB}" destId="{F6F3081C-7547-4220-BD38-BABA4B244FC7}" srcOrd="0" destOrd="0" presId="urn:microsoft.com/office/officeart/2016/7/layout/LinearArrowProcessNumbered"/>
    <dgm:cxn modelId="{F7A16971-67DA-44F8-8EC6-FFDBD14CF246}" type="presParOf" srcId="{48B50AF5-908B-456C-BAED-C87C480D45DA}" destId="{37B7E569-05EF-4840-8E57-738D635728EB}" srcOrd="0" destOrd="0" presId="urn:microsoft.com/office/officeart/2016/7/layout/LinearArrowProcessNumbered"/>
    <dgm:cxn modelId="{9B9A2184-1B72-4EBB-A2DC-58B939E39F46}" type="presParOf" srcId="{37B7E569-05EF-4840-8E57-738D635728EB}" destId="{268A10C2-2B5C-481E-915D-F749D6633089}" srcOrd="0" destOrd="0" presId="urn:microsoft.com/office/officeart/2016/7/layout/LinearArrowProcessNumbered"/>
    <dgm:cxn modelId="{E82619FB-673C-4F33-A0AE-8C7F534ED0F9}" type="presParOf" srcId="{37B7E569-05EF-4840-8E57-738D635728EB}" destId="{B49EB016-824B-4D72-8AE1-DED7CEA8B561}" srcOrd="1" destOrd="0" presId="urn:microsoft.com/office/officeart/2016/7/layout/LinearArrowProcessNumbered"/>
    <dgm:cxn modelId="{B1AE27EC-028B-46D2-AEF3-B6C9BC6CF7B7}" type="presParOf" srcId="{B49EB016-824B-4D72-8AE1-DED7CEA8B561}" destId="{763FF814-B017-45CA-85BF-3587B137F353}" srcOrd="0" destOrd="0" presId="urn:microsoft.com/office/officeart/2016/7/layout/LinearArrowProcessNumbered"/>
    <dgm:cxn modelId="{E19F16E0-D1A2-4E73-A152-EF2940B9FEA9}" type="presParOf" srcId="{B49EB016-824B-4D72-8AE1-DED7CEA8B561}" destId="{8D58C2E4-DA3B-4B05-8C5D-48FBBC83750A}" srcOrd="1" destOrd="0" presId="urn:microsoft.com/office/officeart/2016/7/layout/LinearArrowProcessNumbered"/>
    <dgm:cxn modelId="{EF4A58D1-2702-4C3C-AEC9-E8ECF1ADF153}" type="presParOf" srcId="{B49EB016-824B-4D72-8AE1-DED7CEA8B561}" destId="{00931D4A-4AF6-4C12-B115-E79375E41EE8}" srcOrd="2" destOrd="0" presId="urn:microsoft.com/office/officeart/2016/7/layout/LinearArrowProcessNumbered"/>
    <dgm:cxn modelId="{67A145AB-045F-4E2F-8443-EB75136E0842}" type="presParOf" srcId="{B49EB016-824B-4D72-8AE1-DED7CEA8B561}" destId="{2D726614-AEEF-4DE8-B8DB-A088A90F1235}" srcOrd="3" destOrd="0" presId="urn:microsoft.com/office/officeart/2016/7/layout/LinearArrowProcessNumbered"/>
    <dgm:cxn modelId="{54931DE0-AB75-42CB-BE26-F6F6AA5A3899}" type="presParOf" srcId="{37B7E569-05EF-4840-8E57-738D635728EB}" destId="{D99FCFF7-EDCF-4935-AAE6-68114035F551}" srcOrd="2" destOrd="0" presId="urn:microsoft.com/office/officeart/2016/7/layout/LinearArrowProcessNumbered"/>
    <dgm:cxn modelId="{A0AB23EA-CA60-48DD-BC54-AFE3D516E1AB}" type="presParOf" srcId="{48B50AF5-908B-456C-BAED-C87C480D45DA}" destId="{0D9E145B-05A9-4479-87DC-E3478C951160}" srcOrd="1" destOrd="0" presId="urn:microsoft.com/office/officeart/2016/7/layout/LinearArrowProcessNumbered"/>
    <dgm:cxn modelId="{4EDF0676-EE35-44E7-A026-CA5BAE5F90DF}" type="presParOf" srcId="{48B50AF5-908B-456C-BAED-C87C480D45DA}" destId="{02B3CDC6-1882-4E01-8B18-F8DFC7E21657}" srcOrd="2" destOrd="0" presId="urn:microsoft.com/office/officeart/2016/7/layout/LinearArrowProcessNumbered"/>
    <dgm:cxn modelId="{611E422B-AB2F-4EA1-AA23-8596F4FE5CB1}" type="presParOf" srcId="{02B3CDC6-1882-4E01-8B18-F8DFC7E21657}" destId="{9AC6F6A5-2B9A-44DC-9F6D-F3D144E155A9}" srcOrd="0" destOrd="0" presId="urn:microsoft.com/office/officeart/2016/7/layout/LinearArrowProcessNumbered"/>
    <dgm:cxn modelId="{0E6D9D0C-66B1-4029-A334-B3C898E2D0D0}" type="presParOf" srcId="{02B3CDC6-1882-4E01-8B18-F8DFC7E21657}" destId="{198F063D-ED37-46DC-91D4-8C49B4ADB88C}" srcOrd="1" destOrd="0" presId="urn:microsoft.com/office/officeart/2016/7/layout/LinearArrowProcessNumbered"/>
    <dgm:cxn modelId="{05D1EB34-A251-495C-B7C8-ABD978566F86}" type="presParOf" srcId="{198F063D-ED37-46DC-91D4-8C49B4ADB88C}" destId="{FDF85BFB-B9B5-4AF5-AD0B-8A08A3E14CA0}" srcOrd="0" destOrd="0" presId="urn:microsoft.com/office/officeart/2016/7/layout/LinearArrowProcessNumbered"/>
    <dgm:cxn modelId="{23B2C299-302A-45D6-B99D-0E9FAE1172C3}" type="presParOf" srcId="{198F063D-ED37-46DC-91D4-8C49B4ADB88C}" destId="{146A73DF-F56A-41D0-BE85-7F12CEBE30B5}" srcOrd="1" destOrd="0" presId="urn:microsoft.com/office/officeart/2016/7/layout/LinearArrowProcessNumbered"/>
    <dgm:cxn modelId="{21341984-1BE4-4C62-8AE9-FAB904A380BE}" type="presParOf" srcId="{198F063D-ED37-46DC-91D4-8C49B4ADB88C}" destId="{E7D8102E-F8C9-4416-AD47-31A539757A13}" srcOrd="2" destOrd="0" presId="urn:microsoft.com/office/officeart/2016/7/layout/LinearArrowProcessNumbered"/>
    <dgm:cxn modelId="{A3D8162F-7CE5-49B8-B06F-8DB3B65338C5}" type="presParOf" srcId="{198F063D-ED37-46DC-91D4-8C49B4ADB88C}" destId="{94BEB8DA-CE4F-4E1A-A060-167D39025300}" srcOrd="3" destOrd="0" presId="urn:microsoft.com/office/officeart/2016/7/layout/LinearArrowProcessNumbered"/>
    <dgm:cxn modelId="{BC12ACDE-9A8B-4EBC-A66C-FBDAC177EAEE}" type="presParOf" srcId="{02B3CDC6-1882-4E01-8B18-F8DFC7E21657}" destId="{4993BC50-0738-4CD4-8BE5-8E04A60A95B8}" srcOrd="2" destOrd="0" presId="urn:microsoft.com/office/officeart/2016/7/layout/LinearArrowProcessNumbered"/>
    <dgm:cxn modelId="{13731ADB-4FEC-4AEF-9140-557043890A08}" type="presParOf" srcId="{48B50AF5-908B-456C-BAED-C87C480D45DA}" destId="{659220CC-128B-440B-AD31-A5929F5F3AFD}" srcOrd="3" destOrd="0" presId="urn:microsoft.com/office/officeart/2016/7/layout/LinearArrowProcessNumbered"/>
    <dgm:cxn modelId="{8D1933B6-A021-48DE-8D00-7F663701A623}" type="presParOf" srcId="{48B50AF5-908B-456C-BAED-C87C480D45DA}" destId="{7E2976ED-AED9-4875-8433-E04CA578A4B5}" srcOrd="4" destOrd="0" presId="urn:microsoft.com/office/officeart/2016/7/layout/LinearArrowProcessNumbered"/>
    <dgm:cxn modelId="{D34CAADB-45D4-4E26-8A9C-99FFA985D2D3}" type="presParOf" srcId="{7E2976ED-AED9-4875-8433-E04CA578A4B5}" destId="{776C54A9-1640-4580-AD25-B02358CB5EF6}" srcOrd="0" destOrd="0" presId="urn:microsoft.com/office/officeart/2016/7/layout/LinearArrowProcessNumbered"/>
    <dgm:cxn modelId="{175CD4AD-B0CC-48CA-BB3B-600782A0C390}" type="presParOf" srcId="{7E2976ED-AED9-4875-8433-E04CA578A4B5}" destId="{497CDFBC-DEE3-4812-8A3A-A7D4AE1AF3BC}" srcOrd="1" destOrd="0" presId="urn:microsoft.com/office/officeart/2016/7/layout/LinearArrowProcessNumbered"/>
    <dgm:cxn modelId="{DB2EDABF-5F53-4425-A38B-0AF12D32E80A}" type="presParOf" srcId="{497CDFBC-DEE3-4812-8A3A-A7D4AE1AF3BC}" destId="{AD2FF58B-FD79-4EC3-AE56-7388C71823FA}" srcOrd="0" destOrd="0" presId="urn:microsoft.com/office/officeart/2016/7/layout/LinearArrowProcessNumbered"/>
    <dgm:cxn modelId="{306D5DD4-24C9-4D63-8144-327ABE6F518A}" type="presParOf" srcId="{497CDFBC-DEE3-4812-8A3A-A7D4AE1AF3BC}" destId="{6DC4C219-CE70-4E41-A25C-8D8E80FFF688}" srcOrd="1" destOrd="0" presId="urn:microsoft.com/office/officeart/2016/7/layout/LinearArrowProcessNumbered"/>
    <dgm:cxn modelId="{9196E991-A6D2-41E9-ADAA-321615B0ACE4}" type="presParOf" srcId="{497CDFBC-DEE3-4812-8A3A-A7D4AE1AF3BC}" destId="{C8DDC00F-0F8C-4D03-A6B0-DDE1BA2C43C2}" srcOrd="2" destOrd="0" presId="urn:microsoft.com/office/officeart/2016/7/layout/LinearArrowProcessNumbered"/>
    <dgm:cxn modelId="{C0FA4CBE-7A60-443F-B1BE-34EC9028DAEC}" type="presParOf" srcId="{497CDFBC-DEE3-4812-8A3A-A7D4AE1AF3BC}" destId="{CE9D15CE-DD93-4EDF-B976-CF200E5918B5}" srcOrd="3" destOrd="0" presId="urn:microsoft.com/office/officeart/2016/7/layout/LinearArrowProcessNumbered"/>
    <dgm:cxn modelId="{67A97B1C-9837-463E-A9F7-51680C607E46}" type="presParOf" srcId="{7E2976ED-AED9-4875-8433-E04CA578A4B5}" destId="{19C90FE5-B1AD-451A-8E1D-C74B262EB7A3}" srcOrd="2" destOrd="0" presId="urn:microsoft.com/office/officeart/2016/7/layout/LinearArrowProcessNumbered"/>
    <dgm:cxn modelId="{9AF0638D-865B-4427-8D1D-EDDB5935A8A4}" type="presParOf" srcId="{48B50AF5-908B-456C-BAED-C87C480D45DA}" destId="{9995AB5D-4471-4D8A-8BCB-1936EB3100DC}" srcOrd="5" destOrd="0" presId="urn:microsoft.com/office/officeart/2016/7/layout/LinearArrowProcessNumbered"/>
    <dgm:cxn modelId="{3474050F-6296-4EEE-A668-E6D23A96B338}" type="presParOf" srcId="{48B50AF5-908B-456C-BAED-C87C480D45DA}" destId="{76FAA880-439F-4857-850E-B541434786D1}" srcOrd="6" destOrd="0" presId="urn:microsoft.com/office/officeart/2016/7/layout/LinearArrowProcessNumbered"/>
    <dgm:cxn modelId="{A30DA8CC-583B-48DF-B734-8BAD8DBE33D1}" type="presParOf" srcId="{76FAA880-439F-4857-850E-B541434786D1}" destId="{2A5CFD1E-6FE7-4861-B548-7C5207B29B1B}" srcOrd="0" destOrd="0" presId="urn:microsoft.com/office/officeart/2016/7/layout/LinearArrowProcessNumbered"/>
    <dgm:cxn modelId="{36175757-CB8D-4C40-B731-6BE28B9230F5}" type="presParOf" srcId="{76FAA880-439F-4857-850E-B541434786D1}" destId="{2C96A07F-9E69-4E72-8EC3-00E7B6D8BEDA}" srcOrd="1" destOrd="0" presId="urn:microsoft.com/office/officeart/2016/7/layout/LinearArrowProcessNumbered"/>
    <dgm:cxn modelId="{5F33DE88-9E68-4ADE-A0FD-26CA7B537615}" type="presParOf" srcId="{2C96A07F-9E69-4E72-8EC3-00E7B6D8BEDA}" destId="{AE4C587D-4BE4-43F6-80B6-B8C060815F51}" srcOrd="0" destOrd="0" presId="urn:microsoft.com/office/officeart/2016/7/layout/LinearArrowProcessNumbered"/>
    <dgm:cxn modelId="{43B76550-1684-4399-B62C-F94B6BD49C22}" type="presParOf" srcId="{2C96A07F-9E69-4E72-8EC3-00E7B6D8BEDA}" destId="{267FB1BB-69CF-4F60-BF1F-EEE178D09783}" srcOrd="1" destOrd="0" presId="urn:microsoft.com/office/officeart/2016/7/layout/LinearArrowProcessNumbered"/>
    <dgm:cxn modelId="{69A36E08-683C-4509-8CE2-3D1AB054E690}" type="presParOf" srcId="{2C96A07F-9E69-4E72-8EC3-00E7B6D8BEDA}" destId="{24E263FA-541F-4BAF-A2FC-76D3C5C880D5}" srcOrd="2" destOrd="0" presId="urn:microsoft.com/office/officeart/2016/7/layout/LinearArrowProcessNumbered"/>
    <dgm:cxn modelId="{58C0570B-41F4-4DB7-AC5A-9FADA27D13C1}" type="presParOf" srcId="{2C96A07F-9E69-4E72-8EC3-00E7B6D8BEDA}" destId="{2CA4917C-0123-48C3-8F7B-CC92F59A8EEF}" srcOrd="3" destOrd="0" presId="urn:microsoft.com/office/officeart/2016/7/layout/LinearArrowProcessNumbered"/>
    <dgm:cxn modelId="{2ABE6F3A-14EF-4B4B-9B9B-67633751B138}" type="presParOf" srcId="{76FAA880-439F-4857-850E-B541434786D1}" destId="{2A46AAB0-7305-40BA-8D67-32CD8D980820}" srcOrd="2" destOrd="0" presId="urn:microsoft.com/office/officeart/2016/7/layout/LinearArrowProcessNumbered"/>
    <dgm:cxn modelId="{A38A4012-109C-45E8-8207-47ADBC87FA63}" type="presParOf" srcId="{48B50AF5-908B-456C-BAED-C87C480D45DA}" destId="{B9429217-8315-438D-9993-43B68DE450CE}" srcOrd="7" destOrd="0" presId="urn:microsoft.com/office/officeart/2016/7/layout/LinearArrowProcessNumbered"/>
    <dgm:cxn modelId="{F97336ED-E947-46F0-B533-5E6383E1113D}" type="presParOf" srcId="{48B50AF5-908B-456C-BAED-C87C480D45DA}" destId="{AC92A054-49CA-4546-8CEF-E2B3927BDE34}" srcOrd="8" destOrd="0" presId="urn:microsoft.com/office/officeart/2016/7/layout/LinearArrowProcessNumbered"/>
    <dgm:cxn modelId="{E117F6B7-38C2-4549-A15A-4AC7A580CE62}" type="presParOf" srcId="{AC92A054-49CA-4546-8CEF-E2B3927BDE34}" destId="{43949E22-0AA7-4DC2-ACCE-6A1B4A214B87}" srcOrd="0" destOrd="0" presId="urn:microsoft.com/office/officeart/2016/7/layout/LinearArrowProcessNumbered"/>
    <dgm:cxn modelId="{C0ABD820-C7BC-4871-BD42-8DD47BF493ED}" type="presParOf" srcId="{AC92A054-49CA-4546-8CEF-E2B3927BDE34}" destId="{F0C3388A-298D-4C74-9097-F60508655C9E}" srcOrd="1" destOrd="0" presId="urn:microsoft.com/office/officeart/2016/7/layout/LinearArrowProcessNumbered"/>
    <dgm:cxn modelId="{C5CE6A9D-EA64-4A9A-96B1-2D4D60BE5B8B}" type="presParOf" srcId="{F0C3388A-298D-4C74-9097-F60508655C9E}" destId="{40265C04-D4AC-4C65-A36E-E05DDC885A60}" srcOrd="0" destOrd="0" presId="urn:microsoft.com/office/officeart/2016/7/layout/LinearArrowProcessNumbered"/>
    <dgm:cxn modelId="{8447C8B2-9EA9-4AB2-9783-85114F0DE668}" type="presParOf" srcId="{F0C3388A-298D-4C74-9097-F60508655C9E}" destId="{7316AF01-F503-4DDE-A9A0-366795298BCE}" srcOrd="1" destOrd="0" presId="urn:microsoft.com/office/officeart/2016/7/layout/LinearArrowProcessNumbered"/>
    <dgm:cxn modelId="{B0618805-D0E5-4B41-89C7-9D2797F697BA}" type="presParOf" srcId="{F0C3388A-298D-4C74-9097-F60508655C9E}" destId="{F6F3081C-7547-4220-BD38-BABA4B244FC7}" srcOrd="2" destOrd="0" presId="urn:microsoft.com/office/officeart/2016/7/layout/LinearArrowProcessNumbered"/>
    <dgm:cxn modelId="{F7D52A99-D7E9-4B2B-A05B-C7681F5B1622}" type="presParOf" srcId="{F0C3388A-298D-4C74-9097-F60508655C9E}" destId="{91E68CF2-1D25-4502-AAF9-D265AA97B57F}" srcOrd="3" destOrd="0" presId="urn:microsoft.com/office/officeart/2016/7/layout/LinearArrowProcessNumbered"/>
    <dgm:cxn modelId="{CEBD4730-8033-4A3B-916D-7B27FB5894C6}" type="presParOf" srcId="{AC92A054-49CA-4546-8CEF-E2B3927BDE34}" destId="{7B35AA14-C391-4B89-8377-19A21AE3979A}"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963CF8-919E-4B1D-8FAD-426FD6ABA4A6}" type="doc">
      <dgm:prSet loTypeId="urn:microsoft.com/office/officeart/2016/7/layout/BasicLinearProcessNumbered" loCatId="process" qsTypeId="urn:microsoft.com/office/officeart/2005/8/quickstyle/simple4" qsCatId="simple" csTypeId="urn:microsoft.com/office/officeart/2005/8/colors/colorful1" csCatId="colorful"/>
      <dgm:spPr/>
      <dgm:t>
        <a:bodyPr/>
        <a:lstStyle/>
        <a:p>
          <a:endParaRPr lang="en-US"/>
        </a:p>
      </dgm:t>
    </dgm:pt>
    <dgm:pt modelId="{821C4A9D-76F0-48CA-A522-54ED7C534CF3}">
      <dgm:prSet custT="1"/>
      <dgm:spPr/>
      <dgm:t>
        <a:bodyPr/>
        <a:lstStyle/>
        <a:p>
          <a:pPr algn="just"/>
          <a:r>
            <a:rPr lang="en-GB" sz="1600" dirty="0">
              <a:latin typeface="Times New Roman" panose="02020603050405020304" pitchFamily="18" charset="0"/>
              <a:cs typeface="Times New Roman" panose="02020603050405020304" pitchFamily="18" charset="0"/>
            </a:rPr>
            <a:t>Research Design: A qualitative secondary research study.</a:t>
          </a:r>
          <a:endParaRPr lang="en-US" sz="1600" dirty="0">
            <a:latin typeface="Times New Roman" panose="02020603050405020304" pitchFamily="18" charset="0"/>
            <a:cs typeface="Times New Roman" panose="02020603050405020304" pitchFamily="18" charset="0"/>
          </a:endParaRPr>
        </a:p>
      </dgm:t>
    </dgm:pt>
    <dgm:pt modelId="{BD9CD0F1-6754-4763-99F8-A1CFDF0EC129}" type="parTrans" cxnId="{ED5D8AFF-69AF-48CC-8357-9859029D792E}">
      <dgm:prSet/>
      <dgm:spPr/>
      <dgm:t>
        <a:bodyPr/>
        <a:lstStyle/>
        <a:p>
          <a:endParaRPr lang="en-US"/>
        </a:p>
      </dgm:t>
    </dgm:pt>
    <dgm:pt modelId="{CB7925D7-2CF7-4184-BA9E-584DD15197BA}" type="sibTrans" cxnId="{ED5D8AFF-69AF-48CC-8357-9859029D792E}">
      <dgm:prSet phldrT="1" phldr="0"/>
      <dgm:spPr/>
      <dgm:t>
        <a:bodyPr/>
        <a:lstStyle/>
        <a:p>
          <a:r>
            <a:rPr lang="en-US"/>
            <a:t>1</a:t>
          </a:r>
        </a:p>
      </dgm:t>
    </dgm:pt>
    <dgm:pt modelId="{5458DB2F-3DFB-4871-8130-AF5A5F055C06}">
      <dgm:prSet custT="1"/>
      <dgm:spPr/>
      <dgm:t>
        <a:bodyPr/>
        <a:lstStyle/>
        <a:p>
          <a:pPr algn="just"/>
          <a:r>
            <a:rPr lang="en-GB" sz="1600">
              <a:latin typeface="Times New Roman" panose="02020603050405020304" pitchFamily="18" charset="0"/>
              <a:cs typeface="Times New Roman" panose="02020603050405020304" pitchFamily="18" charset="0"/>
            </a:rPr>
            <a:t>It applied the PESTEL analysis and the most important theories (TAM, SERVQUAL, Service Encounter Framework).</a:t>
          </a:r>
          <a:endParaRPr lang="en-US" sz="1600">
            <a:latin typeface="Times New Roman" panose="02020603050405020304" pitchFamily="18" charset="0"/>
            <a:cs typeface="Times New Roman" panose="02020603050405020304" pitchFamily="18" charset="0"/>
          </a:endParaRPr>
        </a:p>
      </dgm:t>
    </dgm:pt>
    <dgm:pt modelId="{E2B96829-A858-4ED6-843D-0CD43DE3BA12}" type="parTrans" cxnId="{054FFC12-D3DE-44AB-B5E3-70849BFD0260}">
      <dgm:prSet/>
      <dgm:spPr/>
      <dgm:t>
        <a:bodyPr/>
        <a:lstStyle/>
        <a:p>
          <a:endParaRPr lang="en-US"/>
        </a:p>
      </dgm:t>
    </dgm:pt>
    <dgm:pt modelId="{C770E50C-9F66-4A0C-B585-86A5870A7DBC}" type="sibTrans" cxnId="{054FFC12-D3DE-44AB-B5E3-70849BFD0260}">
      <dgm:prSet phldrT="2" phldr="0"/>
      <dgm:spPr/>
      <dgm:t>
        <a:bodyPr/>
        <a:lstStyle/>
        <a:p>
          <a:r>
            <a:rPr lang="en-US"/>
            <a:t>2</a:t>
          </a:r>
        </a:p>
      </dgm:t>
    </dgm:pt>
    <dgm:pt modelId="{B7736CDB-6E20-4F30-A8C1-3C768F7C3685}">
      <dgm:prSet custT="1"/>
      <dgm:spPr/>
      <dgm:t>
        <a:bodyPr/>
        <a:lstStyle/>
        <a:p>
          <a:pPr algn="just"/>
          <a:r>
            <a:rPr lang="en-GB" sz="1600">
              <a:latin typeface="Times New Roman" panose="02020603050405020304" pitchFamily="18" charset="0"/>
              <a:cs typeface="Times New Roman" panose="02020603050405020304" pitchFamily="18" charset="0"/>
            </a:rPr>
            <a:t>Rationale: The Artificial Intelligence The adoption of Artificial Intelligence (AI)-human cooperation in the small hotels in the United Kingdom Z Hotel Group.</a:t>
          </a:r>
          <a:endParaRPr lang="en-US" sz="1600">
            <a:latin typeface="Times New Roman" panose="02020603050405020304" pitchFamily="18" charset="0"/>
            <a:cs typeface="Times New Roman" panose="02020603050405020304" pitchFamily="18" charset="0"/>
          </a:endParaRPr>
        </a:p>
      </dgm:t>
    </dgm:pt>
    <dgm:pt modelId="{B115CF17-AF62-42D9-8DEA-1F6C3459EE26}" type="parTrans" cxnId="{CCCB8DF7-3C5F-4F05-B46A-321B3B2961C6}">
      <dgm:prSet/>
      <dgm:spPr/>
      <dgm:t>
        <a:bodyPr/>
        <a:lstStyle/>
        <a:p>
          <a:endParaRPr lang="en-US"/>
        </a:p>
      </dgm:t>
    </dgm:pt>
    <dgm:pt modelId="{670BC864-AA30-4E2E-AE44-2BE5B9F0CC67}" type="sibTrans" cxnId="{CCCB8DF7-3C5F-4F05-B46A-321B3B2961C6}">
      <dgm:prSet phldrT="3" phldr="0"/>
      <dgm:spPr/>
      <dgm:t>
        <a:bodyPr/>
        <a:lstStyle/>
        <a:p>
          <a:r>
            <a:rPr lang="en-US"/>
            <a:t>3</a:t>
          </a:r>
        </a:p>
      </dgm:t>
    </dgm:pt>
    <dgm:pt modelId="{9BF85708-758E-408E-A05C-C129420BE442}">
      <dgm:prSet custT="1"/>
      <dgm:spPr/>
      <dgm:t>
        <a:bodyPr/>
        <a:lstStyle/>
        <a:p>
          <a:pPr algn="just"/>
          <a:r>
            <a:rPr lang="en-GB" sz="1600" dirty="0">
              <a:latin typeface="Times New Roman" panose="02020603050405020304" pitchFamily="18" charset="0"/>
              <a:cs typeface="Times New Roman" panose="02020603050405020304" pitchFamily="18" charset="0"/>
            </a:rPr>
            <a:t>Purpose: To correlate the external environmental impact suggested by the behavioural theory as a review of operations and emotional impact of AI to the hospitality industry.</a:t>
          </a:r>
          <a:endParaRPr lang="en-US" sz="1600" dirty="0">
            <a:latin typeface="Times New Roman" panose="02020603050405020304" pitchFamily="18" charset="0"/>
            <a:cs typeface="Times New Roman" panose="02020603050405020304" pitchFamily="18" charset="0"/>
          </a:endParaRPr>
        </a:p>
      </dgm:t>
    </dgm:pt>
    <dgm:pt modelId="{C179A9B7-D9B5-41F0-B66A-DF4CE2BE0FDB}" type="parTrans" cxnId="{229EEFB0-4C5D-44C8-8D15-E1AF0C99E38B}">
      <dgm:prSet/>
      <dgm:spPr/>
      <dgm:t>
        <a:bodyPr/>
        <a:lstStyle/>
        <a:p>
          <a:endParaRPr lang="en-US"/>
        </a:p>
      </dgm:t>
    </dgm:pt>
    <dgm:pt modelId="{921534B5-2784-42DD-ABD5-7DD1B905B600}" type="sibTrans" cxnId="{229EEFB0-4C5D-44C8-8D15-E1AF0C99E38B}">
      <dgm:prSet phldrT="4" phldr="0"/>
      <dgm:spPr/>
      <dgm:t>
        <a:bodyPr/>
        <a:lstStyle/>
        <a:p>
          <a:r>
            <a:rPr lang="en-US"/>
            <a:t>4</a:t>
          </a:r>
        </a:p>
      </dgm:t>
    </dgm:pt>
    <dgm:pt modelId="{9C32E7E5-E15C-4B97-BDC3-39DC45D0459A}" type="pres">
      <dgm:prSet presAssocID="{07963CF8-919E-4B1D-8FAD-426FD6ABA4A6}" presName="Name0" presStyleCnt="0">
        <dgm:presLayoutVars>
          <dgm:animLvl val="lvl"/>
          <dgm:resizeHandles val="exact"/>
        </dgm:presLayoutVars>
      </dgm:prSet>
      <dgm:spPr/>
    </dgm:pt>
    <dgm:pt modelId="{43321AA3-FCBC-4E76-8DE1-425951085BB2}" type="pres">
      <dgm:prSet presAssocID="{821C4A9D-76F0-48CA-A522-54ED7C534CF3}" presName="compositeNode" presStyleCnt="0">
        <dgm:presLayoutVars>
          <dgm:bulletEnabled val="1"/>
        </dgm:presLayoutVars>
      </dgm:prSet>
      <dgm:spPr/>
    </dgm:pt>
    <dgm:pt modelId="{17137A0E-137D-4D2E-BF4C-4830A9693D43}" type="pres">
      <dgm:prSet presAssocID="{821C4A9D-76F0-48CA-A522-54ED7C534CF3}" presName="bgRect" presStyleLbl="bgAccFollowNode1" presStyleIdx="0" presStyleCnt="4"/>
      <dgm:spPr/>
    </dgm:pt>
    <dgm:pt modelId="{1240AB9B-F60D-4745-9CD9-28510404D817}" type="pres">
      <dgm:prSet presAssocID="{CB7925D7-2CF7-4184-BA9E-584DD15197BA}" presName="sibTransNodeCircle" presStyleLbl="alignNode1" presStyleIdx="0" presStyleCnt="8">
        <dgm:presLayoutVars>
          <dgm:chMax val="0"/>
          <dgm:bulletEnabled/>
        </dgm:presLayoutVars>
      </dgm:prSet>
      <dgm:spPr/>
    </dgm:pt>
    <dgm:pt modelId="{0991741C-13C4-496C-9223-6E620439BE3D}" type="pres">
      <dgm:prSet presAssocID="{821C4A9D-76F0-48CA-A522-54ED7C534CF3}" presName="bottomLine" presStyleLbl="alignNode1" presStyleIdx="1" presStyleCnt="8">
        <dgm:presLayoutVars/>
      </dgm:prSet>
      <dgm:spPr/>
    </dgm:pt>
    <dgm:pt modelId="{B4428DFB-270D-4027-B09A-DFC3396FC627}" type="pres">
      <dgm:prSet presAssocID="{821C4A9D-76F0-48CA-A522-54ED7C534CF3}" presName="nodeText" presStyleLbl="bgAccFollowNode1" presStyleIdx="0" presStyleCnt="4">
        <dgm:presLayoutVars>
          <dgm:bulletEnabled val="1"/>
        </dgm:presLayoutVars>
      </dgm:prSet>
      <dgm:spPr/>
    </dgm:pt>
    <dgm:pt modelId="{99B54D6C-DCAB-4F3A-92BB-5823F9035C84}" type="pres">
      <dgm:prSet presAssocID="{CB7925D7-2CF7-4184-BA9E-584DD15197BA}" presName="sibTrans" presStyleCnt="0"/>
      <dgm:spPr/>
    </dgm:pt>
    <dgm:pt modelId="{2A137487-6C8D-4E73-9826-389668DCFF7E}" type="pres">
      <dgm:prSet presAssocID="{5458DB2F-3DFB-4871-8130-AF5A5F055C06}" presName="compositeNode" presStyleCnt="0">
        <dgm:presLayoutVars>
          <dgm:bulletEnabled val="1"/>
        </dgm:presLayoutVars>
      </dgm:prSet>
      <dgm:spPr/>
    </dgm:pt>
    <dgm:pt modelId="{B5780AFE-51D0-4CD4-A54C-8D1BC40EBC92}" type="pres">
      <dgm:prSet presAssocID="{5458DB2F-3DFB-4871-8130-AF5A5F055C06}" presName="bgRect" presStyleLbl="bgAccFollowNode1" presStyleIdx="1" presStyleCnt="4"/>
      <dgm:spPr/>
    </dgm:pt>
    <dgm:pt modelId="{9B7D302C-6078-48A0-8E32-8DA93E00A405}" type="pres">
      <dgm:prSet presAssocID="{C770E50C-9F66-4A0C-B585-86A5870A7DBC}" presName="sibTransNodeCircle" presStyleLbl="alignNode1" presStyleIdx="2" presStyleCnt="8">
        <dgm:presLayoutVars>
          <dgm:chMax val="0"/>
          <dgm:bulletEnabled/>
        </dgm:presLayoutVars>
      </dgm:prSet>
      <dgm:spPr/>
    </dgm:pt>
    <dgm:pt modelId="{85163ADC-707B-4D91-89C7-A3582057C239}" type="pres">
      <dgm:prSet presAssocID="{5458DB2F-3DFB-4871-8130-AF5A5F055C06}" presName="bottomLine" presStyleLbl="alignNode1" presStyleIdx="3" presStyleCnt="8">
        <dgm:presLayoutVars/>
      </dgm:prSet>
      <dgm:spPr/>
    </dgm:pt>
    <dgm:pt modelId="{EE5DF1C8-DDEE-4BF0-8193-3751F5F91EE0}" type="pres">
      <dgm:prSet presAssocID="{5458DB2F-3DFB-4871-8130-AF5A5F055C06}" presName="nodeText" presStyleLbl="bgAccFollowNode1" presStyleIdx="1" presStyleCnt="4">
        <dgm:presLayoutVars>
          <dgm:bulletEnabled val="1"/>
        </dgm:presLayoutVars>
      </dgm:prSet>
      <dgm:spPr/>
    </dgm:pt>
    <dgm:pt modelId="{981B11E7-AD10-49E0-851A-E40E94DC9B78}" type="pres">
      <dgm:prSet presAssocID="{C770E50C-9F66-4A0C-B585-86A5870A7DBC}" presName="sibTrans" presStyleCnt="0"/>
      <dgm:spPr/>
    </dgm:pt>
    <dgm:pt modelId="{BBF6EBA1-8E2C-4D4A-935A-9A41A23B7F85}" type="pres">
      <dgm:prSet presAssocID="{B7736CDB-6E20-4F30-A8C1-3C768F7C3685}" presName="compositeNode" presStyleCnt="0">
        <dgm:presLayoutVars>
          <dgm:bulletEnabled val="1"/>
        </dgm:presLayoutVars>
      </dgm:prSet>
      <dgm:spPr/>
    </dgm:pt>
    <dgm:pt modelId="{6CBF58B2-FF85-402C-8C7F-D1FF3C4FC3F8}" type="pres">
      <dgm:prSet presAssocID="{B7736CDB-6E20-4F30-A8C1-3C768F7C3685}" presName="bgRect" presStyleLbl="bgAccFollowNode1" presStyleIdx="2" presStyleCnt="4"/>
      <dgm:spPr/>
    </dgm:pt>
    <dgm:pt modelId="{24C9C89B-7E08-4D68-B005-C6A8D55C147D}" type="pres">
      <dgm:prSet presAssocID="{670BC864-AA30-4E2E-AE44-2BE5B9F0CC67}" presName="sibTransNodeCircle" presStyleLbl="alignNode1" presStyleIdx="4" presStyleCnt="8">
        <dgm:presLayoutVars>
          <dgm:chMax val="0"/>
          <dgm:bulletEnabled/>
        </dgm:presLayoutVars>
      </dgm:prSet>
      <dgm:spPr/>
    </dgm:pt>
    <dgm:pt modelId="{AC397C48-6132-4334-86C1-97EAAA46E90E}" type="pres">
      <dgm:prSet presAssocID="{B7736CDB-6E20-4F30-A8C1-3C768F7C3685}" presName="bottomLine" presStyleLbl="alignNode1" presStyleIdx="5" presStyleCnt="8">
        <dgm:presLayoutVars/>
      </dgm:prSet>
      <dgm:spPr/>
    </dgm:pt>
    <dgm:pt modelId="{73CC3BD2-D097-4636-BB6E-7481248C9C7C}" type="pres">
      <dgm:prSet presAssocID="{B7736CDB-6E20-4F30-A8C1-3C768F7C3685}" presName="nodeText" presStyleLbl="bgAccFollowNode1" presStyleIdx="2" presStyleCnt="4">
        <dgm:presLayoutVars>
          <dgm:bulletEnabled val="1"/>
        </dgm:presLayoutVars>
      </dgm:prSet>
      <dgm:spPr/>
    </dgm:pt>
    <dgm:pt modelId="{34175966-0A0C-47E6-9CF1-231C96C2291C}" type="pres">
      <dgm:prSet presAssocID="{670BC864-AA30-4E2E-AE44-2BE5B9F0CC67}" presName="sibTrans" presStyleCnt="0"/>
      <dgm:spPr/>
    </dgm:pt>
    <dgm:pt modelId="{66444A91-5A92-4BC4-A31B-D3313767BDD8}" type="pres">
      <dgm:prSet presAssocID="{9BF85708-758E-408E-A05C-C129420BE442}" presName="compositeNode" presStyleCnt="0">
        <dgm:presLayoutVars>
          <dgm:bulletEnabled val="1"/>
        </dgm:presLayoutVars>
      </dgm:prSet>
      <dgm:spPr/>
    </dgm:pt>
    <dgm:pt modelId="{B40B6598-D1B3-4384-B254-DAA461E8FBB4}" type="pres">
      <dgm:prSet presAssocID="{9BF85708-758E-408E-A05C-C129420BE442}" presName="bgRect" presStyleLbl="bgAccFollowNode1" presStyleIdx="3" presStyleCnt="4"/>
      <dgm:spPr/>
    </dgm:pt>
    <dgm:pt modelId="{E831A290-1A81-47A1-ADA3-A43ED42E7AFD}" type="pres">
      <dgm:prSet presAssocID="{921534B5-2784-42DD-ABD5-7DD1B905B600}" presName="sibTransNodeCircle" presStyleLbl="alignNode1" presStyleIdx="6" presStyleCnt="8">
        <dgm:presLayoutVars>
          <dgm:chMax val="0"/>
          <dgm:bulletEnabled/>
        </dgm:presLayoutVars>
      </dgm:prSet>
      <dgm:spPr/>
    </dgm:pt>
    <dgm:pt modelId="{D156B638-4432-4F2A-BA4A-7601884D1162}" type="pres">
      <dgm:prSet presAssocID="{9BF85708-758E-408E-A05C-C129420BE442}" presName="bottomLine" presStyleLbl="alignNode1" presStyleIdx="7" presStyleCnt="8">
        <dgm:presLayoutVars/>
      </dgm:prSet>
      <dgm:spPr/>
    </dgm:pt>
    <dgm:pt modelId="{2DBD82EB-DB4D-414A-9B39-DFB66EFD69CC}" type="pres">
      <dgm:prSet presAssocID="{9BF85708-758E-408E-A05C-C129420BE442}" presName="nodeText" presStyleLbl="bgAccFollowNode1" presStyleIdx="3" presStyleCnt="4">
        <dgm:presLayoutVars>
          <dgm:bulletEnabled val="1"/>
        </dgm:presLayoutVars>
      </dgm:prSet>
      <dgm:spPr/>
    </dgm:pt>
  </dgm:ptLst>
  <dgm:cxnLst>
    <dgm:cxn modelId="{C98D5A0B-1367-47CF-B8E4-1C012C8CBFF0}" type="presOf" srcId="{9BF85708-758E-408E-A05C-C129420BE442}" destId="{2DBD82EB-DB4D-414A-9B39-DFB66EFD69CC}" srcOrd="1" destOrd="0" presId="urn:microsoft.com/office/officeart/2016/7/layout/BasicLinearProcessNumbered"/>
    <dgm:cxn modelId="{BB3BBB0E-C676-4F98-BAAE-F637E8EFAE21}" type="presOf" srcId="{921534B5-2784-42DD-ABD5-7DD1B905B600}" destId="{E831A290-1A81-47A1-ADA3-A43ED42E7AFD}" srcOrd="0" destOrd="0" presId="urn:microsoft.com/office/officeart/2016/7/layout/BasicLinearProcessNumbered"/>
    <dgm:cxn modelId="{054FFC12-D3DE-44AB-B5E3-70849BFD0260}" srcId="{07963CF8-919E-4B1D-8FAD-426FD6ABA4A6}" destId="{5458DB2F-3DFB-4871-8130-AF5A5F055C06}" srcOrd="1" destOrd="0" parTransId="{E2B96829-A858-4ED6-843D-0CD43DE3BA12}" sibTransId="{C770E50C-9F66-4A0C-B585-86A5870A7DBC}"/>
    <dgm:cxn modelId="{95DD0E26-38EA-4D44-9C20-C9A80BF97470}" type="presOf" srcId="{C770E50C-9F66-4A0C-B585-86A5870A7DBC}" destId="{9B7D302C-6078-48A0-8E32-8DA93E00A405}" srcOrd="0" destOrd="0" presId="urn:microsoft.com/office/officeart/2016/7/layout/BasicLinearProcessNumbered"/>
    <dgm:cxn modelId="{9554A027-5868-4F5D-8810-1CCEFAF2B6C7}" type="presOf" srcId="{CB7925D7-2CF7-4184-BA9E-584DD15197BA}" destId="{1240AB9B-F60D-4745-9CD9-28510404D817}" srcOrd="0" destOrd="0" presId="urn:microsoft.com/office/officeart/2016/7/layout/BasicLinearProcessNumbered"/>
    <dgm:cxn modelId="{4A6E6E4A-424B-4534-AFEE-17EE7461DE3E}" type="presOf" srcId="{B7736CDB-6E20-4F30-A8C1-3C768F7C3685}" destId="{73CC3BD2-D097-4636-BB6E-7481248C9C7C}" srcOrd="1" destOrd="0" presId="urn:microsoft.com/office/officeart/2016/7/layout/BasicLinearProcessNumbered"/>
    <dgm:cxn modelId="{D75A577E-8778-4E4A-8B8B-6355B085590D}" type="presOf" srcId="{B7736CDB-6E20-4F30-A8C1-3C768F7C3685}" destId="{6CBF58B2-FF85-402C-8C7F-D1FF3C4FC3F8}" srcOrd="0" destOrd="0" presId="urn:microsoft.com/office/officeart/2016/7/layout/BasicLinearProcessNumbered"/>
    <dgm:cxn modelId="{BA483C95-D564-4ABE-90D4-1760128FA087}" type="presOf" srcId="{9BF85708-758E-408E-A05C-C129420BE442}" destId="{B40B6598-D1B3-4384-B254-DAA461E8FBB4}" srcOrd="0" destOrd="0" presId="urn:microsoft.com/office/officeart/2016/7/layout/BasicLinearProcessNumbered"/>
    <dgm:cxn modelId="{145FA297-304F-4325-9253-08ED3D559A31}" type="presOf" srcId="{5458DB2F-3DFB-4871-8130-AF5A5F055C06}" destId="{EE5DF1C8-DDEE-4BF0-8193-3751F5F91EE0}" srcOrd="1" destOrd="0" presId="urn:microsoft.com/office/officeart/2016/7/layout/BasicLinearProcessNumbered"/>
    <dgm:cxn modelId="{B634F89C-5D7A-4525-9890-7928DEFC77E4}" type="presOf" srcId="{821C4A9D-76F0-48CA-A522-54ED7C534CF3}" destId="{17137A0E-137D-4D2E-BF4C-4830A9693D43}" srcOrd="0" destOrd="0" presId="urn:microsoft.com/office/officeart/2016/7/layout/BasicLinearProcessNumbered"/>
    <dgm:cxn modelId="{18226CA8-6BD1-45E8-9FE8-5ABA30215C72}" type="presOf" srcId="{821C4A9D-76F0-48CA-A522-54ED7C534CF3}" destId="{B4428DFB-270D-4027-B09A-DFC3396FC627}" srcOrd="1" destOrd="0" presId="urn:microsoft.com/office/officeart/2016/7/layout/BasicLinearProcessNumbered"/>
    <dgm:cxn modelId="{26FFB7AB-7C77-4DED-B14E-6135C89B1B91}" type="presOf" srcId="{670BC864-AA30-4E2E-AE44-2BE5B9F0CC67}" destId="{24C9C89B-7E08-4D68-B005-C6A8D55C147D}" srcOrd="0" destOrd="0" presId="urn:microsoft.com/office/officeart/2016/7/layout/BasicLinearProcessNumbered"/>
    <dgm:cxn modelId="{229EEFB0-4C5D-44C8-8D15-E1AF0C99E38B}" srcId="{07963CF8-919E-4B1D-8FAD-426FD6ABA4A6}" destId="{9BF85708-758E-408E-A05C-C129420BE442}" srcOrd="3" destOrd="0" parTransId="{C179A9B7-D9B5-41F0-B66A-DF4CE2BE0FDB}" sibTransId="{921534B5-2784-42DD-ABD5-7DD1B905B600}"/>
    <dgm:cxn modelId="{45321BBE-3F67-42AE-AAD6-24C6A226EE13}" type="presOf" srcId="{07963CF8-919E-4B1D-8FAD-426FD6ABA4A6}" destId="{9C32E7E5-E15C-4B97-BDC3-39DC45D0459A}" srcOrd="0" destOrd="0" presId="urn:microsoft.com/office/officeart/2016/7/layout/BasicLinearProcessNumbered"/>
    <dgm:cxn modelId="{009E16C3-F0DE-4C66-ACD1-EAA6FEA12E35}" type="presOf" srcId="{5458DB2F-3DFB-4871-8130-AF5A5F055C06}" destId="{B5780AFE-51D0-4CD4-A54C-8D1BC40EBC92}" srcOrd="0" destOrd="0" presId="urn:microsoft.com/office/officeart/2016/7/layout/BasicLinearProcessNumbered"/>
    <dgm:cxn modelId="{CCCB8DF7-3C5F-4F05-B46A-321B3B2961C6}" srcId="{07963CF8-919E-4B1D-8FAD-426FD6ABA4A6}" destId="{B7736CDB-6E20-4F30-A8C1-3C768F7C3685}" srcOrd="2" destOrd="0" parTransId="{B115CF17-AF62-42D9-8DEA-1F6C3459EE26}" sibTransId="{670BC864-AA30-4E2E-AE44-2BE5B9F0CC67}"/>
    <dgm:cxn modelId="{ED5D8AFF-69AF-48CC-8357-9859029D792E}" srcId="{07963CF8-919E-4B1D-8FAD-426FD6ABA4A6}" destId="{821C4A9D-76F0-48CA-A522-54ED7C534CF3}" srcOrd="0" destOrd="0" parTransId="{BD9CD0F1-6754-4763-99F8-A1CFDF0EC129}" sibTransId="{CB7925D7-2CF7-4184-BA9E-584DD15197BA}"/>
    <dgm:cxn modelId="{4EE9A5D9-87B5-4195-B119-BCC5948225A2}" type="presParOf" srcId="{9C32E7E5-E15C-4B97-BDC3-39DC45D0459A}" destId="{43321AA3-FCBC-4E76-8DE1-425951085BB2}" srcOrd="0" destOrd="0" presId="urn:microsoft.com/office/officeart/2016/7/layout/BasicLinearProcessNumbered"/>
    <dgm:cxn modelId="{62E1D069-59A7-4118-AFD7-8869D8FC803E}" type="presParOf" srcId="{43321AA3-FCBC-4E76-8DE1-425951085BB2}" destId="{17137A0E-137D-4D2E-BF4C-4830A9693D43}" srcOrd="0" destOrd="0" presId="urn:microsoft.com/office/officeart/2016/7/layout/BasicLinearProcessNumbered"/>
    <dgm:cxn modelId="{C6933EC3-BB81-4CA9-ACA1-077FF7B926EA}" type="presParOf" srcId="{43321AA3-FCBC-4E76-8DE1-425951085BB2}" destId="{1240AB9B-F60D-4745-9CD9-28510404D817}" srcOrd="1" destOrd="0" presId="urn:microsoft.com/office/officeart/2016/7/layout/BasicLinearProcessNumbered"/>
    <dgm:cxn modelId="{0BEF13F1-BC6E-4BA0-B8AB-DFA8C9A2EAE5}" type="presParOf" srcId="{43321AA3-FCBC-4E76-8DE1-425951085BB2}" destId="{0991741C-13C4-496C-9223-6E620439BE3D}" srcOrd="2" destOrd="0" presId="urn:microsoft.com/office/officeart/2016/7/layout/BasicLinearProcessNumbered"/>
    <dgm:cxn modelId="{853DEBB7-6947-4F26-9CD7-FDF3845F6E65}" type="presParOf" srcId="{43321AA3-FCBC-4E76-8DE1-425951085BB2}" destId="{B4428DFB-270D-4027-B09A-DFC3396FC627}" srcOrd="3" destOrd="0" presId="urn:microsoft.com/office/officeart/2016/7/layout/BasicLinearProcessNumbered"/>
    <dgm:cxn modelId="{39F6EA45-F7FB-4A52-8BA0-7C35DBD4FFC3}" type="presParOf" srcId="{9C32E7E5-E15C-4B97-BDC3-39DC45D0459A}" destId="{99B54D6C-DCAB-4F3A-92BB-5823F9035C84}" srcOrd="1" destOrd="0" presId="urn:microsoft.com/office/officeart/2016/7/layout/BasicLinearProcessNumbered"/>
    <dgm:cxn modelId="{2199A862-79BA-4993-842E-4A9C22B509D7}" type="presParOf" srcId="{9C32E7E5-E15C-4B97-BDC3-39DC45D0459A}" destId="{2A137487-6C8D-4E73-9826-389668DCFF7E}" srcOrd="2" destOrd="0" presId="urn:microsoft.com/office/officeart/2016/7/layout/BasicLinearProcessNumbered"/>
    <dgm:cxn modelId="{17CA6175-6C40-44A5-8D8E-EC57FE587C7C}" type="presParOf" srcId="{2A137487-6C8D-4E73-9826-389668DCFF7E}" destId="{B5780AFE-51D0-4CD4-A54C-8D1BC40EBC92}" srcOrd="0" destOrd="0" presId="urn:microsoft.com/office/officeart/2016/7/layout/BasicLinearProcessNumbered"/>
    <dgm:cxn modelId="{8F32AA73-50D4-4BCE-88D5-FFDB809BBA7D}" type="presParOf" srcId="{2A137487-6C8D-4E73-9826-389668DCFF7E}" destId="{9B7D302C-6078-48A0-8E32-8DA93E00A405}" srcOrd="1" destOrd="0" presId="urn:microsoft.com/office/officeart/2016/7/layout/BasicLinearProcessNumbered"/>
    <dgm:cxn modelId="{74DCBCD3-8693-4D7C-9063-7EA4DAB7EDFD}" type="presParOf" srcId="{2A137487-6C8D-4E73-9826-389668DCFF7E}" destId="{85163ADC-707B-4D91-89C7-A3582057C239}" srcOrd="2" destOrd="0" presId="urn:microsoft.com/office/officeart/2016/7/layout/BasicLinearProcessNumbered"/>
    <dgm:cxn modelId="{5AF8C8F3-BA56-491E-9391-CC9E5BFC6248}" type="presParOf" srcId="{2A137487-6C8D-4E73-9826-389668DCFF7E}" destId="{EE5DF1C8-DDEE-4BF0-8193-3751F5F91EE0}" srcOrd="3" destOrd="0" presId="urn:microsoft.com/office/officeart/2016/7/layout/BasicLinearProcessNumbered"/>
    <dgm:cxn modelId="{E2B12E75-8439-4154-9E44-69D94EC95276}" type="presParOf" srcId="{9C32E7E5-E15C-4B97-BDC3-39DC45D0459A}" destId="{981B11E7-AD10-49E0-851A-E40E94DC9B78}" srcOrd="3" destOrd="0" presId="urn:microsoft.com/office/officeart/2016/7/layout/BasicLinearProcessNumbered"/>
    <dgm:cxn modelId="{8B4E363B-C4C4-45E9-9AF0-05B8FBE2A0D6}" type="presParOf" srcId="{9C32E7E5-E15C-4B97-BDC3-39DC45D0459A}" destId="{BBF6EBA1-8E2C-4D4A-935A-9A41A23B7F85}" srcOrd="4" destOrd="0" presId="urn:microsoft.com/office/officeart/2016/7/layout/BasicLinearProcessNumbered"/>
    <dgm:cxn modelId="{947581F5-7B58-4443-9EC8-9124A5A61CE2}" type="presParOf" srcId="{BBF6EBA1-8E2C-4D4A-935A-9A41A23B7F85}" destId="{6CBF58B2-FF85-402C-8C7F-D1FF3C4FC3F8}" srcOrd="0" destOrd="0" presId="urn:microsoft.com/office/officeart/2016/7/layout/BasicLinearProcessNumbered"/>
    <dgm:cxn modelId="{EF9CC7EB-6820-476E-9AC9-AB9DB13D187F}" type="presParOf" srcId="{BBF6EBA1-8E2C-4D4A-935A-9A41A23B7F85}" destId="{24C9C89B-7E08-4D68-B005-C6A8D55C147D}" srcOrd="1" destOrd="0" presId="urn:microsoft.com/office/officeart/2016/7/layout/BasicLinearProcessNumbered"/>
    <dgm:cxn modelId="{7A5ED238-62B0-49EF-95B0-F5BB8B601E99}" type="presParOf" srcId="{BBF6EBA1-8E2C-4D4A-935A-9A41A23B7F85}" destId="{AC397C48-6132-4334-86C1-97EAAA46E90E}" srcOrd="2" destOrd="0" presId="urn:microsoft.com/office/officeart/2016/7/layout/BasicLinearProcessNumbered"/>
    <dgm:cxn modelId="{4B81591B-67D1-45EE-8D13-91413C329925}" type="presParOf" srcId="{BBF6EBA1-8E2C-4D4A-935A-9A41A23B7F85}" destId="{73CC3BD2-D097-4636-BB6E-7481248C9C7C}" srcOrd="3" destOrd="0" presId="urn:microsoft.com/office/officeart/2016/7/layout/BasicLinearProcessNumbered"/>
    <dgm:cxn modelId="{8DA8813F-1E34-4A62-A691-0EDCD3AB8627}" type="presParOf" srcId="{9C32E7E5-E15C-4B97-BDC3-39DC45D0459A}" destId="{34175966-0A0C-47E6-9CF1-231C96C2291C}" srcOrd="5" destOrd="0" presId="urn:microsoft.com/office/officeart/2016/7/layout/BasicLinearProcessNumbered"/>
    <dgm:cxn modelId="{BD27FEFA-9C70-49FC-9CBF-B6C1928300DB}" type="presParOf" srcId="{9C32E7E5-E15C-4B97-BDC3-39DC45D0459A}" destId="{66444A91-5A92-4BC4-A31B-D3313767BDD8}" srcOrd="6" destOrd="0" presId="urn:microsoft.com/office/officeart/2016/7/layout/BasicLinearProcessNumbered"/>
    <dgm:cxn modelId="{FEB62E53-EA5D-4CBF-B926-FD3F9B989E21}" type="presParOf" srcId="{66444A91-5A92-4BC4-A31B-D3313767BDD8}" destId="{B40B6598-D1B3-4384-B254-DAA461E8FBB4}" srcOrd="0" destOrd="0" presId="urn:microsoft.com/office/officeart/2016/7/layout/BasicLinearProcessNumbered"/>
    <dgm:cxn modelId="{0A3C5B16-4CA1-4652-B808-20D1D45B6434}" type="presParOf" srcId="{66444A91-5A92-4BC4-A31B-D3313767BDD8}" destId="{E831A290-1A81-47A1-ADA3-A43ED42E7AFD}" srcOrd="1" destOrd="0" presId="urn:microsoft.com/office/officeart/2016/7/layout/BasicLinearProcessNumbered"/>
    <dgm:cxn modelId="{4F74929B-7180-406E-A946-D4653EC0B6A2}" type="presParOf" srcId="{66444A91-5A92-4BC4-A31B-D3313767BDD8}" destId="{D156B638-4432-4F2A-BA4A-7601884D1162}" srcOrd="2" destOrd="0" presId="urn:microsoft.com/office/officeart/2016/7/layout/BasicLinearProcessNumbered"/>
    <dgm:cxn modelId="{1C300400-CF67-4B97-9335-A39EEA93B94D}" type="presParOf" srcId="{66444A91-5A92-4BC4-A31B-D3313767BDD8}" destId="{2DBD82EB-DB4D-414A-9B39-DFB66EFD69C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05D97F-B156-46CD-AD28-16D6F8C742A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DA32EE43-BE5A-4EC8-B460-B8E5A1D16B6A}">
      <dgm:prSet/>
      <dgm:spPr/>
      <dgm:t>
        <a:bodyPr/>
        <a:lstStyle/>
        <a:p>
          <a:r>
            <a:rPr lang="en-GB" dirty="0">
              <a:solidFill>
                <a:schemeClr val="bg1"/>
              </a:solidFill>
              <a:latin typeface="Times New Roman" panose="02020603050405020304" pitchFamily="18" charset="0"/>
              <a:cs typeface="Times New Roman" panose="02020603050405020304" pitchFamily="18" charset="0"/>
            </a:rPr>
            <a:t>Political: The UK hospitality sector is experiencing long-term labour short and restricted immigration strategies post Brexit. Governmental projects, such as the UK AI Sector Deal (BEIS, 2022) </a:t>
          </a:r>
          <a:endParaRPr lang="en-US" dirty="0">
            <a:solidFill>
              <a:schemeClr val="bg1"/>
            </a:solidFill>
            <a:latin typeface="Times New Roman" panose="02020603050405020304" pitchFamily="18" charset="0"/>
            <a:cs typeface="Times New Roman" panose="02020603050405020304" pitchFamily="18" charset="0"/>
          </a:endParaRPr>
        </a:p>
      </dgm:t>
    </dgm:pt>
    <dgm:pt modelId="{1FE775A8-4EDE-42F5-82C5-D574AFE3767D}" type="parTrans" cxnId="{9C4788DB-FB7A-4258-899E-019AC3F4DAB9}">
      <dgm:prSet/>
      <dgm:spPr/>
      <dgm:t>
        <a:bodyPr/>
        <a:lstStyle/>
        <a:p>
          <a:endParaRPr lang="en-US"/>
        </a:p>
      </dgm:t>
    </dgm:pt>
    <dgm:pt modelId="{F6255864-BBC0-4767-B5AD-DA608771FAD5}" type="sibTrans" cxnId="{9C4788DB-FB7A-4258-899E-019AC3F4DAB9}">
      <dgm:prSet/>
      <dgm:spPr/>
      <dgm:t>
        <a:bodyPr/>
        <a:lstStyle/>
        <a:p>
          <a:endParaRPr lang="en-US"/>
        </a:p>
      </dgm:t>
    </dgm:pt>
    <dgm:pt modelId="{E45AB673-F9C5-4B3D-84CA-FD9B0C69C9AC}">
      <dgm:prSet/>
      <dgm:spPr/>
      <dgm:t>
        <a:bodyPr/>
        <a:lstStyle/>
        <a:p>
          <a:r>
            <a:rPr lang="en-GB">
              <a:solidFill>
                <a:schemeClr val="bg1"/>
              </a:solidFill>
              <a:latin typeface="Times New Roman" panose="02020603050405020304" pitchFamily="18" charset="0"/>
              <a:cs typeface="Times New Roman" panose="02020603050405020304" pitchFamily="18" charset="0"/>
            </a:rPr>
            <a:t>Economic: Hotel profit margins have been tight since the pandemic due to inflation and wage increase. AI helps to make the processes of front-desk and communication cost-efficient since it automates them</a:t>
          </a:r>
          <a:endParaRPr lang="en-US">
            <a:solidFill>
              <a:schemeClr val="bg1"/>
            </a:solidFill>
            <a:latin typeface="Times New Roman" panose="02020603050405020304" pitchFamily="18" charset="0"/>
            <a:cs typeface="Times New Roman" panose="02020603050405020304" pitchFamily="18" charset="0"/>
          </a:endParaRPr>
        </a:p>
      </dgm:t>
    </dgm:pt>
    <dgm:pt modelId="{E72EA488-3C70-4025-AC97-69BF4D128C52}" type="parTrans" cxnId="{CB5C1AE8-9B34-42A9-829E-06A564D71356}">
      <dgm:prSet/>
      <dgm:spPr/>
      <dgm:t>
        <a:bodyPr/>
        <a:lstStyle/>
        <a:p>
          <a:endParaRPr lang="en-US"/>
        </a:p>
      </dgm:t>
    </dgm:pt>
    <dgm:pt modelId="{E9009EC7-6084-426D-8C71-6669006ADED1}" type="sibTrans" cxnId="{CB5C1AE8-9B34-42A9-829E-06A564D71356}">
      <dgm:prSet/>
      <dgm:spPr/>
      <dgm:t>
        <a:bodyPr/>
        <a:lstStyle/>
        <a:p>
          <a:endParaRPr lang="en-US"/>
        </a:p>
      </dgm:t>
    </dgm:pt>
    <dgm:pt modelId="{E4927685-14E4-471B-A968-7F8846BC949E}">
      <dgm:prSet/>
      <dgm:spPr/>
      <dgm:t>
        <a:bodyPr/>
        <a:lstStyle/>
        <a:p>
          <a:r>
            <a:rPr lang="en-GB">
              <a:solidFill>
                <a:schemeClr val="bg1"/>
              </a:solidFill>
              <a:latin typeface="Times New Roman" panose="02020603050405020304" pitchFamily="18" charset="0"/>
              <a:cs typeface="Times New Roman" panose="02020603050405020304" pitchFamily="18" charset="0"/>
            </a:rPr>
            <a:t>Social: The anticipations of customers have changed towards independence and promptness. The young tourists are getting more accustomed to digitized solutions in the form of check-in, access to the rooms and services (Bagadiya and Kathiriya, 2024). </a:t>
          </a:r>
          <a:endParaRPr lang="en-US">
            <a:solidFill>
              <a:schemeClr val="bg1"/>
            </a:solidFill>
            <a:latin typeface="Times New Roman" panose="02020603050405020304" pitchFamily="18" charset="0"/>
            <a:cs typeface="Times New Roman" panose="02020603050405020304" pitchFamily="18" charset="0"/>
          </a:endParaRPr>
        </a:p>
      </dgm:t>
    </dgm:pt>
    <dgm:pt modelId="{E1236256-3C80-4A59-9BB3-491C0B1D0B50}" type="parTrans" cxnId="{B30CCEE5-7862-404C-848E-15D01B0815B7}">
      <dgm:prSet/>
      <dgm:spPr/>
      <dgm:t>
        <a:bodyPr/>
        <a:lstStyle/>
        <a:p>
          <a:endParaRPr lang="en-US"/>
        </a:p>
      </dgm:t>
    </dgm:pt>
    <dgm:pt modelId="{B049BA35-BE93-4894-A417-A2C603F5DB13}" type="sibTrans" cxnId="{B30CCEE5-7862-404C-848E-15D01B0815B7}">
      <dgm:prSet/>
      <dgm:spPr/>
      <dgm:t>
        <a:bodyPr/>
        <a:lstStyle/>
        <a:p>
          <a:endParaRPr lang="en-US"/>
        </a:p>
      </dgm:t>
    </dgm:pt>
    <dgm:pt modelId="{08DAC9A8-2CA6-455F-B84F-AA54EFB697DD}">
      <dgm:prSet/>
      <dgm:spPr/>
      <dgm:t>
        <a:bodyPr/>
        <a:lstStyle/>
        <a:p>
          <a:r>
            <a:rPr lang="en-GB">
              <a:solidFill>
                <a:schemeClr val="bg1"/>
              </a:solidFill>
              <a:latin typeface="Times New Roman" panose="02020603050405020304" pitchFamily="18" charset="0"/>
              <a:cs typeface="Times New Roman" panose="02020603050405020304" pitchFamily="18" charset="0"/>
            </a:rPr>
            <a:t>Technological: The recent fast developments in AI, in particular, natural language processing and predictive analytics, have rendered guest-facing automation inexpensive even by the standards of smaller hotels.</a:t>
          </a:r>
          <a:endParaRPr lang="en-US">
            <a:solidFill>
              <a:schemeClr val="bg1"/>
            </a:solidFill>
            <a:latin typeface="Times New Roman" panose="02020603050405020304" pitchFamily="18" charset="0"/>
            <a:cs typeface="Times New Roman" panose="02020603050405020304" pitchFamily="18" charset="0"/>
          </a:endParaRPr>
        </a:p>
      </dgm:t>
    </dgm:pt>
    <dgm:pt modelId="{D6D803E6-858A-4A85-9DD1-E7C08DDACD84}" type="parTrans" cxnId="{53DF8540-F602-4CDE-AFBD-E7BDB18499B3}">
      <dgm:prSet/>
      <dgm:spPr/>
      <dgm:t>
        <a:bodyPr/>
        <a:lstStyle/>
        <a:p>
          <a:endParaRPr lang="en-US"/>
        </a:p>
      </dgm:t>
    </dgm:pt>
    <dgm:pt modelId="{EFC6E159-A21D-40D0-9FA3-2662FBB7035B}" type="sibTrans" cxnId="{53DF8540-F602-4CDE-AFBD-E7BDB18499B3}">
      <dgm:prSet/>
      <dgm:spPr/>
      <dgm:t>
        <a:bodyPr/>
        <a:lstStyle/>
        <a:p>
          <a:endParaRPr lang="en-US"/>
        </a:p>
      </dgm:t>
    </dgm:pt>
    <dgm:pt modelId="{14E16245-7FCF-40EE-8066-BE0D0DBE2F5D}">
      <dgm:prSet/>
      <dgm:spPr/>
      <dgm:t>
        <a:bodyPr/>
        <a:lstStyle/>
        <a:p>
          <a:r>
            <a:rPr lang="en-GB">
              <a:solidFill>
                <a:schemeClr val="bg1"/>
              </a:solidFill>
              <a:latin typeface="Times New Roman" panose="02020603050405020304" pitchFamily="18" charset="0"/>
              <a:cs typeface="Times New Roman" panose="02020603050405020304" pitchFamily="18" charset="0"/>
            </a:rPr>
            <a:t>Environmental: AI is an indirect contributor to sustainability. Self-regulated energy management, active maintenance, and electronic check-ins prevent wastage and the use of resources (Zahidi et al., 2024).  </a:t>
          </a:r>
          <a:endParaRPr lang="en-US">
            <a:solidFill>
              <a:schemeClr val="bg1"/>
            </a:solidFill>
            <a:latin typeface="Times New Roman" panose="02020603050405020304" pitchFamily="18" charset="0"/>
            <a:cs typeface="Times New Roman" panose="02020603050405020304" pitchFamily="18" charset="0"/>
          </a:endParaRPr>
        </a:p>
      </dgm:t>
    </dgm:pt>
    <dgm:pt modelId="{4E299CA8-08A1-4830-9052-43491D862EB5}" type="parTrans" cxnId="{E955BACC-8E35-4970-BEB4-4FC315410F94}">
      <dgm:prSet/>
      <dgm:spPr/>
      <dgm:t>
        <a:bodyPr/>
        <a:lstStyle/>
        <a:p>
          <a:endParaRPr lang="en-US"/>
        </a:p>
      </dgm:t>
    </dgm:pt>
    <dgm:pt modelId="{2E1107FB-2229-4F8C-9212-A1E83DD15329}" type="sibTrans" cxnId="{E955BACC-8E35-4970-BEB4-4FC315410F94}">
      <dgm:prSet/>
      <dgm:spPr/>
      <dgm:t>
        <a:bodyPr/>
        <a:lstStyle/>
        <a:p>
          <a:endParaRPr lang="en-US"/>
        </a:p>
      </dgm:t>
    </dgm:pt>
    <dgm:pt modelId="{50CC24E7-59CF-4A44-A9F9-EE5C9D8012CD}">
      <dgm:prSet/>
      <dgm:spPr/>
      <dgm:t>
        <a:bodyPr/>
        <a:lstStyle/>
        <a:p>
          <a:r>
            <a:rPr lang="en-GB" dirty="0">
              <a:solidFill>
                <a:schemeClr val="bg1"/>
              </a:solidFill>
              <a:latin typeface="Times New Roman" panose="02020603050405020304" pitchFamily="18" charset="0"/>
              <a:cs typeface="Times New Roman" panose="02020603050405020304" pitchFamily="18" charset="0"/>
            </a:rPr>
            <a:t>Legal: The use of AI collides with the General Data Protection Regulation (GDPR). Individualised service uses sensitive information, such as preferences, demographics and history. </a:t>
          </a:r>
          <a:endParaRPr lang="en-US" dirty="0">
            <a:solidFill>
              <a:schemeClr val="bg1"/>
            </a:solidFill>
            <a:latin typeface="Times New Roman" panose="02020603050405020304" pitchFamily="18" charset="0"/>
            <a:cs typeface="Times New Roman" panose="02020603050405020304" pitchFamily="18" charset="0"/>
          </a:endParaRPr>
        </a:p>
      </dgm:t>
    </dgm:pt>
    <dgm:pt modelId="{31D70903-ABCE-44CA-B3DC-01158BFD0224}" type="parTrans" cxnId="{02D03C3F-869B-44CF-9BCB-5CF119FB72D2}">
      <dgm:prSet/>
      <dgm:spPr/>
      <dgm:t>
        <a:bodyPr/>
        <a:lstStyle/>
        <a:p>
          <a:endParaRPr lang="en-US"/>
        </a:p>
      </dgm:t>
    </dgm:pt>
    <dgm:pt modelId="{9C8B4854-4886-4020-A9A6-48D564E8DEFD}" type="sibTrans" cxnId="{02D03C3F-869B-44CF-9BCB-5CF119FB72D2}">
      <dgm:prSet/>
      <dgm:spPr/>
      <dgm:t>
        <a:bodyPr/>
        <a:lstStyle/>
        <a:p>
          <a:endParaRPr lang="en-US"/>
        </a:p>
      </dgm:t>
    </dgm:pt>
    <dgm:pt modelId="{317424EB-61BA-46EB-ABB5-CEF900CBCE3E}" type="pres">
      <dgm:prSet presAssocID="{9705D97F-B156-46CD-AD28-16D6F8C742AD}" presName="diagram" presStyleCnt="0">
        <dgm:presLayoutVars>
          <dgm:dir/>
          <dgm:resizeHandles val="exact"/>
        </dgm:presLayoutVars>
      </dgm:prSet>
      <dgm:spPr/>
    </dgm:pt>
    <dgm:pt modelId="{4BED6100-5E70-44FC-AA49-D6FBE4E624F2}" type="pres">
      <dgm:prSet presAssocID="{DA32EE43-BE5A-4EC8-B460-B8E5A1D16B6A}" presName="node" presStyleLbl="node1" presStyleIdx="0" presStyleCnt="6">
        <dgm:presLayoutVars>
          <dgm:bulletEnabled val="1"/>
        </dgm:presLayoutVars>
      </dgm:prSet>
      <dgm:spPr/>
    </dgm:pt>
    <dgm:pt modelId="{D7B22D28-9A22-4EEA-AEA7-865EC29ACE0F}" type="pres">
      <dgm:prSet presAssocID="{F6255864-BBC0-4767-B5AD-DA608771FAD5}" presName="sibTrans" presStyleCnt="0"/>
      <dgm:spPr/>
    </dgm:pt>
    <dgm:pt modelId="{FCD90F00-784A-4180-A215-7DD00B1BFC0E}" type="pres">
      <dgm:prSet presAssocID="{E45AB673-F9C5-4B3D-84CA-FD9B0C69C9AC}" presName="node" presStyleLbl="node1" presStyleIdx="1" presStyleCnt="6">
        <dgm:presLayoutVars>
          <dgm:bulletEnabled val="1"/>
        </dgm:presLayoutVars>
      </dgm:prSet>
      <dgm:spPr/>
    </dgm:pt>
    <dgm:pt modelId="{1376C7F8-5828-4368-9720-F899F29A7607}" type="pres">
      <dgm:prSet presAssocID="{E9009EC7-6084-426D-8C71-6669006ADED1}" presName="sibTrans" presStyleCnt="0"/>
      <dgm:spPr/>
    </dgm:pt>
    <dgm:pt modelId="{6170B18A-9294-40DB-BAD7-24F1B20EBBF5}" type="pres">
      <dgm:prSet presAssocID="{E4927685-14E4-471B-A968-7F8846BC949E}" presName="node" presStyleLbl="node1" presStyleIdx="2" presStyleCnt="6">
        <dgm:presLayoutVars>
          <dgm:bulletEnabled val="1"/>
        </dgm:presLayoutVars>
      </dgm:prSet>
      <dgm:spPr/>
    </dgm:pt>
    <dgm:pt modelId="{5C2B3185-ECC1-4C56-B514-7366986836C8}" type="pres">
      <dgm:prSet presAssocID="{B049BA35-BE93-4894-A417-A2C603F5DB13}" presName="sibTrans" presStyleCnt="0"/>
      <dgm:spPr/>
    </dgm:pt>
    <dgm:pt modelId="{0D1DEB50-659E-4207-B495-F9338F8EEEA6}" type="pres">
      <dgm:prSet presAssocID="{08DAC9A8-2CA6-455F-B84F-AA54EFB697DD}" presName="node" presStyleLbl="node1" presStyleIdx="3" presStyleCnt="6">
        <dgm:presLayoutVars>
          <dgm:bulletEnabled val="1"/>
        </dgm:presLayoutVars>
      </dgm:prSet>
      <dgm:spPr/>
    </dgm:pt>
    <dgm:pt modelId="{E4ED8EE8-2BD6-471D-BDBE-BB66140E3CDD}" type="pres">
      <dgm:prSet presAssocID="{EFC6E159-A21D-40D0-9FA3-2662FBB7035B}" presName="sibTrans" presStyleCnt="0"/>
      <dgm:spPr/>
    </dgm:pt>
    <dgm:pt modelId="{1E51BC3A-DB88-4E39-A671-7E95BDE95CAD}" type="pres">
      <dgm:prSet presAssocID="{14E16245-7FCF-40EE-8066-BE0D0DBE2F5D}" presName="node" presStyleLbl="node1" presStyleIdx="4" presStyleCnt="6">
        <dgm:presLayoutVars>
          <dgm:bulletEnabled val="1"/>
        </dgm:presLayoutVars>
      </dgm:prSet>
      <dgm:spPr/>
    </dgm:pt>
    <dgm:pt modelId="{7430C1BE-CCCA-4CB1-8C2B-0E673CCF78C6}" type="pres">
      <dgm:prSet presAssocID="{2E1107FB-2229-4F8C-9212-A1E83DD15329}" presName="sibTrans" presStyleCnt="0"/>
      <dgm:spPr/>
    </dgm:pt>
    <dgm:pt modelId="{B8D56E96-410F-4CE1-9F92-5BD0BF9AE6D6}" type="pres">
      <dgm:prSet presAssocID="{50CC24E7-59CF-4A44-A9F9-EE5C9D8012CD}" presName="node" presStyleLbl="node1" presStyleIdx="5" presStyleCnt="6">
        <dgm:presLayoutVars>
          <dgm:bulletEnabled val="1"/>
        </dgm:presLayoutVars>
      </dgm:prSet>
      <dgm:spPr/>
    </dgm:pt>
  </dgm:ptLst>
  <dgm:cxnLst>
    <dgm:cxn modelId="{C5A0C913-A39C-41B4-BDF3-0D3628D4BA1E}" type="presOf" srcId="{50CC24E7-59CF-4A44-A9F9-EE5C9D8012CD}" destId="{B8D56E96-410F-4CE1-9F92-5BD0BF9AE6D6}" srcOrd="0" destOrd="0" presId="urn:microsoft.com/office/officeart/2005/8/layout/default"/>
    <dgm:cxn modelId="{02D03C3F-869B-44CF-9BCB-5CF119FB72D2}" srcId="{9705D97F-B156-46CD-AD28-16D6F8C742AD}" destId="{50CC24E7-59CF-4A44-A9F9-EE5C9D8012CD}" srcOrd="5" destOrd="0" parTransId="{31D70903-ABCE-44CA-B3DC-01158BFD0224}" sibTransId="{9C8B4854-4886-4020-A9A6-48D564E8DEFD}"/>
    <dgm:cxn modelId="{53DF8540-F602-4CDE-AFBD-E7BDB18499B3}" srcId="{9705D97F-B156-46CD-AD28-16D6F8C742AD}" destId="{08DAC9A8-2CA6-455F-B84F-AA54EFB697DD}" srcOrd="3" destOrd="0" parTransId="{D6D803E6-858A-4A85-9DD1-E7C08DDACD84}" sibTransId="{EFC6E159-A21D-40D0-9FA3-2662FBB7035B}"/>
    <dgm:cxn modelId="{1F391A61-FEEF-4445-8AE5-9F194A5A10FD}" type="presOf" srcId="{14E16245-7FCF-40EE-8066-BE0D0DBE2F5D}" destId="{1E51BC3A-DB88-4E39-A671-7E95BDE95CAD}" srcOrd="0" destOrd="0" presId="urn:microsoft.com/office/officeart/2005/8/layout/default"/>
    <dgm:cxn modelId="{8B403A42-1992-4C4B-BC53-C0A9A89DE516}" type="presOf" srcId="{E45AB673-F9C5-4B3D-84CA-FD9B0C69C9AC}" destId="{FCD90F00-784A-4180-A215-7DD00B1BFC0E}" srcOrd="0" destOrd="0" presId="urn:microsoft.com/office/officeart/2005/8/layout/default"/>
    <dgm:cxn modelId="{96AA374B-0170-4B8B-B386-9618128018AB}" type="presOf" srcId="{9705D97F-B156-46CD-AD28-16D6F8C742AD}" destId="{317424EB-61BA-46EB-ABB5-CEF900CBCE3E}" srcOrd="0" destOrd="0" presId="urn:microsoft.com/office/officeart/2005/8/layout/default"/>
    <dgm:cxn modelId="{20664985-0A03-446A-99FA-1ECF2010A14B}" type="presOf" srcId="{DA32EE43-BE5A-4EC8-B460-B8E5A1D16B6A}" destId="{4BED6100-5E70-44FC-AA49-D6FBE4E624F2}" srcOrd="0" destOrd="0" presId="urn:microsoft.com/office/officeart/2005/8/layout/default"/>
    <dgm:cxn modelId="{B03013B1-9D80-4E47-842C-AFFE9793D795}" type="presOf" srcId="{08DAC9A8-2CA6-455F-B84F-AA54EFB697DD}" destId="{0D1DEB50-659E-4207-B495-F9338F8EEEA6}" srcOrd="0" destOrd="0" presId="urn:microsoft.com/office/officeart/2005/8/layout/default"/>
    <dgm:cxn modelId="{E955BACC-8E35-4970-BEB4-4FC315410F94}" srcId="{9705D97F-B156-46CD-AD28-16D6F8C742AD}" destId="{14E16245-7FCF-40EE-8066-BE0D0DBE2F5D}" srcOrd="4" destOrd="0" parTransId="{4E299CA8-08A1-4830-9052-43491D862EB5}" sibTransId="{2E1107FB-2229-4F8C-9212-A1E83DD15329}"/>
    <dgm:cxn modelId="{9C4788DB-FB7A-4258-899E-019AC3F4DAB9}" srcId="{9705D97F-B156-46CD-AD28-16D6F8C742AD}" destId="{DA32EE43-BE5A-4EC8-B460-B8E5A1D16B6A}" srcOrd="0" destOrd="0" parTransId="{1FE775A8-4EDE-42F5-82C5-D574AFE3767D}" sibTransId="{F6255864-BBC0-4767-B5AD-DA608771FAD5}"/>
    <dgm:cxn modelId="{B30CCEE5-7862-404C-848E-15D01B0815B7}" srcId="{9705D97F-B156-46CD-AD28-16D6F8C742AD}" destId="{E4927685-14E4-471B-A968-7F8846BC949E}" srcOrd="2" destOrd="0" parTransId="{E1236256-3C80-4A59-9BB3-491C0B1D0B50}" sibTransId="{B049BA35-BE93-4894-A417-A2C603F5DB13}"/>
    <dgm:cxn modelId="{035BF2E5-D116-4F3C-8B41-BCB65E9E5C5D}" type="presOf" srcId="{E4927685-14E4-471B-A968-7F8846BC949E}" destId="{6170B18A-9294-40DB-BAD7-24F1B20EBBF5}" srcOrd="0" destOrd="0" presId="urn:microsoft.com/office/officeart/2005/8/layout/default"/>
    <dgm:cxn modelId="{CB5C1AE8-9B34-42A9-829E-06A564D71356}" srcId="{9705D97F-B156-46CD-AD28-16D6F8C742AD}" destId="{E45AB673-F9C5-4B3D-84CA-FD9B0C69C9AC}" srcOrd="1" destOrd="0" parTransId="{E72EA488-3C70-4025-AC97-69BF4D128C52}" sibTransId="{E9009EC7-6084-426D-8C71-6669006ADED1}"/>
    <dgm:cxn modelId="{AACAD98D-297A-408A-B7C8-9C7A69D4423E}" type="presParOf" srcId="{317424EB-61BA-46EB-ABB5-CEF900CBCE3E}" destId="{4BED6100-5E70-44FC-AA49-D6FBE4E624F2}" srcOrd="0" destOrd="0" presId="urn:microsoft.com/office/officeart/2005/8/layout/default"/>
    <dgm:cxn modelId="{A331B759-8A83-4F62-95DD-452AF713FB6D}" type="presParOf" srcId="{317424EB-61BA-46EB-ABB5-CEF900CBCE3E}" destId="{D7B22D28-9A22-4EEA-AEA7-865EC29ACE0F}" srcOrd="1" destOrd="0" presId="urn:microsoft.com/office/officeart/2005/8/layout/default"/>
    <dgm:cxn modelId="{DA92C6F3-4B94-4B3B-B5FB-1F1190E5F894}" type="presParOf" srcId="{317424EB-61BA-46EB-ABB5-CEF900CBCE3E}" destId="{FCD90F00-784A-4180-A215-7DD00B1BFC0E}" srcOrd="2" destOrd="0" presId="urn:microsoft.com/office/officeart/2005/8/layout/default"/>
    <dgm:cxn modelId="{D21CF240-796D-48F6-A379-85F0476DCEC7}" type="presParOf" srcId="{317424EB-61BA-46EB-ABB5-CEF900CBCE3E}" destId="{1376C7F8-5828-4368-9720-F899F29A7607}" srcOrd="3" destOrd="0" presId="urn:microsoft.com/office/officeart/2005/8/layout/default"/>
    <dgm:cxn modelId="{A45B1D54-CCB2-4616-8AC9-7EC6A78D6B9E}" type="presParOf" srcId="{317424EB-61BA-46EB-ABB5-CEF900CBCE3E}" destId="{6170B18A-9294-40DB-BAD7-24F1B20EBBF5}" srcOrd="4" destOrd="0" presId="urn:microsoft.com/office/officeart/2005/8/layout/default"/>
    <dgm:cxn modelId="{44D16475-9617-4E86-A8B3-CB98BB3E165E}" type="presParOf" srcId="{317424EB-61BA-46EB-ABB5-CEF900CBCE3E}" destId="{5C2B3185-ECC1-4C56-B514-7366986836C8}" srcOrd="5" destOrd="0" presId="urn:microsoft.com/office/officeart/2005/8/layout/default"/>
    <dgm:cxn modelId="{2127BCCD-3484-48A0-9636-504706364668}" type="presParOf" srcId="{317424EB-61BA-46EB-ABB5-CEF900CBCE3E}" destId="{0D1DEB50-659E-4207-B495-F9338F8EEEA6}" srcOrd="6" destOrd="0" presId="urn:microsoft.com/office/officeart/2005/8/layout/default"/>
    <dgm:cxn modelId="{5FE553C1-D4F6-4214-B5B8-FBD117FF75C3}" type="presParOf" srcId="{317424EB-61BA-46EB-ABB5-CEF900CBCE3E}" destId="{E4ED8EE8-2BD6-471D-BDBE-BB66140E3CDD}" srcOrd="7" destOrd="0" presId="urn:microsoft.com/office/officeart/2005/8/layout/default"/>
    <dgm:cxn modelId="{1C2095AB-B8EE-40C4-8E00-20315498B8F4}" type="presParOf" srcId="{317424EB-61BA-46EB-ABB5-CEF900CBCE3E}" destId="{1E51BC3A-DB88-4E39-A671-7E95BDE95CAD}" srcOrd="8" destOrd="0" presId="urn:microsoft.com/office/officeart/2005/8/layout/default"/>
    <dgm:cxn modelId="{DCCCDD5B-6959-4D42-BDC0-EAC1BDB42383}" type="presParOf" srcId="{317424EB-61BA-46EB-ABB5-CEF900CBCE3E}" destId="{7430C1BE-CCCA-4CB1-8C2B-0E673CCF78C6}" srcOrd="9" destOrd="0" presId="urn:microsoft.com/office/officeart/2005/8/layout/default"/>
    <dgm:cxn modelId="{677832E5-7634-485B-8531-B645709F1F4B}" type="presParOf" srcId="{317424EB-61BA-46EB-ABB5-CEF900CBCE3E}" destId="{B8D56E96-410F-4CE1-9F92-5BD0BF9AE6D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B1A1E9-7FAC-4C24-BA85-B39EEF90AB5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E300EDF-B78F-4316-953C-BC3C0D634104}">
      <dgm:prSet/>
      <dgm:spPr/>
      <dgm:t>
        <a:bodyPr/>
        <a:lstStyle/>
        <a:p>
          <a:r>
            <a:rPr lang="en-GB" dirty="0">
              <a:latin typeface="Times New Roman" panose="02020603050405020304" pitchFamily="18" charset="0"/>
              <a:cs typeface="Times New Roman" panose="02020603050405020304" pitchFamily="18" charset="0"/>
            </a:rPr>
            <a:t>Technology Acceptance Model (TAM) and UTAUT interpret the guest anticipated adoption of AI by demonstrating perceived usefulness, ease of use, and social influence. The aptly designed AI systems with easy interfaces encourage acceptance, yet overly anthropomorphic ones are uncomfortable </a:t>
          </a:r>
          <a:endParaRPr lang="en-US" dirty="0">
            <a:latin typeface="Times New Roman" panose="02020603050405020304" pitchFamily="18" charset="0"/>
            <a:cs typeface="Times New Roman" panose="02020603050405020304" pitchFamily="18" charset="0"/>
          </a:endParaRPr>
        </a:p>
      </dgm:t>
    </dgm:pt>
    <dgm:pt modelId="{07CF0805-C1E9-4E87-91CE-88BF339F4747}" type="parTrans" cxnId="{A60B8E1E-E937-4703-8BA4-4E430F7CA6E4}">
      <dgm:prSet/>
      <dgm:spPr/>
      <dgm:t>
        <a:bodyPr/>
        <a:lstStyle/>
        <a:p>
          <a:endParaRPr lang="en-US"/>
        </a:p>
      </dgm:t>
    </dgm:pt>
    <dgm:pt modelId="{3164D699-A63A-484F-BB93-97F634134EEB}" type="sibTrans" cxnId="{A60B8E1E-E937-4703-8BA4-4E430F7CA6E4}">
      <dgm:prSet/>
      <dgm:spPr/>
      <dgm:t>
        <a:bodyPr/>
        <a:lstStyle/>
        <a:p>
          <a:endParaRPr lang="en-US"/>
        </a:p>
      </dgm:t>
    </dgm:pt>
    <dgm:pt modelId="{8169FCFA-1799-405E-9461-920E217C2C51}">
      <dgm:prSet/>
      <dgm:spPr/>
      <dgm:t>
        <a:bodyPr/>
        <a:lstStyle/>
        <a:p>
          <a:r>
            <a:rPr lang="en-GB">
              <a:latin typeface="Times New Roman" panose="02020603050405020304" pitchFamily="18" charset="0"/>
              <a:cs typeface="Times New Roman" panose="02020603050405020304" pitchFamily="18" charset="0"/>
            </a:rPr>
            <a:t>Service Encounter Framework separates service functional and emotional aspects. AI manages to improve reliability and responsiveness (two dimensions of SERVQUAL) but cannot replace empathy or trust when it comes to service recovery (Liu and Hung, 2021).</a:t>
          </a:r>
          <a:endParaRPr lang="en-US">
            <a:latin typeface="Times New Roman" panose="02020603050405020304" pitchFamily="18" charset="0"/>
            <a:cs typeface="Times New Roman" panose="02020603050405020304" pitchFamily="18" charset="0"/>
          </a:endParaRPr>
        </a:p>
      </dgm:t>
    </dgm:pt>
    <dgm:pt modelId="{BEE82BEB-A123-420D-943D-1F602FAB6CC8}" type="parTrans" cxnId="{32D10D98-B534-49EF-AA73-1F2FF5591325}">
      <dgm:prSet/>
      <dgm:spPr/>
      <dgm:t>
        <a:bodyPr/>
        <a:lstStyle/>
        <a:p>
          <a:endParaRPr lang="en-US"/>
        </a:p>
      </dgm:t>
    </dgm:pt>
    <dgm:pt modelId="{2AF2F911-9509-4A69-9589-19D1EADAE434}" type="sibTrans" cxnId="{32D10D98-B534-49EF-AA73-1F2FF5591325}">
      <dgm:prSet/>
      <dgm:spPr/>
      <dgm:t>
        <a:bodyPr/>
        <a:lstStyle/>
        <a:p>
          <a:endParaRPr lang="en-US"/>
        </a:p>
      </dgm:t>
    </dgm:pt>
    <dgm:pt modelId="{254A568A-2A50-4D4F-8C59-216EB2BF24BF}">
      <dgm:prSet/>
      <dgm:spPr/>
      <dgm:t>
        <a:bodyPr/>
        <a:lstStyle/>
        <a:p>
          <a:r>
            <a:rPr lang="en-GB" dirty="0">
              <a:latin typeface="Times New Roman" panose="02020603050405020304" pitchFamily="18" charset="0"/>
              <a:cs typeface="Times New Roman" panose="02020603050405020304" pitchFamily="18" charset="0"/>
            </a:rPr>
            <a:t>This view is supported by the AI-in-Service Theory (Huang and Rust, 2018) which predicts that there should be a complementary relationship based on the repetitive tasks which are robotized by AI and the response of empathy, creativity, and moral judgment which is provided by human beings. Such dynamic can be heard in industry cases. YOTEL and </a:t>
          </a:r>
          <a:r>
            <a:rPr lang="en-GB" dirty="0" err="1">
              <a:latin typeface="Times New Roman" panose="02020603050405020304" pitchFamily="18" charset="0"/>
              <a:cs typeface="Times New Roman" panose="02020603050405020304" pitchFamily="18" charset="0"/>
            </a:rPr>
            <a:t>CitizenM</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8DE59644-D6C2-4C50-9573-ECB694FEEE1B}" type="parTrans" cxnId="{761AB0A2-2848-4DB9-922E-269D6C5C5242}">
      <dgm:prSet/>
      <dgm:spPr/>
      <dgm:t>
        <a:bodyPr/>
        <a:lstStyle/>
        <a:p>
          <a:endParaRPr lang="en-US"/>
        </a:p>
      </dgm:t>
    </dgm:pt>
    <dgm:pt modelId="{53D10455-1023-474F-969D-FC8D47E7E9A7}" type="sibTrans" cxnId="{761AB0A2-2848-4DB9-922E-269D6C5C5242}">
      <dgm:prSet/>
      <dgm:spPr/>
      <dgm:t>
        <a:bodyPr/>
        <a:lstStyle/>
        <a:p>
          <a:endParaRPr lang="en-US"/>
        </a:p>
      </dgm:t>
    </dgm:pt>
    <dgm:pt modelId="{6BC12F13-6AD5-42A9-980D-4C2079FA2FC3}" type="pres">
      <dgm:prSet presAssocID="{82B1A1E9-7FAC-4C24-BA85-B39EEF90AB54}" presName="root" presStyleCnt="0">
        <dgm:presLayoutVars>
          <dgm:dir/>
          <dgm:resizeHandles val="exact"/>
        </dgm:presLayoutVars>
      </dgm:prSet>
      <dgm:spPr/>
    </dgm:pt>
    <dgm:pt modelId="{25970992-734B-4E27-AE98-90A919D840D8}" type="pres">
      <dgm:prSet presAssocID="{7E300EDF-B78F-4316-953C-BC3C0D634104}" presName="compNode" presStyleCnt="0"/>
      <dgm:spPr/>
    </dgm:pt>
    <dgm:pt modelId="{F8E66E0D-3AFD-415E-95E9-522980707390}" type="pres">
      <dgm:prSet presAssocID="{7E300EDF-B78F-4316-953C-BC3C0D634104}" presName="bgRect" presStyleLbl="bgShp" presStyleIdx="0" presStyleCnt="3"/>
      <dgm:spPr/>
    </dgm:pt>
    <dgm:pt modelId="{99779356-59E9-460E-BC9D-248F92C2D6F1}" type="pres">
      <dgm:prSet presAssocID="{7E300EDF-B78F-4316-953C-BC3C0D6341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577FA9D2-DEBB-4E6E-9F76-32508A43A4B7}" type="pres">
      <dgm:prSet presAssocID="{7E300EDF-B78F-4316-953C-BC3C0D634104}" presName="spaceRect" presStyleCnt="0"/>
      <dgm:spPr/>
    </dgm:pt>
    <dgm:pt modelId="{3077FD96-028C-44F7-ACEA-E16AE647DF8A}" type="pres">
      <dgm:prSet presAssocID="{7E300EDF-B78F-4316-953C-BC3C0D634104}" presName="parTx" presStyleLbl="revTx" presStyleIdx="0" presStyleCnt="3">
        <dgm:presLayoutVars>
          <dgm:chMax val="0"/>
          <dgm:chPref val="0"/>
        </dgm:presLayoutVars>
      </dgm:prSet>
      <dgm:spPr/>
    </dgm:pt>
    <dgm:pt modelId="{1CEE1DF1-3D22-45D0-9F57-05AAA088C02B}" type="pres">
      <dgm:prSet presAssocID="{3164D699-A63A-484F-BB93-97F634134EEB}" presName="sibTrans" presStyleCnt="0"/>
      <dgm:spPr/>
    </dgm:pt>
    <dgm:pt modelId="{CAF80943-F861-42EF-8C38-11783685E470}" type="pres">
      <dgm:prSet presAssocID="{8169FCFA-1799-405E-9461-920E217C2C51}" presName="compNode" presStyleCnt="0"/>
      <dgm:spPr/>
    </dgm:pt>
    <dgm:pt modelId="{E95C9FFE-8918-41B1-A344-CE1BBD5B6CF1}" type="pres">
      <dgm:prSet presAssocID="{8169FCFA-1799-405E-9461-920E217C2C51}" presName="bgRect" presStyleLbl="bgShp" presStyleIdx="1" presStyleCnt="3"/>
      <dgm:spPr/>
    </dgm:pt>
    <dgm:pt modelId="{740FC0D5-B5DB-4AF8-B63F-D62619CF837F}" type="pres">
      <dgm:prSet presAssocID="{8169FCFA-1799-405E-9461-920E217C2C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68D4853-5E81-4A51-99E0-E9D6B26652AF}" type="pres">
      <dgm:prSet presAssocID="{8169FCFA-1799-405E-9461-920E217C2C51}" presName="spaceRect" presStyleCnt="0"/>
      <dgm:spPr/>
    </dgm:pt>
    <dgm:pt modelId="{73CE69A5-A98E-43C0-B39C-39F334757A69}" type="pres">
      <dgm:prSet presAssocID="{8169FCFA-1799-405E-9461-920E217C2C51}" presName="parTx" presStyleLbl="revTx" presStyleIdx="1" presStyleCnt="3">
        <dgm:presLayoutVars>
          <dgm:chMax val="0"/>
          <dgm:chPref val="0"/>
        </dgm:presLayoutVars>
      </dgm:prSet>
      <dgm:spPr/>
    </dgm:pt>
    <dgm:pt modelId="{FB96DB93-B236-4A3D-84F8-77F21B026836}" type="pres">
      <dgm:prSet presAssocID="{2AF2F911-9509-4A69-9589-19D1EADAE434}" presName="sibTrans" presStyleCnt="0"/>
      <dgm:spPr/>
    </dgm:pt>
    <dgm:pt modelId="{EC424A14-B8E0-4355-93E9-8845C1752D16}" type="pres">
      <dgm:prSet presAssocID="{254A568A-2A50-4D4F-8C59-216EB2BF24BF}" presName="compNode" presStyleCnt="0"/>
      <dgm:spPr/>
    </dgm:pt>
    <dgm:pt modelId="{99D327E6-8894-4D1C-9CBC-9D960949EB36}" type="pres">
      <dgm:prSet presAssocID="{254A568A-2A50-4D4F-8C59-216EB2BF24BF}" presName="bgRect" presStyleLbl="bgShp" presStyleIdx="2" presStyleCnt="3"/>
      <dgm:spPr/>
    </dgm:pt>
    <dgm:pt modelId="{C1FF3EB9-E278-465F-8CD3-0B28A0E2403D}" type="pres">
      <dgm:prSet presAssocID="{254A568A-2A50-4D4F-8C59-216EB2BF24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B57EDAEA-2CD9-4258-8468-DB315BC5C9C4}" type="pres">
      <dgm:prSet presAssocID="{254A568A-2A50-4D4F-8C59-216EB2BF24BF}" presName="spaceRect" presStyleCnt="0"/>
      <dgm:spPr/>
    </dgm:pt>
    <dgm:pt modelId="{A03E0E7F-1623-4551-84B7-5A804D4CF72D}" type="pres">
      <dgm:prSet presAssocID="{254A568A-2A50-4D4F-8C59-216EB2BF24BF}" presName="parTx" presStyleLbl="revTx" presStyleIdx="2" presStyleCnt="3">
        <dgm:presLayoutVars>
          <dgm:chMax val="0"/>
          <dgm:chPref val="0"/>
        </dgm:presLayoutVars>
      </dgm:prSet>
      <dgm:spPr/>
    </dgm:pt>
  </dgm:ptLst>
  <dgm:cxnLst>
    <dgm:cxn modelId="{4E9A4107-215E-4031-B424-DE51ADF5C32E}" type="presOf" srcId="{7E300EDF-B78F-4316-953C-BC3C0D634104}" destId="{3077FD96-028C-44F7-ACEA-E16AE647DF8A}" srcOrd="0" destOrd="0" presId="urn:microsoft.com/office/officeart/2018/2/layout/IconVerticalSolidList"/>
    <dgm:cxn modelId="{A60B8E1E-E937-4703-8BA4-4E430F7CA6E4}" srcId="{82B1A1E9-7FAC-4C24-BA85-B39EEF90AB54}" destId="{7E300EDF-B78F-4316-953C-BC3C0D634104}" srcOrd="0" destOrd="0" parTransId="{07CF0805-C1E9-4E87-91CE-88BF339F4747}" sibTransId="{3164D699-A63A-484F-BB93-97F634134EEB}"/>
    <dgm:cxn modelId="{F7CE8A83-9D2D-455C-B260-23188729D5D8}" type="presOf" srcId="{8169FCFA-1799-405E-9461-920E217C2C51}" destId="{73CE69A5-A98E-43C0-B39C-39F334757A69}" srcOrd="0" destOrd="0" presId="urn:microsoft.com/office/officeart/2018/2/layout/IconVerticalSolidList"/>
    <dgm:cxn modelId="{32D10D98-B534-49EF-AA73-1F2FF5591325}" srcId="{82B1A1E9-7FAC-4C24-BA85-B39EEF90AB54}" destId="{8169FCFA-1799-405E-9461-920E217C2C51}" srcOrd="1" destOrd="0" parTransId="{BEE82BEB-A123-420D-943D-1F602FAB6CC8}" sibTransId="{2AF2F911-9509-4A69-9589-19D1EADAE434}"/>
    <dgm:cxn modelId="{761AB0A2-2848-4DB9-922E-269D6C5C5242}" srcId="{82B1A1E9-7FAC-4C24-BA85-B39EEF90AB54}" destId="{254A568A-2A50-4D4F-8C59-216EB2BF24BF}" srcOrd="2" destOrd="0" parTransId="{8DE59644-D6C2-4C50-9573-ECB694FEEE1B}" sibTransId="{53D10455-1023-474F-969D-FC8D47E7E9A7}"/>
    <dgm:cxn modelId="{1DDCB0DA-BAB6-4454-A88D-182BA6A15E7F}" type="presOf" srcId="{82B1A1E9-7FAC-4C24-BA85-B39EEF90AB54}" destId="{6BC12F13-6AD5-42A9-980D-4C2079FA2FC3}" srcOrd="0" destOrd="0" presId="urn:microsoft.com/office/officeart/2018/2/layout/IconVerticalSolidList"/>
    <dgm:cxn modelId="{30823CEA-844B-4251-9EE9-9BCE9277C208}" type="presOf" srcId="{254A568A-2A50-4D4F-8C59-216EB2BF24BF}" destId="{A03E0E7F-1623-4551-84B7-5A804D4CF72D}" srcOrd="0" destOrd="0" presId="urn:microsoft.com/office/officeart/2018/2/layout/IconVerticalSolidList"/>
    <dgm:cxn modelId="{E24BD387-673E-481B-B036-879E58C1198A}" type="presParOf" srcId="{6BC12F13-6AD5-42A9-980D-4C2079FA2FC3}" destId="{25970992-734B-4E27-AE98-90A919D840D8}" srcOrd="0" destOrd="0" presId="urn:microsoft.com/office/officeart/2018/2/layout/IconVerticalSolidList"/>
    <dgm:cxn modelId="{4FEF3BE3-1D9E-4F14-A4F4-672A1D95F6D0}" type="presParOf" srcId="{25970992-734B-4E27-AE98-90A919D840D8}" destId="{F8E66E0D-3AFD-415E-95E9-522980707390}" srcOrd="0" destOrd="0" presId="urn:microsoft.com/office/officeart/2018/2/layout/IconVerticalSolidList"/>
    <dgm:cxn modelId="{494CE7A1-9C20-4929-BF49-A3A3EE5A5C5B}" type="presParOf" srcId="{25970992-734B-4E27-AE98-90A919D840D8}" destId="{99779356-59E9-460E-BC9D-248F92C2D6F1}" srcOrd="1" destOrd="0" presId="urn:microsoft.com/office/officeart/2018/2/layout/IconVerticalSolidList"/>
    <dgm:cxn modelId="{B499DF09-ADFB-4125-A2A6-1FD68E97EE99}" type="presParOf" srcId="{25970992-734B-4E27-AE98-90A919D840D8}" destId="{577FA9D2-DEBB-4E6E-9F76-32508A43A4B7}" srcOrd="2" destOrd="0" presId="urn:microsoft.com/office/officeart/2018/2/layout/IconVerticalSolidList"/>
    <dgm:cxn modelId="{EE3DDB4B-69BC-4247-A516-6D02C424D676}" type="presParOf" srcId="{25970992-734B-4E27-AE98-90A919D840D8}" destId="{3077FD96-028C-44F7-ACEA-E16AE647DF8A}" srcOrd="3" destOrd="0" presId="urn:microsoft.com/office/officeart/2018/2/layout/IconVerticalSolidList"/>
    <dgm:cxn modelId="{6F4900CD-CD6D-45F6-8DA2-74286FC108A3}" type="presParOf" srcId="{6BC12F13-6AD5-42A9-980D-4C2079FA2FC3}" destId="{1CEE1DF1-3D22-45D0-9F57-05AAA088C02B}" srcOrd="1" destOrd="0" presId="urn:microsoft.com/office/officeart/2018/2/layout/IconVerticalSolidList"/>
    <dgm:cxn modelId="{A1349B06-8019-4975-9D0D-5ABF9E3361FC}" type="presParOf" srcId="{6BC12F13-6AD5-42A9-980D-4C2079FA2FC3}" destId="{CAF80943-F861-42EF-8C38-11783685E470}" srcOrd="2" destOrd="0" presId="urn:microsoft.com/office/officeart/2018/2/layout/IconVerticalSolidList"/>
    <dgm:cxn modelId="{FF65F6E7-84EF-4356-BC50-7F5DF5EF7F1D}" type="presParOf" srcId="{CAF80943-F861-42EF-8C38-11783685E470}" destId="{E95C9FFE-8918-41B1-A344-CE1BBD5B6CF1}" srcOrd="0" destOrd="0" presId="urn:microsoft.com/office/officeart/2018/2/layout/IconVerticalSolidList"/>
    <dgm:cxn modelId="{F65BE987-5D2A-4B50-B44F-91A5E9FE8930}" type="presParOf" srcId="{CAF80943-F861-42EF-8C38-11783685E470}" destId="{740FC0D5-B5DB-4AF8-B63F-D62619CF837F}" srcOrd="1" destOrd="0" presId="urn:microsoft.com/office/officeart/2018/2/layout/IconVerticalSolidList"/>
    <dgm:cxn modelId="{F27143C0-A23B-457C-9C0C-C22B90078FCF}" type="presParOf" srcId="{CAF80943-F861-42EF-8C38-11783685E470}" destId="{E68D4853-5E81-4A51-99E0-E9D6B26652AF}" srcOrd="2" destOrd="0" presId="urn:microsoft.com/office/officeart/2018/2/layout/IconVerticalSolidList"/>
    <dgm:cxn modelId="{A8F03916-358E-4C85-B127-B5A52DA95FF5}" type="presParOf" srcId="{CAF80943-F861-42EF-8C38-11783685E470}" destId="{73CE69A5-A98E-43C0-B39C-39F334757A69}" srcOrd="3" destOrd="0" presId="urn:microsoft.com/office/officeart/2018/2/layout/IconVerticalSolidList"/>
    <dgm:cxn modelId="{2F875E29-A3E1-46E4-9B1C-7F96B334D63C}" type="presParOf" srcId="{6BC12F13-6AD5-42A9-980D-4C2079FA2FC3}" destId="{FB96DB93-B236-4A3D-84F8-77F21B026836}" srcOrd="3" destOrd="0" presId="urn:microsoft.com/office/officeart/2018/2/layout/IconVerticalSolidList"/>
    <dgm:cxn modelId="{ED2BD1AB-3B48-4184-BDD5-FD9FA0D95434}" type="presParOf" srcId="{6BC12F13-6AD5-42A9-980D-4C2079FA2FC3}" destId="{EC424A14-B8E0-4355-93E9-8845C1752D16}" srcOrd="4" destOrd="0" presId="urn:microsoft.com/office/officeart/2018/2/layout/IconVerticalSolidList"/>
    <dgm:cxn modelId="{75B97DCB-DBAC-4ADD-BD2E-B75F275BAADF}" type="presParOf" srcId="{EC424A14-B8E0-4355-93E9-8845C1752D16}" destId="{99D327E6-8894-4D1C-9CBC-9D960949EB36}" srcOrd="0" destOrd="0" presId="urn:microsoft.com/office/officeart/2018/2/layout/IconVerticalSolidList"/>
    <dgm:cxn modelId="{C35ACB93-51FE-4BA5-B6BD-E29A363BE0AC}" type="presParOf" srcId="{EC424A14-B8E0-4355-93E9-8845C1752D16}" destId="{C1FF3EB9-E278-465F-8CD3-0B28A0E2403D}" srcOrd="1" destOrd="0" presId="urn:microsoft.com/office/officeart/2018/2/layout/IconVerticalSolidList"/>
    <dgm:cxn modelId="{C08E8831-C961-41C4-AE44-C07FE6D993D8}" type="presParOf" srcId="{EC424A14-B8E0-4355-93E9-8845C1752D16}" destId="{B57EDAEA-2CD9-4258-8468-DB315BC5C9C4}" srcOrd="2" destOrd="0" presId="urn:microsoft.com/office/officeart/2018/2/layout/IconVerticalSolidList"/>
    <dgm:cxn modelId="{D67E7A28-69CE-4FD6-8C36-EFC0239F2A8D}" type="presParOf" srcId="{EC424A14-B8E0-4355-93E9-8845C1752D16}" destId="{A03E0E7F-1623-4551-84B7-5A804D4CF72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D3BE2E-7599-4A0C-9F65-2B9AAF76C7C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9B5F19-0184-4AEA-BD7E-1D98D1F284DA}">
      <dgm:prSet custT="1"/>
      <dgm:spPr/>
      <dgm:t>
        <a:bodyPr/>
        <a:lstStyle/>
        <a:p>
          <a:pPr algn="ctr"/>
          <a:r>
            <a:rPr lang="en-GB" sz="1400" dirty="0">
              <a:latin typeface="Times New Roman" panose="02020603050405020304" pitchFamily="18" charset="0"/>
              <a:cs typeface="Times New Roman" panose="02020603050405020304" pitchFamily="18" charset="0"/>
            </a:rPr>
            <a:t>Strengths: Saving of time, 24 hours, personalisation and long life advantages.</a:t>
          </a:r>
          <a:endParaRPr lang="en-US" sz="1400" dirty="0">
            <a:latin typeface="Times New Roman" panose="02020603050405020304" pitchFamily="18" charset="0"/>
            <a:cs typeface="Times New Roman" panose="02020603050405020304" pitchFamily="18" charset="0"/>
          </a:endParaRPr>
        </a:p>
      </dgm:t>
    </dgm:pt>
    <dgm:pt modelId="{FB150C24-2480-4461-9047-77CC3344D457}" type="parTrans" cxnId="{62BD9389-7E58-436B-8A7E-DA766310E45E}">
      <dgm:prSet/>
      <dgm:spPr/>
      <dgm:t>
        <a:bodyPr/>
        <a:lstStyle/>
        <a:p>
          <a:endParaRPr lang="en-US"/>
        </a:p>
      </dgm:t>
    </dgm:pt>
    <dgm:pt modelId="{1C8DB729-3FF1-4D78-B899-1B19A2BFE889}" type="sibTrans" cxnId="{62BD9389-7E58-436B-8A7E-DA766310E45E}">
      <dgm:prSet/>
      <dgm:spPr/>
      <dgm:t>
        <a:bodyPr/>
        <a:lstStyle/>
        <a:p>
          <a:endParaRPr lang="en-US"/>
        </a:p>
      </dgm:t>
    </dgm:pt>
    <dgm:pt modelId="{827C408A-590D-4737-AF57-FD86D1BE3C1D}">
      <dgm:prSet custT="1"/>
      <dgm:spPr/>
      <dgm:t>
        <a:bodyPr/>
        <a:lstStyle/>
        <a:p>
          <a:pPr algn="ctr"/>
          <a:r>
            <a:rPr lang="en-GB" sz="1400">
              <a:latin typeface="Times New Roman" panose="02020603050405020304" pitchFamily="18" charset="0"/>
              <a:cs typeface="Times New Roman" panose="02020603050405020304" pitchFamily="18" charset="0"/>
            </a:rPr>
            <a:t>Limitations: Employees will be anxious due to the anonymous nature, information privacy as will be discussed further, and fear of not retaining the work will make them anxious.</a:t>
          </a:r>
          <a:endParaRPr lang="en-US" sz="1400">
            <a:latin typeface="Times New Roman" panose="02020603050405020304" pitchFamily="18" charset="0"/>
            <a:cs typeface="Times New Roman" panose="02020603050405020304" pitchFamily="18" charset="0"/>
          </a:endParaRPr>
        </a:p>
      </dgm:t>
    </dgm:pt>
    <dgm:pt modelId="{A780AA3E-3C1C-48BC-9E1F-D5D63298A342}" type="parTrans" cxnId="{3E77671B-C186-4039-84CA-471AE4CB637B}">
      <dgm:prSet/>
      <dgm:spPr/>
      <dgm:t>
        <a:bodyPr/>
        <a:lstStyle/>
        <a:p>
          <a:endParaRPr lang="en-US"/>
        </a:p>
      </dgm:t>
    </dgm:pt>
    <dgm:pt modelId="{40A6E96A-0D45-4610-B12C-A5DC234998FF}" type="sibTrans" cxnId="{3E77671B-C186-4039-84CA-471AE4CB637B}">
      <dgm:prSet/>
      <dgm:spPr/>
      <dgm:t>
        <a:bodyPr/>
        <a:lstStyle/>
        <a:p>
          <a:endParaRPr lang="en-US"/>
        </a:p>
      </dgm:t>
    </dgm:pt>
    <dgm:pt modelId="{D1984CB8-D7FA-4744-A806-F26C60A41B7A}">
      <dgm:prSet custT="1"/>
      <dgm:spPr/>
      <dgm:t>
        <a:bodyPr/>
        <a:lstStyle/>
        <a:p>
          <a:pPr algn="ctr"/>
          <a:r>
            <a:rPr lang="en-GB" sz="1400">
              <a:latin typeface="Times New Roman" panose="02020603050405020304" pitchFamily="18" charset="0"/>
              <a:cs typeface="Times New Roman" panose="02020603050405020304" pitchFamily="18" charset="0"/>
            </a:rPr>
            <a:t>Key Insight: Success equils High-tech, High-touch as the AI may not be able to substitute the human touch, however, it will be improved.</a:t>
          </a:r>
          <a:endParaRPr lang="en-US" sz="1400">
            <a:latin typeface="Times New Roman" panose="02020603050405020304" pitchFamily="18" charset="0"/>
            <a:cs typeface="Times New Roman" panose="02020603050405020304" pitchFamily="18" charset="0"/>
          </a:endParaRPr>
        </a:p>
      </dgm:t>
    </dgm:pt>
    <dgm:pt modelId="{B6C6D6AB-2BFC-496F-A8CD-C36EF9B8BCAB}" type="parTrans" cxnId="{EC306951-69B1-4337-9851-D759A2946B26}">
      <dgm:prSet/>
      <dgm:spPr/>
      <dgm:t>
        <a:bodyPr/>
        <a:lstStyle/>
        <a:p>
          <a:endParaRPr lang="en-US"/>
        </a:p>
      </dgm:t>
    </dgm:pt>
    <dgm:pt modelId="{73BBC8C8-F657-47B5-9890-65A7F20670D2}" type="sibTrans" cxnId="{EC306951-69B1-4337-9851-D759A2946B26}">
      <dgm:prSet/>
      <dgm:spPr/>
      <dgm:t>
        <a:bodyPr/>
        <a:lstStyle/>
        <a:p>
          <a:endParaRPr lang="en-US"/>
        </a:p>
      </dgm:t>
    </dgm:pt>
    <dgm:pt modelId="{E7276F9E-F3ED-46D6-923A-5B2E75C5241E}">
      <dgm:prSet custT="1"/>
      <dgm:spPr/>
      <dgm:t>
        <a:bodyPr/>
        <a:lstStyle/>
        <a:p>
          <a:pPr algn="ctr"/>
          <a:r>
            <a:rPr lang="en-GB" sz="1400" dirty="0">
              <a:latin typeface="Times New Roman" panose="02020603050405020304" pitchFamily="18" charset="0"/>
              <a:cs typeface="Times New Roman" panose="02020603050405020304" pitchFamily="18" charset="0"/>
            </a:rPr>
            <a:t>Focus on the value of moral information and empathetic design on personnel development and make it a lasting value.</a:t>
          </a:r>
          <a:endParaRPr lang="en-US" sz="1400" dirty="0">
            <a:latin typeface="Times New Roman" panose="02020603050405020304" pitchFamily="18" charset="0"/>
            <a:cs typeface="Times New Roman" panose="02020603050405020304" pitchFamily="18" charset="0"/>
          </a:endParaRPr>
        </a:p>
      </dgm:t>
    </dgm:pt>
    <dgm:pt modelId="{69B244E7-8781-441B-BB66-BE45FF861C3E}" type="parTrans" cxnId="{3D04F403-698F-4760-93FE-A48F0898C813}">
      <dgm:prSet/>
      <dgm:spPr/>
      <dgm:t>
        <a:bodyPr/>
        <a:lstStyle/>
        <a:p>
          <a:endParaRPr lang="en-US"/>
        </a:p>
      </dgm:t>
    </dgm:pt>
    <dgm:pt modelId="{AB1C5DF0-F1A9-42C0-AA36-71A15AC1DF04}" type="sibTrans" cxnId="{3D04F403-698F-4760-93FE-A48F0898C813}">
      <dgm:prSet/>
      <dgm:spPr/>
      <dgm:t>
        <a:bodyPr/>
        <a:lstStyle/>
        <a:p>
          <a:endParaRPr lang="en-US"/>
        </a:p>
      </dgm:t>
    </dgm:pt>
    <dgm:pt modelId="{367860FA-A91E-49FD-A2DF-34281355C213}" type="pres">
      <dgm:prSet presAssocID="{85D3BE2E-7599-4A0C-9F65-2B9AAF76C7C2}" presName="root" presStyleCnt="0">
        <dgm:presLayoutVars>
          <dgm:dir/>
          <dgm:resizeHandles val="exact"/>
        </dgm:presLayoutVars>
      </dgm:prSet>
      <dgm:spPr/>
    </dgm:pt>
    <dgm:pt modelId="{A08593AC-A39A-49A4-8733-C9D238CA96CD}" type="pres">
      <dgm:prSet presAssocID="{7D9B5F19-0184-4AEA-BD7E-1D98D1F284DA}" presName="compNode" presStyleCnt="0"/>
      <dgm:spPr/>
    </dgm:pt>
    <dgm:pt modelId="{F595692D-D42C-493E-A5ED-8836EF2F776B}" type="pres">
      <dgm:prSet presAssocID="{7D9B5F19-0184-4AEA-BD7E-1D98D1F284D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B0FE9331-071C-4860-8FA7-46271BEF8A68}" type="pres">
      <dgm:prSet presAssocID="{7D9B5F19-0184-4AEA-BD7E-1D98D1F284DA}" presName="spaceRect" presStyleCnt="0"/>
      <dgm:spPr/>
    </dgm:pt>
    <dgm:pt modelId="{7B56C706-D5B8-4ADF-8BE5-50AA677E4D9F}" type="pres">
      <dgm:prSet presAssocID="{7D9B5F19-0184-4AEA-BD7E-1D98D1F284DA}" presName="textRect" presStyleLbl="revTx" presStyleIdx="0" presStyleCnt="4">
        <dgm:presLayoutVars>
          <dgm:chMax val="1"/>
          <dgm:chPref val="1"/>
        </dgm:presLayoutVars>
      </dgm:prSet>
      <dgm:spPr/>
    </dgm:pt>
    <dgm:pt modelId="{65B5FAFC-3F35-46F9-93DF-A337D9BB4F7F}" type="pres">
      <dgm:prSet presAssocID="{1C8DB729-3FF1-4D78-B899-1B19A2BFE889}" presName="sibTrans" presStyleCnt="0"/>
      <dgm:spPr/>
    </dgm:pt>
    <dgm:pt modelId="{050D9BB4-86DF-4D98-BA8B-8D0D80017772}" type="pres">
      <dgm:prSet presAssocID="{827C408A-590D-4737-AF57-FD86D1BE3C1D}" presName="compNode" presStyleCnt="0"/>
      <dgm:spPr/>
    </dgm:pt>
    <dgm:pt modelId="{9F3508F9-FB2F-49F8-82DB-B0E5B51EAB5F}" type="pres">
      <dgm:prSet presAssocID="{827C408A-590D-4737-AF57-FD86D1BE3C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28DA93C4-403B-47F1-A2AA-5019736930B6}" type="pres">
      <dgm:prSet presAssocID="{827C408A-590D-4737-AF57-FD86D1BE3C1D}" presName="spaceRect" presStyleCnt="0"/>
      <dgm:spPr/>
    </dgm:pt>
    <dgm:pt modelId="{F1B51099-53BD-4357-A336-57BC1746539D}" type="pres">
      <dgm:prSet presAssocID="{827C408A-590D-4737-AF57-FD86D1BE3C1D}" presName="textRect" presStyleLbl="revTx" presStyleIdx="1" presStyleCnt="4">
        <dgm:presLayoutVars>
          <dgm:chMax val="1"/>
          <dgm:chPref val="1"/>
        </dgm:presLayoutVars>
      </dgm:prSet>
      <dgm:spPr/>
    </dgm:pt>
    <dgm:pt modelId="{E2265064-5BBD-4DD9-B038-DA7E9ABDF184}" type="pres">
      <dgm:prSet presAssocID="{40A6E96A-0D45-4610-B12C-A5DC234998FF}" presName="sibTrans" presStyleCnt="0"/>
      <dgm:spPr/>
    </dgm:pt>
    <dgm:pt modelId="{C2BF2032-7844-45D4-A1C4-65F7DCC4E220}" type="pres">
      <dgm:prSet presAssocID="{D1984CB8-D7FA-4744-A806-F26C60A41B7A}" presName="compNode" presStyleCnt="0"/>
      <dgm:spPr/>
    </dgm:pt>
    <dgm:pt modelId="{891A2C74-418C-4C83-AEDE-39E6FE90FD8F}" type="pres">
      <dgm:prSet presAssocID="{D1984CB8-D7FA-4744-A806-F26C60A41B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54F8446-D58D-449F-8273-C8A42FC40B25}" type="pres">
      <dgm:prSet presAssocID="{D1984CB8-D7FA-4744-A806-F26C60A41B7A}" presName="spaceRect" presStyleCnt="0"/>
      <dgm:spPr/>
    </dgm:pt>
    <dgm:pt modelId="{ECDB66F7-0880-4B4A-9AFB-96AAF0E0F5D4}" type="pres">
      <dgm:prSet presAssocID="{D1984CB8-D7FA-4744-A806-F26C60A41B7A}" presName="textRect" presStyleLbl="revTx" presStyleIdx="2" presStyleCnt="4">
        <dgm:presLayoutVars>
          <dgm:chMax val="1"/>
          <dgm:chPref val="1"/>
        </dgm:presLayoutVars>
      </dgm:prSet>
      <dgm:spPr/>
    </dgm:pt>
    <dgm:pt modelId="{52BAF740-2830-4833-B545-2780E17D0028}" type="pres">
      <dgm:prSet presAssocID="{73BBC8C8-F657-47B5-9890-65A7F20670D2}" presName="sibTrans" presStyleCnt="0"/>
      <dgm:spPr/>
    </dgm:pt>
    <dgm:pt modelId="{2B91B257-99D8-42CD-A083-92AB2C41FF82}" type="pres">
      <dgm:prSet presAssocID="{E7276F9E-F3ED-46D6-923A-5B2E75C5241E}" presName="compNode" presStyleCnt="0"/>
      <dgm:spPr/>
    </dgm:pt>
    <dgm:pt modelId="{6733E35A-9205-46CA-92BB-C3B2615B9ADE}" type="pres">
      <dgm:prSet presAssocID="{E7276F9E-F3ED-46D6-923A-5B2E75C5241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6575CEE8-42F6-465E-BD4A-F2F79F5870F3}" type="pres">
      <dgm:prSet presAssocID="{E7276F9E-F3ED-46D6-923A-5B2E75C5241E}" presName="spaceRect" presStyleCnt="0"/>
      <dgm:spPr/>
    </dgm:pt>
    <dgm:pt modelId="{5D9EBD65-1F15-4AF1-9EF8-5BAB2495E5CD}" type="pres">
      <dgm:prSet presAssocID="{E7276F9E-F3ED-46D6-923A-5B2E75C5241E}" presName="textRect" presStyleLbl="revTx" presStyleIdx="3" presStyleCnt="4">
        <dgm:presLayoutVars>
          <dgm:chMax val="1"/>
          <dgm:chPref val="1"/>
        </dgm:presLayoutVars>
      </dgm:prSet>
      <dgm:spPr/>
    </dgm:pt>
  </dgm:ptLst>
  <dgm:cxnLst>
    <dgm:cxn modelId="{3D04F403-698F-4760-93FE-A48F0898C813}" srcId="{85D3BE2E-7599-4A0C-9F65-2B9AAF76C7C2}" destId="{E7276F9E-F3ED-46D6-923A-5B2E75C5241E}" srcOrd="3" destOrd="0" parTransId="{69B244E7-8781-441B-BB66-BE45FF861C3E}" sibTransId="{AB1C5DF0-F1A9-42C0-AA36-71A15AC1DF04}"/>
    <dgm:cxn modelId="{77EF6B0B-E968-47CD-8A1C-864D99CB53AB}" type="presOf" srcId="{827C408A-590D-4737-AF57-FD86D1BE3C1D}" destId="{F1B51099-53BD-4357-A336-57BC1746539D}" srcOrd="0" destOrd="0" presId="urn:microsoft.com/office/officeart/2018/2/layout/IconLabelList"/>
    <dgm:cxn modelId="{3E77671B-C186-4039-84CA-471AE4CB637B}" srcId="{85D3BE2E-7599-4A0C-9F65-2B9AAF76C7C2}" destId="{827C408A-590D-4737-AF57-FD86D1BE3C1D}" srcOrd="1" destOrd="0" parTransId="{A780AA3E-3C1C-48BC-9E1F-D5D63298A342}" sibTransId="{40A6E96A-0D45-4610-B12C-A5DC234998FF}"/>
    <dgm:cxn modelId="{5AB5D066-EEF6-44B5-A7FD-7B1FE5F78BA9}" type="presOf" srcId="{E7276F9E-F3ED-46D6-923A-5B2E75C5241E}" destId="{5D9EBD65-1F15-4AF1-9EF8-5BAB2495E5CD}" srcOrd="0" destOrd="0" presId="urn:microsoft.com/office/officeart/2018/2/layout/IconLabelList"/>
    <dgm:cxn modelId="{EC306951-69B1-4337-9851-D759A2946B26}" srcId="{85D3BE2E-7599-4A0C-9F65-2B9AAF76C7C2}" destId="{D1984CB8-D7FA-4744-A806-F26C60A41B7A}" srcOrd="2" destOrd="0" parTransId="{B6C6D6AB-2BFC-496F-A8CD-C36EF9B8BCAB}" sibTransId="{73BBC8C8-F657-47B5-9890-65A7F20670D2}"/>
    <dgm:cxn modelId="{F65FE375-761B-46E0-849E-65364ADEBB8D}" type="presOf" srcId="{85D3BE2E-7599-4A0C-9F65-2B9AAF76C7C2}" destId="{367860FA-A91E-49FD-A2DF-34281355C213}" srcOrd="0" destOrd="0" presId="urn:microsoft.com/office/officeart/2018/2/layout/IconLabelList"/>
    <dgm:cxn modelId="{E74E6E78-8182-4F97-8E5D-B139D06D98C9}" type="presOf" srcId="{7D9B5F19-0184-4AEA-BD7E-1D98D1F284DA}" destId="{7B56C706-D5B8-4ADF-8BE5-50AA677E4D9F}" srcOrd="0" destOrd="0" presId="urn:microsoft.com/office/officeart/2018/2/layout/IconLabelList"/>
    <dgm:cxn modelId="{62BD9389-7E58-436B-8A7E-DA766310E45E}" srcId="{85D3BE2E-7599-4A0C-9F65-2B9AAF76C7C2}" destId="{7D9B5F19-0184-4AEA-BD7E-1D98D1F284DA}" srcOrd="0" destOrd="0" parTransId="{FB150C24-2480-4461-9047-77CC3344D457}" sibTransId="{1C8DB729-3FF1-4D78-B899-1B19A2BFE889}"/>
    <dgm:cxn modelId="{30F8CBF7-B6E7-4349-B646-173506125D5E}" type="presOf" srcId="{D1984CB8-D7FA-4744-A806-F26C60A41B7A}" destId="{ECDB66F7-0880-4B4A-9AFB-96AAF0E0F5D4}" srcOrd="0" destOrd="0" presId="urn:microsoft.com/office/officeart/2018/2/layout/IconLabelList"/>
    <dgm:cxn modelId="{064187EB-5B7D-4BAE-A39B-9CDE75DCC8E4}" type="presParOf" srcId="{367860FA-A91E-49FD-A2DF-34281355C213}" destId="{A08593AC-A39A-49A4-8733-C9D238CA96CD}" srcOrd="0" destOrd="0" presId="urn:microsoft.com/office/officeart/2018/2/layout/IconLabelList"/>
    <dgm:cxn modelId="{77FE27D8-3C27-4285-BAE6-D9A9ED3ECE18}" type="presParOf" srcId="{A08593AC-A39A-49A4-8733-C9D238CA96CD}" destId="{F595692D-D42C-493E-A5ED-8836EF2F776B}" srcOrd="0" destOrd="0" presId="urn:microsoft.com/office/officeart/2018/2/layout/IconLabelList"/>
    <dgm:cxn modelId="{11FB86A4-8A59-4988-8C64-928CB8848B8D}" type="presParOf" srcId="{A08593AC-A39A-49A4-8733-C9D238CA96CD}" destId="{B0FE9331-071C-4860-8FA7-46271BEF8A68}" srcOrd="1" destOrd="0" presId="urn:microsoft.com/office/officeart/2018/2/layout/IconLabelList"/>
    <dgm:cxn modelId="{DC2D6A5C-E6F4-4CD0-B99D-80B5706E0E74}" type="presParOf" srcId="{A08593AC-A39A-49A4-8733-C9D238CA96CD}" destId="{7B56C706-D5B8-4ADF-8BE5-50AA677E4D9F}" srcOrd="2" destOrd="0" presId="urn:microsoft.com/office/officeart/2018/2/layout/IconLabelList"/>
    <dgm:cxn modelId="{B365B4E6-24D9-4840-8810-E508C8EED37D}" type="presParOf" srcId="{367860FA-A91E-49FD-A2DF-34281355C213}" destId="{65B5FAFC-3F35-46F9-93DF-A337D9BB4F7F}" srcOrd="1" destOrd="0" presId="urn:microsoft.com/office/officeart/2018/2/layout/IconLabelList"/>
    <dgm:cxn modelId="{077BF898-15EC-4665-8012-20B146739296}" type="presParOf" srcId="{367860FA-A91E-49FD-A2DF-34281355C213}" destId="{050D9BB4-86DF-4D98-BA8B-8D0D80017772}" srcOrd="2" destOrd="0" presId="urn:microsoft.com/office/officeart/2018/2/layout/IconLabelList"/>
    <dgm:cxn modelId="{5AD52E0E-0E52-4704-9A8B-84F029C303DB}" type="presParOf" srcId="{050D9BB4-86DF-4D98-BA8B-8D0D80017772}" destId="{9F3508F9-FB2F-49F8-82DB-B0E5B51EAB5F}" srcOrd="0" destOrd="0" presId="urn:microsoft.com/office/officeart/2018/2/layout/IconLabelList"/>
    <dgm:cxn modelId="{AB5A501D-8EAB-49AC-8563-2E51BFCD47A7}" type="presParOf" srcId="{050D9BB4-86DF-4D98-BA8B-8D0D80017772}" destId="{28DA93C4-403B-47F1-A2AA-5019736930B6}" srcOrd="1" destOrd="0" presId="urn:microsoft.com/office/officeart/2018/2/layout/IconLabelList"/>
    <dgm:cxn modelId="{9256DF10-013E-4E87-8A9B-6A0532E41033}" type="presParOf" srcId="{050D9BB4-86DF-4D98-BA8B-8D0D80017772}" destId="{F1B51099-53BD-4357-A336-57BC1746539D}" srcOrd="2" destOrd="0" presId="urn:microsoft.com/office/officeart/2018/2/layout/IconLabelList"/>
    <dgm:cxn modelId="{5ACD5C9D-6E44-46D8-B73B-F68DF7235633}" type="presParOf" srcId="{367860FA-A91E-49FD-A2DF-34281355C213}" destId="{E2265064-5BBD-4DD9-B038-DA7E9ABDF184}" srcOrd="3" destOrd="0" presId="urn:microsoft.com/office/officeart/2018/2/layout/IconLabelList"/>
    <dgm:cxn modelId="{EE17F183-7FC4-445D-A5BC-782777B4B0BC}" type="presParOf" srcId="{367860FA-A91E-49FD-A2DF-34281355C213}" destId="{C2BF2032-7844-45D4-A1C4-65F7DCC4E220}" srcOrd="4" destOrd="0" presId="urn:microsoft.com/office/officeart/2018/2/layout/IconLabelList"/>
    <dgm:cxn modelId="{8CDE45F4-57C6-4787-9C04-1934B0CE80E0}" type="presParOf" srcId="{C2BF2032-7844-45D4-A1C4-65F7DCC4E220}" destId="{891A2C74-418C-4C83-AEDE-39E6FE90FD8F}" srcOrd="0" destOrd="0" presId="urn:microsoft.com/office/officeart/2018/2/layout/IconLabelList"/>
    <dgm:cxn modelId="{AEC4E708-273F-4124-A9CC-C7BE8926BE19}" type="presParOf" srcId="{C2BF2032-7844-45D4-A1C4-65F7DCC4E220}" destId="{A54F8446-D58D-449F-8273-C8A42FC40B25}" srcOrd="1" destOrd="0" presId="urn:microsoft.com/office/officeart/2018/2/layout/IconLabelList"/>
    <dgm:cxn modelId="{CA9A060C-01AB-4588-AE31-045C97F5D39A}" type="presParOf" srcId="{C2BF2032-7844-45D4-A1C4-65F7DCC4E220}" destId="{ECDB66F7-0880-4B4A-9AFB-96AAF0E0F5D4}" srcOrd="2" destOrd="0" presId="urn:microsoft.com/office/officeart/2018/2/layout/IconLabelList"/>
    <dgm:cxn modelId="{40619D7D-A4D6-4AFA-8E80-186C5F7D40B2}" type="presParOf" srcId="{367860FA-A91E-49FD-A2DF-34281355C213}" destId="{52BAF740-2830-4833-B545-2780E17D0028}" srcOrd="5" destOrd="0" presId="urn:microsoft.com/office/officeart/2018/2/layout/IconLabelList"/>
    <dgm:cxn modelId="{B8C8CE3D-D15D-4D61-99FF-CA5662023670}" type="presParOf" srcId="{367860FA-A91E-49FD-A2DF-34281355C213}" destId="{2B91B257-99D8-42CD-A083-92AB2C41FF82}" srcOrd="6" destOrd="0" presId="urn:microsoft.com/office/officeart/2018/2/layout/IconLabelList"/>
    <dgm:cxn modelId="{7798725C-0054-403F-8F68-7A9C6D7C85D3}" type="presParOf" srcId="{2B91B257-99D8-42CD-A083-92AB2C41FF82}" destId="{6733E35A-9205-46CA-92BB-C3B2615B9ADE}" srcOrd="0" destOrd="0" presId="urn:microsoft.com/office/officeart/2018/2/layout/IconLabelList"/>
    <dgm:cxn modelId="{7663F77B-E4A2-4A2B-8B16-EA36E7893C48}" type="presParOf" srcId="{2B91B257-99D8-42CD-A083-92AB2C41FF82}" destId="{6575CEE8-42F6-465E-BD4A-F2F79F5870F3}" srcOrd="1" destOrd="0" presId="urn:microsoft.com/office/officeart/2018/2/layout/IconLabelList"/>
    <dgm:cxn modelId="{04BADF83-402F-411B-AE2F-A0E12EBDA275}" type="presParOf" srcId="{2B91B257-99D8-42CD-A083-92AB2C41FF82}" destId="{5D9EBD65-1F15-4AF1-9EF8-5BAB2495E5C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86F5C24-27F3-4202-8CBA-F99877201CE9}" type="doc">
      <dgm:prSet loTypeId="urn:microsoft.com/office/officeart/2005/8/layout/process5" loCatId="process" qsTypeId="urn:microsoft.com/office/officeart/2005/8/quickstyle/simple1" qsCatId="simple" csTypeId="urn:microsoft.com/office/officeart/2005/8/colors/accent4_2" csCatId="accent4"/>
      <dgm:spPr/>
      <dgm:t>
        <a:bodyPr/>
        <a:lstStyle/>
        <a:p>
          <a:endParaRPr lang="en-US"/>
        </a:p>
      </dgm:t>
    </dgm:pt>
    <dgm:pt modelId="{3234370D-BF30-4D56-A2AE-AA258ACD4856}">
      <dgm:prSet custT="1"/>
      <dgm:spPr/>
      <dgm:t>
        <a:bodyPr/>
        <a:lstStyle/>
        <a:p>
          <a:pPr algn="just"/>
          <a:r>
            <a:rPr lang="en-GB" sz="1400" dirty="0">
              <a:solidFill>
                <a:schemeClr val="bg1"/>
              </a:solidFill>
              <a:latin typeface="Times New Roman" panose="02020603050405020304" pitchFamily="18" charset="0"/>
              <a:cs typeface="Times New Roman" panose="02020603050405020304" pitchFamily="18" charset="0"/>
            </a:rPr>
            <a:t>The paper has examined the potential of AI-human partnerships in revolutionizing the hospitality sector through the example of The Z Hotel Group. </a:t>
          </a:r>
          <a:endParaRPr lang="en-US" sz="1400" dirty="0">
            <a:solidFill>
              <a:schemeClr val="bg1"/>
            </a:solidFill>
            <a:latin typeface="Times New Roman" panose="02020603050405020304" pitchFamily="18" charset="0"/>
            <a:cs typeface="Times New Roman" panose="02020603050405020304" pitchFamily="18" charset="0"/>
          </a:endParaRPr>
        </a:p>
      </dgm:t>
    </dgm:pt>
    <dgm:pt modelId="{DD81A855-38D4-4CE4-8E20-48E02438F2E6}" type="parTrans" cxnId="{01A923E4-C18A-4087-B9E7-C07FF224E5AA}">
      <dgm:prSet/>
      <dgm:spPr/>
      <dgm:t>
        <a:bodyPr/>
        <a:lstStyle/>
        <a:p>
          <a:endParaRPr lang="en-US"/>
        </a:p>
      </dgm:t>
    </dgm:pt>
    <dgm:pt modelId="{30005FE3-F556-41E3-A7EF-638E68B53DC4}" type="sibTrans" cxnId="{01A923E4-C18A-4087-B9E7-C07FF224E5AA}">
      <dgm:prSet/>
      <dgm:spPr/>
      <dgm:t>
        <a:bodyPr/>
        <a:lstStyle/>
        <a:p>
          <a:endParaRPr lang="en-US"/>
        </a:p>
      </dgm:t>
    </dgm:pt>
    <dgm:pt modelId="{257B0E7F-CD9B-483C-A8F4-F7F44DC88AE9}">
      <dgm:prSet custT="1"/>
      <dgm:spPr/>
      <dgm:t>
        <a:bodyPr/>
        <a:lstStyle/>
        <a:p>
          <a:pPr algn="just"/>
          <a:r>
            <a:rPr lang="en-GB" sz="1400">
              <a:solidFill>
                <a:schemeClr val="bg1"/>
              </a:solidFill>
              <a:latin typeface="Times New Roman" panose="02020603050405020304" pitchFamily="18" charset="0"/>
              <a:cs typeface="Times New Roman" panose="02020603050405020304" pitchFamily="18" charset="0"/>
            </a:rPr>
            <a:t>The results indicate that, as much as AI increases efficiency, consistency and personalisation of the guest, it lacks feeling that is the core element of hospitality. </a:t>
          </a:r>
          <a:endParaRPr lang="en-US" sz="1400">
            <a:solidFill>
              <a:schemeClr val="bg1"/>
            </a:solidFill>
            <a:latin typeface="Times New Roman" panose="02020603050405020304" pitchFamily="18" charset="0"/>
            <a:cs typeface="Times New Roman" panose="02020603050405020304" pitchFamily="18" charset="0"/>
          </a:endParaRPr>
        </a:p>
      </dgm:t>
    </dgm:pt>
    <dgm:pt modelId="{F7E0960D-9686-4C1A-8035-BE3D03D28738}" type="parTrans" cxnId="{73482632-1D1E-4C09-860A-48353F1F4E02}">
      <dgm:prSet/>
      <dgm:spPr/>
      <dgm:t>
        <a:bodyPr/>
        <a:lstStyle/>
        <a:p>
          <a:endParaRPr lang="en-US"/>
        </a:p>
      </dgm:t>
    </dgm:pt>
    <dgm:pt modelId="{6414C5AB-F354-4F09-A99F-1B04B842D053}" type="sibTrans" cxnId="{73482632-1D1E-4C09-860A-48353F1F4E02}">
      <dgm:prSet/>
      <dgm:spPr/>
      <dgm:t>
        <a:bodyPr/>
        <a:lstStyle/>
        <a:p>
          <a:endParaRPr lang="en-US"/>
        </a:p>
      </dgm:t>
    </dgm:pt>
    <dgm:pt modelId="{EA9948BD-F131-4133-BFB7-B1BC200BF53A}">
      <dgm:prSet custT="1"/>
      <dgm:spPr/>
      <dgm:t>
        <a:bodyPr/>
        <a:lstStyle/>
        <a:p>
          <a:pPr algn="just"/>
          <a:r>
            <a:rPr lang="en-GB" sz="1400" dirty="0">
              <a:solidFill>
                <a:schemeClr val="bg1"/>
              </a:solidFill>
              <a:latin typeface="Times New Roman" panose="02020603050405020304" pitchFamily="18" charset="0"/>
              <a:cs typeface="Times New Roman" panose="02020603050405020304" pitchFamily="18" charset="0"/>
            </a:rPr>
            <a:t>The most demanding issue in the industry is to involve a sustainable balance of technology and human warmth. It reveals in the research process that the future of hospitality is not to substitute human hands with machine hands, </a:t>
          </a:r>
          <a:endParaRPr lang="en-US" sz="1400" dirty="0">
            <a:solidFill>
              <a:schemeClr val="bg1"/>
            </a:solidFill>
            <a:latin typeface="Times New Roman" panose="02020603050405020304" pitchFamily="18" charset="0"/>
            <a:cs typeface="Times New Roman" panose="02020603050405020304" pitchFamily="18" charset="0"/>
          </a:endParaRPr>
        </a:p>
      </dgm:t>
    </dgm:pt>
    <dgm:pt modelId="{703476EF-5E2E-4789-9276-3E5FB7C81FA3}" type="parTrans" cxnId="{DF056E8B-D0FF-4C02-AC95-051CC8751FEA}">
      <dgm:prSet/>
      <dgm:spPr/>
      <dgm:t>
        <a:bodyPr/>
        <a:lstStyle/>
        <a:p>
          <a:endParaRPr lang="en-US"/>
        </a:p>
      </dgm:t>
    </dgm:pt>
    <dgm:pt modelId="{A5081D28-F280-475E-A42A-4122BD19F97A}" type="sibTrans" cxnId="{DF056E8B-D0FF-4C02-AC95-051CC8751FEA}">
      <dgm:prSet/>
      <dgm:spPr/>
      <dgm:t>
        <a:bodyPr/>
        <a:lstStyle/>
        <a:p>
          <a:endParaRPr lang="en-US"/>
        </a:p>
      </dgm:t>
    </dgm:pt>
    <dgm:pt modelId="{4A0D83F2-6353-4A4D-9F76-B40DD36B13F5}" type="pres">
      <dgm:prSet presAssocID="{886F5C24-27F3-4202-8CBA-F99877201CE9}" presName="diagram" presStyleCnt="0">
        <dgm:presLayoutVars>
          <dgm:dir/>
          <dgm:resizeHandles val="exact"/>
        </dgm:presLayoutVars>
      </dgm:prSet>
      <dgm:spPr/>
    </dgm:pt>
    <dgm:pt modelId="{4EC96079-F41D-404D-B722-9DAD7F7947CB}" type="pres">
      <dgm:prSet presAssocID="{3234370D-BF30-4D56-A2AE-AA258ACD4856}" presName="node" presStyleLbl="node1" presStyleIdx="0" presStyleCnt="3">
        <dgm:presLayoutVars>
          <dgm:bulletEnabled val="1"/>
        </dgm:presLayoutVars>
      </dgm:prSet>
      <dgm:spPr/>
    </dgm:pt>
    <dgm:pt modelId="{B190A47A-B034-409B-B3C5-A04F31234C6E}" type="pres">
      <dgm:prSet presAssocID="{30005FE3-F556-41E3-A7EF-638E68B53DC4}" presName="sibTrans" presStyleLbl="sibTrans2D1" presStyleIdx="0" presStyleCnt="2"/>
      <dgm:spPr/>
    </dgm:pt>
    <dgm:pt modelId="{C84295B3-E1F0-46B9-942E-1AA749905F5E}" type="pres">
      <dgm:prSet presAssocID="{30005FE3-F556-41E3-A7EF-638E68B53DC4}" presName="connectorText" presStyleLbl="sibTrans2D1" presStyleIdx="0" presStyleCnt="2"/>
      <dgm:spPr/>
    </dgm:pt>
    <dgm:pt modelId="{A27FB5DA-FDC3-4709-BC62-4DAA4EBBAE13}" type="pres">
      <dgm:prSet presAssocID="{257B0E7F-CD9B-483C-A8F4-F7F44DC88AE9}" presName="node" presStyleLbl="node1" presStyleIdx="1" presStyleCnt="3">
        <dgm:presLayoutVars>
          <dgm:bulletEnabled val="1"/>
        </dgm:presLayoutVars>
      </dgm:prSet>
      <dgm:spPr/>
    </dgm:pt>
    <dgm:pt modelId="{922097E0-9CE6-4364-B8CB-642CECF94A7F}" type="pres">
      <dgm:prSet presAssocID="{6414C5AB-F354-4F09-A99F-1B04B842D053}" presName="sibTrans" presStyleLbl="sibTrans2D1" presStyleIdx="1" presStyleCnt="2"/>
      <dgm:spPr/>
    </dgm:pt>
    <dgm:pt modelId="{A1FFE365-9720-488F-B9F1-E6F66525905C}" type="pres">
      <dgm:prSet presAssocID="{6414C5AB-F354-4F09-A99F-1B04B842D053}" presName="connectorText" presStyleLbl="sibTrans2D1" presStyleIdx="1" presStyleCnt="2"/>
      <dgm:spPr/>
    </dgm:pt>
    <dgm:pt modelId="{3E42F74E-5B26-4304-BFF1-0F7C83EF402F}" type="pres">
      <dgm:prSet presAssocID="{EA9948BD-F131-4133-BFB7-B1BC200BF53A}" presName="node" presStyleLbl="node1" presStyleIdx="2" presStyleCnt="3">
        <dgm:presLayoutVars>
          <dgm:bulletEnabled val="1"/>
        </dgm:presLayoutVars>
      </dgm:prSet>
      <dgm:spPr/>
    </dgm:pt>
  </dgm:ptLst>
  <dgm:cxnLst>
    <dgm:cxn modelId="{0B7D1C08-B6B7-4513-9CA7-27A682E10AFE}" type="presOf" srcId="{3234370D-BF30-4D56-A2AE-AA258ACD4856}" destId="{4EC96079-F41D-404D-B722-9DAD7F7947CB}" srcOrd="0" destOrd="0" presId="urn:microsoft.com/office/officeart/2005/8/layout/process5"/>
    <dgm:cxn modelId="{752F3F23-4E3A-4DAB-BBDB-33F5005C6D45}" type="presOf" srcId="{EA9948BD-F131-4133-BFB7-B1BC200BF53A}" destId="{3E42F74E-5B26-4304-BFF1-0F7C83EF402F}" srcOrd="0" destOrd="0" presId="urn:microsoft.com/office/officeart/2005/8/layout/process5"/>
    <dgm:cxn modelId="{FD2B2E30-0956-4C68-BC87-C55288C8892C}" type="presOf" srcId="{886F5C24-27F3-4202-8CBA-F99877201CE9}" destId="{4A0D83F2-6353-4A4D-9F76-B40DD36B13F5}" srcOrd="0" destOrd="0" presId="urn:microsoft.com/office/officeart/2005/8/layout/process5"/>
    <dgm:cxn modelId="{73482632-1D1E-4C09-860A-48353F1F4E02}" srcId="{886F5C24-27F3-4202-8CBA-F99877201CE9}" destId="{257B0E7F-CD9B-483C-A8F4-F7F44DC88AE9}" srcOrd="1" destOrd="0" parTransId="{F7E0960D-9686-4C1A-8035-BE3D03D28738}" sibTransId="{6414C5AB-F354-4F09-A99F-1B04B842D053}"/>
    <dgm:cxn modelId="{1C5D543A-2A9A-4E58-A06F-9DC3C330F5C7}" type="presOf" srcId="{6414C5AB-F354-4F09-A99F-1B04B842D053}" destId="{A1FFE365-9720-488F-B9F1-E6F66525905C}" srcOrd="1" destOrd="0" presId="urn:microsoft.com/office/officeart/2005/8/layout/process5"/>
    <dgm:cxn modelId="{F6A7C25F-9AA3-4C23-92D0-CD6C1AC0DFC9}" type="presOf" srcId="{30005FE3-F556-41E3-A7EF-638E68B53DC4}" destId="{B190A47A-B034-409B-B3C5-A04F31234C6E}" srcOrd="0" destOrd="0" presId="urn:microsoft.com/office/officeart/2005/8/layout/process5"/>
    <dgm:cxn modelId="{E2132E44-2954-4AC7-A87F-4C65ADC3384F}" type="presOf" srcId="{257B0E7F-CD9B-483C-A8F4-F7F44DC88AE9}" destId="{A27FB5DA-FDC3-4709-BC62-4DAA4EBBAE13}" srcOrd="0" destOrd="0" presId="urn:microsoft.com/office/officeart/2005/8/layout/process5"/>
    <dgm:cxn modelId="{DF056E8B-D0FF-4C02-AC95-051CC8751FEA}" srcId="{886F5C24-27F3-4202-8CBA-F99877201CE9}" destId="{EA9948BD-F131-4133-BFB7-B1BC200BF53A}" srcOrd="2" destOrd="0" parTransId="{703476EF-5E2E-4789-9276-3E5FB7C81FA3}" sibTransId="{A5081D28-F280-475E-A42A-4122BD19F97A}"/>
    <dgm:cxn modelId="{23E1A4C0-B649-477F-8FAC-735166D11ED7}" type="presOf" srcId="{6414C5AB-F354-4F09-A99F-1B04B842D053}" destId="{922097E0-9CE6-4364-B8CB-642CECF94A7F}" srcOrd="0" destOrd="0" presId="urn:microsoft.com/office/officeart/2005/8/layout/process5"/>
    <dgm:cxn modelId="{3DD8ECC5-5A8A-42A0-83E3-C41E868D2B2C}" type="presOf" srcId="{30005FE3-F556-41E3-A7EF-638E68B53DC4}" destId="{C84295B3-E1F0-46B9-942E-1AA749905F5E}" srcOrd="1" destOrd="0" presId="urn:microsoft.com/office/officeart/2005/8/layout/process5"/>
    <dgm:cxn modelId="{01A923E4-C18A-4087-B9E7-C07FF224E5AA}" srcId="{886F5C24-27F3-4202-8CBA-F99877201CE9}" destId="{3234370D-BF30-4D56-A2AE-AA258ACD4856}" srcOrd="0" destOrd="0" parTransId="{DD81A855-38D4-4CE4-8E20-48E02438F2E6}" sibTransId="{30005FE3-F556-41E3-A7EF-638E68B53DC4}"/>
    <dgm:cxn modelId="{2BC901E3-FF0D-4085-B858-C8E6A353A71C}" type="presParOf" srcId="{4A0D83F2-6353-4A4D-9F76-B40DD36B13F5}" destId="{4EC96079-F41D-404D-B722-9DAD7F7947CB}" srcOrd="0" destOrd="0" presId="urn:microsoft.com/office/officeart/2005/8/layout/process5"/>
    <dgm:cxn modelId="{526FB8C1-EC1F-4F03-AD80-8AEE12B261E2}" type="presParOf" srcId="{4A0D83F2-6353-4A4D-9F76-B40DD36B13F5}" destId="{B190A47A-B034-409B-B3C5-A04F31234C6E}" srcOrd="1" destOrd="0" presId="urn:microsoft.com/office/officeart/2005/8/layout/process5"/>
    <dgm:cxn modelId="{AE055CD2-9B1C-477F-B559-7D31D4BB1E4A}" type="presParOf" srcId="{B190A47A-B034-409B-B3C5-A04F31234C6E}" destId="{C84295B3-E1F0-46B9-942E-1AA749905F5E}" srcOrd="0" destOrd="0" presId="urn:microsoft.com/office/officeart/2005/8/layout/process5"/>
    <dgm:cxn modelId="{EE353467-9B0A-40AE-820B-94FB344F55B9}" type="presParOf" srcId="{4A0D83F2-6353-4A4D-9F76-B40DD36B13F5}" destId="{A27FB5DA-FDC3-4709-BC62-4DAA4EBBAE13}" srcOrd="2" destOrd="0" presId="urn:microsoft.com/office/officeart/2005/8/layout/process5"/>
    <dgm:cxn modelId="{D8BFBD67-1AD0-46AB-BA6F-4F97DC65505D}" type="presParOf" srcId="{4A0D83F2-6353-4A4D-9F76-B40DD36B13F5}" destId="{922097E0-9CE6-4364-B8CB-642CECF94A7F}" srcOrd="3" destOrd="0" presId="urn:microsoft.com/office/officeart/2005/8/layout/process5"/>
    <dgm:cxn modelId="{C5AEFFF8-641A-4E63-9917-5AEF7FCF0758}" type="presParOf" srcId="{922097E0-9CE6-4364-B8CB-642CECF94A7F}" destId="{A1FFE365-9720-488F-B9F1-E6F66525905C}" srcOrd="0" destOrd="0" presId="urn:microsoft.com/office/officeart/2005/8/layout/process5"/>
    <dgm:cxn modelId="{6E2CB277-DA6C-4E74-8AE4-454E5AC1617D}" type="presParOf" srcId="{4A0D83F2-6353-4A4D-9F76-B40DD36B13F5}" destId="{3E42F74E-5B26-4304-BFF1-0F7C83EF402F}"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2F3E47-35E4-48FC-B62E-F47A16A133C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199B1ED-B060-49BC-AAA7-4702D7A4C405}">
      <dgm:prSet custT="1"/>
      <dgm:spPr/>
      <dgm:t>
        <a:bodyPr/>
        <a:lstStyle/>
        <a:p>
          <a:pPr algn="just"/>
          <a:r>
            <a:rPr lang="en-GB" sz="1600" b="1" dirty="0">
              <a:latin typeface="Times New Roman" panose="02020603050405020304" pitchFamily="18" charset="0"/>
              <a:cs typeface="Times New Roman" panose="02020603050405020304" pitchFamily="18" charset="0"/>
            </a:rPr>
            <a:t>Hotel and hospitality industry must strive to adopt the high-tech, high-touch strategy in which AI assists and does not supplant human service. </a:t>
          </a:r>
          <a:endParaRPr lang="en-US" sz="1600" b="1" dirty="0">
            <a:latin typeface="Times New Roman" panose="02020603050405020304" pitchFamily="18" charset="0"/>
            <a:cs typeface="Times New Roman" panose="02020603050405020304" pitchFamily="18" charset="0"/>
          </a:endParaRPr>
        </a:p>
      </dgm:t>
    </dgm:pt>
    <dgm:pt modelId="{6AEEB395-7A39-457D-9E7A-DC30895D242A}" type="parTrans" cxnId="{11EDB7C9-285F-4D94-B303-182CA13C1D5A}">
      <dgm:prSet/>
      <dgm:spPr/>
      <dgm:t>
        <a:bodyPr/>
        <a:lstStyle/>
        <a:p>
          <a:endParaRPr lang="en-US"/>
        </a:p>
      </dgm:t>
    </dgm:pt>
    <dgm:pt modelId="{0A4D4D69-F87F-4A31-B3AA-0B3999A9790D}" type="sibTrans" cxnId="{11EDB7C9-285F-4D94-B303-182CA13C1D5A}">
      <dgm:prSet/>
      <dgm:spPr/>
      <dgm:t>
        <a:bodyPr/>
        <a:lstStyle/>
        <a:p>
          <a:endParaRPr lang="en-US"/>
        </a:p>
      </dgm:t>
    </dgm:pt>
    <dgm:pt modelId="{7231E8A5-7F17-4827-8704-D8D29770245D}">
      <dgm:prSet custT="1"/>
      <dgm:spPr/>
      <dgm:t>
        <a:bodyPr/>
        <a:lstStyle/>
        <a:p>
          <a:pPr algn="just"/>
          <a:r>
            <a:rPr lang="en-GB" sz="1600" b="1">
              <a:latin typeface="Times New Roman" panose="02020603050405020304" pitchFamily="18" charset="0"/>
              <a:cs typeface="Times New Roman" panose="02020603050405020304" pitchFamily="18" charset="0"/>
            </a:rPr>
            <a:t>Small hotels must invest in employee training to increase digital collaboration competencies and decreasing changes resistance. </a:t>
          </a:r>
          <a:endParaRPr lang="en-US" sz="1600" b="1">
            <a:latin typeface="Times New Roman" panose="02020603050405020304" pitchFamily="18" charset="0"/>
            <a:cs typeface="Times New Roman" panose="02020603050405020304" pitchFamily="18" charset="0"/>
          </a:endParaRPr>
        </a:p>
      </dgm:t>
    </dgm:pt>
    <dgm:pt modelId="{FB054680-5C11-4051-A17B-80597CE6E1B0}" type="parTrans" cxnId="{5F7F1E09-0F7B-45FA-B732-78EA66220C9D}">
      <dgm:prSet/>
      <dgm:spPr/>
      <dgm:t>
        <a:bodyPr/>
        <a:lstStyle/>
        <a:p>
          <a:endParaRPr lang="en-US"/>
        </a:p>
      </dgm:t>
    </dgm:pt>
    <dgm:pt modelId="{9F45974E-6576-4368-A824-138B227AF5F4}" type="sibTrans" cxnId="{5F7F1E09-0F7B-45FA-B732-78EA66220C9D}">
      <dgm:prSet/>
      <dgm:spPr/>
      <dgm:t>
        <a:bodyPr/>
        <a:lstStyle/>
        <a:p>
          <a:endParaRPr lang="en-US"/>
        </a:p>
      </dgm:t>
    </dgm:pt>
    <dgm:pt modelId="{9C3D2C0A-3BF7-420A-A692-7D388293F045}">
      <dgm:prSet custT="1"/>
      <dgm:spPr/>
      <dgm:t>
        <a:bodyPr/>
        <a:lstStyle/>
        <a:p>
          <a:pPr algn="just"/>
          <a:r>
            <a:rPr lang="en-GB" sz="1600" b="1">
              <a:latin typeface="Times New Roman" panose="02020603050405020304" pitchFamily="18" charset="0"/>
              <a:cs typeface="Times New Roman" panose="02020603050405020304" pitchFamily="18" charset="0"/>
            </a:rPr>
            <a:t>The use of transparent data and GDPR should be valued to ensure the trust of the guests. Innovative entrepreneurships in the future must aim at AI-assisted empathy technologies in which sentiment analysis and adaptive communications can be incorporated to enhance service recovery.</a:t>
          </a:r>
          <a:endParaRPr lang="en-US" sz="1600" b="1">
            <a:latin typeface="Times New Roman" panose="02020603050405020304" pitchFamily="18" charset="0"/>
            <a:cs typeface="Times New Roman" panose="02020603050405020304" pitchFamily="18" charset="0"/>
          </a:endParaRPr>
        </a:p>
      </dgm:t>
    </dgm:pt>
    <dgm:pt modelId="{7D295C95-E87B-47F6-87EE-1536E6C08DC8}" type="parTrans" cxnId="{5EFA6E03-6E7A-4AAB-997C-84E7B51E9CB6}">
      <dgm:prSet/>
      <dgm:spPr/>
      <dgm:t>
        <a:bodyPr/>
        <a:lstStyle/>
        <a:p>
          <a:endParaRPr lang="en-US"/>
        </a:p>
      </dgm:t>
    </dgm:pt>
    <dgm:pt modelId="{9CC00D6F-2532-4177-8DA0-82A4CF2741D9}" type="sibTrans" cxnId="{5EFA6E03-6E7A-4AAB-997C-84E7B51E9CB6}">
      <dgm:prSet/>
      <dgm:spPr/>
      <dgm:t>
        <a:bodyPr/>
        <a:lstStyle/>
        <a:p>
          <a:endParaRPr lang="en-US"/>
        </a:p>
      </dgm:t>
    </dgm:pt>
    <dgm:pt modelId="{A991028B-140E-4DF1-A5B0-F9BCE433D307}">
      <dgm:prSet custT="1"/>
      <dgm:spPr/>
      <dgm:t>
        <a:bodyPr/>
        <a:lstStyle/>
        <a:p>
          <a:pPr algn="just"/>
          <a:r>
            <a:rPr lang="en-GB" sz="1600" b="1" dirty="0">
              <a:latin typeface="Times New Roman" panose="02020603050405020304" pitchFamily="18" charset="0"/>
              <a:cs typeface="Times New Roman" panose="02020603050405020304" pitchFamily="18" charset="0"/>
            </a:rPr>
            <a:t>The best practices should also be shared through the giants of the industry, as they have to form strong innovation systems, in which the technological development will not jeopardize the fundamental human principles that characterize hospitality.</a:t>
          </a:r>
          <a:endParaRPr lang="en-US" sz="1600" b="1" dirty="0">
            <a:latin typeface="Times New Roman" panose="02020603050405020304" pitchFamily="18" charset="0"/>
            <a:cs typeface="Times New Roman" panose="02020603050405020304" pitchFamily="18" charset="0"/>
          </a:endParaRPr>
        </a:p>
      </dgm:t>
    </dgm:pt>
    <dgm:pt modelId="{9846A31B-FA48-492E-8C8B-60D3DE68A795}" type="parTrans" cxnId="{94C534F4-2ADF-42E2-90B7-9B110AC0A9C0}">
      <dgm:prSet/>
      <dgm:spPr/>
      <dgm:t>
        <a:bodyPr/>
        <a:lstStyle/>
        <a:p>
          <a:endParaRPr lang="en-US"/>
        </a:p>
      </dgm:t>
    </dgm:pt>
    <dgm:pt modelId="{6B993B66-E9AC-446F-9D83-E5ED427ECC2F}" type="sibTrans" cxnId="{94C534F4-2ADF-42E2-90B7-9B110AC0A9C0}">
      <dgm:prSet/>
      <dgm:spPr/>
      <dgm:t>
        <a:bodyPr/>
        <a:lstStyle/>
        <a:p>
          <a:endParaRPr lang="en-US"/>
        </a:p>
      </dgm:t>
    </dgm:pt>
    <dgm:pt modelId="{DF31079F-8880-4E1A-A170-7C0F9F37660D}" type="pres">
      <dgm:prSet presAssocID="{FE2F3E47-35E4-48FC-B62E-F47A16A133CF}" presName="root" presStyleCnt="0">
        <dgm:presLayoutVars>
          <dgm:dir/>
          <dgm:resizeHandles val="exact"/>
        </dgm:presLayoutVars>
      </dgm:prSet>
      <dgm:spPr/>
    </dgm:pt>
    <dgm:pt modelId="{80335863-50C5-41FA-A136-5E2B70E19848}" type="pres">
      <dgm:prSet presAssocID="{FE2F3E47-35E4-48FC-B62E-F47A16A133CF}" presName="container" presStyleCnt="0">
        <dgm:presLayoutVars>
          <dgm:dir/>
          <dgm:resizeHandles val="exact"/>
        </dgm:presLayoutVars>
      </dgm:prSet>
      <dgm:spPr/>
    </dgm:pt>
    <dgm:pt modelId="{D5B69578-F1F7-4AAB-BD4F-958EE566EECA}" type="pres">
      <dgm:prSet presAssocID="{4199B1ED-B060-49BC-AAA7-4702D7A4C405}" presName="compNode" presStyleCnt="0"/>
      <dgm:spPr/>
    </dgm:pt>
    <dgm:pt modelId="{411E917F-E6D7-4F21-98CE-0FF98412FEF1}" type="pres">
      <dgm:prSet presAssocID="{4199B1ED-B060-49BC-AAA7-4702D7A4C405}" presName="iconBgRect" presStyleLbl="bgShp" presStyleIdx="0" presStyleCnt="4"/>
      <dgm:spPr/>
    </dgm:pt>
    <dgm:pt modelId="{9560C572-EDFA-4AC8-80CE-62001BF0578B}" type="pres">
      <dgm:prSet presAssocID="{4199B1ED-B060-49BC-AAA7-4702D7A4C40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reless"/>
        </a:ext>
      </dgm:extLst>
    </dgm:pt>
    <dgm:pt modelId="{AEF9ECE2-D3A9-4212-A4F2-213A6832305B}" type="pres">
      <dgm:prSet presAssocID="{4199B1ED-B060-49BC-AAA7-4702D7A4C405}" presName="spaceRect" presStyleCnt="0"/>
      <dgm:spPr/>
    </dgm:pt>
    <dgm:pt modelId="{17CB12DD-AD50-48A4-B8A7-9A32033A7073}" type="pres">
      <dgm:prSet presAssocID="{4199B1ED-B060-49BC-AAA7-4702D7A4C405}" presName="textRect" presStyleLbl="revTx" presStyleIdx="0" presStyleCnt="4">
        <dgm:presLayoutVars>
          <dgm:chMax val="1"/>
          <dgm:chPref val="1"/>
        </dgm:presLayoutVars>
      </dgm:prSet>
      <dgm:spPr/>
    </dgm:pt>
    <dgm:pt modelId="{5F17ACF6-004B-44F6-8DDB-97CDEA4243E7}" type="pres">
      <dgm:prSet presAssocID="{0A4D4D69-F87F-4A31-B3AA-0B3999A9790D}" presName="sibTrans" presStyleLbl="sibTrans2D1" presStyleIdx="0" presStyleCnt="0"/>
      <dgm:spPr/>
    </dgm:pt>
    <dgm:pt modelId="{1B382DB4-3A00-4EF9-8EF1-4EDED16405EE}" type="pres">
      <dgm:prSet presAssocID="{7231E8A5-7F17-4827-8704-D8D29770245D}" presName="compNode" presStyleCnt="0"/>
      <dgm:spPr/>
    </dgm:pt>
    <dgm:pt modelId="{03615E05-2929-435E-B963-9FB94E514E8C}" type="pres">
      <dgm:prSet presAssocID="{7231E8A5-7F17-4827-8704-D8D29770245D}" presName="iconBgRect" presStyleLbl="bgShp" presStyleIdx="1" presStyleCnt="4"/>
      <dgm:spPr/>
    </dgm:pt>
    <dgm:pt modelId="{9909E745-6052-46F8-BDD9-E1EC19D764BF}" type="pres">
      <dgm:prSet presAssocID="{7231E8A5-7F17-4827-8704-D8D2977024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78A9B9DA-BF0A-4AC1-9C42-8B90404A39AA}" type="pres">
      <dgm:prSet presAssocID="{7231E8A5-7F17-4827-8704-D8D29770245D}" presName="spaceRect" presStyleCnt="0"/>
      <dgm:spPr/>
    </dgm:pt>
    <dgm:pt modelId="{56ADD11C-8515-46C9-ABC3-A7628F6095E2}" type="pres">
      <dgm:prSet presAssocID="{7231E8A5-7F17-4827-8704-D8D29770245D}" presName="textRect" presStyleLbl="revTx" presStyleIdx="1" presStyleCnt="4">
        <dgm:presLayoutVars>
          <dgm:chMax val="1"/>
          <dgm:chPref val="1"/>
        </dgm:presLayoutVars>
      </dgm:prSet>
      <dgm:spPr/>
    </dgm:pt>
    <dgm:pt modelId="{ECE5FE5F-2A4F-4918-A63B-12717DE56EF4}" type="pres">
      <dgm:prSet presAssocID="{9F45974E-6576-4368-A824-138B227AF5F4}" presName="sibTrans" presStyleLbl="sibTrans2D1" presStyleIdx="0" presStyleCnt="0"/>
      <dgm:spPr/>
    </dgm:pt>
    <dgm:pt modelId="{F948ABB1-38ED-44A6-95B1-9FAF30C1CD17}" type="pres">
      <dgm:prSet presAssocID="{9C3D2C0A-3BF7-420A-A692-7D388293F045}" presName="compNode" presStyleCnt="0"/>
      <dgm:spPr/>
    </dgm:pt>
    <dgm:pt modelId="{914200F2-61BB-4781-A1DA-BC3FC4E3CBA8}" type="pres">
      <dgm:prSet presAssocID="{9C3D2C0A-3BF7-420A-A692-7D388293F045}" presName="iconBgRect" presStyleLbl="bgShp" presStyleIdx="2" presStyleCnt="4"/>
      <dgm:spPr/>
    </dgm:pt>
    <dgm:pt modelId="{6AF51ADC-5568-47C4-9FB6-68264A9C4231}" type="pres">
      <dgm:prSet presAssocID="{9C3D2C0A-3BF7-420A-A692-7D388293F0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03515AAB-5201-45B2-B822-397927821640}" type="pres">
      <dgm:prSet presAssocID="{9C3D2C0A-3BF7-420A-A692-7D388293F045}" presName="spaceRect" presStyleCnt="0"/>
      <dgm:spPr/>
    </dgm:pt>
    <dgm:pt modelId="{63A71936-2F9B-455D-8B1A-AF7B1F52505F}" type="pres">
      <dgm:prSet presAssocID="{9C3D2C0A-3BF7-420A-A692-7D388293F045}" presName="textRect" presStyleLbl="revTx" presStyleIdx="2" presStyleCnt="4">
        <dgm:presLayoutVars>
          <dgm:chMax val="1"/>
          <dgm:chPref val="1"/>
        </dgm:presLayoutVars>
      </dgm:prSet>
      <dgm:spPr/>
    </dgm:pt>
    <dgm:pt modelId="{8C9BAAD3-2E41-4165-977A-8D61A2333275}" type="pres">
      <dgm:prSet presAssocID="{9CC00D6F-2532-4177-8DA0-82A4CF2741D9}" presName="sibTrans" presStyleLbl="sibTrans2D1" presStyleIdx="0" presStyleCnt="0"/>
      <dgm:spPr/>
    </dgm:pt>
    <dgm:pt modelId="{49F1BC54-139B-4ECD-9EC2-0E8B865CDEA3}" type="pres">
      <dgm:prSet presAssocID="{A991028B-140E-4DF1-A5B0-F9BCE433D307}" presName="compNode" presStyleCnt="0"/>
      <dgm:spPr/>
    </dgm:pt>
    <dgm:pt modelId="{5C122A0E-F7E7-48A7-913F-E0516D8D6397}" type="pres">
      <dgm:prSet presAssocID="{A991028B-140E-4DF1-A5B0-F9BCE433D307}" presName="iconBgRect" presStyleLbl="bgShp" presStyleIdx="3" presStyleCnt="4"/>
      <dgm:spPr/>
    </dgm:pt>
    <dgm:pt modelId="{79AED919-2C79-4F9A-BF45-19FAB9313D09}" type="pres">
      <dgm:prSet presAssocID="{A991028B-140E-4DF1-A5B0-F9BCE433D3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sketball"/>
        </a:ext>
      </dgm:extLst>
    </dgm:pt>
    <dgm:pt modelId="{AE4C8B22-03F3-4D78-A88F-F247536EF1C7}" type="pres">
      <dgm:prSet presAssocID="{A991028B-140E-4DF1-A5B0-F9BCE433D307}" presName="spaceRect" presStyleCnt="0"/>
      <dgm:spPr/>
    </dgm:pt>
    <dgm:pt modelId="{B360BAF5-6E01-4BE3-9119-AC67169017C3}" type="pres">
      <dgm:prSet presAssocID="{A991028B-140E-4DF1-A5B0-F9BCE433D307}" presName="textRect" presStyleLbl="revTx" presStyleIdx="3" presStyleCnt="4">
        <dgm:presLayoutVars>
          <dgm:chMax val="1"/>
          <dgm:chPref val="1"/>
        </dgm:presLayoutVars>
      </dgm:prSet>
      <dgm:spPr/>
    </dgm:pt>
  </dgm:ptLst>
  <dgm:cxnLst>
    <dgm:cxn modelId="{5EFA6E03-6E7A-4AAB-997C-84E7B51E9CB6}" srcId="{FE2F3E47-35E4-48FC-B62E-F47A16A133CF}" destId="{9C3D2C0A-3BF7-420A-A692-7D388293F045}" srcOrd="2" destOrd="0" parTransId="{7D295C95-E87B-47F6-87EE-1536E6C08DC8}" sibTransId="{9CC00D6F-2532-4177-8DA0-82A4CF2741D9}"/>
    <dgm:cxn modelId="{5F7F1E09-0F7B-45FA-B732-78EA66220C9D}" srcId="{FE2F3E47-35E4-48FC-B62E-F47A16A133CF}" destId="{7231E8A5-7F17-4827-8704-D8D29770245D}" srcOrd="1" destOrd="0" parTransId="{FB054680-5C11-4051-A17B-80597CE6E1B0}" sibTransId="{9F45974E-6576-4368-A824-138B227AF5F4}"/>
    <dgm:cxn modelId="{7669CF26-8E64-4DA1-8B9C-A5A7A0A645C9}" type="presOf" srcId="{9CC00D6F-2532-4177-8DA0-82A4CF2741D9}" destId="{8C9BAAD3-2E41-4165-977A-8D61A2333275}" srcOrd="0" destOrd="0" presId="urn:microsoft.com/office/officeart/2018/2/layout/IconCircleList"/>
    <dgm:cxn modelId="{8F26A928-730E-4B5E-BFAC-336A150511F8}" type="presOf" srcId="{9C3D2C0A-3BF7-420A-A692-7D388293F045}" destId="{63A71936-2F9B-455D-8B1A-AF7B1F52505F}" srcOrd="0" destOrd="0" presId="urn:microsoft.com/office/officeart/2018/2/layout/IconCircleList"/>
    <dgm:cxn modelId="{3E6EB02D-6A01-4FCC-A15B-5F35ECCBA86F}" type="presOf" srcId="{7231E8A5-7F17-4827-8704-D8D29770245D}" destId="{56ADD11C-8515-46C9-ABC3-A7628F6095E2}" srcOrd="0" destOrd="0" presId="urn:microsoft.com/office/officeart/2018/2/layout/IconCircleList"/>
    <dgm:cxn modelId="{6988E357-AEC3-437D-8FC8-E74D5B0EF428}" type="presOf" srcId="{4199B1ED-B060-49BC-AAA7-4702D7A4C405}" destId="{17CB12DD-AD50-48A4-B8A7-9A32033A7073}" srcOrd="0" destOrd="0" presId="urn:microsoft.com/office/officeart/2018/2/layout/IconCircleList"/>
    <dgm:cxn modelId="{22C42DA4-A1D6-46B6-855C-811C657E25E8}" type="presOf" srcId="{0A4D4D69-F87F-4A31-B3AA-0B3999A9790D}" destId="{5F17ACF6-004B-44F6-8DDB-97CDEA4243E7}" srcOrd="0" destOrd="0" presId="urn:microsoft.com/office/officeart/2018/2/layout/IconCircleList"/>
    <dgm:cxn modelId="{D6675AAB-48EB-4ECF-A598-A3B4BC62FF2B}" type="presOf" srcId="{A991028B-140E-4DF1-A5B0-F9BCE433D307}" destId="{B360BAF5-6E01-4BE3-9119-AC67169017C3}" srcOrd="0" destOrd="0" presId="urn:microsoft.com/office/officeart/2018/2/layout/IconCircleList"/>
    <dgm:cxn modelId="{51410DBF-94AF-4607-A8A4-1440166F23E1}" type="presOf" srcId="{9F45974E-6576-4368-A824-138B227AF5F4}" destId="{ECE5FE5F-2A4F-4918-A63B-12717DE56EF4}" srcOrd="0" destOrd="0" presId="urn:microsoft.com/office/officeart/2018/2/layout/IconCircleList"/>
    <dgm:cxn modelId="{11EDB7C9-285F-4D94-B303-182CA13C1D5A}" srcId="{FE2F3E47-35E4-48FC-B62E-F47A16A133CF}" destId="{4199B1ED-B060-49BC-AAA7-4702D7A4C405}" srcOrd="0" destOrd="0" parTransId="{6AEEB395-7A39-457D-9E7A-DC30895D242A}" sibTransId="{0A4D4D69-F87F-4A31-B3AA-0B3999A9790D}"/>
    <dgm:cxn modelId="{A15342D8-3A0A-4861-B90F-5F3450EB9DA4}" type="presOf" srcId="{FE2F3E47-35E4-48FC-B62E-F47A16A133CF}" destId="{DF31079F-8880-4E1A-A170-7C0F9F37660D}" srcOrd="0" destOrd="0" presId="urn:microsoft.com/office/officeart/2018/2/layout/IconCircleList"/>
    <dgm:cxn modelId="{94C534F4-2ADF-42E2-90B7-9B110AC0A9C0}" srcId="{FE2F3E47-35E4-48FC-B62E-F47A16A133CF}" destId="{A991028B-140E-4DF1-A5B0-F9BCE433D307}" srcOrd="3" destOrd="0" parTransId="{9846A31B-FA48-492E-8C8B-60D3DE68A795}" sibTransId="{6B993B66-E9AC-446F-9D83-E5ED427ECC2F}"/>
    <dgm:cxn modelId="{00D3E4F6-C013-41AA-964C-2992105869E7}" type="presParOf" srcId="{DF31079F-8880-4E1A-A170-7C0F9F37660D}" destId="{80335863-50C5-41FA-A136-5E2B70E19848}" srcOrd="0" destOrd="0" presId="urn:microsoft.com/office/officeart/2018/2/layout/IconCircleList"/>
    <dgm:cxn modelId="{82FFFCE0-1301-4B11-A9CC-3F44F7B061C1}" type="presParOf" srcId="{80335863-50C5-41FA-A136-5E2B70E19848}" destId="{D5B69578-F1F7-4AAB-BD4F-958EE566EECA}" srcOrd="0" destOrd="0" presId="urn:microsoft.com/office/officeart/2018/2/layout/IconCircleList"/>
    <dgm:cxn modelId="{F61D5C40-CC91-42C9-9D86-11FEDB254D2B}" type="presParOf" srcId="{D5B69578-F1F7-4AAB-BD4F-958EE566EECA}" destId="{411E917F-E6D7-4F21-98CE-0FF98412FEF1}" srcOrd="0" destOrd="0" presId="urn:microsoft.com/office/officeart/2018/2/layout/IconCircleList"/>
    <dgm:cxn modelId="{F749A0E3-8D8F-48D2-BBAE-B23A4D5B0C67}" type="presParOf" srcId="{D5B69578-F1F7-4AAB-BD4F-958EE566EECA}" destId="{9560C572-EDFA-4AC8-80CE-62001BF0578B}" srcOrd="1" destOrd="0" presId="urn:microsoft.com/office/officeart/2018/2/layout/IconCircleList"/>
    <dgm:cxn modelId="{69791168-3465-42A0-9917-57B6E1D28870}" type="presParOf" srcId="{D5B69578-F1F7-4AAB-BD4F-958EE566EECA}" destId="{AEF9ECE2-D3A9-4212-A4F2-213A6832305B}" srcOrd="2" destOrd="0" presId="urn:microsoft.com/office/officeart/2018/2/layout/IconCircleList"/>
    <dgm:cxn modelId="{F3A680E2-7418-4ED5-8E1F-5690938D685A}" type="presParOf" srcId="{D5B69578-F1F7-4AAB-BD4F-958EE566EECA}" destId="{17CB12DD-AD50-48A4-B8A7-9A32033A7073}" srcOrd="3" destOrd="0" presId="urn:microsoft.com/office/officeart/2018/2/layout/IconCircleList"/>
    <dgm:cxn modelId="{08C72A02-4D59-482F-807D-E1D74E03FFA8}" type="presParOf" srcId="{80335863-50C5-41FA-A136-5E2B70E19848}" destId="{5F17ACF6-004B-44F6-8DDB-97CDEA4243E7}" srcOrd="1" destOrd="0" presId="urn:microsoft.com/office/officeart/2018/2/layout/IconCircleList"/>
    <dgm:cxn modelId="{4B6ADC51-3CAB-43BA-89F1-BC88A06AE1F5}" type="presParOf" srcId="{80335863-50C5-41FA-A136-5E2B70E19848}" destId="{1B382DB4-3A00-4EF9-8EF1-4EDED16405EE}" srcOrd="2" destOrd="0" presId="urn:microsoft.com/office/officeart/2018/2/layout/IconCircleList"/>
    <dgm:cxn modelId="{4C973CCD-9606-4444-9132-E3DD0A8D2CE7}" type="presParOf" srcId="{1B382DB4-3A00-4EF9-8EF1-4EDED16405EE}" destId="{03615E05-2929-435E-B963-9FB94E514E8C}" srcOrd="0" destOrd="0" presId="urn:microsoft.com/office/officeart/2018/2/layout/IconCircleList"/>
    <dgm:cxn modelId="{72534A86-6345-4169-92A4-EA028A4A2A4F}" type="presParOf" srcId="{1B382DB4-3A00-4EF9-8EF1-4EDED16405EE}" destId="{9909E745-6052-46F8-BDD9-E1EC19D764BF}" srcOrd="1" destOrd="0" presId="urn:microsoft.com/office/officeart/2018/2/layout/IconCircleList"/>
    <dgm:cxn modelId="{A7714B72-D5E3-4D17-BFE6-39E2A179A148}" type="presParOf" srcId="{1B382DB4-3A00-4EF9-8EF1-4EDED16405EE}" destId="{78A9B9DA-BF0A-4AC1-9C42-8B90404A39AA}" srcOrd="2" destOrd="0" presId="urn:microsoft.com/office/officeart/2018/2/layout/IconCircleList"/>
    <dgm:cxn modelId="{295EAC66-69AA-4984-ADF7-6826227E6985}" type="presParOf" srcId="{1B382DB4-3A00-4EF9-8EF1-4EDED16405EE}" destId="{56ADD11C-8515-46C9-ABC3-A7628F6095E2}" srcOrd="3" destOrd="0" presId="urn:microsoft.com/office/officeart/2018/2/layout/IconCircleList"/>
    <dgm:cxn modelId="{FC8C22F8-C740-4240-815B-F1611F5F21AF}" type="presParOf" srcId="{80335863-50C5-41FA-A136-5E2B70E19848}" destId="{ECE5FE5F-2A4F-4918-A63B-12717DE56EF4}" srcOrd="3" destOrd="0" presId="urn:microsoft.com/office/officeart/2018/2/layout/IconCircleList"/>
    <dgm:cxn modelId="{BDBB18FF-1F54-484E-A6E7-F2B7F53DCFA0}" type="presParOf" srcId="{80335863-50C5-41FA-A136-5E2B70E19848}" destId="{F948ABB1-38ED-44A6-95B1-9FAF30C1CD17}" srcOrd="4" destOrd="0" presId="urn:microsoft.com/office/officeart/2018/2/layout/IconCircleList"/>
    <dgm:cxn modelId="{ED66D75B-2AFF-4CDF-9F22-391AADF788FE}" type="presParOf" srcId="{F948ABB1-38ED-44A6-95B1-9FAF30C1CD17}" destId="{914200F2-61BB-4781-A1DA-BC3FC4E3CBA8}" srcOrd="0" destOrd="0" presId="urn:microsoft.com/office/officeart/2018/2/layout/IconCircleList"/>
    <dgm:cxn modelId="{3ACB5BA9-A39C-4C8B-90D2-3EE23EB8B6C3}" type="presParOf" srcId="{F948ABB1-38ED-44A6-95B1-9FAF30C1CD17}" destId="{6AF51ADC-5568-47C4-9FB6-68264A9C4231}" srcOrd="1" destOrd="0" presId="urn:microsoft.com/office/officeart/2018/2/layout/IconCircleList"/>
    <dgm:cxn modelId="{05599DFE-D4F3-42C2-8688-9AB48038939B}" type="presParOf" srcId="{F948ABB1-38ED-44A6-95B1-9FAF30C1CD17}" destId="{03515AAB-5201-45B2-B822-397927821640}" srcOrd="2" destOrd="0" presId="urn:microsoft.com/office/officeart/2018/2/layout/IconCircleList"/>
    <dgm:cxn modelId="{AA4A92E7-3097-437C-AD4F-7A373AD3F583}" type="presParOf" srcId="{F948ABB1-38ED-44A6-95B1-9FAF30C1CD17}" destId="{63A71936-2F9B-455D-8B1A-AF7B1F52505F}" srcOrd="3" destOrd="0" presId="urn:microsoft.com/office/officeart/2018/2/layout/IconCircleList"/>
    <dgm:cxn modelId="{3806958F-251E-4FD2-9A34-380304334C1D}" type="presParOf" srcId="{80335863-50C5-41FA-A136-5E2B70E19848}" destId="{8C9BAAD3-2E41-4165-977A-8D61A2333275}" srcOrd="5" destOrd="0" presId="urn:microsoft.com/office/officeart/2018/2/layout/IconCircleList"/>
    <dgm:cxn modelId="{5DC8F351-38A6-477F-84CC-BB26004ABDE3}" type="presParOf" srcId="{80335863-50C5-41FA-A136-5E2B70E19848}" destId="{49F1BC54-139B-4ECD-9EC2-0E8B865CDEA3}" srcOrd="6" destOrd="0" presId="urn:microsoft.com/office/officeart/2018/2/layout/IconCircleList"/>
    <dgm:cxn modelId="{1A4AD12A-A788-4108-AA9F-74132898B6EA}" type="presParOf" srcId="{49F1BC54-139B-4ECD-9EC2-0E8B865CDEA3}" destId="{5C122A0E-F7E7-48A7-913F-E0516D8D6397}" srcOrd="0" destOrd="0" presId="urn:microsoft.com/office/officeart/2018/2/layout/IconCircleList"/>
    <dgm:cxn modelId="{671F6889-7E90-4768-A9C5-7AD13B318E22}" type="presParOf" srcId="{49F1BC54-139B-4ECD-9EC2-0E8B865CDEA3}" destId="{79AED919-2C79-4F9A-BF45-19FAB9313D09}" srcOrd="1" destOrd="0" presId="urn:microsoft.com/office/officeart/2018/2/layout/IconCircleList"/>
    <dgm:cxn modelId="{4551725A-3114-45DB-9305-02937B64DA5B}" type="presParOf" srcId="{49F1BC54-139B-4ECD-9EC2-0E8B865CDEA3}" destId="{AE4C8B22-03F3-4D78-A88F-F247536EF1C7}" srcOrd="2" destOrd="0" presId="urn:microsoft.com/office/officeart/2018/2/layout/IconCircleList"/>
    <dgm:cxn modelId="{EE84EA8E-9CA7-472A-BED3-81AD9EF93D66}" type="presParOf" srcId="{49F1BC54-139B-4ECD-9EC2-0E8B865CDEA3}" destId="{B360BAF5-6E01-4BE3-9119-AC67169017C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78402-B376-4558-B3DF-CBC4CCFFEC9E}">
      <dsp:nvSpPr>
        <dsp:cNvPr id="0" name=""/>
        <dsp:cNvSpPr/>
      </dsp:nvSpPr>
      <dsp:spPr>
        <a:xfrm>
          <a:off x="485937" y="319596"/>
          <a:ext cx="794179" cy="794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E65BDA-095A-4E39-BFA4-CD976AAEEB60}">
      <dsp:nvSpPr>
        <dsp:cNvPr id="0" name=""/>
        <dsp:cNvSpPr/>
      </dsp:nvSpPr>
      <dsp:spPr>
        <a:xfrm>
          <a:off x="605"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Pay attention to AI and human partnership in the hospitality industry.</a:t>
          </a:r>
          <a:endParaRPr lang="en-US" sz="1300" kern="1200"/>
        </a:p>
      </dsp:txBody>
      <dsp:txXfrm>
        <a:off x="605" y="1392001"/>
        <a:ext cx="1764843" cy="705937"/>
      </dsp:txXfrm>
    </dsp:sp>
    <dsp:sp modelId="{A7F6468C-D1ED-4067-90D2-68D6A87261BD}">
      <dsp:nvSpPr>
        <dsp:cNvPr id="0" name=""/>
        <dsp:cNvSpPr/>
      </dsp:nvSpPr>
      <dsp:spPr>
        <a:xfrm>
          <a:off x="2559628" y="319596"/>
          <a:ext cx="794179" cy="794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025ED4-ED26-4EFA-86B3-09ACBD14565E}">
      <dsp:nvSpPr>
        <dsp:cNvPr id="0" name=""/>
        <dsp:cNvSpPr/>
      </dsp:nvSpPr>
      <dsp:spPr>
        <a:xfrm>
          <a:off x="2074296"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Examples Case study: The Z Hotel Group (UK).</a:t>
          </a:r>
          <a:endParaRPr lang="en-US" sz="1300" kern="1200"/>
        </a:p>
      </dsp:txBody>
      <dsp:txXfrm>
        <a:off x="2074296" y="1392001"/>
        <a:ext cx="1764843" cy="705937"/>
      </dsp:txXfrm>
    </dsp:sp>
    <dsp:sp modelId="{BFB7F652-D158-4B54-9889-782FCF68BF70}">
      <dsp:nvSpPr>
        <dsp:cNvPr id="0" name=""/>
        <dsp:cNvSpPr/>
      </dsp:nvSpPr>
      <dsp:spPr>
        <a:xfrm>
          <a:off x="4633320" y="319596"/>
          <a:ext cx="794179" cy="7941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B54176-7806-47F0-9726-2028EFB2A3F0}">
      <dsp:nvSpPr>
        <dsp:cNvPr id="0" name=""/>
        <dsp:cNvSpPr/>
      </dsp:nvSpPr>
      <dsp:spPr>
        <a:xfrm>
          <a:off x="4147988"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AI is a solution to problems such as labour deficits and escalating expenses.</a:t>
          </a:r>
          <a:endParaRPr lang="en-US" sz="1300" kern="1200"/>
        </a:p>
      </dsp:txBody>
      <dsp:txXfrm>
        <a:off x="4147988" y="1392001"/>
        <a:ext cx="1764843" cy="705937"/>
      </dsp:txXfrm>
    </dsp:sp>
    <dsp:sp modelId="{5D01EE0C-0003-43B3-8442-96FF3AFDC67A}">
      <dsp:nvSpPr>
        <dsp:cNvPr id="0" name=""/>
        <dsp:cNvSpPr/>
      </dsp:nvSpPr>
      <dsp:spPr>
        <a:xfrm>
          <a:off x="1522782" y="2539149"/>
          <a:ext cx="794179" cy="7941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96052-8DCD-4477-8098-6F258EE845AC}">
      <dsp:nvSpPr>
        <dsp:cNvPr id="0" name=""/>
        <dsp:cNvSpPr/>
      </dsp:nvSpPr>
      <dsp:spPr>
        <a:xfrm>
          <a:off x="1037450"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Issue: finding the trade between productivity and humanity.</a:t>
          </a:r>
          <a:endParaRPr lang="en-US" sz="1300" kern="1200"/>
        </a:p>
      </dsp:txBody>
      <dsp:txXfrm>
        <a:off x="1037450" y="3611554"/>
        <a:ext cx="1764843" cy="705937"/>
      </dsp:txXfrm>
    </dsp:sp>
    <dsp:sp modelId="{B4FE5A7C-62C8-4C89-A5F4-C4BE18C2C714}">
      <dsp:nvSpPr>
        <dsp:cNvPr id="0" name=""/>
        <dsp:cNvSpPr/>
      </dsp:nvSpPr>
      <dsp:spPr>
        <a:xfrm>
          <a:off x="3596474" y="2539149"/>
          <a:ext cx="794179" cy="7941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39E71D-78A8-4D2C-8818-033BEFC4BB87}">
      <dsp:nvSpPr>
        <dsp:cNvPr id="0" name=""/>
        <dsp:cNvSpPr/>
      </dsp:nvSpPr>
      <dsp:spPr>
        <a:xfrm>
          <a:off x="3111142"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Goal: attain and have a high-tech, high-touch model in the modern guest service.</a:t>
          </a:r>
          <a:endParaRPr lang="en-US" sz="1300" kern="1200"/>
        </a:p>
      </dsp:txBody>
      <dsp:txXfrm>
        <a:off x="3111142" y="3611554"/>
        <a:ext cx="1764843" cy="705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FF814-B017-45CA-85BF-3587B137F353}">
      <dsp:nvSpPr>
        <dsp:cNvPr id="0" name=""/>
        <dsp:cNvSpPr/>
      </dsp:nvSpPr>
      <dsp:spPr>
        <a:xfrm>
          <a:off x="1235578" y="1152576"/>
          <a:ext cx="982460" cy="71"/>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D58C2E4-DA3B-4B05-8C5D-48FBBC83750A}">
      <dsp:nvSpPr>
        <dsp:cNvPr id="0" name=""/>
        <dsp:cNvSpPr/>
      </dsp:nvSpPr>
      <dsp:spPr>
        <a:xfrm>
          <a:off x="2276986" y="1070005"/>
          <a:ext cx="112982" cy="212418"/>
        </a:xfrm>
        <a:prstGeom prst="chevron">
          <a:avLst>
            <a:gd name="adj" fmla="val 90000"/>
          </a:avLst>
        </a:prstGeom>
        <a:solidFill>
          <a:schemeClr val="accent5">
            <a:tint val="40000"/>
            <a:alpha val="90000"/>
            <a:hueOff val="206960"/>
            <a:satOff val="1820"/>
            <a:lumOff val="54"/>
            <a:alphaOff val="0"/>
          </a:schemeClr>
        </a:solidFill>
        <a:ln w="9525" cap="flat" cmpd="sng" algn="ctr">
          <a:solidFill>
            <a:schemeClr val="accent5">
              <a:tint val="40000"/>
              <a:alpha val="90000"/>
              <a:hueOff val="206960"/>
              <a:satOff val="1820"/>
              <a:lumOff val="54"/>
              <a:alphaOff val="0"/>
            </a:schemeClr>
          </a:solidFill>
          <a:prstDash val="solid"/>
        </a:ln>
        <a:effectLst/>
      </dsp:spPr>
      <dsp:style>
        <a:lnRef idx="1">
          <a:scrgbClr r="0" g="0" b="0"/>
        </a:lnRef>
        <a:fillRef idx="1">
          <a:scrgbClr r="0" g="0" b="0"/>
        </a:fillRef>
        <a:effectRef idx="0">
          <a:scrgbClr r="0" g="0" b="0"/>
        </a:effectRef>
        <a:fontRef idx="minor"/>
      </dsp:style>
    </dsp:sp>
    <dsp:sp modelId="{00931D4A-4AF6-4C12-B115-E79375E41EE8}">
      <dsp:nvSpPr>
        <dsp:cNvPr id="0" name=""/>
        <dsp:cNvSpPr/>
      </dsp:nvSpPr>
      <dsp:spPr>
        <a:xfrm>
          <a:off x="605518" y="645360"/>
          <a:ext cx="1014504" cy="1014504"/>
        </a:xfrm>
        <a:prstGeom prst="ellips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39368" tIns="39368" rIns="39368" bIns="39368" numCol="1" spcCol="1270" anchor="ctr" anchorCtr="0">
          <a:noAutofit/>
        </a:bodyPr>
        <a:lstStyle/>
        <a:p>
          <a:pPr marL="0" lvl="0" indent="0" algn="ctr" defTabSz="2044700">
            <a:lnSpc>
              <a:spcPct val="90000"/>
            </a:lnSpc>
            <a:spcBef>
              <a:spcPct val="0"/>
            </a:spcBef>
            <a:spcAft>
              <a:spcPct val="35000"/>
            </a:spcAft>
            <a:buNone/>
          </a:pPr>
          <a:r>
            <a:rPr lang="en-US" sz="4600" kern="1200"/>
            <a:t>1</a:t>
          </a:r>
        </a:p>
      </dsp:txBody>
      <dsp:txXfrm>
        <a:off x="754089" y="793931"/>
        <a:ext cx="717362" cy="717362"/>
      </dsp:txXfrm>
    </dsp:sp>
    <dsp:sp modelId="{D99FCFF7-EDCF-4935-AAE6-68114035F551}">
      <dsp:nvSpPr>
        <dsp:cNvPr id="0" name=""/>
        <dsp:cNvSpPr/>
      </dsp:nvSpPr>
      <dsp:spPr>
        <a:xfrm>
          <a:off x="7503" y="1825464"/>
          <a:ext cx="2210535" cy="3378375"/>
        </a:xfrm>
        <a:prstGeom prst="upArrowCallout">
          <a:avLst>
            <a:gd name="adj1" fmla="val 50000"/>
            <a:gd name="adj2" fmla="val 20000"/>
            <a:gd name="adj3" fmla="val 20000"/>
            <a:gd name="adj4" fmla="val 100000"/>
          </a:avLst>
        </a:prstGeom>
        <a:solidFill>
          <a:schemeClr val="accent5">
            <a:tint val="40000"/>
            <a:alpha val="90000"/>
            <a:hueOff val="413919"/>
            <a:satOff val="3641"/>
            <a:lumOff val="108"/>
            <a:alphaOff val="0"/>
          </a:schemeClr>
        </a:solidFill>
        <a:ln w="9525" cap="flat" cmpd="sng" algn="ctr">
          <a:solidFill>
            <a:schemeClr val="accent5">
              <a:tint val="40000"/>
              <a:alpha val="90000"/>
              <a:hueOff val="413919"/>
              <a:satOff val="3641"/>
              <a:lumOff val="10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4370" tIns="165100" rIns="174370" bIns="165100" numCol="1" spcCol="1270" anchor="t" anchorCtr="0">
          <a:noAutofit/>
        </a:bodyPr>
        <a:lstStyle/>
        <a:p>
          <a:pPr marL="0" lvl="0" indent="0" algn="just"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1) Service Encounter Framework (functional vs. emotional) : The model separates the functional layer (speed, accuracy, access) and the emotional layer (warmth, empathy, trust). Recent studies prove that AI is practical working in its advantages, such as 24/7 responsiveness, fewer queues, fewer mistakes in routine</a:t>
          </a:r>
          <a:endParaRPr lang="en-US" sz="1400" kern="1200" dirty="0">
            <a:latin typeface="Times New Roman" panose="02020603050405020304" pitchFamily="18" charset="0"/>
            <a:cs typeface="Times New Roman" panose="02020603050405020304" pitchFamily="18" charset="0"/>
          </a:endParaRPr>
        </a:p>
      </dsp:txBody>
      <dsp:txXfrm>
        <a:off x="7503" y="2267571"/>
        <a:ext cx="2210535" cy="2936268"/>
      </dsp:txXfrm>
    </dsp:sp>
    <dsp:sp modelId="{FDF85BFB-B9B5-4AF5-AD0B-8A08A3E14CA0}">
      <dsp:nvSpPr>
        <dsp:cNvPr id="0" name=""/>
        <dsp:cNvSpPr/>
      </dsp:nvSpPr>
      <dsp:spPr>
        <a:xfrm>
          <a:off x="2463654" y="1152576"/>
          <a:ext cx="2210535" cy="72"/>
        </a:xfrm>
        <a:prstGeom prst="rect">
          <a:avLst/>
        </a:prstGeom>
        <a:solidFill>
          <a:schemeClr val="accent5">
            <a:tint val="40000"/>
            <a:alpha val="90000"/>
            <a:hueOff val="620879"/>
            <a:satOff val="5461"/>
            <a:lumOff val="162"/>
            <a:alphaOff val="0"/>
          </a:schemeClr>
        </a:solidFill>
        <a:ln w="9525" cap="flat" cmpd="sng" algn="ctr">
          <a:solidFill>
            <a:schemeClr val="accent5">
              <a:tint val="40000"/>
              <a:alpha val="90000"/>
              <a:hueOff val="620879"/>
              <a:satOff val="5461"/>
              <a:lumOff val="162"/>
              <a:alphaOff val="0"/>
            </a:schemeClr>
          </a:solidFill>
          <a:prstDash val="solid"/>
        </a:ln>
        <a:effectLst/>
      </dsp:spPr>
      <dsp:style>
        <a:lnRef idx="1">
          <a:scrgbClr r="0" g="0" b="0"/>
        </a:lnRef>
        <a:fillRef idx="1">
          <a:scrgbClr r="0" g="0" b="0"/>
        </a:fillRef>
        <a:effectRef idx="0">
          <a:scrgbClr r="0" g="0" b="0"/>
        </a:effectRef>
        <a:fontRef idx="minor"/>
      </dsp:style>
    </dsp:sp>
    <dsp:sp modelId="{146A73DF-F56A-41D0-BE85-7F12CEBE30B5}">
      <dsp:nvSpPr>
        <dsp:cNvPr id="0" name=""/>
        <dsp:cNvSpPr/>
      </dsp:nvSpPr>
      <dsp:spPr>
        <a:xfrm>
          <a:off x="4733137" y="1070005"/>
          <a:ext cx="112982" cy="212418"/>
        </a:xfrm>
        <a:prstGeom prst="chevron">
          <a:avLst>
            <a:gd name="adj" fmla="val 90000"/>
          </a:avLst>
        </a:prstGeom>
        <a:solidFill>
          <a:schemeClr val="accent5">
            <a:tint val="40000"/>
            <a:alpha val="90000"/>
            <a:hueOff val="827839"/>
            <a:satOff val="7281"/>
            <a:lumOff val="216"/>
            <a:alphaOff val="0"/>
          </a:schemeClr>
        </a:solidFill>
        <a:ln w="9525" cap="flat" cmpd="sng" algn="ctr">
          <a:solidFill>
            <a:schemeClr val="accent5">
              <a:tint val="40000"/>
              <a:alpha val="90000"/>
              <a:hueOff val="827839"/>
              <a:satOff val="7281"/>
              <a:lumOff val="216"/>
              <a:alphaOff val="0"/>
            </a:schemeClr>
          </a:solidFill>
          <a:prstDash val="solid"/>
        </a:ln>
        <a:effectLst/>
      </dsp:spPr>
      <dsp:style>
        <a:lnRef idx="1">
          <a:scrgbClr r="0" g="0" b="0"/>
        </a:lnRef>
        <a:fillRef idx="1">
          <a:scrgbClr r="0" g="0" b="0"/>
        </a:fillRef>
        <a:effectRef idx="0">
          <a:scrgbClr r="0" g="0" b="0"/>
        </a:effectRef>
        <a:fontRef idx="minor"/>
      </dsp:style>
    </dsp:sp>
    <dsp:sp modelId="{E7D8102E-F8C9-4416-AD47-31A539757A13}">
      <dsp:nvSpPr>
        <dsp:cNvPr id="0" name=""/>
        <dsp:cNvSpPr/>
      </dsp:nvSpPr>
      <dsp:spPr>
        <a:xfrm>
          <a:off x="3061669" y="645360"/>
          <a:ext cx="1014504" cy="1014504"/>
        </a:xfrm>
        <a:prstGeom prst="ellipse">
          <a:avLst/>
        </a:prstGeom>
        <a:gradFill rotWithShape="0">
          <a:gsLst>
            <a:gs pos="0">
              <a:schemeClr val="accent5">
                <a:hueOff val="524494"/>
                <a:satOff val="12004"/>
                <a:lumOff val="-2598"/>
                <a:alphaOff val="0"/>
                <a:tint val="98000"/>
                <a:satMod val="110000"/>
                <a:lumMod val="104000"/>
              </a:schemeClr>
            </a:gs>
            <a:gs pos="69000">
              <a:schemeClr val="accent5">
                <a:hueOff val="524494"/>
                <a:satOff val="12004"/>
                <a:lumOff val="-2598"/>
                <a:alphaOff val="0"/>
                <a:shade val="88000"/>
                <a:satMod val="130000"/>
                <a:lumMod val="92000"/>
              </a:schemeClr>
            </a:gs>
            <a:gs pos="100000">
              <a:schemeClr val="accent5">
                <a:hueOff val="524494"/>
                <a:satOff val="12004"/>
                <a:lumOff val="-2598"/>
                <a:alphaOff val="0"/>
                <a:shade val="78000"/>
                <a:satMod val="130000"/>
                <a:lumMod val="92000"/>
              </a:schemeClr>
            </a:gs>
          </a:gsLst>
          <a:lin ang="5400000" scaled="0"/>
        </a:gradFill>
        <a:ln w="9525" cap="flat" cmpd="sng" algn="ctr">
          <a:solidFill>
            <a:schemeClr val="accent5">
              <a:hueOff val="524494"/>
              <a:satOff val="12004"/>
              <a:lumOff val="-2598"/>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39368" tIns="39368" rIns="39368" bIns="39368" numCol="1" spcCol="1270" anchor="ctr" anchorCtr="0">
          <a:noAutofit/>
        </a:bodyPr>
        <a:lstStyle/>
        <a:p>
          <a:pPr marL="0" lvl="0" indent="0" algn="ctr" defTabSz="2044700">
            <a:lnSpc>
              <a:spcPct val="90000"/>
            </a:lnSpc>
            <a:spcBef>
              <a:spcPct val="0"/>
            </a:spcBef>
            <a:spcAft>
              <a:spcPct val="35000"/>
            </a:spcAft>
            <a:buNone/>
          </a:pPr>
          <a:r>
            <a:rPr lang="en-US" sz="4600" kern="1200"/>
            <a:t>2</a:t>
          </a:r>
        </a:p>
      </dsp:txBody>
      <dsp:txXfrm>
        <a:off x="3210240" y="793931"/>
        <a:ext cx="717362" cy="717362"/>
      </dsp:txXfrm>
    </dsp:sp>
    <dsp:sp modelId="{4993BC50-0738-4CD4-8BE5-8E04A60A95B8}">
      <dsp:nvSpPr>
        <dsp:cNvPr id="0" name=""/>
        <dsp:cNvSpPr/>
      </dsp:nvSpPr>
      <dsp:spPr>
        <a:xfrm>
          <a:off x="2463654" y="1825464"/>
          <a:ext cx="2210535" cy="3378375"/>
        </a:xfrm>
        <a:prstGeom prst="upArrowCallout">
          <a:avLst>
            <a:gd name="adj1" fmla="val 50000"/>
            <a:gd name="adj2" fmla="val 20000"/>
            <a:gd name="adj3" fmla="val 20000"/>
            <a:gd name="adj4" fmla="val 100000"/>
          </a:avLst>
        </a:prstGeom>
        <a:solidFill>
          <a:schemeClr val="accent5">
            <a:tint val="40000"/>
            <a:alpha val="90000"/>
            <a:hueOff val="1034799"/>
            <a:satOff val="9102"/>
            <a:lumOff val="270"/>
            <a:alphaOff val="0"/>
          </a:schemeClr>
        </a:solidFill>
        <a:ln w="9525" cap="flat" cmpd="sng" algn="ctr">
          <a:solidFill>
            <a:schemeClr val="accent5">
              <a:tint val="40000"/>
              <a:alpha val="90000"/>
              <a:hueOff val="1034799"/>
              <a:satOff val="9102"/>
              <a:lumOff val="27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4370" tIns="165100" rIns="174370" bIns="165100" numCol="1" spcCol="1270" anchor="t" anchorCtr="0">
          <a:noAutofit/>
        </a:bodyPr>
        <a:lstStyle/>
        <a:p>
          <a:pPr marL="0" lvl="0" indent="0" algn="just"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2) Acceptance on the part of the guest: + anthropomorphism TAM/UTAUT. The Technology Acceptance Model constructs of perceived usefulness and ease of use are predictors of the implementation of kiosks, chatbot, and mobile concierge technology utilization. </a:t>
          </a:r>
          <a:endParaRPr lang="en-US" sz="1400" kern="1200">
            <a:latin typeface="Times New Roman" panose="02020603050405020304" pitchFamily="18" charset="0"/>
            <a:cs typeface="Times New Roman" panose="02020603050405020304" pitchFamily="18" charset="0"/>
          </a:endParaRPr>
        </a:p>
      </dsp:txBody>
      <dsp:txXfrm>
        <a:off x="2463654" y="2267571"/>
        <a:ext cx="2210535" cy="2936268"/>
      </dsp:txXfrm>
    </dsp:sp>
    <dsp:sp modelId="{AD2FF58B-FD79-4EC3-AE56-7388C71823FA}">
      <dsp:nvSpPr>
        <dsp:cNvPr id="0" name=""/>
        <dsp:cNvSpPr/>
      </dsp:nvSpPr>
      <dsp:spPr>
        <a:xfrm>
          <a:off x="4919805" y="1152576"/>
          <a:ext cx="2210535" cy="72"/>
        </a:xfrm>
        <a:prstGeom prst="rect">
          <a:avLst/>
        </a:prstGeom>
        <a:solidFill>
          <a:schemeClr val="accent5">
            <a:tint val="40000"/>
            <a:alpha val="90000"/>
            <a:hueOff val="1241758"/>
            <a:satOff val="10922"/>
            <a:lumOff val="324"/>
            <a:alphaOff val="0"/>
          </a:schemeClr>
        </a:solidFill>
        <a:ln w="9525" cap="flat" cmpd="sng" algn="ctr">
          <a:solidFill>
            <a:schemeClr val="accent5">
              <a:tint val="40000"/>
              <a:alpha val="90000"/>
              <a:hueOff val="1241758"/>
              <a:satOff val="10922"/>
              <a:lumOff val="324"/>
              <a:alphaOff val="0"/>
            </a:schemeClr>
          </a:solidFill>
          <a:prstDash val="solid"/>
        </a:ln>
        <a:effectLst/>
      </dsp:spPr>
      <dsp:style>
        <a:lnRef idx="1">
          <a:scrgbClr r="0" g="0" b="0"/>
        </a:lnRef>
        <a:fillRef idx="1">
          <a:scrgbClr r="0" g="0" b="0"/>
        </a:fillRef>
        <a:effectRef idx="0">
          <a:scrgbClr r="0" g="0" b="0"/>
        </a:effectRef>
        <a:fontRef idx="minor"/>
      </dsp:style>
    </dsp:sp>
    <dsp:sp modelId="{6DC4C219-CE70-4E41-A25C-8D8E80FFF688}">
      <dsp:nvSpPr>
        <dsp:cNvPr id="0" name=""/>
        <dsp:cNvSpPr/>
      </dsp:nvSpPr>
      <dsp:spPr>
        <a:xfrm>
          <a:off x="7189289" y="1070005"/>
          <a:ext cx="112982" cy="212418"/>
        </a:xfrm>
        <a:prstGeom prst="chevron">
          <a:avLst>
            <a:gd name="adj" fmla="val 90000"/>
          </a:avLst>
        </a:prstGeom>
        <a:solidFill>
          <a:schemeClr val="accent5">
            <a:tint val="40000"/>
            <a:alpha val="90000"/>
            <a:hueOff val="1448718"/>
            <a:satOff val="12743"/>
            <a:lumOff val="378"/>
            <a:alphaOff val="0"/>
          </a:schemeClr>
        </a:solidFill>
        <a:ln w="9525" cap="flat" cmpd="sng" algn="ctr">
          <a:solidFill>
            <a:schemeClr val="accent5">
              <a:tint val="40000"/>
              <a:alpha val="90000"/>
              <a:hueOff val="1448718"/>
              <a:satOff val="12743"/>
              <a:lumOff val="378"/>
              <a:alphaOff val="0"/>
            </a:schemeClr>
          </a:solidFill>
          <a:prstDash val="solid"/>
        </a:ln>
        <a:effectLst/>
      </dsp:spPr>
      <dsp:style>
        <a:lnRef idx="1">
          <a:scrgbClr r="0" g="0" b="0"/>
        </a:lnRef>
        <a:fillRef idx="1">
          <a:scrgbClr r="0" g="0" b="0"/>
        </a:fillRef>
        <a:effectRef idx="0">
          <a:scrgbClr r="0" g="0" b="0"/>
        </a:effectRef>
        <a:fontRef idx="minor"/>
      </dsp:style>
    </dsp:sp>
    <dsp:sp modelId="{C8DDC00F-0F8C-4D03-A6B0-DDE1BA2C43C2}">
      <dsp:nvSpPr>
        <dsp:cNvPr id="0" name=""/>
        <dsp:cNvSpPr/>
      </dsp:nvSpPr>
      <dsp:spPr>
        <a:xfrm>
          <a:off x="5517820" y="645360"/>
          <a:ext cx="1014504" cy="1014504"/>
        </a:xfrm>
        <a:prstGeom prst="ellipse">
          <a:avLst/>
        </a:prstGeom>
        <a:gradFill rotWithShape="0">
          <a:gsLst>
            <a:gs pos="0">
              <a:schemeClr val="accent5">
                <a:hueOff val="1048988"/>
                <a:satOff val="24007"/>
                <a:lumOff val="-5196"/>
                <a:alphaOff val="0"/>
                <a:tint val="98000"/>
                <a:satMod val="110000"/>
                <a:lumMod val="104000"/>
              </a:schemeClr>
            </a:gs>
            <a:gs pos="69000">
              <a:schemeClr val="accent5">
                <a:hueOff val="1048988"/>
                <a:satOff val="24007"/>
                <a:lumOff val="-5196"/>
                <a:alphaOff val="0"/>
                <a:shade val="88000"/>
                <a:satMod val="130000"/>
                <a:lumMod val="92000"/>
              </a:schemeClr>
            </a:gs>
            <a:gs pos="100000">
              <a:schemeClr val="accent5">
                <a:hueOff val="1048988"/>
                <a:satOff val="24007"/>
                <a:lumOff val="-5196"/>
                <a:alphaOff val="0"/>
                <a:shade val="78000"/>
                <a:satMod val="130000"/>
                <a:lumMod val="92000"/>
              </a:schemeClr>
            </a:gs>
          </a:gsLst>
          <a:lin ang="5400000" scaled="0"/>
        </a:gradFill>
        <a:ln w="9525" cap="flat" cmpd="sng" algn="ctr">
          <a:solidFill>
            <a:schemeClr val="accent5">
              <a:hueOff val="1048988"/>
              <a:satOff val="24007"/>
              <a:lumOff val="-5196"/>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39368" tIns="39368" rIns="39368" bIns="39368" numCol="1" spcCol="1270" anchor="ctr" anchorCtr="0">
          <a:noAutofit/>
        </a:bodyPr>
        <a:lstStyle/>
        <a:p>
          <a:pPr marL="0" lvl="0" indent="0" algn="ctr" defTabSz="2044700">
            <a:lnSpc>
              <a:spcPct val="90000"/>
            </a:lnSpc>
            <a:spcBef>
              <a:spcPct val="0"/>
            </a:spcBef>
            <a:spcAft>
              <a:spcPct val="35000"/>
            </a:spcAft>
            <a:buNone/>
          </a:pPr>
          <a:r>
            <a:rPr lang="en-US" sz="4600" kern="1200"/>
            <a:t>3</a:t>
          </a:r>
        </a:p>
      </dsp:txBody>
      <dsp:txXfrm>
        <a:off x="5666391" y="793931"/>
        <a:ext cx="717362" cy="717362"/>
      </dsp:txXfrm>
    </dsp:sp>
    <dsp:sp modelId="{19C90FE5-B1AD-451A-8E1D-C74B262EB7A3}">
      <dsp:nvSpPr>
        <dsp:cNvPr id="0" name=""/>
        <dsp:cNvSpPr/>
      </dsp:nvSpPr>
      <dsp:spPr>
        <a:xfrm>
          <a:off x="4919805" y="1825464"/>
          <a:ext cx="2210535" cy="3378375"/>
        </a:xfrm>
        <a:prstGeom prst="upArrowCallout">
          <a:avLst>
            <a:gd name="adj1" fmla="val 50000"/>
            <a:gd name="adj2" fmla="val 20000"/>
            <a:gd name="adj3" fmla="val 20000"/>
            <a:gd name="adj4" fmla="val 100000"/>
          </a:avLst>
        </a:prstGeom>
        <a:solidFill>
          <a:schemeClr val="accent5">
            <a:tint val="40000"/>
            <a:alpha val="90000"/>
            <a:hueOff val="1655678"/>
            <a:satOff val="14563"/>
            <a:lumOff val="431"/>
            <a:alphaOff val="0"/>
          </a:schemeClr>
        </a:solidFill>
        <a:ln w="9525" cap="flat" cmpd="sng" algn="ctr">
          <a:solidFill>
            <a:schemeClr val="accent5">
              <a:tint val="40000"/>
              <a:alpha val="90000"/>
              <a:hueOff val="1655678"/>
              <a:satOff val="14563"/>
              <a:lumOff val="43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4370" tIns="165100" rIns="174370" bIns="165100" numCol="1" spcCol="1270" anchor="t" anchorCtr="0">
          <a:noAutofit/>
        </a:bodyPr>
        <a:lstStyle/>
        <a:p>
          <a:pPr marL="0" lvl="0" indent="0" algn="just"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3) Quality and recovery of the service:  The model employed was SERVQUAL and service justice. AI can increase reliability and responsiveness as two SERVQUAL dimensions. Nevertheless, in case of failures, interactional justice which consists of empathy, credibility of apology, and dignity generates loyalty and satisfaction</a:t>
          </a:r>
          <a:endParaRPr lang="en-US" sz="1400" kern="1200">
            <a:latin typeface="Times New Roman" panose="02020603050405020304" pitchFamily="18" charset="0"/>
            <a:cs typeface="Times New Roman" panose="02020603050405020304" pitchFamily="18" charset="0"/>
          </a:endParaRPr>
        </a:p>
      </dsp:txBody>
      <dsp:txXfrm>
        <a:off x="4919805" y="2267571"/>
        <a:ext cx="2210535" cy="2936268"/>
      </dsp:txXfrm>
    </dsp:sp>
    <dsp:sp modelId="{AE4C587D-4BE4-43F6-80B6-B8C060815F51}">
      <dsp:nvSpPr>
        <dsp:cNvPr id="0" name=""/>
        <dsp:cNvSpPr/>
      </dsp:nvSpPr>
      <dsp:spPr>
        <a:xfrm>
          <a:off x="7375956" y="1152576"/>
          <a:ext cx="2210535" cy="72"/>
        </a:xfrm>
        <a:prstGeom prst="rect">
          <a:avLst/>
        </a:prstGeom>
        <a:solidFill>
          <a:schemeClr val="accent5">
            <a:tint val="40000"/>
            <a:alpha val="90000"/>
            <a:hueOff val="1862638"/>
            <a:satOff val="16383"/>
            <a:lumOff val="485"/>
            <a:alphaOff val="0"/>
          </a:schemeClr>
        </a:solidFill>
        <a:ln w="9525" cap="flat" cmpd="sng" algn="ctr">
          <a:solidFill>
            <a:schemeClr val="accent5">
              <a:tint val="40000"/>
              <a:alpha val="90000"/>
              <a:hueOff val="1862638"/>
              <a:satOff val="16383"/>
              <a:lumOff val="485"/>
              <a:alphaOff val="0"/>
            </a:schemeClr>
          </a:solidFill>
          <a:prstDash val="solid"/>
        </a:ln>
        <a:effectLst/>
      </dsp:spPr>
      <dsp:style>
        <a:lnRef idx="1">
          <a:scrgbClr r="0" g="0" b="0"/>
        </a:lnRef>
        <a:fillRef idx="1">
          <a:scrgbClr r="0" g="0" b="0"/>
        </a:fillRef>
        <a:effectRef idx="0">
          <a:scrgbClr r="0" g="0" b="0"/>
        </a:effectRef>
        <a:fontRef idx="minor"/>
      </dsp:style>
    </dsp:sp>
    <dsp:sp modelId="{267FB1BB-69CF-4F60-BF1F-EEE178D09783}">
      <dsp:nvSpPr>
        <dsp:cNvPr id="0" name=""/>
        <dsp:cNvSpPr/>
      </dsp:nvSpPr>
      <dsp:spPr>
        <a:xfrm>
          <a:off x="9645440" y="1070005"/>
          <a:ext cx="112982" cy="212418"/>
        </a:xfrm>
        <a:prstGeom prst="chevron">
          <a:avLst>
            <a:gd name="adj" fmla="val 90000"/>
          </a:avLst>
        </a:prstGeom>
        <a:solidFill>
          <a:schemeClr val="accent5">
            <a:tint val="40000"/>
            <a:alpha val="90000"/>
            <a:hueOff val="2069597"/>
            <a:satOff val="18204"/>
            <a:lumOff val="539"/>
            <a:alphaOff val="0"/>
          </a:schemeClr>
        </a:solidFill>
        <a:ln w="9525" cap="flat" cmpd="sng" algn="ctr">
          <a:solidFill>
            <a:schemeClr val="accent5">
              <a:tint val="40000"/>
              <a:alpha val="90000"/>
              <a:hueOff val="2069597"/>
              <a:satOff val="18204"/>
              <a:lumOff val="539"/>
              <a:alphaOff val="0"/>
            </a:schemeClr>
          </a:solidFill>
          <a:prstDash val="solid"/>
        </a:ln>
        <a:effectLst/>
      </dsp:spPr>
      <dsp:style>
        <a:lnRef idx="1">
          <a:scrgbClr r="0" g="0" b="0"/>
        </a:lnRef>
        <a:fillRef idx="1">
          <a:scrgbClr r="0" g="0" b="0"/>
        </a:fillRef>
        <a:effectRef idx="0">
          <a:scrgbClr r="0" g="0" b="0"/>
        </a:effectRef>
        <a:fontRef idx="minor"/>
      </dsp:style>
    </dsp:sp>
    <dsp:sp modelId="{24E263FA-541F-4BAF-A2FC-76D3C5C880D5}">
      <dsp:nvSpPr>
        <dsp:cNvPr id="0" name=""/>
        <dsp:cNvSpPr/>
      </dsp:nvSpPr>
      <dsp:spPr>
        <a:xfrm>
          <a:off x="7973972" y="645360"/>
          <a:ext cx="1014504" cy="1014504"/>
        </a:xfrm>
        <a:prstGeom prst="ellipse">
          <a:avLst/>
        </a:prstGeom>
        <a:gradFill rotWithShape="0">
          <a:gsLst>
            <a:gs pos="0">
              <a:schemeClr val="accent5">
                <a:hueOff val="1573482"/>
                <a:satOff val="36011"/>
                <a:lumOff val="-7795"/>
                <a:alphaOff val="0"/>
                <a:tint val="98000"/>
                <a:satMod val="110000"/>
                <a:lumMod val="104000"/>
              </a:schemeClr>
            </a:gs>
            <a:gs pos="69000">
              <a:schemeClr val="accent5">
                <a:hueOff val="1573482"/>
                <a:satOff val="36011"/>
                <a:lumOff val="-7795"/>
                <a:alphaOff val="0"/>
                <a:shade val="88000"/>
                <a:satMod val="130000"/>
                <a:lumMod val="92000"/>
              </a:schemeClr>
            </a:gs>
            <a:gs pos="100000">
              <a:schemeClr val="accent5">
                <a:hueOff val="1573482"/>
                <a:satOff val="36011"/>
                <a:lumOff val="-7795"/>
                <a:alphaOff val="0"/>
                <a:shade val="78000"/>
                <a:satMod val="130000"/>
                <a:lumMod val="92000"/>
              </a:schemeClr>
            </a:gs>
          </a:gsLst>
          <a:lin ang="5400000" scaled="0"/>
        </a:gradFill>
        <a:ln w="9525" cap="flat" cmpd="sng" algn="ctr">
          <a:solidFill>
            <a:schemeClr val="accent5">
              <a:hueOff val="1573482"/>
              <a:satOff val="36011"/>
              <a:lumOff val="-7795"/>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39368" tIns="39368" rIns="39368" bIns="39368" numCol="1" spcCol="1270" anchor="ctr" anchorCtr="0">
          <a:noAutofit/>
        </a:bodyPr>
        <a:lstStyle/>
        <a:p>
          <a:pPr marL="0" lvl="0" indent="0" algn="ctr" defTabSz="2044700">
            <a:lnSpc>
              <a:spcPct val="90000"/>
            </a:lnSpc>
            <a:spcBef>
              <a:spcPct val="0"/>
            </a:spcBef>
            <a:spcAft>
              <a:spcPct val="35000"/>
            </a:spcAft>
            <a:buNone/>
          </a:pPr>
          <a:r>
            <a:rPr lang="en-US" sz="4600" kern="1200"/>
            <a:t>4</a:t>
          </a:r>
        </a:p>
      </dsp:txBody>
      <dsp:txXfrm>
        <a:off x="8122543" y="793931"/>
        <a:ext cx="717362" cy="717362"/>
      </dsp:txXfrm>
    </dsp:sp>
    <dsp:sp modelId="{2A46AAB0-7305-40BA-8D67-32CD8D980820}">
      <dsp:nvSpPr>
        <dsp:cNvPr id="0" name=""/>
        <dsp:cNvSpPr/>
      </dsp:nvSpPr>
      <dsp:spPr>
        <a:xfrm>
          <a:off x="7375956" y="1825464"/>
          <a:ext cx="2210535" cy="3378375"/>
        </a:xfrm>
        <a:prstGeom prst="upArrowCallout">
          <a:avLst>
            <a:gd name="adj1" fmla="val 50000"/>
            <a:gd name="adj2" fmla="val 20000"/>
            <a:gd name="adj3" fmla="val 20000"/>
            <a:gd name="adj4" fmla="val 100000"/>
          </a:avLst>
        </a:prstGeom>
        <a:solidFill>
          <a:schemeClr val="accent5">
            <a:tint val="40000"/>
            <a:alpha val="90000"/>
            <a:hueOff val="2276557"/>
            <a:satOff val="20024"/>
            <a:lumOff val="593"/>
            <a:alphaOff val="0"/>
          </a:schemeClr>
        </a:solidFill>
        <a:ln w="9525" cap="flat" cmpd="sng" algn="ctr">
          <a:solidFill>
            <a:schemeClr val="accent5">
              <a:tint val="40000"/>
              <a:alpha val="90000"/>
              <a:hueOff val="2276557"/>
              <a:satOff val="20024"/>
              <a:lumOff val="59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4370" tIns="165100" rIns="174370" bIns="165100" numCol="1" spcCol="1270" anchor="t" anchorCtr="0">
          <a:noAutofit/>
        </a:bodyPr>
        <a:lstStyle/>
        <a:p>
          <a:pPr marL="0" lvl="0" indent="0" algn="just"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4) GDPR personalisation: privacy computations :Perceived value is improved via the use of data-driven individualisation once personalisation can be visible before or during the stay such as preferences and needs in terms of the room, accessibility. </a:t>
          </a:r>
          <a:endParaRPr lang="en-US" sz="1400" kern="1200" dirty="0">
            <a:latin typeface="Times New Roman" panose="02020603050405020304" pitchFamily="18" charset="0"/>
            <a:cs typeface="Times New Roman" panose="02020603050405020304" pitchFamily="18" charset="0"/>
          </a:endParaRPr>
        </a:p>
      </dsp:txBody>
      <dsp:txXfrm>
        <a:off x="7375956" y="2267571"/>
        <a:ext cx="2210535" cy="2936268"/>
      </dsp:txXfrm>
    </dsp:sp>
    <dsp:sp modelId="{40265C04-D4AC-4C65-A36E-E05DDC885A60}">
      <dsp:nvSpPr>
        <dsp:cNvPr id="0" name=""/>
        <dsp:cNvSpPr/>
      </dsp:nvSpPr>
      <dsp:spPr>
        <a:xfrm>
          <a:off x="9832107" y="1152576"/>
          <a:ext cx="1105267" cy="72"/>
        </a:xfrm>
        <a:prstGeom prst="rect">
          <a:avLst/>
        </a:prstGeom>
        <a:solidFill>
          <a:schemeClr val="accent5">
            <a:tint val="40000"/>
            <a:alpha val="90000"/>
            <a:hueOff val="2483517"/>
            <a:satOff val="21844"/>
            <a:lumOff val="647"/>
            <a:alphaOff val="0"/>
          </a:schemeClr>
        </a:solidFill>
        <a:ln w="9525" cap="flat" cmpd="sng" algn="ctr">
          <a:solidFill>
            <a:schemeClr val="accent5">
              <a:tint val="40000"/>
              <a:alpha val="90000"/>
              <a:hueOff val="2483517"/>
              <a:satOff val="21844"/>
              <a:lumOff val="647"/>
              <a:alphaOff val="0"/>
            </a:schemeClr>
          </a:solidFill>
          <a:prstDash val="solid"/>
        </a:ln>
        <a:effectLst/>
      </dsp:spPr>
      <dsp:style>
        <a:lnRef idx="1">
          <a:scrgbClr r="0" g="0" b="0"/>
        </a:lnRef>
        <a:fillRef idx="1">
          <a:scrgbClr r="0" g="0" b="0"/>
        </a:fillRef>
        <a:effectRef idx="0">
          <a:scrgbClr r="0" g="0" b="0"/>
        </a:effectRef>
        <a:fontRef idx="minor"/>
      </dsp:style>
    </dsp:sp>
    <dsp:sp modelId="{F6F3081C-7547-4220-BD38-BABA4B244FC7}">
      <dsp:nvSpPr>
        <dsp:cNvPr id="0" name=""/>
        <dsp:cNvSpPr/>
      </dsp:nvSpPr>
      <dsp:spPr>
        <a:xfrm>
          <a:off x="10430123" y="645360"/>
          <a:ext cx="1014504" cy="1014504"/>
        </a:xfrm>
        <a:prstGeom prst="ellipse">
          <a:avLst/>
        </a:prstGeom>
        <a:gradFill rotWithShape="0">
          <a:gsLst>
            <a:gs pos="0">
              <a:schemeClr val="accent5">
                <a:hueOff val="2097976"/>
                <a:satOff val="48015"/>
                <a:lumOff val="-10393"/>
                <a:alphaOff val="0"/>
                <a:tint val="98000"/>
                <a:satMod val="110000"/>
                <a:lumMod val="104000"/>
              </a:schemeClr>
            </a:gs>
            <a:gs pos="69000">
              <a:schemeClr val="accent5">
                <a:hueOff val="2097976"/>
                <a:satOff val="48015"/>
                <a:lumOff val="-10393"/>
                <a:alphaOff val="0"/>
                <a:shade val="88000"/>
                <a:satMod val="130000"/>
                <a:lumMod val="92000"/>
              </a:schemeClr>
            </a:gs>
            <a:gs pos="100000">
              <a:schemeClr val="accent5">
                <a:hueOff val="2097976"/>
                <a:satOff val="48015"/>
                <a:lumOff val="-10393"/>
                <a:alphaOff val="0"/>
                <a:shade val="78000"/>
                <a:satMod val="130000"/>
                <a:lumMod val="92000"/>
              </a:schemeClr>
            </a:gs>
          </a:gsLst>
          <a:lin ang="5400000" scaled="0"/>
        </a:gradFill>
        <a:ln w="9525" cap="flat" cmpd="sng" algn="ctr">
          <a:solidFill>
            <a:schemeClr val="accent5">
              <a:hueOff val="2097976"/>
              <a:satOff val="48015"/>
              <a:lumOff val="-10393"/>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39368" tIns="39368" rIns="39368" bIns="39368" numCol="1" spcCol="1270" anchor="ctr" anchorCtr="0">
          <a:noAutofit/>
        </a:bodyPr>
        <a:lstStyle/>
        <a:p>
          <a:pPr marL="0" lvl="0" indent="0" algn="ctr" defTabSz="2044700">
            <a:lnSpc>
              <a:spcPct val="90000"/>
            </a:lnSpc>
            <a:spcBef>
              <a:spcPct val="0"/>
            </a:spcBef>
            <a:spcAft>
              <a:spcPct val="35000"/>
            </a:spcAft>
            <a:buNone/>
          </a:pPr>
          <a:r>
            <a:rPr lang="en-US" sz="4600" kern="1200"/>
            <a:t>5</a:t>
          </a:r>
        </a:p>
      </dsp:txBody>
      <dsp:txXfrm>
        <a:off x="10578694" y="793931"/>
        <a:ext cx="717362" cy="717362"/>
      </dsp:txXfrm>
    </dsp:sp>
    <dsp:sp modelId="{7B35AA14-C391-4B89-8377-19A21AE3979A}">
      <dsp:nvSpPr>
        <dsp:cNvPr id="0" name=""/>
        <dsp:cNvSpPr/>
      </dsp:nvSpPr>
      <dsp:spPr>
        <a:xfrm>
          <a:off x="9832107" y="1825464"/>
          <a:ext cx="2210535" cy="3378375"/>
        </a:xfrm>
        <a:prstGeom prst="upArrowCallout">
          <a:avLst>
            <a:gd name="adj1" fmla="val 50000"/>
            <a:gd name="adj2" fmla="val 20000"/>
            <a:gd name="adj3" fmla="val 20000"/>
            <a:gd name="adj4" fmla="val 100000"/>
          </a:avLst>
        </a:prstGeom>
        <a:solidFill>
          <a:schemeClr val="accent5">
            <a:tint val="40000"/>
            <a:alpha val="90000"/>
            <a:hueOff val="2897436"/>
            <a:satOff val="25485"/>
            <a:lumOff val="755"/>
            <a:alphaOff val="0"/>
          </a:schemeClr>
        </a:solidFill>
        <a:ln w="9525" cap="flat" cmpd="sng" algn="ctr">
          <a:solidFill>
            <a:schemeClr val="accent5">
              <a:tint val="40000"/>
              <a:alpha val="90000"/>
              <a:hueOff val="2897436"/>
              <a:satOff val="25485"/>
              <a:lumOff val="7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4370" tIns="165100" rIns="174370" bIns="165100" numCol="1" spcCol="1270" anchor="t" anchorCtr="0">
          <a:noAutofit/>
        </a:bodyPr>
        <a:lstStyle/>
        <a:p>
          <a:pPr marL="0" lvl="0" indent="0" algn="just"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5) Human resource competency: addition, not subtraction : The AI-in-service view presented by Huang and Rust suggests to give up daily non-various and routine work to machines and relocate the human sense of empathy, creativity and problem solving. </a:t>
          </a:r>
          <a:endParaRPr lang="en-US" sz="1400" kern="1200" dirty="0">
            <a:latin typeface="Times New Roman" panose="02020603050405020304" pitchFamily="18" charset="0"/>
            <a:cs typeface="Times New Roman" panose="02020603050405020304" pitchFamily="18" charset="0"/>
          </a:endParaRPr>
        </a:p>
      </dsp:txBody>
      <dsp:txXfrm>
        <a:off x="9832107" y="2267571"/>
        <a:ext cx="2210535" cy="29362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37A0E-137D-4D2E-BF4C-4830A9693D43}">
      <dsp:nvSpPr>
        <dsp:cNvPr id="0" name=""/>
        <dsp:cNvSpPr/>
      </dsp:nvSpPr>
      <dsp:spPr>
        <a:xfrm>
          <a:off x="3103" y="535148"/>
          <a:ext cx="2461782" cy="3446494"/>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1930" tIns="330200" rIns="191930" bIns="330200" numCol="1" spcCol="1270" anchor="t" anchorCtr="0">
          <a:noAutofit/>
        </a:bodyPr>
        <a:lstStyle/>
        <a:p>
          <a:pPr marL="0" lvl="0" indent="0" algn="just"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Research Design: A qualitative secondary research study.</a:t>
          </a:r>
          <a:endParaRPr lang="en-US" sz="1600" kern="1200" dirty="0">
            <a:latin typeface="Times New Roman" panose="02020603050405020304" pitchFamily="18" charset="0"/>
            <a:cs typeface="Times New Roman" panose="02020603050405020304" pitchFamily="18" charset="0"/>
          </a:endParaRPr>
        </a:p>
      </dsp:txBody>
      <dsp:txXfrm>
        <a:off x="3103" y="1844816"/>
        <a:ext cx="2461782" cy="2067896"/>
      </dsp:txXfrm>
    </dsp:sp>
    <dsp:sp modelId="{1240AB9B-F60D-4745-9CD9-28510404D817}">
      <dsp:nvSpPr>
        <dsp:cNvPr id="0" name=""/>
        <dsp:cNvSpPr/>
      </dsp:nvSpPr>
      <dsp:spPr>
        <a:xfrm>
          <a:off x="717019" y="879797"/>
          <a:ext cx="1033948" cy="1033948"/>
        </a:xfrm>
        <a:prstGeom prst="ellips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0611" tIns="12700" rIns="8061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8437" y="1031215"/>
        <a:ext cx="731112" cy="731112"/>
      </dsp:txXfrm>
    </dsp:sp>
    <dsp:sp modelId="{0991741C-13C4-496C-9223-6E620439BE3D}">
      <dsp:nvSpPr>
        <dsp:cNvPr id="0" name=""/>
        <dsp:cNvSpPr/>
      </dsp:nvSpPr>
      <dsp:spPr>
        <a:xfrm>
          <a:off x="3103" y="3981570"/>
          <a:ext cx="2461782" cy="72"/>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5780AFE-51D0-4CD4-A54C-8D1BC40EBC92}">
      <dsp:nvSpPr>
        <dsp:cNvPr id="0" name=""/>
        <dsp:cNvSpPr/>
      </dsp:nvSpPr>
      <dsp:spPr>
        <a:xfrm>
          <a:off x="2711063" y="535148"/>
          <a:ext cx="2461782" cy="3446494"/>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1930" tIns="330200" rIns="191930" bIns="330200" numCol="1" spcCol="1270" anchor="t" anchorCtr="0">
          <a:noAutofit/>
        </a:bodyPr>
        <a:lstStyle/>
        <a:p>
          <a:pPr marL="0" lvl="0" indent="0" algn="just"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It applied the PESTEL analysis and the most important theories (TAM, SERVQUAL, Service Encounter Framework).</a:t>
          </a:r>
          <a:endParaRPr lang="en-US" sz="1600" kern="1200">
            <a:latin typeface="Times New Roman" panose="02020603050405020304" pitchFamily="18" charset="0"/>
            <a:cs typeface="Times New Roman" panose="02020603050405020304" pitchFamily="18" charset="0"/>
          </a:endParaRPr>
        </a:p>
      </dsp:txBody>
      <dsp:txXfrm>
        <a:off x="2711063" y="1844816"/>
        <a:ext cx="2461782" cy="2067896"/>
      </dsp:txXfrm>
    </dsp:sp>
    <dsp:sp modelId="{9B7D302C-6078-48A0-8E32-8DA93E00A405}">
      <dsp:nvSpPr>
        <dsp:cNvPr id="0" name=""/>
        <dsp:cNvSpPr/>
      </dsp:nvSpPr>
      <dsp:spPr>
        <a:xfrm>
          <a:off x="3424980" y="879797"/>
          <a:ext cx="1033948" cy="1033948"/>
        </a:xfrm>
        <a:prstGeom prst="ellipse">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0611" tIns="12700" rIns="8061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76398" y="1031215"/>
        <a:ext cx="731112" cy="731112"/>
      </dsp:txXfrm>
    </dsp:sp>
    <dsp:sp modelId="{85163ADC-707B-4D91-89C7-A3582057C239}">
      <dsp:nvSpPr>
        <dsp:cNvPr id="0" name=""/>
        <dsp:cNvSpPr/>
      </dsp:nvSpPr>
      <dsp:spPr>
        <a:xfrm>
          <a:off x="2711063" y="3981570"/>
          <a:ext cx="2461782" cy="72"/>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CBF58B2-FF85-402C-8C7F-D1FF3C4FC3F8}">
      <dsp:nvSpPr>
        <dsp:cNvPr id="0" name=""/>
        <dsp:cNvSpPr/>
      </dsp:nvSpPr>
      <dsp:spPr>
        <a:xfrm>
          <a:off x="5419023" y="535148"/>
          <a:ext cx="2461782" cy="3446494"/>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1930" tIns="330200" rIns="191930" bIns="330200" numCol="1" spcCol="1270" anchor="t" anchorCtr="0">
          <a:noAutofit/>
        </a:bodyPr>
        <a:lstStyle/>
        <a:p>
          <a:pPr marL="0" lvl="0" indent="0" algn="just"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Rationale: The Artificial Intelligence The adoption of Artificial Intelligence (AI)-human cooperation in the small hotels in the United Kingdom Z Hotel Group.</a:t>
          </a:r>
          <a:endParaRPr lang="en-US" sz="1600" kern="1200">
            <a:latin typeface="Times New Roman" panose="02020603050405020304" pitchFamily="18" charset="0"/>
            <a:cs typeface="Times New Roman" panose="02020603050405020304" pitchFamily="18" charset="0"/>
          </a:endParaRPr>
        </a:p>
      </dsp:txBody>
      <dsp:txXfrm>
        <a:off x="5419023" y="1844816"/>
        <a:ext cx="2461782" cy="2067896"/>
      </dsp:txXfrm>
    </dsp:sp>
    <dsp:sp modelId="{24C9C89B-7E08-4D68-B005-C6A8D55C147D}">
      <dsp:nvSpPr>
        <dsp:cNvPr id="0" name=""/>
        <dsp:cNvSpPr/>
      </dsp:nvSpPr>
      <dsp:spPr>
        <a:xfrm>
          <a:off x="6132940" y="879797"/>
          <a:ext cx="1033948" cy="1033948"/>
        </a:xfrm>
        <a:prstGeom prst="ellipse">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0611" tIns="12700" rIns="8061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84358" y="1031215"/>
        <a:ext cx="731112" cy="731112"/>
      </dsp:txXfrm>
    </dsp:sp>
    <dsp:sp modelId="{AC397C48-6132-4334-86C1-97EAAA46E90E}">
      <dsp:nvSpPr>
        <dsp:cNvPr id="0" name=""/>
        <dsp:cNvSpPr/>
      </dsp:nvSpPr>
      <dsp:spPr>
        <a:xfrm>
          <a:off x="5419023" y="3981570"/>
          <a:ext cx="2461782" cy="72"/>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40B6598-D1B3-4384-B254-DAA461E8FBB4}">
      <dsp:nvSpPr>
        <dsp:cNvPr id="0" name=""/>
        <dsp:cNvSpPr/>
      </dsp:nvSpPr>
      <dsp:spPr>
        <a:xfrm>
          <a:off x="8126983" y="535148"/>
          <a:ext cx="2461782" cy="3446494"/>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1930" tIns="330200" rIns="191930" bIns="330200" numCol="1" spcCol="1270" anchor="t" anchorCtr="0">
          <a:noAutofit/>
        </a:bodyPr>
        <a:lstStyle/>
        <a:p>
          <a:pPr marL="0" lvl="0" indent="0" algn="just"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Purpose: To correlate the external environmental impact suggested by the behavioural theory as a review of operations and emotional impact of AI to the hospitality industry.</a:t>
          </a:r>
          <a:endParaRPr lang="en-US" sz="1600" kern="1200" dirty="0">
            <a:latin typeface="Times New Roman" panose="02020603050405020304" pitchFamily="18" charset="0"/>
            <a:cs typeface="Times New Roman" panose="02020603050405020304" pitchFamily="18" charset="0"/>
          </a:endParaRPr>
        </a:p>
      </dsp:txBody>
      <dsp:txXfrm>
        <a:off x="8126983" y="1844816"/>
        <a:ext cx="2461782" cy="2067896"/>
      </dsp:txXfrm>
    </dsp:sp>
    <dsp:sp modelId="{E831A290-1A81-47A1-ADA3-A43ED42E7AFD}">
      <dsp:nvSpPr>
        <dsp:cNvPr id="0" name=""/>
        <dsp:cNvSpPr/>
      </dsp:nvSpPr>
      <dsp:spPr>
        <a:xfrm>
          <a:off x="8840900" y="879797"/>
          <a:ext cx="1033948" cy="1033948"/>
        </a:xfrm>
        <a:prstGeom prst="ellips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80611" tIns="12700" rIns="80611"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92318" y="1031215"/>
        <a:ext cx="731112" cy="731112"/>
      </dsp:txXfrm>
    </dsp:sp>
    <dsp:sp modelId="{D156B638-4432-4F2A-BA4A-7601884D1162}">
      <dsp:nvSpPr>
        <dsp:cNvPr id="0" name=""/>
        <dsp:cNvSpPr/>
      </dsp:nvSpPr>
      <dsp:spPr>
        <a:xfrm>
          <a:off x="8126983" y="3981570"/>
          <a:ext cx="2461782" cy="72"/>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D6100-5E70-44FC-AA49-D6FBE4E624F2}">
      <dsp:nvSpPr>
        <dsp:cNvPr id="0" name=""/>
        <dsp:cNvSpPr/>
      </dsp:nvSpPr>
      <dsp:spPr>
        <a:xfrm>
          <a:off x="679233" y="1495"/>
          <a:ext cx="3150393" cy="1890235"/>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Political: The UK hospitality sector is experiencing long-term labour short and restricted immigration strategies post Brexit. Governmental projects, such as the UK AI Sector Deal (BEIS, 2022) </a:t>
          </a:r>
          <a:endParaRPr lang="en-US" sz="1600" kern="1200" dirty="0">
            <a:solidFill>
              <a:schemeClr val="bg1"/>
            </a:solidFill>
            <a:latin typeface="Times New Roman" panose="02020603050405020304" pitchFamily="18" charset="0"/>
            <a:cs typeface="Times New Roman" panose="02020603050405020304" pitchFamily="18" charset="0"/>
          </a:endParaRPr>
        </a:p>
      </dsp:txBody>
      <dsp:txXfrm>
        <a:off x="679233" y="1495"/>
        <a:ext cx="3150393" cy="1890235"/>
      </dsp:txXfrm>
    </dsp:sp>
    <dsp:sp modelId="{FCD90F00-784A-4180-A215-7DD00B1BFC0E}">
      <dsp:nvSpPr>
        <dsp:cNvPr id="0" name=""/>
        <dsp:cNvSpPr/>
      </dsp:nvSpPr>
      <dsp:spPr>
        <a:xfrm>
          <a:off x="4144666" y="1495"/>
          <a:ext cx="3150393" cy="1890235"/>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bg1"/>
              </a:solidFill>
              <a:latin typeface="Times New Roman" panose="02020603050405020304" pitchFamily="18" charset="0"/>
              <a:cs typeface="Times New Roman" panose="02020603050405020304" pitchFamily="18" charset="0"/>
            </a:rPr>
            <a:t>Economic: Hotel profit margins have been tight since the pandemic due to inflation and wage increase. AI helps to make the processes of front-desk and communication cost-efficient since it automates them</a:t>
          </a:r>
          <a:endParaRPr lang="en-US" sz="1600" kern="1200">
            <a:solidFill>
              <a:schemeClr val="bg1"/>
            </a:solidFill>
            <a:latin typeface="Times New Roman" panose="02020603050405020304" pitchFamily="18" charset="0"/>
            <a:cs typeface="Times New Roman" panose="02020603050405020304" pitchFamily="18" charset="0"/>
          </a:endParaRPr>
        </a:p>
      </dsp:txBody>
      <dsp:txXfrm>
        <a:off x="4144666" y="1495"/>
        <a:ext cx="3150393" cy="1890235"/>
      </dsp:txXfrm>
    </dsp:sp>
    <dsp:sp modelId="{6170B18A-9294-40DB-BAD7-24F1B20EBBF5}">
      <dsp:nvSpPr>
        <dsp:cNvPr id="0" name=""/>
        <dsp:cNvSpPr/>
      </dsp:nvSpPr>
      <dsp:spPr>
        <a:xfrm>
          <a:off x="7610098" y="1495"/>
          <a:ext cx="3150393" cy="1890235"/>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bg1"/>
              </a:solidFill>
              <a:latin typeface="Times New Roman" panose="02020603050405020304" pitchFamily="18" charset="0"/>
              <a:cs typeface="Times New Roman" panose="02020603050405020304" pitchFamily="18" charset="0"/>
            </a:rPr>
            <a:t>Social: The anticipations of customers have changed towards independence and promptness. The young tourists are getting more accustomed to digitized solutions in the form of check-in, access to the rooms and services (Bagadiya and Kathiriya, 2024). </a:t>
          </a:r>
          <a:endParaRPr lang="en-US" sz="1600" kern="1200">
            <a:solidFill>
              <a:schemeClr val="bg1"/>
            </a:solidFill>
            <a:latin typeface="Times New Roman" panose="02020603050405020304" pitchFamily="18" charset="0"/>
            <a:cs typeface="Times New Roman" panose="02020603050405020304" pitchFamily="18" charset="0"/>
          </a:endParaRPr>
        </a:p>
      </dsp:txBody>
      <dsp:txXfrm>
        <a:off x="7610098" y="1495"/>
        <a:ext cx="3150393" cy="1890235"/>
      </dsp:txXfrm>
    </dsp:sp>
    <dsp:sp modelId="{0D1DEB50-659E-4207-B495-F9338F8EEEA6}">
      <dsp:nvSpPr>
        <dsp:cNvPr id="0" name=""/>
        <dsp:cNvSpPr/>
      </dsp:nvSpPr>
      <dsp:spPr>
        <a:xfrm>
          <a:off x="679233" y="2206771"/>
          <a:ext cx="3150393" cy="1890235"/>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bg1"/>
              </a:solidFill>
              <a:latin typeface="Times New Roman" panose="02020603050405020304" pitchFamily="18" charset="0"/>
              <a:cs typeface="Times New Roman" panose="02020603050405020304" pitchFamily="18" charset="0"/>
            </a:rPr>
            <a:t>Technological: The recent fast developments in AI, in particular, natural language processing and predictive analytics, have rendered guest-facing automation inexpensive even by the standards of smaller hotels.</a:t>
          </a:r>
          <a:endParaRPr lang="en-US" sz="1600" kern="1200">
            <a:solidFill>
              <a:schemeClr val="bg1"/>
            </a:solidFill>
            <a:latin typeface="Times New Roman" panose="02020603050405020304" pitchFamily="18" charset="0"/>
            <a:cs typeface="Times New Roman" panose="02020603050405020304" pitchFamily="18" charset="0"/>
          </a:endParaRPr>
        </a:p>
      </dsp:txBody>
      <dsp:txXfrm>
        <a:off x="679233" y="2206771"/>
        <a:ext cx="3150393" cy="1890235"/>
      </dsp:txXfrm>
    </dsp:sp>
    <dsp:sp modelId="{1E51BC3A-DB88-4E39-A671-7E95BDE95CAD}">
      <dsp:nvSpPr>
        <dsp:cNvPr id="0" name=""/>
        <dsp:cNvSpPr/>
      </dsp:nvSpPr>
      <dsp:spPr>
        <a:xfrm>
          <a:off x="4144666" y="2206771"/>
          <a:ext cx="3150393" cy="1890235"/>
        </a:xfrm>
        <a:prstGeom prst="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bg1"/>
              </a:solidFill>
              <a:latin typeface="Times New Roman" panose="02020603050405020304" pitchFamily="18" charset="0"/>
              <a:cs typeface="Times New Roman" panose="02020603050405020304" pitchFamily="18" charset="0"/>
            </a:rPr>
            <a:t>Environmental: AI is an indirect contributor to sustainability. Self-regulated energy management, active maintenance, and electronic check-ins prevent wastage and the use of resources (Zahidi et al., 2024).  </a:t>
          </a:r>
          <a:endParaRPr lang="en-US" sz="1600" kern="1200">
            <a:solidFill>
              <a:schemeClr val="bg1"/>
            </a:solidFill>
            <a:latin typeface="Times New Roman" panose="02020603050405020304" pitchFamily="18" charset="0"/>
            <a:cs typeface="Times New Roman" panose="02020603050405020304" pitchFamily="18" charset="0"/>
          </a:endParaRPr>
        </a:p>
      </dsp:txBody>
      <dsp:txXfrm>
        <a:off x="4144666" y="2206771"/>
        <a:ext cx="3150393" cy="1890235"/>
      </dsp:txXfrm>
    </dsp:sp>
    <dsp:sp modelId="{B8D56E96-410F-4CE1-9F92-5BD0BF9AE6D6}">
      <dsp:nvSpPr>
        <dsp:cNvPr id="0" name=""/>
        <dsp:cNvSpPr/>
      </dsp:nvSpPr>
      <dsp:spPr>
        <a:xfrm>
          <a:off x="7610098" y="2206771"/>
          <a:ext cx="3150393" cy="1890235"/>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latin typeface="Times New Roman" panose="02020603050405020304" pitchFamily="18" charset="0"/>
              <a:cs typeface="Times New Roman" panose="02020603050405020304" pitchFamily="18" charset="0"/>
            </a:rPr>
            <a:t>Legal: The use of AI collides with the General Data Protection Regulation (GDPR). Individualised service uses sensitive information, such as preferences, demographics and history. </a:t>
          </a:r>
          <a:endParaRPr lang="en-US" sz="1600" kern="1200" dirty="0">
            <a:solidFill>
              <a:schemeClr val="bg1"/>
            </a:solidFill>
            <a:latin typeface="Times New Roman" panose="02020603050405020304" pitchFamily="18" charset="0"/>
            <a:cs typeface="Times New Roman" panose="02020603050405020304" pitchFamily="18" charset="0"/>
          </a:endParaRPr>
        </a:p>
      </dsp:txBody>
      <dsp:txXfrm>
        <a:off x="7610098" y="2206771"/>
        <a:ext cx="3150393" cy="18902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E66E0D-3AFD-415E-95E9-522980707390}">
      <dsp:nvSpPr>
        <dsp:cNvPr id="0" name=""/>
        <dsp:cNvSpPr/>
      </dsp:nvSpPr>
      <dsp:spPr>
        <a:xfrm>
          <a:off x="0" y="522"/>
          <a:ext cx="11783135" cy="12226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779356-59E9-460E-BC9D-248F92C2D6F1}">
      <dsp:nvSpPr>
        <dsp:cNvPr id="0" name=""/>
        <dsp:cNvSpPr/>
      </dsp:nvSpPr>
      <dsp:spPr>
        <a:xfrm>
          <a:off x="369838" y="275609"/>
          <a:ext cx="672433" cy="6724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77FD96-028C-44F7-ACEA-E16AE647DF8A}">
      <dsp:nvSpPr>
        <dsp:cNvPr id="0" name=""/>
        <dsp:cNvSpPr/>
      </dsp:nvSpPr>
      <dsp:spPr>
        <a:xfrm>
          <a:off x="1412110" y="522"/>
          <a:ext cx="10371024" cy="122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393" tIns="129393" rIns="129393" bIns="129393"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Technology Acceptance Model (TAM) and UTAUT interpret the guest anticipated adoption of AI by demonstrating perceived usefulness, ease of use, and social influence. The aptly designed AI systems with easy interfaces encourage acceptance, yet overly anthropomorphic ones are uncomfortable </a:t>
          </a:r>
          <a:endParaRPr lang="en-US" sz="1800" kern="1200" dirty="0">
            <a:latin typeface="Times New Roman" panose="02020603050405020304" pitchFamily="18" charset="0"/>
            <a:cs typeface="Times New Roman" panose="02020603050405020304" pitchFamily="18" charset="0"/>
          </a:endParaRPr>
        </a:p>
      </dsp:txBody>
      <dsp:txXfrm>
        <a:off x="1412110" y="522"/>
        <a:ext cx="10371024" cy="1222606"/>
      </dsp:txXfrm>
    </dsp:sp>
    <dsp:sp modelId="{E95C9FFE-8918-41B1-A344-CE1BBD5B6CF1}">
      <dsp:nvSpPr>
        <dsp:cNvPr id="0" name=""/>
        <dsp:cNvSpPr/>
      </dsp:nvSpPr>
      <dsp:spPr>
        <a:xfrm>
          <a:off x="0" y="1528781"/>
          <a:ext cx="11783135" cy="12226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FC0D5-B5DB-4AF8-B63F-D62619CF837F}">
      <dsp:nvSpPr>
        <dsp:cNvPr id="0" name=""/>
        <dsp:cNvSpPr/>
      </dsp:nvSpPr>
      <dsp:spPr>
        <a:xfrm>
          <a:off x="369838" y="1803867"/>
          <a:ext cx="672433" cy="6724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CE69A5-A98E-43C0-B39C-39F334757A69}">
      <dsp:nvSpPr>
        <dsp:cNvPr id="0" name=""/>
        <dsp:cNvSpPr/>
      </dsp:nvSpPr>
      <dsp:spPr>
        <a:xfrm>
          <a:off x="1412110" y="1528781"/>
          <a:ext cx="10371024" cy="122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393" tIns="129393" rIns="129393" bIns="129393" numCol="1" spcCol="1270" anchor="ctr" anchorCtr="0">
          <a:noAutofit/>
        </a:bodyPr>
        <a:lstStyle/>
        <a:p>
          <a:pPr marL="0" lvl="0" indent="0" algn="l"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Service Encounter Framework separates service functional and emotional aspects. AI manages to improve reliability and responsiveness (two dimensions of SERVQUAL) but cannot replace empathy or trust when it comes to service recovery (Liu and Hung, 2021).</a:t>
          </a:r>
          <a:endParaRPr lang="en-US" sz="1800" kern="1200">
            <a:latin typeface="Times New Roman" panose="02020603050405020304" pitchFamily="18" charset="0"/>
            <a:cs typeface="Times New Roman" panose="02020603050405020304" pitchFamily="18" charset="0"/>
          </a:endParaRPr>
        </a:p>
      </dsp:txBody>
      <dsp:txXfrm>
        <a:off x="1412110" y="1528781"/>
        <a:ext cx="10371024" cy="1222606"/>
      </dsp:txXfrm>
    </dsp:sp>
    <dsp:sp modelId="{99D327E6-8894-4D1C-9CBC-9D960949EB36}">
      <dsp:nvSpPr>
        <dsp:cNvPr id="0" name=""/>
        <dsp:cNvSpPr/>
      </dsp:nvSpPr>
      <dsp:spPr>
        <a:xfrm>
          <a:off x="0" y="3057039"/>
          <a:ext cx="11783135" cy="122260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F3EB9-E278-465F-8CD3-0B28A0E2403D}">
      <dsp:nvSpPr>
        <dsp:cNvPr id="0" name=""/>
        <dsp:cNvSpPr/>
      </dsp:nvSpPr>
      <dsp:spPr>
        <a:xfrm>
          <a:off x="369838" y="3332126"/>
          <a:ext cx="672433" cy="6724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3E0E7F-1623-4551-84B7-5A804D4CF72D}">
      <dsp:nvSpPr>
        <dsp:cNvPr id="0" name=""/>
        <dsp:cNvSpPr/>
      </dsp:nvSpPr>
      <dsp:spPr>
        <a:xfrm>
          <a:off x="1412110" y="3057039"/>
          <a:ext cx="10371024" cy="1222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393" tIns="129393" rIns="129393" bIns="129393"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This view is supported by the AI-in-Service Theory (Huang and Rust, 2018) which predicts that there should be a complementary relationship based on the repetitive tasks which are robotized by AI and the response of empathy, creativity, and moral judgment which is provided by human beings. Such dynamic can be heard in industry cases. YOTEL and </a:t>
          </a:r>
          <a:r>
            <a:rPr lang="en-GB" sz="1800" kern="1200" dirty="0" err="1">
              <a:latin typeface="Times New Roman" panose="02020603050405020304" pitchFamily="18" charset="0"/>
              <a:cs typeface="Times New Roman" panose="02020603050405020304" pitchFamily="18" charset="0"/>
            </a:rPr>
            <a:t>CitizenM</a:t>
          </a:r>
          <a:r>
            <a:rPr lang="en-GB" sz="1800" kern="1200" dirty="0">
              <a:latin typeface="Times New Roman" panose="02020603050405020304" pitchFamily="18" charset="0"/>
              <a:cs typeface="Times New Roman" panose="02020603050405020304" pitchFamily="18" charset="0"/>
            </a:rPr>
            <a:t> </a:t>
          </a:r>
          <a:endParaRPr lang="en-US" sz="1800" kern="1200" dirty="0">
            <a:latin typeface="Times New Roman" panose="02020603050405020304" pitchFamily="18" charset="0"/>
            <a:cs typeface="Times New Roman" panose="02020603050405020304" pitchFamily="18" charset="0"/>
          </a:endParaRPr>
        </a:p>
      </dsp:txBody>
      <dsp:txXfrm>
        <a:off x="1412110" y="3057039"/>
        <a:ext cx="10371024" cy="12226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5692D-D42C-493E-A5ED-8836EF2F776B}">
      <dsp:nvSpPr>
        <dsp:cNvPr id="0" name=""/>
        <dsp:cNvSpPr/>
      </dsp:nvSpPr>
      <dsp:spPr>
        <a:xfrm>
          <a:off x="835390" y="163462"/>
          <a:ext cx="681855" cy="681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56C706-D5B8-4ADF-8BE5-50AA677E4D9F}">
      <dsp:nvSpPr>
        <dsp:cNvPr id="0" name=""/>
        <dsp:cNvSpPr/>
      </dsp:nvSpPr>
      <dsp:spPr>
        <a:xfrm>
          <a:off x="418700" y="1186252"/>
          <a:ext cx="1515234" cy="125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Strengths: Saving of time, 24 hours, personalisation and long life advantages.</a:t>
          </a:r>
          <a:endParaRPr lang="en-US" sz="1400" kern="1200" dirty="0">
            <a:latin typeface="Times New Roman" panose="02020603050405020304" pitchFamily="18" charset="0"/>
            <a:cs typeface="Times New Roman" panose="02020603050405020304" pitchFamily="18" charset="0"/>
          </a:endParaRPr>
        </a:p>
      </dsp:txBody>
      <dsp:txXfrm>
        <a:off x="418700" y="1186252"/>
        <a:ext cx="1515234" cy="1250068"/>
      </dsp:txXfrm>
    </dsp:sp>
    <dsp:sp modelId="{9F3508F9-FB2F-49F8-82DB-B0E5B51EAB5F}">
      <dsp:nvSpPr>
        <dsp:cNvPr id="0" name=""/>
        <dsp:cNvSpPr/>
      </dsp:nvSpPr>
      <dsp:spPr>
        <a:xfrm>
          <a:off x="2615790" y="163462"/>
          <a:ext cx="681855" cy="681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B51099-53BD-4357-A336-57BC1746539D}">
      <dsp:nvSpPr>
        <dsp:cNvPr id="0" name=""/>
        <dsp:cNvSpPr/>
      </dsp:nvSpPr>
      <dsp:spPr>
        <a:xfrm>
          <a:off x="2199101" y="1186252"/>
          <a:ext cx="1515234" cy="125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Limitations: Employees will be anxious due to the anonymous nature, information privacy as will be discussed further, and fear of not retaining the work will make them anxious.</a:t>
          </a:r>
          <a:endParaRPr lang="en-US" sz="1400" kern="1200">
            <a:latin typeface="Times New Roman" panose="02020603050405020304" pitchFamily="18" charset="0"/>
            <a:cs typeface="Times New Roman" panose="02020603050405020304" pitchFamily="18" charset="0"/>
          </a:endParaRPr>
        </a:p>
      </dsp:txBody>
      <dsp:txXfrm>
        <a:off x="2199101" y="1186252"/>
        <a:ext cx="1515234" cy="1250068"/>
      </dsp:txXfrm>
    </dsp:sp>
    <dsp:sp modelId="{891A2C74-418C-4C83-AEDE-39E6FE90FD8F}">
      <dsp:nvSpPr>
        <dsp:cNvPr id="0" name=""/>
        <dsp:cNvSpPr/>
      </dsp:nvSpPr>
      <dsp:spPr>
        <a:xfrm>
          <a:off x="4396191" y="163462"/>
          <a:ext cx="681855" cy="681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DB66F7-0880-4B4A-9AFB-96AAF0E0F5D4}">
      <dsp:nvSpPr>
        <dsp:cNvPr id="0" name=""/>
        <dsp:cNvSpPr/>
      </dsp:nvSpPr>
      <dsp:spPr>
        <a:xfrm>
          <a:off x="3979501" y="1186252"/>
          <a:ext cx="1515234" cy="125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Key Insight: Success equils High-tech, High-touch as the AI may not be able to substitute the human touch, however, it will be improved.</a:t>
          </a:r>
          <a:endParaRPr lang="en-US" sz="1400" kern="1200">
            <a:latin typeface="Times New Roman" panose="02020603050405020304" pitchFamily="18" charset="0"/>
            <a:cs typeface="Times New Roman" panose="02020603050405020304" pitchFamily="18" charset="0"/>
          </a:endParaRPr>
        </a:p>
      </dsp:txBody>
      <dsp:txXfrm>
        <a:off x="3979501" y="1186252"/>
        <a:ext cx="1515234" cy="1250068"/>
      </dsp:txXfrm>
    </dsp:sp>
    <dsp:sp modelId="{6733E35A-9205-46CA-92BB-C3B2615B9ADE}">
      <dsp:nvSpPr>
        <dsp:cNvPr id="0" name=""/>
        <dsp:cNvSpPr/>
      </dsp:nvSpPr>
      <dsp:spPr>
        <a:xfrm>
          <a:off x="2615790" y="2815129"/>
          <a:ext cx="681855" cy="681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9EBD65-1F15-4AF1-9EF8-5BAB2495E5CD}">
      <dsp:nvSpPr>
        <dsp:cNvPr id="0" name=""/>
        <dsp:cNvSpPr/>
      </dsp:nvSpPr>
      <dsp:spPr>
        <a:xfrm>
          <a:off x="2199101" y="3837918"/>
          <a:ext cx="1515234" cy="125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Focus on the value of moral information and empathetic design on personnel development and make it a lasting value.</a:t>
          </a:r>
          <a:endParaRPr lang="en-US" sz="1400" kern="1200" dirty="0">
            <a:latin typeface="Times New Roman" panose="02020603050405020304" pitchFamily="18" charset="0"/>
            <a:cs typeface="Times New Roman" panose="02020603050405020304" pitchFamily="18" charset="0"/>
          </a:endParaRPr>
        </a:p>
      </dsp:txBody>
      <dsp:txXfrm>
        <a:off x="2199101" y="3837918"/>
        <a:ext cx="1515234" cy="12500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96079-F41D-404D-B722-9DAD7F7947CB}">
      <dsp:nvSpPr>
        <dsp:cNvPr id="0" name=""/>
        <dsp:cNvSpPr/>
      </dsp:nvSpPr>
      <dsp:spPr>
        <a:xfrm>
          <a:off x="1253" y="745542"/>
          <a:ext cx="2673681" cy="160420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solidFill>
                <a:schemeClr val="bg1"/>
              </a:solidFill>
              <a:latin typeface="Times New Roman" panose="02020603050405020304" pitchFamily="18" charset="0"/>
              <a:cs typeface="Times New Roman" panose="02020603050405020304" pitchFamily="18" charset="0"/>
            </a:rPr>
            <a:t>The paper has examined the potential of AI-human partnerships in revolutionizing the hospitality sector through the example of The Z Hotel Group. </a:t>
          </a:r>
          <a:endParaRPr lang="en-US" sz="1400" kern="1200" dirty="0">
            <a:solidFill>
              <a:schemeClr val="bg1"/>
            </a:solidFill>
            <a:latin typeface="Times New Roman" panose="02020603050405020304" pitchFamily="18" charset="0"/>
            <a:cs typeface="Times New Roman" panose="02020603050405020304" pitchFamily="18" charset="0"/>
          </a:endParaRPr>
        </a:p>
      </dsp:txBody>
      <dsp:txXfrm>
        <a:off x="48239" y="792528"/>
        <a:ext cx="2579709" cy="1510236"/>
      </dsp:txXfrm>
    </dsp:sp>
    <dsp:sp modelId="{B190A47A-B034-409B-B3C5-A04F31234C6E}">
      <dsp:nvSpPr>
        <dsp:cNvPr id="0" name=""/>
        <dsp:cNvSpPr/>
      </dsp:nvSpPr>
      <dsp:spPr>
        <a:xfrm>
          <a:off x="2910218" y="1216110"/>
          <a:ext cx="566820" cy="663072"/>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2910218" y="1348724"/>
        <a:ext cx="396774" cy="397844"/>
      </dsp:txXfrm>
    </dsp:sp>
    <dsp:sp modelId="{A27FB5DA-FDC3-4709-BC62-4DAA4EBBAE13}">
      <dsp:nvSpPr>
        <dsp:cNvPr id="0" name=""/>
        <dsp:cNvSpPr/>
      </dsp:nvSpPr>
      <dsp:spPr>
        <a:xfrm>
          <a:off x="3744407" y="745542"/>
          <a:ext cx="2673681" cy="160420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a:solidFill>
                <a:schemeClr val="bg1"/>
              </a:solidFill>
              <a:latin typeface="Times New Roman" panose="02020603050405020304" pitchFamily="18" charset="0"/>
              <a:cs typeface="Times New Roman" panose="02020603050405020304" pitchFamily="18" charset="0"/>
            </a:rPr>
            <a:t>The results indicate that, as much as AI increases efficiency, consistency and personalisation of the guest, it lacks feeling that is the core element of hospitality. </a:t>
          </a:r>
          <a:endParaRPr lang="en-US" sz="1400" kern="1200">
            <a:solidFill>
              <a:schemeClr val="bg1"/>
            </a:solidFill>
            <a:latin typeface="Times New Roman" panose="02020603050405020304" pitchFamily="18" charset="0"/>
            <a:cs typeface="Times New Roman" panose="02020603050405020304" pitchFamily="18" charset="0"/>
          </a:endParaRPr>
        </a:p>
      </dsp:txBody>
      <dsp:txXfrm>
        <a:off x="3791393" y="792528"/>
        <a:ext cx="2579709" cy="1510236"/>
      </dsp:txXfrm>
    </dsp:sp>
    <dsp:sp modelId="{922097E0-9CE6-4364-B8CB-642CECF94A7F}">
      <dsp:nvSpPr>
        <dsp:cNvPr id="0" name=""/>
        <dsp:cNvSpPr/>
      </dsp:nvSpPr>
      <dsp:spPr>
        <a:xfrm rot="5400000">
          <a:off x="4797837" y="2536908"/>
          <a:ext cx="566820" cy="663072"/>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4882325" y="2585034"/>
        <a:ext cx="397844" cy="396774"/>
      </dsp:txXfrm>
    </dsp:sp>
    <dsp:sp modelId="{3E42F74E-5B26-4304-BFF1-0F7C83EF402F}">
      <dsp:nvSpPr>
        <dsp:cNvPr id="0" name=""/>
        <dsp:cNvSpPr/>
      </dsp:nvSpPr>
      <dsp:spPr>
        <a:xfrm>
          <a:off x="3744407" y="3419223"/>
          <a:ext cx="2673681" cy="160420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solidFill>
                <a:schemeClr val="bg1"/>
              </a:solidFill>
              <a:latin typeface="Times New Roman" panose="02020603050405020304" pitchFamily="18" charset="0"/>
              <a:cs typeface="Times New Roman" panose="02020603050405020304" pitchFamily="18" charset="0"/>
            </a:rPr>
            <a:t>The most demanding issue in the industry is to involve a sustainable balance of technology and human warmth. It reveals in the research process that the future of hospitality is not to substitute human hands with machine hands, </a:t>
          </a:r>
          <a:endParaRPr lang="en-US" sz="1400" kern="1200" dirty="0">
            <a:solidFill>
              <a:schemeClr val="bg1"/>
            </a:solidFill>
            <a:latin typeface="Times New Roman" panose="02020603050405020304" pitchFamily="18" charset="0"/>
            <a:cs typeface="Times New Roman" panose="02020603050405020304" pitchFamily="18" charset="0"/>
          </a:endParaRPr>
        </a:p>
      </dsp:txBody>
      <dsp:txXfrm>
        <a:off x="3791393" y="3466209"/>
        <a:ext cx="2579709" cy="15102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E917F-E6D7-4F21-98CE-0FF98412FEF1}">
      <dsp:nvSpPr>
        <dsp:cNvPr id="0" name=""/>
        <dsp:cNvSpPr/>
      </dsp:nvSpPr>
      <dsp:spPr>
        <a:xfrm>
          <a:off x="4835" y="67871"/>
          <a:ext cx="1228818" cy="122881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60C572-EDFA-4AC8-80CE-62001BF0578B}">
      <dsp:nvSpPr>
        <dsp:cNvPr id="0" name=""/>
        <dsp:cNvSpPr/>
      </dsp:nvSpPr>
      <dsp:spPr>
        <a:xfrm>
          <a:off x="262887" y="325923"/>
          <a:ext cx="712714" cy="7127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CB12DD-AD50-48A4-B8A7-9A32033A7073}">
      <dsp:nvSpPr>
        <dsp:cNvPr id="0" name=""/>
        <dsp:cNvSpPr/>
      </dsp:nvSpPr>
      <dsp:spPr>
        <a:xfrm>
          <a:off x="1496972" y="67871"/>
          <a:ext cx="2896500" cy="12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Hotel and hospitality industry must strive to adopt the high-tech, high-touch strategy in which AI assists and does not supplant human service. </a:t>
          </a:r>
          <a:endParaRPr lang="en-US" sz="1600" b="1" kern="1200" dirty="0">
            <a:latin typeface="Times New Roman" panose="02020603050405020304" pitchFamily="18" charset="0"/>
            <a:cs typeface="Times New Roman" panose="02020603050405020304" pitchFamily="18" charset="0"/>
          </a:endParaRPr>
        </a:p>
      </dsp:txBody>
      <dsp:txXfrm>
        <a:off x="1496972" y="67871"/>
        <a:ext cx="2896500" cy="1228818"/>
      </dsp:txXfrm>
    </dsp:sp>
    <dsp:sp modelId="{03615E05-2929-435E-B963-9FB94E514E8C}">
      <dsp:nvSpPr>
        <dsp:cNvPr id="0" name=""/>
        <dsp:cNvSpPr/>
      </dsp:nvSpPr>
      <dsp:spPr>
        <a:xfrm>
          <a:off x="4898165" y="67871"/>
          <a:ext cx="1228818" cy="122881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9E745-6052-46F8-BDD9-E1EC19D764BF}">
      <dsp:nvSpPr>
        <dsp:cNvPr id="0" name=""/>
        <dsp:cNvSpPr/>
      </dsp:nvSpPr>
      <dsp:spPr>
        <a:xfrm>
          <a:off x="5156217" y="325923"/>
          <a:ext cx="712714" cy="7127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ADD11C-8515-46C9-ABC3-A7628F6095E2}">
      <dsp:nvSpPr>
        <dsp:cNvPr id="0" name=""/>
        <dsp:cNvSpPr/>
      </dsp:nvSpPr>
      <dsp:spPr>
        <a:xfrm>
          <a:off x="6390302" y="67871"/>
          <a:ext cx="2896500" cy="12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Small hotels must invest in employee training to increase digital collaboration competencies and decreasing changes resistance. </a:t>
          </a:r>
          <a:endParaRPr lang="en-US" sz="1600" b="1" kern="1200">
            <a:latin typeface="Times New Roman" panose="02020603050405020304" pitchFamily="18" charset="0"/>
            <a:cs typeface="Times New Roman" panose="02020603050405020304" pitchFamily="18" charset="0"/>
          </a:endParaRPr>
        </a:p>
      </dsp:txBody>
      <dsp:txXfrm>
        <a:off x="6390302" y="67871"/>
        <a:ext cx="2896500" cy="1228818"/>
      </dsp:txXfrm>
    </dsp:sp>
    <dsp:sp modelId="{914200F2-61BB-4781-A1DA-BC3FC4E3CBA8}">
      <dsp:nvSpPr>
        <dsp:cNvPr id="0" name=""/>
        <dsp:cNvSpPr/>
      </dsp:nvSpPr>
      <dsp:spPr>
        <a:xfrm>
          <a:off x="4835" y="1827864"/>
          <a:ext cx="1228818" cy="122881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51ADC-5568-47C4-9FB6-68264A9C4231}">
      <dsp:nvSpPr>
        <dsp:cNvPr id="0" name=""/>
        <dsp:cNvSpPr/>
      </dsp:nvSpPr>
      <dsp:spPr>
        <a:xfrm>
          <a:off x="262887" y="2085915"/>
          <a:ext cx="712714" cy="7127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A71936-2F9B-455D-8B1A-AF7B1F52505F}">
      <dsp:nvSpPr>
        <dsp:cNvPr id="0" name=""/>
        <dsp:cNvSpPr/>
      </dsp:nvSpPr>
      <dsp:spPr>
        <a:xfrm>
          <a:off x="1496972" y="1827864"/>
          <a:ext cx="2896500" cy="12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The use of transparent data and GDPR should be valued to ensure the trust of the guests. Innovative entrepreneurships in the future must aim at AI-assisted empathy technologies in which sentiment analysis and adaptive communications can be incorporated to enhance service recovery.</a:t>
          </a:r>
          <a:endParaRPr lang="en-US" sz="1600" b="1" kern="1200">
            <a:latin typeface="Times New Roman" panose="02020603050405020304" pitchFamily="18" charset="0"/>
            <a:cs typeface="Times New Roman" panose="02020603050405020304" pitchFamily="18" charset="0"/>
          </a:endParaRPr>
        </a:p>
      </dsp:txBody>
      <dsp:txXfrm>
        <a:off x="1496972" y="1827864"/>
        <a:ext cx="2896500" cy="1228818"/>
      </dsp:txXfrm>
    </dsp:sp>
    <dsp:sp modelId="{5C122A0E-F7E7-48A7-913F-E0516D8D6397}">
      <dsp:nvSpPr>
        <dsp:cNvPr id="0" name=""/>
        <dsp:cNvSpPr/>
      </dsp:nvSpPr>
      <dsp:spPr>
        <a:xfrm>
          <a:off x="4898165" y="1827864"/>
          <a:ext cx="1228818" cy="122881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ED919-2C79-4F9A-BF45-19FAB9313D09}">
      <dsp:nvSpPr>
        <dsp:cNvPr id="0" name=""/>
        <dsp:cNvSpPr/>
      </dsp:nvSpPr>
      <dsp:spPr>
        <a:xfrm>
          <a:off x="5156217" y="2085915"/>
          <a:ext cx="712714" cy="7127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60BAF5-6E01-4BE3-9119-AC67169017C3}">
      <dsp:nvSpPr>
        <dsp:cNvPr id="0" name=""/>
        <dsp:cNvSpPr/>
      </dsp:nvSpPr>
      <dsp:spPr>
        <a:xfrm>
          <a:off x="6390302" y="1827864"/>
          <a:ext cx="2896500" cy="12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The best practices should also be shared through the giants of the industry, as they have to form strong innovation systems, in which the technological development will not jeopardize the fundamental human principles that characterize hospitality.</a:t>
          </a:r>
          <a:endParaRPr lang="en-US" sz="1600" b="1" kern="1200" dirty="0">
            <a:latin typeface="Times New Roman" panose="02020603050405020304" pitchFamily="18" charset="0"/>
            <a:cs typeface="Times New Roman" panose="02020603050405020304" pitchFamily="18" charset="0"/>
          </a:endParaRPr>
        </a:p>
      </dsp:txBody>
      <dsp:txXfrm>
        <a:off x="6390302" y="1827864"/>
        <a:ext cx="2896500" cy="12288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D16D9-8FAA-4246-8EFC-916A1227E79F}" type="datetimeFigureOut">
              <a:rPr lang="en-GB" smtClean="0"/>
              <a:t>30/10/2025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C1F3B5-1360-452A-9DF3-6CCCB0D4F65B}" type="slidenum">
              <a:rPr lang="en-GB" smtClean="0"/>
              <a:t>‹#›</a:t>
            </a:fld>
            <a:endParaRPr lang="en-GB"/>
          </a:p>
        </p:txBody>
      </p:sp>
    </p:spTree>
    <p:extLst>
      <p:ext uri="{BB962C8B-B14F-4D97-AF65-F5344CB8AC3E}">
        <p14:creationId xmlns:p14="http://schemas.microsoft.com/office/powerpoint/2010/main" val="20139748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today I’ll be presenting my research on </a:t>
            </a:r>
            <a:r>
              <a:rPr lang="en-US" i="1" dirty="0"/>
              <a:t>Artificial Intelligence and Human Collaboration in the Hotel and Hospitality Sector: A Case Study of The Z Hotel Group</a:t>
            </a:r>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2</a:t>
            </a:fld>
            <a:endParaRPr lang="en-GB"/>
          </a:p>
        </p:txBody>
      </p:sp>
    </p:spTree>
    <p:extLst>
      <p:ext uri="{BB962C8B-B14F-4D97-AF65-F5344CB8AC3E}">
        <p14:creationId xmlns:p14="http://schemas.microsoft.com/office/powerpoint/2010/main" val="2751318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modern issue to research is Artificial Intelligence and human cooperation in the hotel and hospitality industry and the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sample will be The Z Hotel Group located in the United Kingdom. The theme is also very topical nowadays as AI is transforming the hotel industry and interactions with clients. Automated check-ins, chatbots, and data-driven personalisation are some of the technologies, which are assisting small hotels in overcoming significant obstacles workforce shortage, high operations, and the growing demands of customers on convenience and speed.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Nevertheless, human warmth, empathy and personal attachment had always been the foundation of the hospitality industry. That is where the dilemma is to strike the correct balance between digital efficiency and emotional appeal. This balance is well portrayed in the Z Hotel Group. It is famous with its service model of minimal-staffing and overly depends on automation, which allows an outlet to be responsive 24/7 without losing the sense of a boutique hotel. The analysis of how this organisation manages to incorporate AI without losing its human core will be an interesting example of how small hotels can survive in a competitive market dominated by technologies</a:t>
            </a:r>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3</a:t>
            </a:fld>
            <a:endParaRPr lang="en-GB"/>
          </a:p>
        </p:txBody>
      </p:sp>
    </p:spTree>
    <p:extLst>
      <p:ext uri="{BB962C8B-B14F-4D97-AF65-F5344CB8AC3E}">
        <p14:creationId xmlns:p14="http://schemas.microsoft.com/office/powerpoint/2010/main" val="2059684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given paper, the author concentrates on outlining the process of usage of AI-human cooperation in revamping the hospitals and in relation to the UK small hotels, specifically, the Z Hotel Group.</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1) Service Encounter Framework (functional vs. emotional).</a:t>
            </a:r>
          </a:p>
          <a:p>
            <a:r>
              <a:rPr lang="en-GB" sz="1200" kern="1200" dirty="0">
                <a:solidFill>
                  <a:schemeClr val="tx1"/>
                </a:solidFill>
                <a:effectLst/>
                <a:latin typeface="+mn-lt"/>
                <a:ea typeface="+mn-ea"/>
                <a:cs typeface="+mn-cs"/>
              </a:rPr>
              <a:t>The model separates the functional layer (speed, accuracy, access) and the emotional layer (warmth, empathy, trust). Recent studies prove that AI is practical working in its advantages, such as 24/7 responsiveness, fewer queues, fewer mistakes in routine, still falls short in the emotional side of it, especially when it comes to service recovery, and accountability and sympathy are significant (McCartney and McCartney, 2020; Liu and Hung, 2021). The threat of substitution is, however, present in the case of a boutique brand which depends on this aspect of emotion as a differentiating factor.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 Acceptance on the part of the guest: + anthropomorphism TAM/UTAUT.</a:t>
            </a:r>
          </a:p>
          <a:p>
            <a:r>
              <a:rPr lang="en-GB" sz="1200" kern="1200" dirty="0">
                <a:solidFill>
                  <a:schemeClr val="tx1"/>
                </a:solidFill>
                <a:effectLst/>
                <a:latin typeface="+mn-lt"/>
                <a:ea typeface="+mn-ea"/>
                <a:cs typeface="+mn-cs"/>
              </a:rPr>
              <a:t>The Technology Acceptance Model constructs of perceived usefulness and ease of use are predictors of the implementation of kiosks, chatbot, and mobile concierge technology utilization. As soon as the digital touchpoints in the hotel are normalised, the utilisation of the touchpoint increases further thanks to social influence and facilitating circumstances (UTAUT). Design implications: the light-touch anthropomorphism can cause an increase in the level of comfort and trust, whereas pursuing the idea of resembling a human being unduly can create the uncanny valley and backfiring (</a:t>
            </a:r>
            <a:r>
              <a:rPr lang="en-GB" sz="1200" kern="1200" dirty="0" err="1">
                <a:solidFill>
                  <a:schemeClr val="tx1"/>
                </a:solidFill>
                <a:effectLst/>
                <a:latin typeface="+mn-lt"/>
                <a:ea typeface="+mn-ea"/>
                <a:cs typeface="+mn-cs"/>
              </a:rPr>
              <a:t>Filieri</a:t>
            </a:r>
            <a:r>
              <a:rPr lang="en-GB" sz="1200" kern="1200" dirty="0">
                <a:solidFill>
                  <a:schemeClr val="tx1"/>
                </a:solidFill>
                <a:effectLst/>
                <a:latin typeface="+mn-lt"/>
                <a:ea typeface="+mn-ea"/>
                <a:cs typeface="+mn-cs"/>
              </a:rPr>
              <a:t> et al., 2022; Grazzini et al., 2023). The morale it teaches to small hotels refers to maintaining user interfaces understandable, polite, and recognizable as excluded, and relinquishing sophisticated engagements to human beings.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3) Quality and recovery of the service: SERVQUAL and service justice.</a:t>
            </a:r>
          </a:p>
          <a:p>
            <a:r>
              <a:rPr lang="en-GB" sz="1200" kern="1200" dirty="0">
                <a:solidFill>
                  <a:schemeClr val="tx1"/>
                </a:solidFill>
                <a:effectLst/>
                <a:latin typeface="+mn-lt"/>
                <a:ea typeface="+mn-ea"/>
                <a:cs typeface="+mn-cs"/>
              </a:rPr>
              <a:t>AI can increase reliability and responsiveness (two SERVQUAL dimensions). Nevertheless, in case of failures, interactional justice which consists of empathy, credibility of apology, and dignity generates loyalty and satisfaction. Studies prove that the scripts of bot apologies are not ethical, humour or personality can make the tone less serious, barely able to replace care (Xu and Liu, 2022). The best recovery to do on this is tiered recovery: AI triage and informing; trained-to-</a:t>
            </a:r>
            <a:r>
              <a:rPr lang="en-GB" sz="1200" kern="1200" dirty="0" err="1">
                <a:solidFill>
                  <a:schemeClr val="tx1"/>
                </a:solidFill>
                <a:effectLst/>
                <a:latin typeface="+mn-lt"/>
                <a:ea typeface="+mn-ea"/>
                <a:cs typeface="+mn-cs"/>
              </a:rPr>
              <a:t>resolvitarians</a:t>
            </a:r>
            <a:r>
              <a:rPr lang="en-GB" sz="1200" kern="1200" dirty="0">
                <a:solidFill>
                  <a:schemeClr val="tx1"/>
                </a:solidFill>
                <a:effectLst/>
                <a:latin typeface="+mn-lt"/>
                <a:ea typeface="+mn-ea"/>
                <a:cs typeface="+mn-cs"/>
              </a:rPr>
              <a:t> on the staff.</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4) GDPR personalisation: privacy computations.</a:t>
            </a:r>
          </a:p>
          <a:p>
            <a:r>
              <a:rPr lang="en-GB" sz="1200" kern="1200" dirty="0">
                <a:solidFill>
                  <a:schemeClr val="tx1"/>
                </a:solidFill>
                <a:effectLst/>
                <a:latin typeface="+mn-lt"/>
                <a:ea typeface="+mn-ea"/>
                <a:cs typeface="+mn-cs"/>
              </a:rPr>
              <a:t>Perceived value is improved via the use of data-driven individualisation once personalisation can be visible before or during the stay such as preferences and needs in terms of the room, accessibility. Under GDPR, the privacy calculus will move to the acceptance side because guests would weigh costs and benefits to make decisions on issues related to privacy (Li et al., 2021). Clear announcements, restrained range of data, description to humans obstructs the usage of AI advantage, which combined with notices aids in securing trust in case of resource-strained hotels.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5) Human resource competency: addition, not subtraction.</a:t>
            </a:r>
          </a:p>
          <a:p>
            <a:r>
              <a:rPr lang="en-GB" sz="1200" kern="1200" dirty="0">
                <a:solidFill>
                  <a:schemeClr val="tx1"/>
                </a:solidFill>
                <a:effectLst/>
                <a:latin typeface="+mn-lt"/>
                <a:ea typeface="+mn-ea"/>
                <a:cs typeface="+mn-cs"/>
              </a:rPr>
              <a:t>The AI-in-service view presented by Huang and Rust suggests to give up daily non-various and routine work to machines and relocate the human sense of empathy, creativity and problem solving. The results of empirical research suggest two opposite results like task relief and skill uplift and surveillance fears and redundancy anxiety (Yin et al., 2023). Training, work on job redesign and participation in roll out determine the results.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Its trend on all these lenses is high-tech, high touch: artificial intelligence selectors forecast the demand that is predictable, and as far as surfaces are concerned, it offers context; humans, judgment and a feeling of warmth, not to mention an element of recovery. With small hotels, that too is the level of dynamic ability of scaling consistency through lightweight AI and maintaining the human touch to the brand.</a:t>
            </a:r>
          </a:p>
          <a:p>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4</a:t>
            </a:fld>
            <a:endParaRPr lang="en-GB"/>
          </a:p>
        </p:txBody>
      </p:sp>
    </p:spTree>
    <p:extLst>
      <p:ext uri="{BB962C8B-B14F-4D97-AF65-F5344CB8AC3E}">
        <p14:creationId xmlns:p14="http://schemas.microsoft.com/office/powerpoint/2010/main" val="1641261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discuss the role of AI-human cooperation in influencing the guest experience and the operational performance of European hotels of small sizes (Z Hotel Group located in the United Kingdom) this paper is the qualitative secondary research that should be backed by a PESTEL analysis and the fundamental theoretical models of hospitality and service management. The methodology can be used to bridge the gap between environmental variables and the behavioural theory so as to evaluate the effects of AI on both the functional performance and human authenticity in the hotel industry.</a:t>
            </a:r>
          </a:p>
          <a:p>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5</a:t>
            </a:fld>
            <a:endParaRPr lang="en-GB"/>
          </a:p>
        </p:txBody>
      </p:sp>
    </p:spTree>
    <p:extLst>
      <p:ext uri="{BB962C8B-B14F-4D97-AF65-F5344CB8AC3E}">
        <p14:creationId xmlns:p14="http://schemas.microsoft.com/office/powerpoint/2010/main" val="3861073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 The UK hospitality sector is experiencing long-term labour short and restricted immigration strategies post Brexit. Governmental projects, such as the UK AI Sector Deal (BEIS, 2022) stimulate the use of digital innovations to eliminate productivity gaps. These pressures require an AI adoption that is not just a nice addition, but a practical need, in the small hotels with scarce human resources, through self-check-in tools, automated communications and digital concierges.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Economic: Hotel profit margins have been tight since the pandemic due to inflation and wage increase. AI helps to make the processes of front-desk and communication cost-efficient since it automates them. As a collection of hotels that employs a minimal-staffing approach, the Z Hotel Group relies on the use of kiosks and chatbots that allow it to be open 24/7 without incurring commensurate labour expenses. Nonetheless, the costs of implementation and technical maintenance are still very high barriers to smaller operators since large chains such as Hilton or Marriott has in house innovation funds.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Social: The anticipations of customers have changed towards independence and promptness. The young tourists are getting more accustomed to digitized solutions in the form of check-in, access to the rooms and services (</a:t>
            </a:r>
            <a:r>
              <a:rPr lang="en-GB" sz="1200" kern="1200" dirty="0" err="1">
                <a:solidFill>
                  <a:schemeClr val="tx1"/>
                </a:solidFill>
                <a:effectLst/>
                <a:latin typeface="+mn-lt"/>
                <a:ea typeface="+mn-ea"/>
                <a:cs typeface="+mn-cs"/>
              </a:rPr>
              <a:t>Bagadiya</a:t>
            </a:r>
            <a:r>
              <a:rPr lang="en-GB" sz="1200" kern="1200" dirty="0">
                <a:solidFill>
                  <a:schemeClr val="tx1"/>
                </a:solidFill>
                <a:effectLst/>
                <a:latin typeface="+mn-lt"/>
                <a:ea typeface="+mn-ea"/>
                <a:cs typeface="+mn-cs"/>
              </a:rPr>
              <a:t> and Kathiriya, 2024). However, the element of hospitality is still emotional- a number of guests still appreciate patience and intimacy. Having two poles, the hybrid model developed by the Z Hotel Group applies technology to efficiency, leaving human labour to dealing with emotional-charge situations like complaints or customised advice.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Technological: The recent fast developments in AI, in particular, natural language processing and predictive analytics, have rendered guest-facing automation inexpensive even by the standards of smaller hotels. Simple requests can be done through chatbots or mobile messaging, leaving the staff to work on more complicated requests. This means that these systems boost functional service delivery and cannot simulate the use of emotional intelligence or the moral accountability in cases of failures according to the Service Encounter Framework. In such a way, the approach of Z Hotels to integrate AI triage with human escalation is also a balanced usage.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Environmental: AI is an indirect contributor to sustainability. Self-regulated energy management, active maintenance, and electronic check-ins prevent wastage and the use of resources (Zahidi et al., 2024). However, environmental impact of data servers and AI infrastructure which consumes large amount of energy should be noted, and small hotels cannot subsidize such use.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Legal: The use of AI collides with the General Data Protection Regulation (GDPR). Individualised service uses sensitive information, such as preferences, demographics and history. Although AI-based personalisation increases customer satisfaction, it needs to be transparent and consent-based and understandable in terms of data protection. In the case of small hotels such as Z Hotels, compliance is of paramount importance in ensuring that guests trust the hotel, and that it does not take any reputational risks.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6</a:t>
            </a:fld>
            <a:endParaRPr lang="en-GB"/>
          </a:p>
        </p:txBody>
      </p:sp>
    </p:spTree>
    <p:extLst>
      <p:ext uri="{BB962C8B-B14F-4D97-AF65-F5344CB8AC3E}">
        <p14:creationId xmlns:p14="http://schemas.microsoft.com/office/powerpoint/2010/main" val="1154138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8B35B-1D09-C253-1FE1-40735C459F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756322-D450-CA9C-1E9A-784AA0AD58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45D11C-9147-FCB5-947D-88FE40D3A774}"/>
              </a:ext>
            </a:extLst>
          </p:cNvPr>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Technology Acceptance Model (TAM) and UTAUT interpret the guest anticipated adoption of AI by demonstrating perceived usefulness, ease of use, and social influence. The aptly designed AI systems with easy interfaces encourage acceptance, yet overly anthropomorphic ones are uncomfortable (</a:t>
            </a:r>
            <a:r>
              <a:rPr lang="en-GB" sz="1200" kern="1200" dirty="0" err="1">
                <a:solidFill>
                  <a:schemeClr val="tx1"/>
                </a:solidFill>
                <a:effectLst/>
                <a:latin typeface="+mn-lt"/>
                <a:ea typeface="+mn-ea"/>
                <a:cs typeface="+mn-cs"/>
              </a:rPr>
              <a:t>Filieri</a:t>
            </a:r>
            <a:r>
              <a:rPr lang="en-GB" sz="1200" kern="1200" dirty="0">
                <a:solidFill>
                  <a:schemeClr val="tx1"/>
                </a:solidFill>
                <a:effectLst/>
                <a:latin typeface="+mn-lt"/>
                <a:ea typeface="+mn-ea"/>
                <a:cs typeface="+mn-cs"/>
              </a:rPr>
              <a:t> et al., 2022; Grazzini et al., 2023). These findings are in line with the decision made by the Z Hotel Group to employ plain, effective interfaces instead of too human-like avatars.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Service Encounter Framework separates service functional and emotional aspects. AI manages to improve reliability and responsiveness (two dimensions of SERVQUAL) but cannot replace empathy or trust when it comes to service recovery (Liu and Hung, 2021). Market practice like in the Marriott digital concierge pilot is where AI is used to address the information query, but most importantly, the employees solve emotionally instigated problems.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This view is supported by the AI-in-Service Theory (Huang and Rust, 2018) which predicts that there should be a complementary relationship based on the repetitive tasks which are robotized by AI and the response of empathy, creativity, and moral judgment which is provided by human beings. Such dynamic can be heard in industry cases. YOTEL and </a:t>
            </a:r>
            <a:r>
              <a:rPr lang="en-GB" sz="1200" kern="1200" dirty="0" err="1">
                <a:solidFill>
                  <a:schemeClr val="tx1"/>
                </a:solidFill>
                <a:effectLst/>
                <a:latin typeface="+mn-lt"/>
                <a:ea typeface="+mn-ea"/>
                <a:cs typeface="+mn-cs"/>
              </a:rPr>
              <a:t>CitizenM</a:t>
            </a:r>
            <a:r>
              <a:rPr lang="en-GB" sz="1200" kern="1200" dirty="0">
                <a:solidFill>
                  <a:schemeClr val="tx1"/>
                </a:solidFill>
                <a:effectLst/>
                <a:latin typeface="+mn-lt"/>
                <a:ea typeface="+mn-ea"/>
                <a:cs typeface="+mn-cs"/>
              </a:rPr>
              <a:t> have robotic concierge devices, which are also attractive to technologically oriented travellers but do not suit all customers who want to feel warm and special. Premier Inn, in its turn, incorporates the use of AI into streamlining its energy consumption and staffing, demonstrating the power of AI in sustaining the operations but not the ones related to emotions.</a:t>
            </a:r>
          </a:p>
          <a:p>
            <a:endParaRPr lang="en-GB" dirty="0"/>
          </a:p>
        </p:txBody>
      </p:sp>
      <p:sp>
        <p:nvSpPr>
          <p:cNvPr id="4" name="Slide Number Placeholder 3">
            <a:extLst>
              <a:ext uri="{FF2B5EF4-FFF2-40B4-BE49-F238E27FC236}">
                <a16:creationId xmlns:a16="http://schemas.microsoft.com/office/drawing/2014/main" id="{B52D1DA1-3529-DFA1-AB7B-A1E8732DEF49}"/>
              </a:ext>
            </a:extLst>
          </p:cNvPr>
          <p:cNvSpPr>
            <a:spLocks noGrp="1"/>
          </p:cNvSpPr>
          <p:nvPr>
            <p:ph type="sldNum" sz="quarter" idx="5"/>
          </p:nvPr>
        </p:nvSpPr>
        <p:spPr/>
        <p:txBody>
          <a:bodyPr/>
          <a:lstStyle/>
          <a:p>
            <a:fld id="{D3C1F3B5-1360-452A-9DF3-6CCCB0D4F65B}" type="slidenum">
              <a:rPr lang="en-GB" smtClean="0"/>
              <a:t>7</a:t>
            </a:fld>
            <a:endParaRPr lang="en-GB"/>
          </a:p>
        </p:txBody>
      </p:sp>
    </p:spTree>
    <p:extLst>
      <p:ext uri="{BB962C8B-B14F-4D97-AF65-F5344CB8AC3E}">
        <p14:creationId xmlns:p14="http://schemas.microsoft.com/office/powerpoint/2010/main" val="2168405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BBAC0-82F8-51B7-DB0B-A442265D3A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C37A2A-E003-E2FA-AFB5-40B8D9E33C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096C1E-0C43-A518-9AC1-CFF462ABDB6F}"/>
              </a:ext>
            </a:extLst>
          </p:cNvPr>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It can be seen that the impact of AI on the hospitality industry is complex according to the PESTEL and theoretical analyses. Its advantages are increased speed, regularity, cost-saving and data-driven personalisation-needs in the post-pandemic market. Con constraints are in aloofness, risks of privacy of data, and worry of redundancy among the employees. In the case of The Z Hotel Group, success will be determined by the ability to strike a balance between a high-tech and high-touch approach to AI adoption, where human contact is facilitated, not eliminated. AI can be transformed into a strategic advantage instead of a threat by maintaining constant employee education, being open about data practices, and designing the system intelligently. Finally, the collaboration between AI and people must not be perceived as automation and empathy, but rather of synergy that leads to operational perfection, and the very essence of hospitality</a:t>
            </a:r>
            <a:endParaRPr lang="en-GB" dirty="0"/>
          </a:p>
        </p:txBody>
      </p:sp>
      <p:sp>
        <p:nvSpPr>
          <p:cNvPr id="4" name="Slide Number Placeholder 3">
            <a:extLst>
              <a:ext uri="{FF2B5EF4-FFF2-40B4-BE49-F238E27FC236}">
                <a16:creationId xmlns:a16="http://schemas.microsoft.com/office/drawing/2014/main" id="{A257786E-7E7D-AFF4-F130-F64727BA3088}"/>
              </a:ext>
            </a:extLst>
          </p:cNvPr>
          <p:cNvSpPr>
            <a:spLocks noGrp="1"/>
          </p:cNvSpPr>
          <p:nvPr>
            <p:ph type="sldNum" sz="quarter" idx="5"/>
          </p:nvPr>
        </p:nvSpPr>
        <p:spPr/>
        <p:txBody>
          <a:bodyPr/>
          <a:lstStyle/>
          <a:p>
            <a:fld id="{D3C1F3B5-1360-452A-9DF3-6CCCB0D4F65B}" type="slidenum">
              <a:rPr lang="en-GB" smtClean="0"/>
              <a:t>8</a:t>
            </a:fld>
            <a:endParaRPr lang="en-GB"/>
          </a:p>
        </p:txBody>
      </p:sp>
    </p:spTree>
    <p:extLst>
      <p:ext uri="{BB962C8B-B14F-4D97-AF65-F5344CB8AC3E}">
        <p14:creationId xmlns:p14="http://schemas.microsoft.com/office/powerpoint/2010/main" val="847242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The paper has examined the potential of AI-human partnerships in revolutionizing the hospitality sector through the example of The Z Hotel Group. The results indicate that, as much as AI increases efficiency, consistency and personalisation of the guest, it lacks feeling that is the core element of hospitality. The most demanding issue in the industry is to involve a sustainable balance of technology and human warmth. It reveals in the research process that the future of hospitality is not to substitute human hands with machine hands, rather to merge human sympathy with digital intelligence to make the experiences efficient and emotionally moving </a:t>
            </a:r>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9</a:t>
            </a:fld>
            <a:endParaRPr lang="en-GB"/>
          </a:p>
        </p:txBody>
      </p:sp>
    </p:spTree>
    <p:extLst>
      <p:ext uri="{BB962C8B-B14F-4D97-AF65-F5344CB8AC3E}">
        <p14:creationId xmlns:p14="http://schemas.microsoft.com/office/powerpoint/2010/main" val="3238351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Recommendations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Hotel and hospitality industry must strive to adopt the high-tech, high-touch strategy in which AI assists and does not supplant human service. Small hotels must invest in employee training to increase digital collaboration competencies and decreasing changes resistance. The use of transparent data and GDPR should be valued to ensure the trust of the guests. Innovative entrepreneurships in the future must aim at AI-assisted empathy technologies in which sentiment analysis and adaptive communications can be incorporated to enhance service recovery. The best practices should also be shared through the giants of the industry, as they have to form strong innovation systems, in which the technological development will not jeopardize the fundamental human principles that characterize hospitality.</a:t>
            </a:r>
          </a:p>
          <a:p>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10</a:t>
            </a:fld>
            <a:endParaRPr lang="en-GB"/>
          </a:p>
        </p:txBody>
      </p:sp>
    </p:spTree>
    <p:extLst>
      <p:ext uri="{BB962C8B-B14F-4D97-AF65-F5344CB8AC3E}">
        <p14:creationId xmlns:p14="http://schemas.microsoft.com/office/powerpoint/2010/main" val="920530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GB"/>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1EA28F7-A03F-464D-8F2D-4C6111855D02}" type="datetimeFigureOut">
              <a:rPr lang="en-GB" smtClean="0"/>
              <a:t>30/10/2025</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1856004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EA28F7-A03F-464D-8F2D-4C6111855D02}"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2397176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GB"/>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1EA28F7-A03F-464D-8F2D-4C6111855D02}"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662004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1EA28F7-A03F-464D-8F2D-4C6111855D02}"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3271501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1EA28F7-A03F-464D-8F2D-4C6111855D02}" type="datetimeFigureOut">
              <a:rPr lang="en-GB" smtClean="0"/>
              <a:t>30/10/2025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3435892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EA28F7-A03F-464D-8F2D-4C6111855D02}" type="datetimeFigureOut">
              <a:rPr lang="en-GB" smtClean="0"/>
              <a:t>30/10/2025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4161383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EA28F7-A03F-464D-8F2D-4C6111855D02}" type="datetimeFigureOut">
              <a:rPr lang="en-GB" smtClean="0"/>
              <a:t>30/10/2025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58791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1EA28F7-A03F-464D-8F2D-4C6111855D02}"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3062145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GB"/>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1EA28F7-A03F-464D-8F2D-4C6111855D02}" type="datetimeFigureOut">
              <a:rPr lang="en-GB" smtClean="0"/>
              <a:t>30/10/2025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572558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EA28F7-A03F-464D-8F2D-4C6111855D02}"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4096957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EA28F7-A03F-464D-8F2D-4C6111855D02}"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1870595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1EA28F7-A03F-464D-8F2D-4C6111855D02}" type="datetimeFigureOut">
              <a:rPr lang="en-GB" smtClean="0"/>
              <a:t>30/10/2025</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FBDAD53-EF82-433A-A537-0189879B6F5C}"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792186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64579-7A1B-B14B-B3FB-46FE5D082900}"/>
              </a:ext>
            </a:extLst>
          </p:cNvPr>
          <p:cNvSpPr>
            <a:spLocks noGrp="1"/>
          </p:cNvSpPr>
          <p:nvPr>
            <p:ph type="title"/>
          </p:nvPr>
        </p:nvSpPr>
        <p:spPr>
          <a:xfrm>
            <a:off x="849683" y="1240076"/>
            <a:ext cx="2880984" cy="4584527"/>
          </a:xfrm>
        </p:spPr>
        <p:txBody>
          <a:bodyPr anchor="t">
            <a:normAutofit/>
          </a:bodyPr>
          <a:lstStyle/>
          <a:p>
            <a:r>
              <a:rPr lang="en-US" sz="3600" dirty="0">
                <a:solidFill>
                  <a:srgbClr val="FFFFFF"/>
                </a:solidFill>
              </a:rPr>
              <a:t>Contemporary Themes in the Hotel and</a:t>
            </a:r>
            <a:br>
              <a:rPr lang="en-US" sz="3600" dirty="0">
                <a:solidFill>
                  <a:srgbClr val="FFFFFF"/>
                </a:solidFill>
              </a:rPr>
            </a:br>
            <a:r>
              <a:rPr lang="en-US" sz="3600" dirty="0">
                <a:solidFill>
                  <a:srgbClr val="FFFFFF"/>
                </a:solidFill>
              </a:rPr>
              <a:t>Hospitality Sector</a:t>
            </a:r>
            <a:br>
              <a:rPr lang="en-US" sz="3600" dirty="0">
                <a:solidFill>
                  <a:srgbClr val="FFFFFF"/>
                </a:solidFill>
              </a:rPr>
            </a:br>
            <a:endParaRPr lang="en-GB" sz="3600" dirty="0">
              <a:solidFill>
                <a:srgbClr val="FFFFFF"/>
              </a:solidFill>
            </a:endParaRPr>
          </a:p>
        </p:txBody>
      </p:sp>
      <p:sp>
        <p:nvSpPr>
          <p:cNvPr id="3" name="Content Placeholder 2">
            <a:extLst>
              <a:ext uri="{FF2B5EF4-FFF2-40B4-BE49-F238E27FC236}">
                <a16:creationId xmlns:a16="http://schemas.microsoft.com/office/drawing/2014/main" id="{E104AFC6-57B0-648B-8065-C0B04915EE48}"/>
              </a:ext>
            </a:extLst>
          </p:cNvPr>
          <p:cNvSpPr>
            <a:spLocks noGrp="1"/>
          </p:cNvSpPr>
          <p:nvPr>
            <p:ph idx="1"/>
          </p:nvPr>
        </p:nvSpPr>
        <p:spPr>
          <a:xfrm>
            <a:off x="4705594" y="1240077"/>
            <a:ext cx="6034827" cy="4916465"/>
          </a:xfrm>
        </p:spPr>
        <p:txBody>
          <a:bodyPr anchor="t">
            <a:normAutofit/>
          </a:bodyPr>
          <a:lstStyle/>
          <a:p>
            <a:r>
              <a:rPr lang="en-US" sz="9600" dirty="0"/>
              <a:t>Welcome</a:t>
            </a:r>
            <a:r>
              <a:rPr lang="en-US" dirty="0"/>
              <a:t> </a:t>
            </a:r>
            <a:endParaRPr lang="en-GB" dirty="0"/>
          </a:p>
        </p:txBody>
      </p:sp>
    </p:spTree>
    <p:extLst>
      <p:ext uri="{BB962C8B-B14F-4D97-AF65-F5344CB8AC3E}">
        <p14:creationId xmlns:p14="http://schemas.microsoft.com/office/powerpoint/2010/main" val="37225329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DDAF1-07A4-2BCB-5EEF-04A10995F837}"/>
              </a:ext>
            </a:extLst>
          </p:cNvPr>
          <p:cNvSpPr>
            <a:spLocks noGrp="1"/>
          </p:cNvSpPr>
          <p:nvPr>
            <p:ph type="ctrTitle"/>
          </p:nvPr>
        </p:nvSpPr>
        <p:spPr>
          <a:xfrm>
            <a:off x="5770072" y="964769"/>
            <a:ext cx="4966432" cy="2469237"/>
          </a:xfrm>
        </p:spPr>
        <p:txBody>
          <a:bodyPr>
            <a:normAutofit/>
          </a:bodyPr>
          <a:lstStyle/>
          <a:p>
            <a:r>
              <a:rPr lang="en-US" sz="2600" i="1" dirty="0"/>
              <a:t>Artificial Intelligence and Human Collaboration in the Hotel and Hospitality Sector: A Case Study of The Z Hotel Group</a:t>
            </a:r>
            <a:endParaRPr lang="en-GB" sz="2600" dirty="0"/>
          </a:p>
        </p:txBody>
      </p:sp>
      <p:sp>
        <p:nvSpPr>
          <p:cNvPr id="3" name="Subtitle 2">
            <a:extLst>
              <a:ext uri="{FF2B5EF4-FFF2-40B4-BE49-F238E27FC236}">
                <a16:creationId xmlns:a16="http://schemas.microsoft.com/office/drawing/2014/main" id="{D4FB4550-F9EC-61D3-9DE2-0B460C1C1580}"/>
              </a:ext>
            </a:extLst>
          </p:cNvPr>
          <p:cNvSpPr>
            <a:spLocks noGrp="1"/>
          </p:cNvSpPr>
          <p:nvPr>
            <p:ph type="subTitle" idx="1"/>
          </p:nvPr>
        </p:nvSpPr>
        <p:spPr>
          <a:xfrm>
            <a:off x="5770074" y="3448294"/>
            <a:ext cx="4972063" cy="1693553"/>
          </a:xfrm>
        </p:spPr>
        <p:txBody>
          <a:bodyPr>
            <a:normAutofit/>
          </a:bodyPr>
          <a:lstStyle/>
          <a:p>
            <a:endParaRPr lang="en-GB"/>
          </a:p>
        </p:txBody>
      </p:sp>
      <p:grpSp>
        <p:nvGrpSpPr>
          <p:cNvPr id="10" name="Group 9">
            <a:extLst>
              <a:ext uri="{FF2B5EF4-FFF2-40B4-BE49-F238E27FC236}">
                <a16:creationId xmlns:a16="http://schemas.microsoft.com/office/drawing/2014/main" id="{E22EE57C-D205-4084-9CBC-10143F4AF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1"/>
            <a:ext cx="4641751" cy="5149101"/>
            <a:chOff x="632238" y="482171"/>
            <a:chExt cx="4641751" cy="5149101"/>
          </a:xfrm>
        </p:grpSpPr>
        <p:sp>
          <p:nvSpPr>
            <p:cNvPr id="11" name="Rectangle 10">
              <a:extLst>
                <a:ext uri="{FF2B5EF4-FFF2-40B4-BE49-F238E27FC236}">
                  <a16:creationId xmlns:a16="http://schemas.microsoft.com/office/drawing/2014/main" id="{FDDB07DB-7ABB-457C-8108-2EC46EEFF9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8" y="482171"/>
              <a:ext cx="4641751" cy="5149101"/>
            </a:xfrm>
            <a:prstGeom prst="rect">
              <a:avLst/>
            </a:prstGeom>
            <a:blipFill dpi="0" rotWithShape="1">
              <a:blip r:embed="rId3">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ACBA9F1-CB5D-4428-B72A-0BE92E967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7" y="812507"/>
              <a:ext cx="4001652"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BEBD0096-CBBD-8882-C770-7F5A5396994C}"/>
              </a:ext>
            </a:extLst>
          </p:cNvPr>
          <p:cNvPicPr>
            <a:picLocks noChangeAspect="1"/>
          </p:cNvPicPr>
          <p:nvPr/>
        </p:nvPicPr>
        <p:blipFill>
          <a:blip r:embed="rId4"/>
          <a:srcRect t="2890" r="2" b="4778"/>
          <a:stretch>
            <a:fillRect/>
          </a:stretch>
        </p:blipFill>
        <p:spPr>
          <a:xfrm>
            <a:off x="1271223" y="1116345"/>
            <a:ext cx="3362141" cy="3866172"/>
          </a:xfrm>
          <a:prstGeom prst="rect">
            <a:avLst/>
          </a:prstGeom>
        </p:spPr>
      </p:pic>
    </p:spTree>
    <p:extLst>
      <p:ext uri="{BB962C8B-B14F-4D97-AF65-F5344CB8AC3E}">
        <p14:creationId xmlns:p14="http://schemas.microsoft.com/office/powerpoint/2010/main" val="3491442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28F0B5-B9FD-4601-A0A8-6BF5ABF34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C26E585-FCC4-443D-9489-0E9471606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8800BE4-BCCC-D231-E8D5-F127E17616F0}"/>
              </a:ext>
            </a:extLst>
          </p:cNvPr>
          <p:cNvSpPr>
            <a:spLocks noGrp="1"/>
          </p:cNvSpPr>
          <p:nvPr>
            <p:ph type="title"/>
          </p:nvPr>
        </p:nvSpPr>
        <p:spPr>
          <a:xfrm>
            <a:off x="1451579" y="2303047"/>
            <a:ext cx="3272093" cy="2674198"/>
          </a:xfrm>
        </p:spPr>
        <p:txBody>
          <a:bodyPr anchor="t">
            <a:normAutofit/>
          </a:bodyPr>
          <a:lstStyle/>
          <a:p>
            <a:r>
              <a:rPr lang="en-GB" sz="2700" b="1"/>
              <a:t>Introduction </a:t>
            </a:r>
            <a:br>
              <a:rPr lang="en-GB" sz="2700" b="1"/>
            </a:br>
            <a:endParaRPr lang="en-GB" sz="2700"/>
          </a:p>
        </p:txBody>
      </p:sp>
      <p:cxnSp>
        <p:nvCxnSpPr>
          <p:cNvPr id="13" name="Straight Connector 12">
            <a:extLst>
              <a:ext uri="{FF2B5EF4-FFF2-40B4-BE49-F238E27FC236}">
                <a16:creationId xmlns:a16="http://schemas.microsoft.com/office/drawing/2014/main" id="{64838ADD-CEC0-4F6C-8A38-20120D0D51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80D9730C-8D66-457D-B5EC-49C01D6BA25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7" name="Straight Connector 16">
            <a:extLst>
              <a:ext uri="{FF2B5EF4-FFF2-40B4-BE49-F238E27FC236}">
                <a16:creationId xmlns:a16="http://schemas.microsoft.com/office/drawing/2014/main" id="{3ACC0A5F-0F61-43B1-8039-E0FC844952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84E72657-3267-436B-9AFF-3A1A042056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graphicFrame>
        <p:nvGraphicFramePr>
          <p:cNvPr id="5" name="Content Placeholder 2">
            <a:extLst>
              <a:ext uri="{FF2B5EF4-FFF2-40B4-BE49-F238E27FC236}">
                <a16:creationId xmlns:a16="http://schemas.microsoft.com/office/drawing/2014/main" id="{3184435A-C5A2-231B-6D7A-85131CC19CF4}"/>
              </a:ext>
            </a:extLst>
          </p:cNvPr>
          <p:cNvGraphicFramePr>
            <a:graphicFrameLocks noGrp="1"/>
          </p:cNvGraphicFramePr>
          <p:nvPr>
            <p:ph idx="1"/>
            <p:extLst>
              <p:ext uri="{D42A27DB-BD31-4B8C-83A1-F6EECF244321}">
                <p14:modId xmlns:p14="http://schemas.microsoft.com/office/powerpoint/2010/main" val="239324682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79994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EC302-E1E2-804A-6408-5284C27BE976}"/>
              </a:ext>
            </a:extLst>
          </p:cNvPr>
          <p:cNvSpPr>
            <a:spLocks noGrp="1"/>
          </p:cNvSpPr>
          <p:nvPr>
            <p:ph type="title"/>
          </p:nvPr>
        </p:nvSpPr>
        <p:spPr>
          <a:xfrm>
            <a:off x="1451579" y="804519"/>
            <a:ext cx="9291215" cy="1049235"/>
          </a:xfrm>
        </p:spPr>
        <p:txBody>
          <a:bodyPr>
            <a:normAutofit/>
          </a:bodyPr>
          <a:lstStyle/>
          <a:p>
            <a:r>
              <a:rPr lang="en-GB" dirty="0"/>
              <a:t>Literature Review </a:t>
            </a:r>
          </a:p>
        </p:txBody>
      </p:sp>
      <p:graphicFrame>
        <p:nvGraphicFramePr>
          <p:cNvPr id="5" name="Content Placeholder 2">
            <a:extLst>
              <a:ext uri="{FF2B5EF4-FFF2-40B4-BE49-F238E27FC236}">
                <a16:creationId xmlns:a16="http://schemas.microsoft.com/office/drawing/2014/main" id="{09F060B8-C8DF-D73B-97E9-997A9ED3DC6F}"/>
              </a:ext>
            </a:extLst>
          </p:cNvPr>
          <p:cNvGraphicFramePr>
            <a:graphicFrameLocks noGrp="1"/>
          </p:cNvGraphicFramePr>
          <p:nvPr>
            <p:ph idx="1"/>
            <p:extLst>
              <p:ext uri="{D42A27DB-BD31-4B8C-83A1-F6EECF244321}">
                <p14:modId xmlns:p14="http://schemas.microsoft.com/office/powerpoint/2010/main" val="3297898483"/>
              </p:ext>
            </p:extLst>
          </p:nvPr>
        </p:nvGraphicFramePr>
        <p:xfrm>
          <a:off x="0" y="1219255"/>
          <a:ext cx="12295762" cy="584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317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003D9-2629-A562-5F30-EB6969B2E375}"/>
              </a:ext>
            </a:extLst>
          </p:cNvPr>
          <p:cNvSpPr>
            <a:spLocks noGrp="1"/>
          </p:cNvSpPr>
          <p:nvPr>
            <p:ph type="title"/>
          </p:nvPr>
        </p:nvSpPr>
        <p:spPr>
          <a:xfrm>
            <a:off x="1451579" y="804519"/>
            <a:ext cx="9291215" cy="1049235"/>
          </a:xfrm>
        </p:spPr>
        <p:txBody>
          <a:bodyPr>
            <a:normAutofit/>
          </a:bodyPr>
          <a:lstStyle/>
          <a:p>
            <a:r>
              <a:rPr lang="en-GB" b="1" dirty="0"/>
              <a:t>Method</a:t>
            </a:r>
            <a:br>
              <a:rPr lang="en-GB" b="1" dirty="0"/>
            </a:br>
            <a:endParaRPr lang="en-GB" dirty="0"/>
          </a:p>
        </p:txBody>
      </p:sp>
      <p:graphicFrame>
        <p:nvGraphicFramePr>
          <p:cNvPr id="5" name="Content Placeholder 2">
            <a:extLst>
              <a:ext uri="{FF2B5EF4-FFF2-40B4-BE49-F238E27FC236}">
                <a16:creationId xmlns:a16="http://schemas.microsoft.com/office/drawing/2014/main" id="{BF9F521E-F54F-FBE3-ABC6-FD3228CEB5E5}"/>
              </a:ext>
            </a:extLst>
          </p:cNvPr>
          <p:cNvGraphicFramePr>
            <a:graphicFrameLocks noGrp="1"/>
          </p:cNvGraphicFramePr>
          <p:nvPr>
            <p:ph idx="1"/>
            <p:extLst>
              <p:ext uri="{D42A27DB-BD31-4B8C-83A1-F6EECF244321}">
                <p14:modId xmlns:p14="http://schemas.microsoft.com/office/powerpoint/2010/main" val="3073826550"/>
              </p:ext>
            </p:extLst>
          </p:nvPr>
        </p:nvGraphicFramePr>
        <p:xfrm>
          <a:off x="1022956" y="1536690"/>
          <a:ext cx="10591869" cy="45167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1595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C7CDE-B7D0-8962-6FF4-8199573791AC}"/>
              </a:ext>
            </a:extLst>
          </p:cNvPr>
          <p:cNvSpPr>
            <a:spLocks noGrp="1"/>
          </p:cNvSpPr>
          <p:nvPr>
            <p:ph type="title"/>
          </p:nvPr>
        </p:nvSpPr>
        <p:spPr>
          <a:xfrm>
            <a:off x="1451579" y="804519"/>
            <a:ext cx="9291215" cy="1049235"/>
          </a:xfrm>
        </p:spPr>
        <p:txBody>
          <a:bodyPr>
            <a:normAutofit/>
          </a:bodyPr>
          <a:lstStyle/>
          <a:p>
            <a:r>
              <a:rPr lang="en-GB" sz="2200" b="1"/>
              <a:t>Method : </a:t>
            </a:r>
            <a:r>
              <a:rPr lang="en-GB" sz="2200"/>
              <a:t>PESTEL Analysis: Exclusive Forces that will be used to push AI adoption</a:t>
            </a:r>
            <a:br>
              <a:rPr lang="en-GB" sz="2200" b="1"/>
            </a:br>
            <a:r>
              <a:rPr lang="en-GB" sz="2200" b="1"/>
              <a:t>(Continued)</a:t>
            </a:r>
            <a:endParaRPr lang="en-GB" sz="2200"/>
          </a:p>
        </p:txBody>
      </p:sp>
      <p:graphicFrame>
        <p:nvGraphicFramePr>
          <p:cNvPr id="5" name="Content Placeholder 2">
            <a:extLst>
              <a:ext uri="{FF2B5EF4-FFF2-40B4-BE49-F238E27FC236}">
                <a16:creationId xmlns:a16="http://schemas.microsoft.com/office/drawing/2014/main" id="{5E3B90E9-C70C-52E0-BDC5-2F3D2687B1EA}"/>
              </a:ext>
            </a:extLst>
          </p:cNvPr>
          <p:cNvGraphicFramePr>
            <a:graphicFrameLocks noGrp="1"/>
          </p:cNvGraphicFramePr>
          <p:nvPr>
            <p:ph idx="1"/>
            <p:extLst>
              <p:ext uri="{D42A27DB-BD31-4B8C-83A1-F6EECF244321}">
                <p14:modId xmlns:p14="http://schemas.microsoft.com/office/powerpoint/2010/main" val="4152057422"/>
              </p:ext>
            </p:extLst>
          </p:nvPr>
        </p:nvGraphicFramePr>
        <p:xfrm>
          <a:off x="564206" y="1954978"/>
          <a:ext cx="11439726" cy="40985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2468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470A63F8-BB9A-5B0E-4C7E-901D6CB37D8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38C7E5-0116-453C-9CD0-757E1C972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E61850-DFCB-68B8-1E39-5548DB315055}"/>
              </a:ext>
            </a:extLst>
          </p:cNvPr>
          <p:cNvSpPr>
            <a:spLocks noGrp="1"/>
          </p:cNvSpPr>
          <p:nvPr>
            <p:ph type="title"/>
          </p:nvPr>
        </p:nvSpPr>
        <p:spPr>
          <a:xfrm>
            <a:off x="1451579" y="804519"/>
            <a:ext cx="9291215" cy="1049235"/>
          </a:xfrm>
        </p:spPr>
        <p:txBody>
          <a:bodyPr>
            <a:normAutofit/>
          </a:bodyPr>
          <a:lstStyle/>
          <a:p>
            <a:r>
              <a:rPr lang="en-GB" sz="2200" b="1" dirty="0"/>
              <a:t>Method : </a:t>
            </a:r>
            <a:r>
              <a:rPr lang="en-US" sz="2200" b="1" dirty="0"/>
              <a:t>Theoretical Practice and Industry Reflection</a:t>
            </a:r>
            <a:br>
              <a:rPr lang="en-GB" sz="2200" b="1" dirty="0"/>
            </a:br>
            <a:r>
              <a:rPr lang="en-GB" sz="2200" b="1" dirty="0"/>
              <a:t>(Continued)</a:t>
            </a:r>
          </a:p>
        </p:txBody>
      </p:sp>
      <p:cxnSp>
        <p:nvCxnSpPr>
          <p:cNvPr id="12" name="Straight Connector 11">
            <a:extLst>
              <a:ext uri="{FF2B5EF4-FFF2-40B4-BE49-F238E27FC236}">
                <a16:creationId xmlns:a16="http://schemas.microsoft.com/office/drawing/2014/main" id="{B755E3F5-39D9-4ABF-BFA5-232E87111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0874" y="1996645"/>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EB09849A-7D0C-4F36-A0D6-6BD64C50E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8" name="Content Placeholder 3">
            <a:extLst>
              <a:ext uri="{FF2B5EF4-FFF2-40B4-BE49-F238E27FC236}">
                <a16:creationId xmlns:a16="http://schemas.microsoft.com/office/drawing/2014/main" id="{19EE5461-9E96-1D4D-3866-07071CA8F051}"/>
              </a:ext>
            </a:extLst>
          </p:cNvPr>
          <p:cNvGraphicFramePr>
            <a:graphicFrameLocks noGrp="1"/>
          </p:cNvGraphicFramePr>
          <p:nvPr>
            <p:ph idx="1"/>
            <p:extLst>
              <p:ext uri="{D42A27DB-BD31-4B8C-83A1-F6EECF244321}">
                <p14:modId xmlns:p14="http://schemas.microsoft.com/office/powerpoint/2010/main" val="3354316028"/>
              </p:ext>
            </p:extLst>
          </p:nvPr>
        </p:nvGraphicFramePr>
        <p:xfrm>
          <a:off x="408561" y="2373549"/>
          <a:ext cx="11783135" cy="42801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0145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E5192304-21F3-E13F-95AE-B245A7DB4C3F}"/>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46EBE52-42F6-46B3-9289-74891C532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28E9A01-AC7A-410E-ABD5-70D425E96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7EB85A6-50FF-C197-6D1D-B2E60C3A320D}"/>
              </a:ext>
            </a:extLst>
          </p:cNvPr>
          <p:cNvSpPr>
            <a:spLocks noGrp="1"/>
          </p:cNvSpPr>
          <p:nvPr>
            <p:ph type="title"/>
          </p:nvPr>
        </p:nvSpPr>
        <p:spPr>
          <a:xfrm>
            <a:off x="7555992" y="2307409"/>
            <a:ext cx="3157577" cy="3747316"/>
          </a:xfrm>
        </p:spPr>
        <p:txBody>
          <a:bodyPr anchor="t">
            <a:normAutofit/>
          </a:bodyPr>
          <a:lstStyle/>
          <a:p>
            <a:r>
              <a:rPr lang="en-GB" b="1"/>
              <a:t>Method : </a:t>
            </a:r>
            <a:r>
              <a:rPr lang="en-US" b="1"/>
              <a:t>Critical Evaluation</a:t>
            </a:r>
            <a:br>
              <a:rPr lang="en-GB" b="1"/>
            </a:br>
            <a:r>
              <a:rPr lang="en-GB" b="1"/>
              <a:t>(Continued)</a:t>
            </a:r>
          </a:p>
        </p:txBody>
      </p:sp>
      <p:cxnSp>
        <p:nvCxnSpPr>
          <p:cNvPr id="24" name="Straight Connector 23">
            <a:extLst>
              <a:ext uri="{FF2B5EF4-FFF2-40B4-BE49-F238E27FC236}">
                <a16:creationId xmlns:a16="http://schemas.microsoft.com/office/drawing/2014/main" id="{E0761CD7-B67C-4D16-A1CC-976C9AE4A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6" name="Title 1">
            <a:extLst>
              <a:ext uri="{FF2B5EF4-FFF2-40B4-BE49-F238E27FC236}">
                <a16:creationId xmlns:a16="http://schemas.microsoft.com/office/drawing/2014/main" id="{1070C750-5F0F-43BC-96D0-4209701BFE0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graphicFrame>
        <p:nvGraphicFramePr>
          <p:cNvPr id="16" name="Content Placeholder 3">
            <a:extLst>
              <a:ext uri="{FF2B5EF4-FFF2-40B4-BE49-F238E27FC236}">
                <a16:creationId xmlns:a16="http://schemas.microsoft.com/office/drawing/2014/main" id="{7111AC4B-9A25-5BF2-80D5-B9C34794DA9C}"/>
              </a:ext>
            </a:extLst>
          </p:cNvPr>
          <p:cNvGraphicFramePr>
            <a:graphicFrameLocks noGrp="1"/>
          </p:cNvGraphicFramePr>
          <p:nvPr>
            <p:ph idx="1"/>
            <p:extLst>
              <p:ext uri="{D42A27DB-BD31-4B8C-83A1-F6EECF244321}">
                <p14:modId xmlns:p14="http://schemas.microsoft.com/office/powerpoint/2010/main" val="799837626"/>
              </p:ext>
            </p:extLst>
          </p:nvPr>
        </p:nvGraphicFramePr>
        <p:xfrm>
          <a:off x="1136347" y="803275"/>
          <a:ext cx="5913437" cy="525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8265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6EBE52-42F6-46B3-9289-74891C532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28E9A01-AC7A-410E-ABD5-70D425E96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17BC3DE-E6DF-66BC-A3F0-70F295AD9331}"/>
              </a:ext>
            </a:extLst>
          </p:cNvPr>
          <p:cNvSpPr>
            <a:spLocks noGrp="1"/>
          </p:cNvSpPr>
          <p:nvPr>
            <p:ph type="title"/>
          </p:nvPr>
        </p:nvSpPr>
        <p:spPr>
          <a:xfrm>
            <a:off x="7555992" y="2307409"/>
            <a:ext cx="3157577" cy="3747316"/>
          </a:xfrm>
        </p:spPr>
        <p:txBody>
          <a:bodyPr anchor="t">
            <a:normAutofit/>
          </a:bodyPr>
          <a:lstStyle/>
          <a:p>
            <a:r>
              <a:rPr lang="en-GB" b="1" dirty="0"/>
              <a:t>Conclusion </a:t>
            </a:r>
          </a:p>
        </p:txBody>
      </p:sp>
      <p:cxnSp>
        <p:nvCxnSpPr>
          <p:cNvPr id="13" name="Straight Connector 12">
            <a:extLst>
              <a:ext uri="{FF2B5EF4-FFF2-40B4-BE49-F238E27FC236}">
                <a16:creationId xmlns:a16="http://schemas.microsoft.com/office/drawing/2014/main" id="{E0761CD7-B67C-4D16-A1CC-976C9AE4A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1070C750-5F0F-43BC-96D0-4209701BFE0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graphicFrame>
        <p:nvGraphicFramePr>
          <p:cNvPr id="5" name="Content Placeholder 2">
            <a:extLst>
              <a:ext uri="{FF2B5EF4-FFF2-40B4-BE49-F238E27FC236}">
                <a16:creationId xmlns:a16="http://schemas.microsoft.com/office/drawing/2014/main" id="{BAFCFA5F-8A81-C8D7-9941-F19921DDF56A}"/>
              </a:ext>
            </a:extLst>
          </p:cNvPr>
          <p:cNvGraphicFramePr>
            <a:graphicFrameLocks noGrp="1"/>
          </p:cNvGraphicFramePr>
          <p:nvPr>
            <p:ph idx="1"/>
            <p:extLst>
              <p:ext uri="{D42A27DB-BD31-4B8C-83A1-F6EECF244321}">
                <p14:modId xmlns:p14="http://schemas.microsoft.com/office/powerpoint/2010/main" val="1542704381"/>
              </p:ext>
            </p:extLst>
          </p:nvPr>
        </p:nvGraphicFramePr>
        <p:xfrm>
          <a:off x="298147" y="762625"/>
          <a:ext cx="6419342" cy="5768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0144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ADA0-7FAD-C7B4-D504-1CE8D777173E}"/>
              </a:ext>
            </a:extLst>
          </p:cNvPr>
          <p:cNvSpPr>
            <a:spLocks noGrp="1"/>
          </p:cNvSpPr>
          <p:nvPr>
            <p:ph type="title"/>
          </p:nvPr>
        </p:nvSpPr>
        <p:spPr>
          <a:xfrm>
            <a:off x="1451579" y="804519"/>
            <a:ext cx="9291215" cy="1049235"/>
          </a:xfrm>
        </p:spPr>
        <p:txBody>
          <a:bodyPr>
            <a:normAutofit/>
          </a:bodyPr>
          <a:lstStyle/>
          <a:p>
            <a:r>
              <a:rPr lang="en-GB" b="1" dirty="0"/>
              <a:t>Recommendations </a:t>
            </a:r>
          </a:p>
        </p:txBody>
      </p:sp>
      <p:graphicFrame>
        <p:nvGraphicFramePr>
          <p:cNvPr id="15" name="Content Placeholder 2">
            <a:extLst>
              <a:ext uri="{FF2B5EF4-FFF2-40B4-BE49-F238E27FC236}">
                <a16:creationId xmlns:a16="http://schemas.microsoft.com/office/drawing/2014/main" id="{B5C5D315-9CB6-B16A-7EDE-4DF8B0BF97DA}"/>
              </a:ext>
            </a:extLst>
          </p:cNvPr>
          <p:cNvGraphicFramePr>
            <a:graphicFrameLocks noGrp="1"/>
          </p:cNvGraphicFramePr>
          <p:nvPr>
            <p:ph idx="1"/>
            <p:extLst>
              <p:ext uri="{D42A27DB-BD31-4B8C-83A1-F6EECF244321}">
                <p14:modId xmlns:p14="http://schemas.microsoft.com/office/powerpoint/2010/main" val="483098831"/>
              </p:ext>
            </p:extLst>
          </p:nvPr>
        </p:nvGraphicFramePr>
        <p:xfrm>
          <a:off x="1450975" y="2341209"/>
          <a:ext cx="9291638" cy="3124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5224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A92C3-56E4-6178-2805-CE1C61C9DED6}"/>
              </a:ext>
            </a:extLst>
          </p:cNvPr>
          <p:cNvSpPr>
            <a:spLocks noGrp="1"/>
          </p:cNvSpPr>
          <p:nvPr>
            <p:ph type="title"/>
          </p:nvPr>
        </p:nvSpPr>
        <p:spPr/>
        <p:txBody>
          <a:bodyPr/>
          <a:lstStyle/>
          <a:p>
            <a:r>
              <a:rPr lang="en-US" dirty="0"/>
              <a:t>Reference</a:t>
            </a:r>
            <a:endParaRPr lang="en-GB" dirty="0"/>
          </a:p>
        </p:txBody>
      </p:sp>
      <p:sp>
        <p:nvSpPr>
          <p:cNvPr id="3" name="Content Placeholder 2">
            <a:extLst>
              <a:ext uri="{FF2B5EF4-FFF2-40B4-BE49-F238E27FC236}">
                <a16:creationId xmlns:a16="http://schemas.microsoft.com/office/drawing/2014/main" id="{7D8B0882-1F51-AB94-4C45-3D2CE1422A33}"/>
              </a:ext>
            </a:extLst>
          </p:cNvPr>
          <p:cNvSpPr>
            <a:spLocks noGrp="1"/>
          </p:cNvSpPr>
          <p:nvPr>
            <p:ph idx="1"/>
          </p:nvPr>
        </p:nvSpPr>
        <p:spPr>
          <a:xfrm>
            <a:off x="1451579" y="2015732"/>
            <a:ext cx="9806971" cy="4308868"/>
          </a:xfrm>
        </p:spPr>
        <p:txBody>
          <a:bodyPr>
            <a:normAutofit fontScale="40000" lnSpcReduction="20000"/>
          </a:bodyPr>
          <a:lstStyle/>
          <a:p>
            <a:pPr marL="0">
              <a:spcBef>
                <a:spcPts val="0"/>
              </a:spcBef>
            </a:pPr>
            <a:r>
              <a:rPr lang="en-US" dirty="0"/>
              <a:t>Abdallah Alsaad (2023). The dual effect of anthropomorphism on customers’ decisions to use artificial intelligence devices in hotel services. pp.1–29. doi:https://doi.org/10.1080/19368623.2023.2223584.</a:t>
            </a:r>
          </a:p>
          <a:p>
            <a:pPr marL="0">
              <a:spcBef>
                <a:spcPts val="0"/>
              </a:spcBef>
            </a:pPr>
            <a:r>
              <a:rPr lang="en-US" dirty="0"/>
              <a:t>AL-HYARI, H.S., AL-SMADI, H.M. and WESHAH, S.R. (2023). The Impact of Artificial Intelligence (AI) on Guest Satisfaction in Hotel management: an Empirical Study of Luxury Hotels. </a:t>
            </a:r>
            <a:r>
              <a:rPr lang="en-US" dirty="0" err="1"/>
              <a:t>GeoJournal</a:t>
            </a:r>
            <a:r>
              <a:rPr lang="en-US" dirty="0"/>
              <a:t> of Tourism and </a:t>
            </a:r>
            <a:r>
              <a:rPr lang="en-US" dirty="0" err="1"/>
              <a:t>Geosites</a:t>
            </a:r>
            <a:r>
              <a:rPr lang="en-US" dirty="0"/>
              <a:t>, [online] 48(2 supplement), pp.810–819. doi:https://doi.org/10.30892/gtg.482spl15-1081.</a:t>
            </a:r>
          </a:p>
          <a:p>
            <a:pPr marL="0">
              <a:spcBef>
                <a:spcPts val="0"/>
              </a:spcBef>
            </a:pPr>
            <a:r>
              <a:rPr lang="en-US" dirty="0"/>
              <a:t>Ana Rita Gonçalves, Diego Costa Pinto, Saleh </a:t>
            </a:r>
            <a:r>
              <a:rPr lang="en-US" dirty="0" err="1"/>
              <a:t>Shuqair</a:t>
            </a:r>
            <a:r>
              <a:rPr lang="en-US" dirty="0"/>
              <a:t>, Mattila, A. and Anel </a:t>
            </a:r>
            <a:r>
              <a:rPr lang="en-US" dirty="0" err="1"/>
              <a:t>Imanbay</a:t>
            </a:r>
            <a:r>
              <a:rPr lang="en-US" dirty="0"/>
              <a:t> (2024). The paradox of immersive artificial intelligence (AI) in luxury hospitality: how immersive AI shapes consumer differentiation and luxury value. International journal of contemporary hospitality management, 36(11). doi:https://doi.org/10.1108/ijchm-11-2023-1689.</a:t>
            </a:r>
          </a:p>
          <a:p>
            <a:pPr marL="0">
              <a:spcBef>
                <a:spcPts val="0"/>
              </a:spcBef>
            </a:pPr>
            <a:r>
              <a:rPr lang="en-US" dirty="0" err="1"/>
              <a:t>Ananeva</a:t>
            </a:r>
            <a:r>
              <a:rPr lang="en-US" dirty="0"/>
              <a:t>, D. (2019). Artificial Intelligence as Disruptive Innovation in the Hotel Industry : Finnish Boutique and Lifestyle Hotels Perspective. lauda.ulapland.fi. [online] Available at: https://lauda.ulapland.fi/handle/10024/63932.</a:t>
            </a:r>
          </a:p>
          <a:p>
            <a:pPr marL="0">
              <a:spcBef>
                <a:spcPts val="0"/>
              </a:spcBef>
            </a:pPr>
            <a:r>
              <a:rPr lang="en-US" dirty="0" err="1"/>
              <a:t>Bagadiya</a:t>
            </a:r>
            <a:r>
              <a:rPr lang="en-US" dirty="0"/>
              <a:t>, D. and Kathiriya, K. (2024). The Future of Hotel (A Symbiosis of Automation and Human Interaction.). [online] Available at: https://www.theseus.fi/handle/10024/861876.</a:t>
            </a:r>
          </a:p>
          <a:p>
            <a:pPr marL="0">
              <a:spcBef>
                <a:spcPts val="0"/>
              </a:spcBef>
            </a:pPr>
            <a:r>
              <a:rPr lang="en-US" dirty="0" err="1"/>
              <a:t>Buhalis</a:t>
            </a:r>
            <a:r>
              <a:rPr lang="en-US" dirty="0"/>
              <a:t>, D. and </a:t>
            </a:r>
            <a:r>
              <a:rPr lang="en-US" dirty="0" err="1"/>
              <a:t>Moldavska</a:t>
            </a:r>
            <a:r>
              <a:rPr lang="en-US" dirty="0"/>
              <a:t>, I. (2021). Voice assistants in hospitality: using artificial intelligence for customer service. Journal of Hospitality and Tourism Technology, [online] 13(3), pp.386–403. Available at: https://www.emerald.com/insight/content/doi/10.1108/JHTT-03-2021-0104/full/html.</a:t>
            </a:r>
          </a:p>
          <a:p>
            <a:pPr marL="0">
              <a:spcBef>
                <a:spcPts val="0"/>
              </a:spcBef>
            </a:pPr>
            <a:r>
              <a:rPr lang="en-US" dirty="0" err="1"/>
              <a:t>Elmohandes</a:t>
            </a:r>
            <a:r>
              <a:rPr lang="en-US" dirty="0"/>
              <a:t>, N. and </a:t>
            </a:r>
            <a:r>
              <a:rPr lang="en-US" dirty="0" err="1"/>
              <a:t>Marghany</a:t>
            </a:r>
            <a:r>
              <a:rPr lang="en-US" dirty="0"/>
              <a:t>, M. (2023). Effective or ineffective? Using ChatGPT for staffing in the hospitality industry. European Journal of Tourism Research, 36, pp.3617–3617. doi:https://doi.org/10.54055/ejtr.v36i.3286.</a:t>
            </a:r>
          </a:p>
          <a:p>
            <a:pPr marL="0">
              <a:spcBef>
                <a:spcPts val="0"/>
              </a:spcBef>
            </a:pPr>
            <a:r>
              <a:rPr lang="en-US" dirty="0" err="1"/>
              <a:t>Filieri</a:t>
            </a:r>
            <a:r>
              <a:rPr lang="en-US" dirty="0"/>
              <a:t>, R., Lin, Z., Li, Y., Lu, X. and Yang, X. (2022). Customer Emotions in Service Robot Encounters: A Hybrid Machine-Human Intelligence Approach. Journal of Service Research, 25(4), p.109467052211039. doi:https://doi.org/10.1177/10946705221103937.</a:t>
            </a:r>
          </a:p>
          <a:p>
            <a:pPr marL="0">
              <a:spcBef>
                <a:spcPts val="0"/>
              </a:spcBef>
            </a:pPr>
            <a:r>
              <a:rPr lang="en-US" dirty="0"/>
              <a:t>Grazzini, L., </a:t>
            </a:r>
            <a:r>
              <a:rPr lang="en-US" dirty="0" err="1"/>
              <a:t>Viglia</a:t>
            </a:r>
            <a:r>
              <a:rPr lang="en-US" dirty="0"/>
              <a:t>, G. and Nunan, D. (2023). Dashed expectations in service experiences. Effects of robots human-likeness on customers’ responses. European Journal of Marketing, 57(4). doi:https://doi.org/10.1108/ejm-03-2021-0220.</a:t>
            </a:r>
          </a:p>
          <a:p>
            <a:pPr marL="0">
              <a:spcBef>
                <a:spcPts val="0"/>
              </a:spcBef>
            </a:pPr>
            <a:r>
              <a:rPr lang="en-US" dirty="0"/>
              <a:t>Gupta, S., Modgil, S., Lee, C.-K., Cho, M. and Park, Y. (2022). Artificial intelligence enabled robots for stay experience in the hospitality industry in a smart city. Industrial Management &amp; Data Systems, 122(10). doi:https://doi.org/10.1108/imds-10-2021-0621.</a:t>
            </a:r>
          </a:p>
          <a:p>
            <a:pPr marL="0">
              <a:spcBef>
                <a:spcPts val="0"/>
              </a:spcBef>
            </a:pPr>
            <a:r>
              <a:rPr lang="en-US" dirty="0"/>
              <a:t>Huang, M.H. and Rust, R.T. (2018). Artificial Intelligence in Service. Journal of Service Research, [online] 21(2), pp.155–172. doi:https://doi.org/10.1177/1094670517752459.</a:t>
            </a:r>
          </a:p>
          <a:p>
            <a:pPr marL="0">
              <a:spcBef>
                <a:spcPts val="0"/>
              </a:spcBef>
            </a:pPr>
            <a:r>
              <a:rPr lang="en-US" dirty="0"/>
              <a:t>Hussein Al-shami, S.A., Mamun, A.A., Ahmed, E.M. and Rashid, N. (2021). Artificial intelligent towards hotels’ competitive advantage. An exploratory study from the UAE. foresight, ahead-of-print(ahead-of-print). doi:https://doi.org/10.1108/fs-01-2021-0014.</a:t>
            </a:r>
          </a:p>
          <a:p>
            <a:pPr marL="0">
              <a:spcBef>
                <a:spcPts val="0"/>
              </a:spcBef>
            </a:pPr>
            <a:r>
              <a:rPr lang="en-US" dirty="0"/>
              <a:t>Jabeen, F., Al Zaidi, S. and Al Dhaheri, M.H. (2021). Automation and Artificial Intelligence in Hospitality and Tourism. Tourism Review, 77(4). doi:https://doi.org/10.1108/tr-09-2019-0360.</a:t>
            </a:r>
          </a:p>
          <a:p>
            <a:pPr marL="0">
              <a:spcBef>
                <a:spcPts val="0"/>
              </a:spcBef>
            </a:pPr>
            <a:r>
              <a:rPr lang="en-US" dirty="0"/>
              <a:t>Khaled, G. and Alena, F. (2021). INDUSTRY 4.0 AND HUMAN RESOURCE MANAGEMENT IN THE HOTEL BUSINESS. Human Progress, [online] 7(2), p.1. Available at: https://cyberleninka.ru/article/n/industry-4-0-and-human-resource-management-in-the-hotel-business.</a:t>
            </a:r>
          </a:p>
          <a:p>
            <a:pPr marL="0">
              <a:spcBef>
                <a:spcPts val="0"/>
              </a:spcBef>
            </a:pPr>
            <a:r>
              <a:rPr lang="en-US" dirty="0"/>
              <a:t>Khoa, D.T., </a:t>
            </a:r>
            <a:r>
              <a:rPr lang="en-US" dirty="0" err="1"/>
              <a:t>Gip</a:t>
            </a:r>
            <a:r>
              <a:rPr lang="en-US" dirty="0"/>
              <a:t>, H.Q., </a:t>
            </a:r>
            <a:r>
              <a:rPr lang="en-US" dirty="0" err="1"/>
              <a:t>Guchait</a:t>
            </a:r>
            <a:r>
              <a:rPr lang="en-US" dirty="0"/>
              <a:t>, P. and Wang, C.-Y. (2022). Competition or collaboration for human–robot relationship: a critical reflection on future </a:t>
            </a:r>
            <a:r>
              <a:rPr lang="en-US" dirty="0" err="1"/>
              <a:t>cobotics</a:t>
            </a:r>
            <a:r>
              <a:rPr lang="en-US" dirty="0"/>
              <a:t> in hospitality. International Journal of Contemporary Hospitality Management, 35(6). doi:https://doi.org/10.1108/ijchm-04-2022-0434.</a:t>
            </a:r>
          </a:p>
          <a:p>
            <a:pPr marL="0">
              <a:spcBef>
                <a:spcPts val="0"/>
              </a:spcBef>
            </a:pPr>
            <a:r>
              <a:rPr lang="en-US" dirty="0"/>
              <a:t>Li, M., Yin, D., Qiu, H. and Bai, B. (2021). Examining the effects of AI contactless services on customer psychological safety, perceived value, and hospitality service quality during the COVID‐19 pandemic. Journal of Hospitality Marketing &amp; Management, 31(1), pp.1–25. doi:https://doi.org/10.1080/19368623.2021.1934932.</a:t>
            </a:r>
          </a:p>
          <a:p>
            <a:pPr marL="0">
              <a:spcBef>
                <a:spcPts val="0"/>
              </a:spcBef>
            </a:pPr>
            <a:endParaRPr lang="en-GB" dirty="0"/>
          </a:p>
        </p:txBody>
      </p:sp>
    </p:spTree>
    <p:extLst>
      <p:ext uri="{BB962C8B-B14F-4D97-AF65-F5344CB8AC3E}">
        <p14:creationId xmlns:p14="http://schemas.microsoft.com/office/powerpoint/2010/main" val="52534870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23</TotalTime>
  <Words>4276</Words>
  <Application>Microsoft Office PowerPoint</Application>
  <PresentationFormat>Widescreen</PresentationFormat>
  <Paragraphs>116</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Rockwell</vt:lpstr>
      <vt:lpstr>Times New Roman</vt:lpstr>
      <vt:lpstr>Gallery</vt:lpstr>
      <vt:lpstr>Contemporary Themes in the Hotel and Hospitality Sector </vt:lpstr>
      <vt:lpstr>Artificial Intelligence and Human Collaboration in the Hotel and Hospitality Sector: A Case Study of The Z Hotel Group</vt:lpstr>
      <vt:lpstr>Introduction  </vt:lpstr>
      <vt:lpstr>Literature Review </vt:lpstr>
      <vt:lpstr>Method </vt:lpstr>
      <vt:lpstr>Method : PESTEL Analysis: Exclusive Forces that will be used to push AI adoption (Continued)</vt:lpstr>
      <vt:lpstr>Method : Theoretical Practice and Industry Reflection (Continued)</vt:lpstr>
      <vt:lpstr>Method : Critical Evaluation (Continued)</vt:lpstr>
      <vt:lpstr>Conclusion </vt:lpstr>
      <vt:lpstr>Recommendations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2025-10-30T07:27:11Z</dcterms:created>
  <dcterms:modified xsi:type="dcterms:W3CDTF">2025-10-30T07:51:08Z</dcterms:modified>
</cp:coreProperties>
</file>