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4"/>
  </p:sldMasterIdLst>
  <p:notesMasterIdLst>
    <p:notesMasterId r:id="rId28"/>
  </p:notesMasterIdLst>
  <p:handoutMasterIdLst>
    <p:handoutMasterId r:id="rId29"/>
  </p:handoutMasterIdLst>
  <p:sldIdLst>
    <p:sldId id="256" r:id="rId5"/>
    <p:sldId id="257" r:id="rId6"/>
    <p:sldId id="258" r:id="rId7"/>
    <p:sldId id="263" r:id="rId8"/>
    <p:sldId id="269" r:id="rId9"/>
    <p:sldId id="260" r:id="rId10"/>
    <p:sldId id="262" r:id="rId11"/>
    <p:sldId id="266" r:id="rId12"/>
    <p:sldId id="277" r:id="rId13"/>
    <p:sldId id="272" r:id="rId14"/>
    <p:sldId id="273" r:id="rId15"/>
    <p:sldId id="287" r:id="rId16"/>
    <p:sldId id="289" r:id="rId17"/>
    <p:sldId id="280" r:id="rId18"/>
    <p:sldId id="283" r:id="rId19"/>
    <p:sldId id="281" r:id="rId20"/>
    <p:sldId id="282" r:id="rId21"/>
    <p:sldId id="290" r:id="rId22"/>
    <p:sldId id="294" r:id="rId23"/>
    <p:sldId id="292" r:id="rId24"/>
    <p:sldId id="298" r:id="rId25"/>
    <p:sldId id="299" r:id="rId26"/>
    <p:sldId id="300" r:id="rId27"/>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99807-E2BA-5226-1BE3-F682EE4BF20F}" v="308" dt="2022-11-21T20:21:01.730"/>
    <p1510:client id="{0F7603B9-AC65-8E02-A6C8-3A0275B6BA29}" v="1219" dt="2022-11-15T17:14:19.761"/>
    <p1510:client id="{10F5A40A-58A3-8ABE-07FB-135E05FF6F3E}" v="420" dt="2022-11-19T20:18:11.451"/>
    <p1510:client id="{20239124-6999-59C8-7109-5864B210CFBF}" v="537" dt="2022-11-19T16:49:51.750"/>
    <p1510:client id="{20CC3B6E-BA4C-EB0C-F46F-B4618B7CE06F}" v="1269" dt="2022-11-20T19:28:16.464"/>
    <p1510:client id="{23691FA9-2C33-63B2-A7DE-3762847DB6E8}" v="1168" dt="2022-11-15T18:51:42.007"/>
    <p1510:client id="{28A4F4B7-40A0-0A18-3CA2-39DF18E2C8B6}" v="1312" dt="2022-11-17T17:40:06.080"/>
    <p1510:client id="{35D1AF7E-7DC1-35EC-EDDD-728B47DFC81F}" v="4" dt="2022-11-27T14:01:38.349"/>
    <p1510:client id="{40EA6A8A-F891-ACDE-FF20-04AFC44E291F}" v="220" dt="2022-11-25T12:17:38.779"/>
    <p1510:client id="{44F54A48-46CB-5912-D655-830F89378B7D}" v="37" dt="2022-11-28T16:51:03.957"/>
    <p1510:client id="{48A9B48A-54E5-DAB2-B864-B539385ABAB0}" v="14" dt="2022-11-29T09:37:19.418"/>
    <p1510:client id="{6A289FFF-82A8-2040-161A-731FA0A7D708}" v="580" dt="2022-11-25T21:02:29.427"/>
    <p1510:client id="{82013C35-FCCC-40DC-BA3F-6AC00A37AC81}" v="693" dt="2022-11-15T15:01:05.682"/>
    <p1510:client id="{9ED5E893-7AE0-ACB7-B08D-5454AC4E64AB}" v="807" dt="2022-11-28T16:04:20.537"/>
    <p1510:client id="{A32C1175-15DC-E039-0F89-B2A285C898E2}" v="70" dt="2022-11-19T15:50:14.412"/>
    <p1510:client id="{AD21B5AA-A9DD-FEE0-7BAD-0B9F7BF16E2F}" v="626" dt="2022-11-21T16:19:14.224"/>
    <p1510:client id="{B13B2AAB-F88A-EFED-4D94-CAB122A8BCDC}" v="8" dt="2022-11-29T09:41:45.426"/>
    <p1510:client id="{B5B42D28-942F-00A3-F14C-6AFF93F6F0E0}" v="169" dt="2022-11-28T21:34:08.691"/>
    <p1510:client id="{B9B6C952-E288-0CCB-A3BF-1EE748A470E3}" v="316" dt="2022-11-22T18:02:50.709"/>
    <p1510:client id="{C4578DF3-5CCF-B395-7796-3DC8ABF322B3}" v="4" dt="2022-11-25T16:05:45.615"/>
    <p1510:client id="{C5ADF29A-234E-1CF6-0490-0CE06EF7C8CA}" v="13" dt="2022-11-27T14:02:38.031"/>
    <p1510:client id="{E723C1F6-8376-A26B-517C-BD18688CC36B}" v="24" dt="2022-11-29T09:34:52.021"/>
    <p1510:client id="{F43DF94F-2547-A59D-C076-89D577346E97}" v="25" dt="2022-11-28T18:26:21.432"/>
    <p1510:client id="{F6370351-28ED-A951-A533-5FACC889B102}" v="167" dt="2022-11-26T13:14:58.557"/>
    <p1510:client id="{F87EF3DB-2936-74DA-D47E-2D4D1F646A42}" v="182" dt="2022-11-29T14:38:45.450"/>
    <p1510:client id="{FC2F1D70-0C11-B3FC-CD82-5DCAA8E13B6F}" v="456" dt="2022-11-18T19:05:41.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1D757D-027F-420E-AB4E-E4EDD36B5DC8}"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D3513602-33DF-4173-899C-506A1C25B6BC}">
      <dgm:prSet/>
      <dgm:spPr/>
      <dgm:t>
        <a:bodyPr/>
        <a:lstStyle/>
        <a:p>
          <a:r>
            <a:rPr lang="en-GB" baseline="0" dirty="0">
              <a:latin typeface="Franklin Gothic Medium"/>
            </a:rPr>
            <a:t>"Passive listening helps you overcome communication barriers because it’s a more objective form of listening" (HARAPPA, 12/02/2021</a:t>
          </a:r>
          <a:r>
            <a:rPr lang="en-GB" dirty="0">
              <a:latin typeface="Franklin Gothic Medium"/>
            </a:rPr>
            <a:t>)</a:t>
          </a:r>
          <a:endParaRPr lang="en-US" dirty="0">
            <a:latin typeface="Franklin Gothic Medium"/>
          </a:endParaRPr>
        </a:p>
      </dgm:t>
    </dgm:pt>
    <dgm:pt modelId="{5157D5BC-840C-4EED-91A2-06E67A32DD13}" type="parTrans" cxnId="{1E4352BB-6BED-4F70-8EFA-5B9B834A2082}">
      <dgm:prSet/>
      <dgm:spPr/>
      <dgm:t>
        <a:bodyPr/>
        <a:lstStyle/>
        <a:p>
          <a:endParaRPr lang="en-US"/>
        </a:p>
      </dgm:t>
    </dgm:pt>
    <dgm:pt modelId="{82714EDA-21E9-4B8E-A0A1-66BC1C7B0DE9}" type="sibTrans" cxnId="{1E4352BB-6BED-4F70-8EFA-5B9B834A2082}">
      <dgm:prSet/>
      <dgm:spPr/>
      <dgm:t>
        <a:bodyPr/>
        <a:lstStyle/>
        <a:p>
          <a:endParaRPr lang="en-US"/>
        </a:p>
      </dgm:t>
    </dgm:pt>
    <dgm:pt modelId="{C6AB9DA6-C072-4889-BD57-ECF2CA926A1A}">
      <dgm:prSet/>
      <dgm:spPr/>
      <dgm:t>
        <a:bodyPr/>
        <a:lstStyle/>
        <a:p>
          <a:pPr rtl="0"/>
          <a:r>
            <a:rPr lang="en-GB" baseline="0" dirty="0">
              <a:latin typeface="Franklin Gothic Medium"/>
            </a:rPr>
            <a:t> Importance - It’s free from bias (you’re not expected to share your views). You are listening and not just hearing the words even if you do not fully understand, you are still present in that conversation.</a:t>
          </a:r>
          <a:endParaRPr lang="en-US" dirty="0">
            <a:latin typeface="Franklin Gothic Medium"/>
          </a:endParaRPr>
        </a:p>
      </dgm:t>
    </dgm:pt>
    <dgm:pt modelId="{74AC6FA2-0BCF-4A07-871B-C75BC05C6BA5}" type="parTrans" cxnId="{3DB86B6B-2FBD-4461-B346-3BBE04C35D64}">
      <dgm:prSet/>
      <dgm:spPr/>
      <dgm:t>
        <a:bodyPr/>
        <a:lstStyle/>
        <a:p>
          <a:endParaRPr lang="en-US"/>
        </a:p>
      </dgm:t>
    </dgm:pt>
    <dgm:pt modelId="{74EEAF9B-DB9A-4CCE-A30A-2552099321E8}" type="sibTrans" cxnId="{3DB86B6B-2FBD-4461-B346-3BBE04C35D64}">
      <dgm:prSet/>
      <dgm:spPr/>
      <dgm:t>
        <a:bodyPr/>
        <a:lstStyle/>
        <a:p>
          <a:endParaRPr lang="en-US"/>
        </a:p>
      </dgm:t>
    </dgm:pt>
    <dgm:pt modelId="{419CAE91-D028-4374-9E43-D74778D947DD}" type="pres">
      <dgm:prSet presAssocID="{1A1D757D-027F-420E-AB4E-E4EDD36B5DC8}" presName="Name0" presStyleCnt="0">
        <dgm:presLayoutVars>
          <dgm:dir/>
          <dgm:animLvl val="lvl"/>
          <dgm:resizeHandles val="exact"/>
        </dgm:presLayoutVars>
      </dgm:prSet>
      <dgm:spPr/>
    </dgm:pt>
    <dgm:pt modelId="{8AAB28D7-0779-41FB-AAE1-E339B226A78A}" type="pres">
      <dgm:prSet presAssocID="{C6AB9DA6-C072-4889-BD57-ECF2CA926A1A}" presName="boxAndChildren" presStyleCnt="0"/>
      <dgm:spPr/>
    </dgm:pt>
    <dgm:pt modelId="{1F9510D0-B1AA-4980-AF52-C3E4DD0B3900}" type="pres">
      <dgm:prSet presAssocID="{C6AB9DA6-C072-4889-BD57-ECF2CA926A1A}" presName="parentTextBox" presStyleLbl="node1" presStyleIdx="0" presStyleCnt="2"/>
      <dgm:spPr/>
    </dgm:pt>
    <dgm:pt modelId="{41717F90-2446-4E86-8B2E-B3F4F15DA51A}" type="pres">
      <dgm:prSet presAssocID="{82714EDA-21E9-4B8E-A0A1-66BC1C7B0DE9}" presName="sp" presStyleCnt="0"/>
      <dgm:spPr/>
    </dgm:pt>
    <dgm:pt modelId="{BA5BC2E0-FD20-456B-A946-7459A45F6D9E}" type="pres">
      <dgm:prSet presAssocID="{D3513602-33DF-4173-899C-506A1C25B6BC}" presName="arrowAndChildren" presStyleCnt="0"/>
      <dgm:spPr/>
    </dgm:pt>
    <dgm:pt modelId="{181F1EE5-E52B-4953-A6DD-42D506175643}" type="pres">
      <dgm:prSet presAssocID="{D3513602-33DF-4173-899C-506A1C25B6BC}" presName="parentTextArrow" presStyleLbl="node1" presStyleIdx="1" presStyleCnt="2"/>
      <dgm:spPr/>
    </dgm:pt>
  </dgm:ptLst>
  <dgm:cxnLst>
    <dgm:cxn modelId="{BCD8BD19-62D0-4C87-85FC-A529BF8D8C91}" type="presOf" srcId="{C6AB9DA6-C072-4889-BD57-ECF2CA926A1A}" destId="{1F9510D0-B1AA-4980-AF52-C3E4DD0B3900}" srcOrd="0" destOrd="0" presId="urn:microsoft.com/office/officeart/2005/8/layout/process4"/>
    <dgm:cxn modelId="{3DB86B6B-2FBD-4461-B346-3BBE04C35D64}" srcId="{1A1D757D-027F-420E-AB4E-E4EDD36B5DC8}" destId="{C6AB9DA6-C072-4889-BD57-ECF2CA926A1A}" srcOrd="1" destOrd="0" parTransId="{74AC6FA2-0BCF-4A07-871B-C75BC05C6BA5}" sibTransId="{74EEAF9B-DB9A-4CCE-A30A-2552099321E8}"/>
    <dgm:cxn modelId="{7F5605A9-3904-4B42-8ED8-419F88CD46F0}" type="presOf" srcId="{D3513602-33DF-4173-899C-506A1C25B6BC}" destId="{181F1EE5-E52B-4953-A6DD-42D506175643}" srcOrd="0" destOrd="0" presId="urn:microsoft.com/office/officeart/2005/8/layout/process4"/>
    <dgm:cxn modelId="{1E4352BB-6BED-4F70-8EFA-5B9B834A2082}" srcId="{1A1D757D-027F-420E-AB4E-E4EDD36B5DC8}" destId="{D3513602-33DF-4173-899C-506A1C25B6BC}" srcOrd="0" destOrd="0" parTransId="{5157D5BC-840C-4EED-91A2-06E67A32DD13}" sibTransId="{82714EDA-21E9-4B8E-A0A1-66BC1C7B0DE9}"/>
    <dgm:cxn modelId="{5F30FCFB-D414-460D-91A6-B3E7A316DA12}" type="presOf" srcId="{1A1D757D-027F-420E-AB4E-E4EDD36B5DC8}" destId="{419CAE91-D028-4374-9E43-D74778D947DD}" srcOrd="0" destOrd="0" presId="urn:microsoft.com/office/officeart/2005/8/layout/process4"/>
    <dgm:cxn modelId="{3FC080B4-0741-4243-B09C-3FD822195CC1}" type="presParOf" srcId="{419CAE91-D028-4374-9E43-D74778D947DD}" destId="{8AAB28D7-0779-41FB-AAE1-E339B226A78A}" srcOrd="0" destOrd="0" presId="urn:microsoft.com/office/officeart/2005/8/layout/process4"/>
    <dgm:cxn modelId="{C5760870-2F06-4A35-B369-A00F34ABB3CD}" type="presParOf" srcId="{8AAB28D7-0779-41FB-AAE1-E339B226A78A}" destId="{1F9510D0-B1AA-4980-AF52-C3E4DD0B3900}" srcOrd="0" destOrd="0" presId="urn:microsoft.com/office/officeart/2005/8/layout/process4"/>
    <dgm:cxn modelId="{2C744B96-9705-466C-816B-A0028E424CE3}" type="presParOf" srcId="{419CAE91-D028-4374-9E43-D74778D947DD}" destId="{41717F90-2446-4E86-8B2E-B3F4F15DA51A}" srcOrd="1" destOrd="0" presId="urn:microsoft.com/office/officeart/2005/8/layout/process4"/>
    <dgm:cxn modelId="{7364863A-5DE7-4A38-9EC7-B3447E6F9B61}" type="presParOf" srcId="{419CAE91-D028-4374-9E43-D74778D947DD}" destId="{BA5BC2E0-FD20-456B-A946-7459A45F6D9E}" srcOrd="2" destOrd="0" presId="urn:microsoft.com/office/officeart/2005/8/layout/process4"/>
    <dgm:cxn modelId="{41B87B7F-4885-44DE-A344-66B4ABEBD8AC}" type="presParOf" srcId="{BA5BC2E0-FD20-456B-A946-7459A45F6D9E}" destId="{181F1EE5-E52B-4953-A6DD-42D50617564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7C14D9-BD01-46ED-8FDC-F19B58DDF923}"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10D1CF1C-97AD-4D7D-BB67-6CE05EA0EDA5}">
      <dgm:prSet/>
      <dgm:spPr/>
      <dgm:t>
        <a:bodyPr/>
        <a:lstStyle/>
        <a:p>
          <a:pPr rtl="0"/>
          <a:r>
            <a:rPr lang="en-GB" dirty="0">
              <a:latin typeface="Franklin Gothic Medium"/>
            </a:rPr>
            <a:t>Important for employment and any Youth Work setting as it ensures that you have the information you need to perform well and to build a positive work environment.</a:t>
          </a:r>
          <a:endParaRPr lang="en-US" dirty="0">
            <a:latin typeface="Franklin Gothic Medium"/>
          </a:endParaRPr>
        </a:p>
      </dgm:t>
    </dgm:pt>
    <dgm:pt modelId="{549A79FD-DF66-4213-9EFB-96EA4E80616A}" type="parTrans" cxnId="{2DB115E4-8450-4731-9D2F-5637D4538CF8}">
      <dgm:prSet/>
      <dgm:spPr/>
      <dgm:t>
        <a:bodyPr/>
        <a:lstStyle/>
        <a:p>
          <a:endParaRPr lang="en-US"/>
        </a:p>
      </dgm:t>
    </dgm:pt>
    <dgm:pt modelId="{20E68B92-B19E-4BF5-BCFF-97088B73589F}" type="sibTrans" cxnId="{2DB115E4-8450-4731-9D2F-5637D4538CF8}">
      <dgm:prSet/>
      <dgm:spPr/>
      <dgm:t>
        <a:bodyPr/>
        <a:lstStyle/>
        <a:p>
          <a:endParaRPr lang="en-US"/>
        </a:p>
      </dgm:t>
    </dgm:pt>
    <dgm:pt modelId="{3C0DCB9E-A130-4C48-88C1-A49B527FAFD9}">
      <dgm:prSet/>
      <dgm:spPr/>
      <dgm:t>
        <a:bodyPr/>
        <a:lstStyle/>
        <a:p>
          <a:pPr rtl="0"/>
          <a:r>
            <a:rPr lang="en-GB" dirty="0">
              <a:latin typeface="Franklin Gothic Medium"/>
            </a:rPr>
            <a:t>Failure of good communication has real consequences, especially within a workplace. - Supported by Expert Market (Duncan Lambden, The Importance of Effective Workplace Communication – Statistics 2022, 13/06/2022) where they conducted a survey which found that 28% of employees listed poor communication as the reason for why they were not able to finish their projects on time.</a:t>
          </a:r>
          <a:endParaRPr lang="en-US" dirty="0">
            <a:latin typeface="Franklin Gothic Medium"/>
          </a:endParaRPr>
        </a:p>
      </dgm:t>
    </dgm:pt>
    <dgm:pt modelId="{A7727854-8221-4952-B388-F17E3E4A17DF}" type="parTrans" cxnId="{75D2B467-B858-4691-BA65-C88E0D51C71E}">
      <dgm:prSet/>
      <dgm:spPr/>
      <dgm:t>
        <a:bodyPr/>
        <a:lstStyle/>
        <a:p>
          <a:endParaRPr lang="en-US"/>
        </a:p>
      </dgm:t>
    </dgm:pt>
    <dgm:pt modelId="{0D6AE39D-CF2F-4D79-A54A-8D392FBABBDB}" type="sibTrans" cxnId="{75D2B467-B858-4691-BA65-C88E0D51C71E}">
      <dgm:prSet/>
      <dgm:spPr/>
      <dgm:t>
        <a:bodyPr/>
        <a:lstStyle/>
        <a:p>
          <a:endParaRPr lang="en-US"/>
        </a:p>
      </dgm:t>
    </dgm:pt>
    <dgm:pt modelId="{68F55380-E783-46E3-A8B6-A67D6673D733}" type="pres">
      <dgm:prSet presAssocID="{0A7C14D9-BD01-46ED-8FDC-F19B58DDF923}" presName="diagram" presStyleCnt="0">
        <dgm:presLayoutVars>
          <dgm:dir/>
          <dgm:resizeHandles val="exact"/>
        </dgm:presLayoutVars>
      </dgm:prSet>
      <dgm:spPr/>
    </dgm:pt>
    <dgm:pt modelId="{E21B876F-2FC9-444C-A97A-B167B7EA2EFE}" type="pres">
      <dgm:prSet presAssocID="{10D1CF1C-97AD-4D7D-BB67-6CE05EA0EDA5}" presName="node" presStyleLbl="node1" presStyleIdx="0" presStyleCnt="2">
        <dgm:presLayoutVars>
          <dgm:bulletEnabled val="1"/>
        </dgm:presLayoutVars>
      </dgm:prSet>
      <dgm:spPr/>
    </dgm:pt>
    <dgm:pt modelId="{84A3A08D-4675-49A0-AD7A-79D8B2E984FD}" type="pres">
      <dgm:prSet presAssocID="{20E68B92-B19E-4BF5-BCFF-97088B73589F}" presName="sibTrans" presStyleCnt="0"/>
      <dgm:spPr/>
    </dgm:pt>
    <dgm:pt modelId="{9D9D7570-02DF-462A-8B6B-1532BA630A9B}" type="pres">
      <dgm:prSet presAssocID="{3C0DCB9E-A130-4C48-88C1-A49B527FAFD9}" presName="node" presStyleLbl="node1" presStyleIdx="1" presStyleCnt="2">
        <dgm:presLayoutVars>
          <dgm:bulletEnabled val="1"/>
        </dgm:presLayoutVars>
      </dgm:prSet>
      <dgm:spPr/>
    </dgm:pt>
  </dgm:ptLst>
  <dgm:cxnLst>
    <dgm:cxn modelId="{F1ACA736-FBA1-4074-A4B6-837BD02B613B}" type="presOf" srcId="{3C0DCB9E-A130-4C48-88C1-A49B527FAFD9}" destId="{9D9D7570-02DF-462A-8B6B-1532BA630A9B}" srcOrd="0" destOrd="0" presId="urn:microsoft.com/office/officeart/2005/8/layout/default"/>
    <dgm:cxn modelId="{E4F04C42-6847-459C-B475-8BDC67B7951A}" type="presOf" srcId="{10D1CF1C-97AD-4D7D-BB67-6CE05EA0EDA5}" destId="{E21B876F-2FC9-444C-A97A-B167B7EA2EFE}" srcOrd="0" destOrd="0" presId="urn:microsoft.com/office/officeart/2005/8/layout/default"/>
    <dgm:cxn modelId="{75D2B467-B858-4691-BA65-C88E0D51C71E}" srcId="{0A7C14D9-BD01-46ED-8FDC-F19B58DDF923}" destId="{3C0DCB9E-A130-4C48-88C1-A49B527FAFD9}" srcOrd="1" destOrd="0" parTransId="{A7727854-8221-4952-B388-F17E3E4A17DF}" sibTransId="{0D6AE39D-CF2F-4D79-A54A-8D392FBABBDB}"/>
    <dgm:cxn modelId="{7A621BE0-AC51-4ABB-904E-40DCD50281A5}" type="presOf" srcId="{0A7C14D9-BD01-46ED-8FDC-F19B58DDF923}" destId="{68F55380-E783-46E3-A8B6-A67D6673D733}" srcOrd="0" destOrd="0" presId="urn:microsoft.com/office/officeart/2005/8/layout/default"/>
    <dgm:cxn modelId="{2DB115E4-8450-4731-9D2F-5637D4538CF8}" srcId="{0A7C14D9-BD01-46ED-8FDC-F19B58DDF923}" destId="{10D1CF1C-97AD-4D7D-BB67-6CE05EA0EDA5}" srcOrd="0" destOrd="0" parTransId="{549A79FD-DF66-4213-9EFB-96EA4E80616A}" sibTransId="{20E68B92-B19E-4BF5-BCFF-97088B73589F}"/>
    <dgm:cxn modelId="{B1CB475D-B34E-4A43-8EF5-EB16165890C5}" type="presParOf" srcId="{68F55380-E783-46E3-A8B6-A67D6673D733}" destId="{E21B876F-2FC9-444C-A97A-B167B7EA2EFE}" srcOrd="0" destOrd="0" presId="urn:microsoft.com/office/officeart/2005/8/layout/default"/>
    <dgm:cxn modelId="{4D3D6E7F-6B4F-4537-B7E9-332C455D0419}" type="presParOf" srcId="{68F55380-E783-46E3-A8B6-A67D6673D733}" destId="{84A3A08D-4675-49A0-AD7A-79D8B2E984FD}" srcOrd="1" destOrd="0" presId="urn:microsoft.com/office/officeart/2005/8/layout/default"/>
    <dgm:cxn modelId="{43F0AFDB-1544-44EA-8BAC-4FCE4A56B5C8}" type="presParOf" srcId="{68F55380-E783-46E3-A8B6-A67D6673D733}" destId="{9D9D7570-02DF-462A-8B6B-1532BA630A9B}"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9510D0-B1AA-4980-AF52-C3E4DD0B3900}">
      <dsp:nvSpPr>
        <dsp:cNvPr id="0" name=""/>
        <dsp:cNvSpPr/>
      </dsp:nvSpPr>
      <dsp:spPr>
        <a:xfrm>
          <a:off x="0" y="3352213"/>
          <a:ext cx="5927575" cy="219941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baseline="0" dirty="0">
              <a:latin typeface="Franklin Gothic Medium"/>
            </a:rPr>
            <a:t> Importance - It’s free from bias (you’re not expected to share your views). You are listening and not just hearing the words even if you do not fully understand, you are still present in that conversation.</a:t>
          </a:r>
          <a:endParaRPr lang="en-US" sz="2400" kern="1200" dirty="0">
            <a:latin typeface="Franklin Gothic Medium"/>
          </a:endParaRPr>
        </a:p>
      </dsp:txBody>
      <dsp:txXfrm>
        <a:off x="0" y="3352213"/>
        <a:ext cx="5927575" cy="2199414"/>
      </dsp:txXfrm>
    </dsp:sp>
    <dsp:sp modelId="{181F1EE5-E52B-4953-A6DD-42D506175643}">
      <dsp:nvSpPr>
        <dsp:cNvPr id="0" name=""/>
        <dsp:cNvSpPr/>
      </dsp:nvSpPr>
      <dsp:spPr>
        <a:xfrm rot="10800000">
          <a:off x="0" y="2504"/>
          <a:ext cx="5927575" cy="3382700"/>
        </a:xfrm>
        <a:prstGeom prst="upArrowCallou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baseline="0" dirty="0">
              <a:latin typeface="Franklin Gothic Medium"/>
            </a:rPr>
            <a:t>"Passive listening helps you overcome communication barriers because it’s a more objective form of listening" (HARAPPA, 12/02/2021</a:t>
          </a:r>
          <a:r>
            <a:rPr lang="en-GB" sz="2400" kern="1200" dirty="0">
              <a:latin typeface="Franklin Gothic Medium"/>
            </a:rPr>
            <a:t>)</a:t>
          </a:r>
          <a:endParaRPr lang="en-US" sz="2400" kern="1200" dirty="0">
            <a:latin typeface="Franklin Gothic Medium"/>
          </a:endParaRPr>
        </a:p>
      </dsp:txBody>
      <dsp:txXfrm rot="10800000">
        <a:off x="0" y="2504"/>
        <a:ext cx="5927575" cy="21979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B876F-2FC9-444C-A97A-B167B7EA2EFE}">
      <dsp:nvSpPr>
        <dsp:cNvPr id="0" name=""/>
        <dsp:cNvSpPr/>
      </dsp:nvSpPr>
      <dsp:spPr>
        <a:xfrm>
          <a:off x="1253" y="215715"/>
          <a:ext cx="4888306" cy="293298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Franklin Gothic Medium"/>
            </a:rPr>
            <a:t>Important for employment and any Youth Work setting as it ensures that you have the information you need to perform well and to build a positive work environment.</a:t>
          </a:r>
          <a:endParaRPr lang="en-US" sz="2000" kern="1200" dirty="0">
            <a:latin typeface="Franklin Gothic Medium"/>
          </a:endParaRPr>
        </a:p>
      </dsp:txBody>
      <dsp:txXfrm>
        <a:off x="1253" y="215715"/>
        <a:ext cx="4888306" cy="2932983"/>
      </dsp:txXfrm>
    </dsp:sp>
    <dsp:sp modelId="{9D9D7570-02DF-462A-8B6B-1532BA630A9B}">
      <dsp:nvSpPr>
        <dsp:cNvPr id="0" name=""/>
        <dsp:cNvSpPr/>
      </dsp:nvSpPr>
      <dsp:spPr>
        <a:xfrm>
          <a:off x="5378390" y="215715"/>
          <a:ext cx="4888306" cy="2932983"/>
        </a:xfrm>
        <a:prstGeom prst="rect">
          <a:avLst/>
        </a:prstGeom>
        <a:gradFill rotWithShape="0">
          <a:gsLst>
            <a:gs pos="0">
              <a:schemeClr val="accent5">
                <a:hueOff val="-1496775"/>
                <a:satOff val="674"/>
                <a:lumOff val="-7057"/>
                <a:alphaOff val="0"/>
                <a:satMod val="103000"/>
                <a:lumMod val="102000"/>
                <a:tint val="94000"/>
              </a:schemeClr>
            </a:gs>
            <a:gs pos="50000">
              <a:schemeClr val="accent5">
                <a:hueOff val="-1496775"/>
                <a:satOff val="674"/>
                <a:lumOff val="-7057"/>
                <a:alphaOff val="0"/>
                <a:satMod val="110000"/>
                <a:lumMod val="100000"/>
                <a:shade val="100000"/>
              </a:schemeClr>
            </a:gs>
            <a:gs pos="100000">
              <a:schemeClr val="accent5">
                <a:hueOff val="-1496775"/>
                <a:satOff val="674"/>
                <a:lumOff val="-70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Franklin Gothic Medium"/>
            </a:rPr>
            <a:t>Failure of good communication has real consequences, especially within a workplace. - Supported by Expert Market (Duncan Lambden, The Importance of Effective Workplace Communication – Statistics 2022, 13/06/2022) where they conducted a survey which found that 28% of employees listed poor communication as the reason for why they were not able to finish their projects on time.</a:t>
          </a:r>
          <a:endParaRPr lang="en-US" sz="2000" kern="1200" dirty="0">
            <a:latin typeface="Franklin Gothic Medium"/>
          </a:endParaRPr>
        </a:p>
      </dsp:txBody>
      <dsp:txXfrm>
        <a:off x="5378390" y="215715"/>
        <a:ext cx="4888306" cy="29329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29/11/2022</a:t>
            </a:fld>
            <a:endParaRPr lang="en-GB"/>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29/11/2022</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a:p>
        </p:txBody>
      </p:sp>
    </p:spTree>
    <p:extLst>
      <p:ext uri="{BB962C8B-B14F-4D97-AF65-F5344CB8AC3E}">
        <p14:creationId xmlns:p14="http://schemas.microsoft.com/office/powerpoint/2010/main" val="303180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11/29/2022</a:t>
            </a:fld>
            <a:endParaRPr lang="en-US"/>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8686684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4287850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3043406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94724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63434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860263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2960195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39695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44991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11/29/2022</a:t>
            </a:fld>
            <a:endParaRPr lang="en-US"/>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663803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11/29/2022</a:t>
            </a:fld>
            <a:endParaRPr lang="en-US"/>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33100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11/29/2022</a:t>
            </a:fld>
            <a:endParaRPr lang="en-US" spc="5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a:p>
        </p:txBody>
      </p:sp>
    </p:spTree>
    <p:extLst>
      <p:ext uri="{BB962C8B-B14F-4D97-AF65-F5344CB8AC3E}">
        <p14:creationId xmlns:p14="http://schemas.microsoft.com/office/powerpoint/2010/main" val="132764803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xpertmarket.com/phone-systems/workplace-communication-statistics" TargetMode="External"/><Relationship Id="rId2" Type="http://schemas.openxmlformats.org/officeDocument/2006/relationships/hyperlink" Target="https://oureverydaylife.com/mediate-family-conflict-16214.html" TargetMode="External"/><Relationship Id="rId1" Type="http://schemas.openxmlformats.org/officeDocument/2006/relationships/slideLayout" Target="../slideLayouts/slideLayout2.xml"/><Relationship Id="rId4" Type="http://schemas.openxmlformats.org/officeDocument/2006/relationships/hyperlink" Target="https://www.giftoflifeinstitute.org/the-importance-of-active-listening/#:~:text=Passive%20listening%20is%20little%20more,attention%20to%20what's%20being%20said"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ringcentral.com/us/en/blog/the-importance-of-effective-communication-in-the-workplace/" TargetMode="External"/><Relationship Id="rId2" Type="http://schemas.openxmlformats.org/officeDocument/2006/relationships/hyperlink" Target="https://www.odgersinterim.com/us/who-we-are/intelligence/active-listening-in-the-workplace-5041/#:~:text=Active%20listening%20is%20the%20foundation,it%20a%20valuable%20workplace%20skill" TargetMode="External"/><Relationship Id="rId1" Type="http://schemas.openxmlformats.org/officeDocument/2006/relationships/slideLayout" Target="../slideLayouts/slideLayout2.xml"/><Relationship Id="rId4" Type="http://schemas.openxmlformats.org/officeDocument/2006/relationships/hyperlink" Target="https://www.simplypsychology.org/theory-of-mind.html#:~:text=Having%20a%20theory%20of%20mind%20allows%20us%20to%20understand%20that,Premack%20%26%20Woodruff%2C%201978"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usip.org/public-education-new/what-active-listening" TargetMode="External"/><Relationship Id="rId2" Type="http://schemas.openxmlformats.org/officeDocument/2006/relationships/hyperlink" Target="https://www.telegraph.co.uk/news/health/news/5070874/Reading-can-help-reduce-stress.html" TargetMode="External"/><Relationship Id="rId1" Type="http://schemas.openxmlformats.org/officeDocument/2006/relationships/slideLayout" Target="../slideLayouts/slideLayout2.xml"/><Relationship Id="rId5" Type="http://schemas.openxmlformats.org/officeDocument/2006/relationships/hyperlink" Target="https://www.youthlead.org/resources/top-5-communication-skill-and-how-improve-them#:~:text=Communication%20today%20is%20very%20important,creative%20ideas%20and%20solving%20problems" TargetMode="External"/><Relationship Id="rId4" Type="http://schemas.openxmlformats.org/officeDocument/2006/relationships/hyperlink" Target="https://www.vantagefit.io/blog/benefits-of-reading/#:~:text=%22Reading%20is%20a%20vital%20habit,and%20communicate%20better%20at%20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5300814" y="1482634"/>
            <a:ext cx="5928018" cy="3046798"/>
          </a:xfrm>
        </p:spPr>
        <p:txBody>
          <a:bodyPr rtlCol="0">
            <a:normAutofit fontScale="90000"/>
          </a:bodyPr>
          <a:lstStyle/>
          <a:p>
            <a:r>
              <a:rPr lang="en-GB">
                <a:solidFill>
                  <a:schemeClr val="bg1"/>
                </a:solidFill>
              </a:rPr>
              <a:t>Study skills</a:t>
            </a:r>
            <a:br>
              <a:rPr lang="en-GB">
                <a:solidFill>
                  <a:schemeClr val="bg1"/>
                </a:solidFill>
              </a:rPr>
            </a:br>
            <a:r>
              <a:rPr lang="en-GB">
                <a:solidFill>
                  <a:schemeClr val="bg1"/>
                </a:solidFill>
              </a:rPr>
              <a:t>ecge4003q</a:t>
            </a:r>
            <a:endParaRPr lang="en-GB"/>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5300814" y="4686300"/>
            <a:ext cx="5928018" cy="1057276"/>
          </a:xfrm>
        </p:spPr>
        <p:txBody>
          <a:bodyPr vert="horz" lIns="91440" tIns="45720" rIns="91440" bIns="45720" rtlCol="0" anchor="t">
            <a:normAutofit fontScale="85000" lnSpcReduction="20000"/>
          </a:bodyPr>
          <a:lstStyle/>
          <a:p>
            <a:pPr algn="l"/>
            <a:r>
              <a:rPr lang="en-GB"/>
              <a:t>By Rachael Major</a:t>
            </a:r>
            <a:endParaRPr lang="en-US"/>
          </a:p>
          <a:p>
            <a:pPr algn="l"/>
            <a:r>
              <a:rPr lang="en-GB"/>
              <a:t>Student Number: 2204546</a:t>
            </a:r>
          </a:p>
        </p:txBody>
      </p:sp>
      <p:pic>
        <p:nvPicPr>
          <p:cNvPr id="17" name="Picture 3" descr="3D purple chromosome design">
            <a:extLst>
              <a:ext uri="{FF2B5EF4-FFF2-40B4-BE49-F238E27FC236}">
                <a16:creationId xmlns:a16="http://schemas.microsoft.com/office/drawing/2014/main" id="{ED7687C8-78D7-C048-009E-1A02137A503A}"/>
              </a:ext>
            </a:extLst>
          </p:cNvPr>
          <p:cNvPicPr>
            <a:picLocks noChangeAspect="1"/>
          </p:cNvPicPr>
          <p:nvPr/>
        </p:nvPicPr>
        <p:blipFill rotWithShape="1">
          <a:blip r:embed="rId3"/>
          <a:srcRect l="3165" r="10334" b="-11"/>
          <a:stretch/>
        </p:blipFill>
        <p:spPr>
          <a:xfrm>
            <a:off x="20" y="736600"/>
            <a:ext cx="4657328" cy="5384798"/>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C2D51-E6FF-5FA2-621A-1CB27E778128}"/>
              </a:ext>
            </a:extLst>
          </p:cNvPr>
          <p:cNvSpPr>
            <a:spLocks noGrp="1"/>
          </p:cNvSpPr>
          <p:nvPr>
            <p:ph type="title"/>
          </p:nvPr>
        </p:nvSpPr>
        <p:spPr/>
        <p:txBody>
          <a:bodyPr/>
          <a:lstStyle/>
          <a:p>
            <a:r>
              <a:rPr lang="en-GB"/>
              <a:t>My chosen 3 study skills</a:t>
            </a:r>
          </a:p>
        </p:txBody>
      </p:sp>
      <p:sp>
        <p:nvSpPr>
          <p:cNvPr id="3" name="Content Placeholder 2">
            <a:extLst>
              <a:ext uri="{FF2B5EF4-FFF2-40B4-BE49-F238E27FC236}">
                <a16:creationId xmlns:a16="http://schemas.microsoft.com/office/drawing/2014/main" id="{132CBFB0-F791-6484-BE1E-24D9B5E40948}"/>
              </a:ext>
            </a:extLst>
          </p:cNvPr>
          <p:cNvSpPr>
            <a:spLocks noGrp="1"/>
          </p:cNvSpPr>
          <p:nvPr>
            <p:ph idx="1"/>
          </p:nvPr>
        </p:nvSpPr>
        <p:spPr>
          <a:xfrm>
            <a:off x="960120" y="2587752"/>
            <a:ext cx="10268712" cy="3593592"/>
          </a:xfrm>
        </p:spPr>
        <p:txBody>
          <a:bodyPr vert="horz" lIns="91440" tIns="45720" rIns="91440" bIns="45720" rtlCol="0" anchor="t">
            <a:normAutofit/>
          </a:bodyPr>
          <a:lstStyle/>
          <a:p>
            <a:r>
              <a:rPr lang="en-GB"/>
              <a:t>My chosen 3 study skills that I feel are important for future employment and can be transferred onto a youth work setting are reading, listening and communication. </a:t>
            </a:r>
          </a:p>
          <a:p>
            <a:endParaRPr lang="en-GB"/>
          </a:p>
        </p:txBody>
      </p:sp>
      <p:pic>
        <p:nvPicPr>
          <p:cNvPr id="4" name="Picture 4">
            <a:extLst>
              <a:ext uri="{FF2B5EF4-FFF2-40B4-BE49-F238E27FC236}">
                <a16:creationId xmlns:a16="http://schemas.microsoft.com/office/drawing/2014/main" id="{31DBF4C7-15CF-5037-5A0E-9A51DE43DEF6}"/>
              </a:ext>
            </a:extLst>
          </p:cNvPr>
          <p:cNvPicPr>
            <a:picLocks noChangeAspect="1"/>
          </p:cNvPicPr>
          <p:nvPr/>
        </p:nvPicPr>
        <p:blipFill>
          <a:blip r:embed="rId2"/>
          <a:stretch>
            <a:fillRect/>
          </a:stretch>
        </p:blipFill>
        <p:spPr>
          <a:xfrm>
            <a:off x="1143268" y="4558450"/>
            <a:ext cx="2628900" cy="1733550"/>
          </a:xfrm>
          <a:prstGeom prst="rect">
            <a:avLst/>
          </a:prstGeom>
        </p:spPr>
      </p:pic>
      <p:pic>
        <p:nvPicPr>
          <p:cNvPr id="5" name="Picture 5" descr="Logo, company name&#10;&#10;Description automatically generated">
            <a:extLst>
              <a:ext uri="{FF2B5EF4-FFF2-40B4-BE49-F238E27FC236}">
                <a16:creationId xmlns:a16="http://schemas.microsoft.com/office/drawing/2014/main" id="{CE0E6E83-A3A2-F769-6489-B7CB179FFA11}"/>
              </a:ext>
            </a:extLst>
          </p:cNvPr>
          <p:cNvPicPr>
            <a:picLocks noChangeAspect="1"/>
          </p:cNvPicPr>
          <p:nvPr/>
        </p:nvPicPr>
        <p:blipFill rotWithShape="1">
          <a:blip r:embed="rId3"/>
          <a:srcRect l="-392" t="8100" r="-5098" b="20670"/>
          <a:stretch/>
        </p:blipFill>
        <p:spPr>
          <a:xfrm>
            <a:off x="4842456" y="3945606"/>
            <a:ext cx="2743557" cy="2595164"/>
          </a:xfrm>
          <a:prstGeom prst="rect">
            <a:avLst/>
          </a:prstGeom>
        </p:spPr>
      </p:pic>
      <p:pic>
        <p:nvPicPr>
          <p:cNvPr id="6" name="Picture 6" descr="Shape, arrow&#10;&#10;Description automatically generated">
            <a:extLst>
              <a:ext uri="{FF2B5EF4-FFF2-40B4-BE49-F238E27FC236}">
                <a16:creationId xmlns:a16="http://schemas.microsoft.com/office/drawing/2014/main" id="{AD929D79-85EC-F57B-A4F4-F61EDAD24ED4}"/>
              </a:ext>
            </a:extLst>
          </p:cNvPr>
          <p:cNvPicPr>
            <a:picLocks noChangeAspect="1"/>
          </p:cNvPicPr>
          <p:nvPr/>
        </p:nvPicPr>
        <p:blipFill rotWithShape="1">
          <a:blip r:embed="rId4"/>
          <a:srcRect l="3921" t="3529" r="1961" b="1176"/>
          <a:stretch/>
        </p:blipFill>
        <p:spPr>
          <a:xfrm>
            <a:off x="8512935" y="3554892"/>
            <a:ext cx="3032591" cy="3064876"/>
          </a:xfrm>
          <a:prstGeom prst="rect">
            <a:avLst/>
          </a:prstGeom>
        </p:spPr>
      </p:pic>
    </p:spTree>
    <p:extLst>
      <p:ext uri="{BB962C8B-B14F-4D97-AF65-F5344CB8AC3E}">
        <p14:creationId xmlns:p14="http://schemas.microsoft.com/office/powerpoint/2010/main" val="2745998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C314D0-E9A6-45D3-86AA-CAE2345E55F3}"/>
              </a:ext>
            </a:extLst>
          </p:cNvPr>
          <p:cNvSpPr>
            <a:spLocks noGrp="1"/>
          </p:cNvSpPr>
          <p:nvPr>
            <p:ph type="title"/>
          </p:nvPr>
        </p:nvSpPr>
        <p:spPr>
          <a:xfrm>
            <a:off x="960120" y="317814"/>
            <a:ext cx="10268712" cy="1700784"/>
          </a:xfrm>
        </p:spPr>
        <p:txBody>
          <a:bodyPr>
            <a:normAutofit fontScale="90000"/>
          </a:bodyPr>
          <a:lstStyle/>
          <a:p>
            <a:r>
              <a:rPr lang="en-GB"/>
              <a:t>Reading – strengthen the brain</a:t>
            </a:r>
          </a:p>
        </p:txBody>
      </p:sp>
      <p:sp>
        <p:nvSpPr>
          <p:cNvPr id="3" name="Content Placeholder 2">
            <a:extLst>
              <a:ext uri="{FF2B5EF4-FFF2-40B4-BE49-F238E27FC236}">
                <a16:creationId xmlns:a16="http://schemas.microsoft.com/office/drawing/2014/main" id="{E1681798-A95F-E129-CC8F-332879D0B29D}"/>
              </a:ext>
            </a:extLst>
          </p:cNvPr>
          <p:cNvSpPr>
            <a:spLocks noGrp="1"/>
          </p:cNvSpPr>
          <p:nvPr>
            <p:ph idx="1"/>
          </p:nvPr>
        </p:nvSpPr>
        <p:spPr>
          <a:xfrm>
            <a:off x="960120" y="2784143"/>
            <a:ext cx="6555471" cy="3433031"/>
          </a:xfrm>
        </p:spPr>
        <p:txBody>
          <a:bodyPr vert="horz" lIns="91440" tIns="45720" rIns="91440" bIns="45720" rtlCol="0" anchor="t">
            <a:normAutofit/>
          </a:bodyPr>
          <a:lstStyle/>
          <a:p>
            <a:pPr>
              <a:lnSpc>
                <a:spcPct val="91000"/>
              </a:lnSpc>
            </a:pPr>
            <a:r>
              <a:rPr lang="en-GB" sz="2000" dirty="0"/>
              <a:t>Main reason for the importance of reading in the workplace and how it can be applied onto a youth work setting - It serves as a basic building block for learning to strengthen the brain and improve your memory. Enabling the individual to learn new processes, procedures and new job roles. </a:t>
            </a:r>
            <a:endParaRPr lang="en-US" sz="2000" dirty="0"/>
          </a:p>
          <a:p>
            <a:pPr>
              <a:lnSpc>
                <a:spcPct val="91000"/>
              </a:lnSpc>
            </a:pPr>
            <a:r>
              <a:rPr lang="en-GB" sz="2000" dirty="0"/>
              <a:t>Supported - "Reading is a vital habit for every successful businessperson, it broadens your mind and gives you a certain level of understanding and empathy". (Ellen, Parry Lewis, Vantage </a:t>
            </a:r>
            <a:r>
              <a:rPr lang="en-GB" sz="2000" dirty="0" err="1"/>
              <a:t>FIt</a:t>
            </a:r>
            <a:r>
              <a:rPr lang="en-GB" sz="2000" dirty="0"/>
              <a:t>, The 12 good things that employee well-being at work, 06/02/2021)</a:t>
            </a:r>
          </a:p>
          <a:p>
            <a:pPr>
              <a:lnSpc>
                <a:spcPct val="91000"/>
              </a:lnSpc>
            </a:pPr>
            <a:endParaRPr lang="en-GB" sz="2000"/>
          </a:p>
        </p:txBody>
      </p:sp>
      <p:pic>
        <p:nvPicPr>
          <p:cNvPr id="4" name="Picture 4" descr="A picture containing icon&#10;&#10;Description automatically generated">
            <a:extLst>
              <a:ext uri="{FF2B5EF4-FFF2-40B4-BE49-F238E27FC236}">
                <a16:creationId xmlns:a16="http://schemas.microsoft.com/office/drawing/2014/main" id="{7EC5C074-BE3E-E523-3F7E-77682FFCA83F}"/>
              </a:ext>
            </a:extLst>
          </p:cNvPr>
          <p:cNvPicPr>
            <a:picLocks noChangeAspect="1"/>
          </p:cNvPicPr>
          <p:nvPr/>
        </p:nvPicPr>
        <p:blipFill>
          <a:blip r:embed="rId2"/>
          <a:stretch>
            <a:fillRect/>
          </a:stretch>
        </p:blipFill>
        <p:spPr>
          <a:xfrm>
            <a:off x="7955147" y="2525811"/>
            <a:ext cx="3778449" cy="3767563"/>
          </a:xfrm>
          <a:prstGeom prst="rect">
            <a:avLst/>
          </a:prstGeom>
        </p:spPr>
      </p:pic>
    </p:spTree>
    <p:extLst>
      <p:ext uri="{BB962C8B-B14F-4D97-AF65-F5344CB8AC3E}">
        <p14:creationId xmlns:p14="http://schemas.microsoft.com/office/powerpoint/2010/main" val="2853184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2811F0-4E1C-002F-9E3F-7729978217B1}"/>
              </a:ext>
            </a:extLst>
          </p:cNvPr>
          <p:cNvSpPr>
            <a:spLocks noGrp="1"/>
          </p:cNvSpPr>
          <p:nvPr>
            <p:ph type="title"/>
          </p:nvPr>
        </p:nvSpPr>
        <p:spPr>
          <a:xfrm>
            <a:off x="960120" y="317814"/>
            <a:ext cx="10268712" cy="1700784"/>
          </a:xfrm>
        </p:spPr>
        <p:txBody>
          <a:bodyPr>
            <a:normAutofit/>
          </a:bodyPr>
          <a:lstStyle/>
          <a:p>
            <a:r>
              <a:rPr lang="en-GB"/>
              <a:t>Reading - empathy</a:t>
            </a:r>
          </a:p>
        </p:txBody>
      </p:sp>
      <p:sp>
        <p:nvSpPr>
          <p:cNvPr id="3" name="Content Placeholder 2">
            <a:extLst>
              <a:ext uri="{FF2B5EF4-FFF2-40B4-BE49-F238E27FC236}">
                <a16:creationId xmlns:a16="http://schemas.microsoft.com/office/drawing/2014/main" id="{86E5E15F-1575-1CA3-2A20-AD6845E34E22}"/>
              </a:ext>
            </a:extLst>
          </p:cNvPr>
          <p:cNvSpPr>
            <a:spLocks noGrp="1"/>
          </p:cNvSpPr>
          <p:nvPr>
            <p:ph idx="1"/>
          </p:nvPr>
        </p:nvSpPr>
        <p:spPr>
          <a:xfrm>
            <a:off x="262515" y="2784143"/>
            <a:ext cx="6480191" cy="3433031"/>
          </a:xfrm>
        </p:spPr>
        <p:txBody>
          <a:bodyPr vert="horz" lIns="91440" tIns="45720" rIns="91440" bIns="45720" rtlCol="0" anchor="t">
            <a:normAutofit fontScale="92500" lnSpcReduction="10000"/>
          </a:bodyPr>
          <a:lstStyle/>
          <a:p>
            <a:pPr>
              <a:lnSpc>
                <a:spcPct val="91000"/>
              </a:lnSpc>
            </a:pPr>
            <a:r>
              <a:rPr lang="en-GB" sz="2000" dirty="0"/>
              <a:t>Another important characteristic that a person can develop due to reading.</a:t>
            </a:r>
            <a:endParaRPr lang="en-US" dirty="0"/>
          </a:p>
          <a:p>
            <a:pPr>
              <a:lnSpc>
                <a:spcPct val="91000"/>
              </a:lnSpc>
            </a:pPr>
            <a:r>
              <a:rPr lang="en-GB" sz="2000" dirty="0"/>
              <a:t>Important for employment -  This will help you relate to other people, and it encourages you to be kind and considerate when dealing with other people's feelings. </a:t>
            </a:r>
            <a:endParaRPr lang="en-GB" dirty="0"/>
          </a:p>
          <a:p>
            <a:pPr>
              <a:lnSpc>
                <a:spcPct val="91000"/>
              </a:lnSpc>
            </a:pPr>
            <a:r>
              <a:rPr lang="en-GB" sz="2000" dirty="0"/>
              <a:t>Important when applied onto a Youth Work setting - Youth workers read stories about other people's lives. Enabling them to understand the world through that person's perspective.</a:t>
            </a:r>
          </a:p>
          <a:p>
            <a:pPr>
              <a:lnSpc>
                <a:spcPct val="91000"/>
              </a:lnSpc>
            </a:pPr>
            <a:r>
              <a:rPr lang="en-GB" sz="2000" dirty="0"/>
              <a:t>(Cornerstone University, 5 ways that reading can change your life (and practices) 12/06/2019) </a:t>
            </a:r>
          </a:p>
        </p:txBody>
      </p:sp>
      <p:pic>
        <p:nvPicPr>
          <p:cNvPr id="4" name="Picture 4" descr="A picture containing diagram&#10;&#10;Description automatically generated">
            <a:extLst>
              <a:ext uri="{FF2B5EF4-FFF2-40B4-BE49-F238E27FC236}">
                <a16:creationId xmlns:a16="http://schemas.microsoft.com/office/drawing/2014/main" id="{048758E5-8034-19E0-2DCD-F4C9D4155688}"/>
              </a:ext>
            </a:extLst>
          </p:cNvPr>
          <p:cNvPicPr>
            <a:picLocks noChangeAspect="1"/>
          </p:cNvPicPr>
          <p:nvPr/>
        </p:nvPicPr>
        <p:blipFill>
          <a:blip r:embed="rId2"/>
          <a:stretch>
            <a:fillRect/>
          </a:stretch>
        </p:blipFill>
        <p:spPr>
          <a:xfrm>
            <a:off x="7533136" y="3050016"/>
            <a:ext cx="4012870" cy="2969524"/>
          </a:xfrm>
          <a:prstGeom prst="rect">
            <a:avLst/>
          </a:prstGeom>
        </p:spPr>
      </p:pic>
    </p:spTree>
    <p:extLst>
      <p:ext uri="{BB962C8B-B14F-4D97-AF65-F5344CB8AC3E}">
        <p14:creationId xmlns:p14="http://schemas.microsoft.com/office/powerpoint/2010/main" val="1933834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Open book">
            <a:extLst>
              <a:ext uri="{FF2B5EF4-FFF2-40B4-BE49-F238E27FC236}">
                <a16:creationId xmlns:a16="http://schemas.microsoft.com/office/drawing/2014/main" id="{0BA59CD3-CCF8-A9BF-3D64-1DA24C63D557}"/>
              </a:ext>
            </a:extLst>
          </p:cNvPr>
          <p:cNvPicPr>
            <a:picLocks noChangeAspect="1"/>
          </p:cNvPicPr>
          <p:nvPr/>
        </p:nvPicPr>
        <p:blipFill rotWithShape="1">
          <a:blip r:embed="rId2"/>
          <a:srcRect t="15706" r="6" b="6"/>
          <a:stretch/>
        </p:blipFill>
        <p:spPr>
          <a:xfrm>
            <a:off x="1524" y="10"/>
            <a:ext cx="12188952" cy="6857990"/>
          </a:xfrm>
          <a:prstGeom prst="rect">
            <a:avLst/>
          </a:prstGeom>
        </p:spPr>
      </p:pic>
      <p:sp>
        <p:nvSpPr>
          <p:cNvPr id="18" name="Rectangle 17">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80EC7-DFC7-49B7-BDDA-EAD7F966C849}"/>
              </a:ext>
            </a:extLst>
          </p:cNvPr>
          <p:cNvSpPr>
            <a:spLocks noGrp="1"/>
          </p:cNvSpPr>
          <p:nvPr>
            <p:ph type="title"/>
          </p:nvPr>
        </p:nvSpPr>
        <p:spPr>
          <a:xfrm>
            <a:off x="6677023" y="990599"/>
            <a:ext cx="4857751" cy="1563989"/>
          </a:xfrm>
        </p:spPr>
        <p:txBody>
          <a:bodyPr>
            <a:normAutofit fontScale="90000"/>
          </a:bodyPr>
          <a:lstStyle/>
          <a:p>
            <a:r>
              <a:rPr lang="en-GB"/>
              <a:t>Reading - empathy</a:t>
            </a:r>
          </a:p>
        </p:txBody>
      </p:sp>
      <p:sp>
        <p:nvSpPr>
          <p:cNvPr id="20" name="Rectangle 19">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E63D8C-DF99-F702-898E-42618DECE63C}"/>
              </a:ext>
            </a:extLst>
          </p:cNvPr>
          <p:cNvSpPr>
            <a:spLocks noGrp="1"/>
          </p:cNvSpPr>
          <p:nvPr>
            <p:ph idx="1"/>
          </p:nvPr>
        </p:nvSpPr>
        <p:spPr>
          <a:xfrm>
            <a:off x="6677024" y="2919509"/>
            <a:ext cx="4924426" cy="2795492"/>
          </a:xfrm>
        </p:spPr>
        <p:txBody>
          <a:bodyPr vert="horz" lIns="91440" tIns="45720" rIns="91440" bIns="45720" rtlCol="0" anchor="t">
            <a:noAutofit/>
          </a:bodyPr>
          <a:lstStyle/>
          <a:p>
            <a:pPr>
              <a:lnSpc>
                <a:spcPct val="91000"/>
              </a:lnSpc>
            </a:pPr>
            <a:r>
              <a:rPr lang="en-GB" sz="1600" dirty="0"/>
              <a:t>Following on from the last slide. - One way that reading does this is through the 'theory of the mind'. This allows us to "understand that others have unique beliefs and desires that are different to our own" (Premack and Woodruff 1978. (Cornerstone University, 5 ways reading can change your life (or practices) 12/06/2019)</a:t>
            </a:r>
            <a:endParaRPr lang="en-US" sz="1600" dirty="0"/>
          </a:p>
          <a:p>
            <a:pPr>
              <a:lnSpc>
                <a:spcPct val="91000"/>
              </a:lnSpc>
            </a:pPr>
            <a:r>
              <a:rPr lang="en-GB" sz="1600" dirty="0"/>
              <a:t>This understanding can be used to emphasise the importance of reading relating to empathy in any employment and how it can be transferred onto a youth work setting as it helps you to relate to any person no matter what their background story is.</a:t>
            </a:r>
          </a:p>
        </p:txBody>
      </p:sp>
    </p:spTree>
    <p:extLst>
      <p:ext uri="{BB962C8B-B14F-4D97-AF65-F5344CB8AC3E}">
        <p14:creationId xmlns:p14="http://schemas.microsoft.com/office/powerpoint/2010/main" val="3858595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1">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8F902E-CA8B-053A-B0CB-F0217DA84DC5}"/>
              </a:ext>
            </a:extLst>
          </p:cNvPr>
          <p:cNvSpPr>
            <a:spLocks noGrp="1"/>
          </p:cNvSpPr>
          <p:nvPr>
            <p:ph type="title"/>
          </p:nvPr>
        </p:nvSpPr>
        <p:spPr>
          <a:xfrm>
            <a:off x="960120" y="317814"/>
            <a:ext cx="10268712" cy="1700784"/>
          </a:xfrm>
        </p:spPr>
        <p:txBody>
          <a:bodyPr>
            <a:normAutofit/>
          </a:bodyPr>
          <a:lstStyle/>
          <a:p>
            <a:r>
              <a:rPr lang="en-GB"/>
              <a:t>Reading - concentration</a:t>
            </a:r>
          </a:p>
        </p:txBody>
      </p:sp>
      <p:pic>
        <p:nvPicPr>
          <p:cNvPr id="4" name="Picture 4" descr="Diagram&#10;&#10;Description automatically generated">
            <a:extLst>
              <a:ext uri="{FF2B5EF4-FFF2-40B4-BE49-F238E27FC236}">
                <a16:creationId xmlns:a16="http://schemas.microsoft.com/office/drawing/2014/main" id="{12790860-9AA8-C374-BCAA-F293DBEE505C}"/>
              </a:ext>
            </a:extLst>
          </p:cNvPr>
          <p:cNvPicPr>
            <a:picLocks noChangeAspect="1"/>
          </p:cNvPicPr>
          <p:nvPr/>
        </p:nvPicPr>
        <p:blipFill rotWithShape="1">
          <a:blip r:embed="rId2"/>
          <a:srcRect t="7965" r="469" b="13717"/>
          <a:stretch/>
        </p:blipFill>
        <p:spPr>
          <a:xfrm>
            <a:off x="958597" y="2945204"/>
            <a:ext cx="3694176" cy="3088517"/>
          </a:xfrm>
          <a:prstGeom prst="rect">
            <a:avLst/>
          </a:prstGeom>
        </p:spPr>
      </p:pic>
      <p:sp>
        <p:nvSpPr>
          <p:cNvPr id="3" name="Content Placeholder 2">
            <a:extLst>
              <a:ext uri="{FF2B5EF4-FFF2-40B4-BE49-F238E27FC236}">
                <a16:creationId xmlns:a16="http://schemas.microsoft.com/office/drawing/2014/main" id="{9046114D-5275-53A9-E838-30DC3FF7B5AF}"/>
              </a:ext>
            </a:extLst>
          </p:cNvPr>
          <p:cNvSpPr>
            <a:spLocks noGrp="1"/>
          </p:cNvSpPr>
          <p:nvPr>
            <p:ph idx="1"/>
          </p:nvPr>
        </p:nvSpPr>
        <p:spPr>
          <a:xfrm>
            <a:off x="5296240" y="2835776"/>
            <a:ext cx="5932591" cy="3274183"/>
          </a:xfrm>
        </p:spPr>
        <p:txBody>
          <a:bodyPr vert="horz" lIns="91440" tIns="45720" rIns="91440" bIns="45720" rtlCol="0" anchor="ctr">
            <a:normAutofit fontScale="92500" lnSpcReduction="20000"/>
          </a:bodyPr>
          <a:lstStyle/>
          <a:p>
            <a:pPr>
              <a:lnSpc>
                <a:spcPct val="91000"/>
              </a:lnSpc>
            </a:pPr>
            <a:r>
              <a:rPr lang="en-GB" sz="2400" dirty="0"/>
              <a:t>Reading improves concentration. </a:t>
            </a:r>
            <a:endParaRPr lang="en-US" sz="2400"/>
          </a:p>
          <a:p>
            <a:pPr>
              <a:lnSpc>
                <a:spcPct val="91000"/>
              </a:lnSpc>
            </a:pPr>
            <a:r>
              <a:rPr lang="en-GB" sz="2400" dirty="0"/>
              <a:t>"Reading books stimulates the prefrontal cortex; the area of the brain that affects concentration" (Akansha, The Book Buff, 2022)</a:t>
            </a:r>
          </a:p>
          <a:p>
            <a:pPr>
              <a:lnSpc>
                <a:spcPct val="91000"/>
              </a:lnSpc>
            </a:pPr>
            <a:r>
              <a:rPr lang="en-GB" sz="2400" dirty="0"/>
              <a:t>This is an important aspect for employment and how it can be transferred onto youth work setting - Being able to concentrate on a task or a situation without getting distracted is a skill that improves the quality of your work.</a:t>
            </a:r>
            <a:endParaRPr lang="en-US" sz="2400" dirty="0"/>
          </a:p>
          <a:p>
            <a:pPr>
              <a:lnSpc>
                <a:spcPct val="91000"/>
              </a:lnSpc>
            </a:pPr>
            <a:endParaRPr lang="en-GB" sz="2000"/>
          </a:p>
        </p:txBody>
      </p:sp>
    </p:spTree>
    <p:extLst>
      <p:ext uri="{BB962C8B-B14F-4D97-AF65-F5344CB8AC3E}">
        <p14:creationId xmlns:p14="http://schemas.microsoft.com/office/powerpoint/2010/main" val="1517145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0">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24E504-05B4-260D-EE5D-824FB8C4DD57}"/>
              </a:ext>
            </a:extLst>
          </p:cNvPr>
          <p:cNvSpPr>
            <a:spLocks noGrp="1"/>
          </p:cNvSpPr>
          <p:nvPr>
            <p:ph type="title"/>
          </p:nvPr>
        </p:nvSpPr>
        <p:spPr>
          <a:xfrm>
            <a:off x="5300811" y="317500"/>
            <a:ext cx="5927576" cy="1701800"/>
          </a:xfrm>
        </p:spPr>
        <p:txBody>
          <a:bodyPr>
            <a:normAutofit/>
          </a:bodyPr>
          <a:lstStyle/>
          <a:p>
            <a:r>
              <a:rPr lang="en-GB" sz="5600"/>
              <a:t>Reading - concentration</a:t>
            </a:r>
          </a:p>
        </p:txBody>
      </p:sp>
      <p:pic>
        <p:nvPicPr>
          <p:cNvPr id="14" name="Picture 4" descr="Books stacked on a table">
            <a:extLst>
              <a:ext uri="{FF2B5EF4-FFF2-40B4-BE49-F238E27FC236}">
                <a16:creationId xmlns:a16="http://schemas.microsoft.com/office/drawing/2014/main" id="{5AFA44AB-31B5-1F7D-8420-80E8B2FFDAB7}"/>
              </a:ext>
            </a:extLst>
          </p:cNvPr>
          <p:cNvPicPr>
            <a:picLocks noChangeAspect="1"/>
          </p:cNvPicPr>
          <p:nvPr/>
        </p:nvPicPr>
        <p:blipFill rotWithShape="1">
          <a:blip r:embed="rId2"/>
          <a:srcRect l="27180" r="27493" b="4"/>
          <a:stretch/>
        </p:blipFill>
        <p:spPr>
          <a:xfrm>
            <a:off x="20" y="10"/>
            <a:ext cx="4657324" cy="6857990"/>
          </a:xfrm>
          <a:prstGeom prst="rect">
            <a:avLst/>
          </a:prstGeom>
        </p:spPr>
      </p:pic>
      <p:sp>
        <p:nvSpPr>
          <p:cNvPr id="3" name="Content Placeholder 2">
            <a:extLst>
              <a:ext uri="{FF2B5EF4-FFF2-40B4-BE49-F238E27FC236}">
                <a16:creationId xmlns:a16="http://schemas.microsoft.com/office/drawing/2014/main" id="{D00BCAD4-8A71-5762-45CC-9E372C321C56}"/>
              </a:ext>
            </a:extLst>
          </p:cNvPr>
          <p:cNvSpPr>
            <a:spLocks noGrp="1"/>
          </p:cNvSpPr>
          <p:nvPr>
            <p:ph idx="1"/>
          </p:nvPr>
        </p:nvSpPr>
        <p:spPr>
          <a:xfrm>
            <a:off x="5300810" y="2587625"/>
            <a:ext cx="5927577" cy="3594100"/>
          </a:xfrm>
        </p:spPr>
        <p:txBody>
          <a:bodyPr vert="horz" lIns="91440" tIns="45720" rIns="91440" bIns="45720" rtlCol="0" anchor="t">
            <a:normAutofit lnSpcReduction="10000"/>
          </a:bodyPr>
          <a:lstStyle/>
          <a:p>
            <a:pPr>
              <a:lnSpc>
                <a:spcPct val="91000"/>
              </a:lnSpc>
            </a:pPr>
            <a:r>
              <a:rPr lang="en-GB" sz="2200" dirty="0"/>
              <a:t>Additionally, another point referring to the last slide. </a:t>
            </a:r>
            <a:endParaRPr lang="en-US"/>
          </a:p>
          <a:p>
            <a:pPr>
              <a:lnSpc>
                <a:spcPct val="91000"/>
              </a:lnSpc>
            </a:pPr>
            <a:r>
              <a:rPr lang="en-GB" sz="2200" dirty="0"/>
              <a:t>Concentration improvement due to reading is important when transferred onto a youth work setting - Everyone deals with things differently. </a:t>
            </a:r>
            <a:endParaRPr lang="en-GB" dirty="0"/>
          </a:p>
          <a:p>
            <a:pPr>
              <a:lnSpc>
                <a:spcPct val="91000"/>
              </a:lnSpc>
            </a:pPr>
            <a:r>
              <a:rPr lang="en-GB" sz="2200" dirty="0"/>
              <a:t>For example, a high concentration level is needed when dealing with situations such as outbursts or meltdowns (previously mentioned – The quality of your work will improve in your youth sector).</a:t>
            </a:r>
            <a:endParaRPr lang="en-GB" dirty="0"/>
          </a:p>
        </p:txBody>
      </p:sp>
    </p:spTree>
    <p:extLst>
      <p:ext uri="{BB962C8B-B14F-4D97-AF65-F5344CB8AC3E}">
        <p14:creationId xmlns:p14="http://schemas.microsoft.com/office/powerpoint/2010/main" val="1620029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64432"/>
            <a:ext cx="6255757"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F5395-A3CE-3A10-7901-953F2EBB0CB5}"/>
              </a:ext>
            </a:extLst>
          </p:cNvPr>
          <p:cNvSpPr>
            <a:spLocks noGrp="1"/>
          </p:cNvSpPr>
          <p:nvPr>
            <p:ph type="title"/>
          </p:nvPr>
        </p:nvSpPr>
        <p:spPr>
          <a:xfrm>
            <a:off x="960120" y="990599"/>
            <a:ext cx="4857751" cy="1563989"/>
          </a:xfrm>
        </p:spPr>
        <p:txBody>
          <a:bodyPr>
            <a:normAutofit/>
          </a:bodyPr>
          <a:lstStyle/>
          <a:p>
            <a:r>
              <a:rPr lang="en-GB" sz="5100"/>
              <a:t>Reading – stress/anxiety</a:t>
            </a:r>
            <a:endParaRPr lang="en-US" sz="5100"/>
          </a:p>
        </p:txBody>
      </p:sp>
      <p:sp>
        <p:nvSpPr>
          <p:cNvPr id="3" name="Content Placeholder 2">
            <a:extLst>
              <a:ext uri="{FF2B5EF4-FFF2-40B4-BE49-F238E27FC236}">
                <a16:creationId xmlns:a16="http://schemas.microsoft.com/office/drawing/2014/main" id="{FE83E4D5-5991-6A9D-4A4F-C6B774A46CCA}"/>
              </a:ext>
            </a:extLst>
          </p:cNvPr>
          <p:cNvSpPr>
            <a:spLocks noGrp="1"/>
          </p:cNvSpPr>
          <p:nvPr>
            <p:ph idx="1"/>
          </p:nvPr>
        </p:nvSpPr>
        <p:spPr>
          <a:xfrm>
            <a:off x="163777" y="3213883"/>
            <a:ext cx="6330369" cy="2980089"/>
          </a:xfrm>
        </p:spPr>
        <p:txBody>
          <a:bodyPr vert="horz" lIns="91440" tIns="45720" rIns="91440" bIns="45720" rtlCol="0" anchor="t">
            <a:noAutofit/>
          </a:bodyPr>
          <a:lstStyle/>
          <a:p>
            <a:pPr>
              <a:lnSpc>
                <a:spcPct val="91000"/>
              </a:lnSpc>
            </a:pPr>
            <a:r>
              <a:rPr lang="en-GB" sz="2000"/>
              <a:t>Another key element - Reading can reduce stress/anxiety. Supported by a study conducted by the University of Sussex (30/03/2009) where it shows that "Reading for up to 6 minutes a day can reduce stress levels by up to 68%". (The 12 Brilliant Benefits Of Reading, 06/07/2021)</a:t>
            </a:r>
          </a:p>
          <a:p>
            <a:pPr>
              <a:lnSpc>
                <a:spcPct val="91000"/>
              </a:lnSpc>
            </a:pPr>
            <a:r>
              <a:rPr lang="en-GB" sz="2000"/>
              <a:t>Importance of this study skill for employment and how it can be transferred onto a Youth Work setting - It encourages workplace wellness and a positive environment be surrounded with.</a:t>
            </a:r>
          </a:p>
          <a:p>
            <a:pPr>
              <a:lnSpc>
                <a:spcPct val="91000"/>
              </a:lnSpc>
            </a:pPr>
            <a:endParaRPr lang="en-GB" sz="1600"/>
          </a:p>
        </p:txBody>
      </p:sp>
      <p:pic>
        <p:nvPicPr>
          <p:cNvPr id="4" name="Picture 4" descr="A picture containing text&#10;&#10;Description automatically generated">
            <a:extLst>
              <a:ext uri="{FF2B5EF4-FFF2-40B4-BE49-F238E27FC236}">
                <a16:creationId xmlns:a16="http://schemas.microsoft.com/office/drawing/2014/main" id="{6C1288F8-096E-1347-A2FF-822B66908A63}"/>
              </a:ext>
            </a:extLst>
          </p:cNvPr>
          <p:cNvPicPr>
            <a:picLocks noChangeAspect="1"/>
          </p:cNvPicPr>
          <p:nvPr/>
        </p:nvPicPr>
        <p:blipFill>
          <a:blip r:embed="rId2"/>
          <a:stretch>
            <a:fillRect/>
          </a:stretch>
        </p:blipFill>
        <p:spPr>
          <a:xfrm>
            <a:off x="7078075" y="1468624"/>
            <a:ext cx="4394785" cy="4394785"/>
          </a:xfrm>
          <a:prstGeom prst="rect">
            <a:avLst/>
          </a:prstGeom>
        </p:spPr>
      </p:pic>
    </p:spTree>
    <p:extLst>
      <p:ext uri="{BB962C8B-B14F-4D97-AF65-F5344CB8AC3E}">
        <p14:creationId xmlns:p14="http://schemas.microsoft.com/office/powerpoint/2010/main" val="2596887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93011"/>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0642B-6BCA-9A25-4DC5-636FD03FF149}"/>
              </a:ext>
            </a:extLst>
          </p:cNvPr>
          <p:cNvSpPr>
            <a:spLocks noGrp="1"/>
          </p:cNvSpPr>
          <p:nvPr>
            <p:ph type="title"/>
          </p:nvPr>
        </p:nvSpPr>
        <p:spPr>
          <a:xfrm>
            <a:off x="960120" y="5029200"/>
            <a:ext cx="10268712" cy="1327554"/>
          </a:xfrm>
        </p:spPr>
        <p:txBody>
          <a:bodyPr>
            <a:normAutofit/>
          </a:bodyPr>
          <a:lstStyle/>
          <a:p>
            <a:r>
              <a:rPr lang="en-GB" sz="5600"/>
              <a:t>Listening – active and passive</a:t>
            </a:r>
          </a:p>
        </p:txBody>
      </p:sp>
      <p:sp>
        <p:nvSpPr>
          <p:cNvPr id="3" name="Content Placeholder 2">
            <a:extLst>
              <a:ext uri="{FF2B5EF4-FFF2-40B4-BE49-F238E27FC236}">
                <a16:creationId xmlns:a16="http://schemas.microsoft.com/office/drawing/2014/main" id="{6E3D236B-84E8-C56C-C301-EFE745749C7D}"/>
              </a:ext>
            </a:extLst>
          </p:cNvPr>
          <p:cNvSpPr>
            <a:spLocks noGrp="1"/>
          </p:cNvSpPr>
          <p:nvPr>
            <p:ph idx="1"/>
          </p:nvPr>
        </p:nvSpPr>
        <p:spPr>
          <a:xfrm>
            <a:off x="960121" y="550498"/>
            <a:ext cx="6537234" cy="3593592"/>
          </a:xfrm>
        </p:spPr>
        <p:txBody>
          <a:bodyPr vert="horz" lIns="91440" tIns="45720" rIns="91440" bIns="45720" rtlCol="0" anchor="ctr">
            <a:noAutofit/>
          </a:bodyPr>
          <a:lstStyle/>
          <a:p>
            <a:pPr>
              <a:lnSpc>
                <a:spcPct val="91000"/>
              </a:lnSpc>
            </a:pPr>
            <a:r>
              <a:rPr lang="en-GB" sz="1800" dirty="0"/>
              <a:t>Two main types of listening skills.</a:t>
            </a:r>
            <a:endParaRPr lang="en-US" sz="1800" dirty="0"/>
          </a:p>
          <a:p>
            <a:pPr>
              <a:lnSpc>
                <a:spcPct val="91000"/>
              </a:lnSpc>
            </a:pPr>
            <a:r>
              <a:rPr lang="en-GB" sz="1800" dirty="0"/>
              <a:t>Active – A way of listening and responding to another person that will improve mutual understanding. For example, asking appropriate timed questions and displaying verbal/non-verbal messages such as nodding your head and smiling. (United States Institute of Peace, (20/11/2022) What is Active Listening)</a:t>
            </a:r>
          </a:p>
          <a:p>
            <a:pPr>
              <a:lnSpc>
                <a:spcPct val="91000"/>
              </a:lnSpc>
            </a:pPr>
            <a:r>
              <a:rPr lang="en-GB" sz="1800" dirty="0"/>
              <a:t>Passive – listening without reacting. Allowing someone to speak without interrupting and yet not paying full attention to what they are saying. For example, if you are in a meeting and someone is talking, but you are not paying full attention to what they are saying as you are thinking about the list of things that you need to get done. (Gift of Life Institute, The Importance of Active Listening by </a:t>
            </a:r>
            <a:r>
              <a:rPr lang="en-GB" sz="1800" dirty="0" err="1"/>
              <a:t>Patrica</a:t>
            </a:r>
            <a:r>
              <a:rPr lang="en-GB" sz="1800" dirty="0"/>
              <a:t> Mulvania RN, BSN, CPTC, 18,09,2020)</a:t>
            </a:r>
          </a:p>
        </p:txBody>
      </p:sp>
      <p:pic>
        <p:nvPicPr>
          <p:cNvPr id="7" name="Graphic 6" descr="Ear">
            <a:extLst>
              <a:ext uri="{FF2B5EF4-FFF2-40B4-BE49-F238E27FC236}">
                <a16:creationId xmlns:a16="http://schemas.microsoft.com/office/drawing/2014/main" id="{C5C8A5C5-11A6-DAB4-9F52-A1FE7189915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82083" y="670241"/>
            <a:ext cx="3593592" cy="3593592"/>
          </a:xfrm>
          <a:prstGeom prst="rect">
            <a:avLst/>
          </a:prstGeom>
        </p:spPr>
      </p:pic>
    </p:spTree>
    <p:extLst>
      <p:ext uri="{BB962C8B-B14F-4D97-AF65-F5344CB8AC3E}">
        <p14:creationId xmlns:p14="http://schemas.microsoft.com/office/powerpoint/2010/main" val="195578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D7010-473D-CC05-9CBB-FA233584E636}"/>
              </a:ext>
            </a:extLst>
          </p:cNvPr>
          <p:cNvSpPr>
            <a:spLocks noGrp="1"/>
          </p:cNvSpPr>
          <p:nvPr>
            <p:ph type="title"/>
          </p:nvPr>
        </p:nvSpPr>
        <p:spPr>
          <a:xfrm>
            <a:off x="960120" y="317814"/>
            <a:ext cx="10268712" cy="1700784"/>
          </a:xfrm>
        </p:spPr>
        <p:txBody>
          <a:bodyPr>
            <a:normAutofit/>
          </a:bodyPr>
          <a:lstStyle/>
          <a:p>
            <a:r>
              <a:rPr lang="en-GB" sz="5100"/>
              <a:t>Listening – active</a:t>
            </a:r>
            <a:br>
              <a:rPr lang="en-GB" sz="5100"/>
            </a:br>
            <a:r>
              <a:rPr lang="en-GB" sz="5100"/>
              <a:t>(foundation of communication)</a:t>
            </a:r>
            <a:endParaRPr lang="en-US" sz="5100"/>
          </a:p>
        </p:txBody>
      </p:sp>
      <p:pic>
        <p:nvPicPr>
          <p:cNvPr id="4" name="Picture 4" descr="Graphical user interface&#10;&#10;Description automatically generated">
            <a:extLst>
              <a:ext uri="{FF2B5EF4-FFF2-40B4-BE49-F238E27FC236}">
                <a16:creationId xmlns:a16="http://schemas.microsoft.com/office/drawing/2014/main" id="{52CC54A1-C9ED-D12E-3CC7-21E8EA31F1E4}"/>
              </a:ext>
            </a:extLst>
          </p:cNvPr>
          <p:cNvPicPr>
            <a:picLocks noChangeAspect="1"/>
          </p:cNvPicPr>
          <p:nvPr/>
        </p:nvPicPr>
        <p:blipFill>
          <a:blip r:embed="rId2"/>
          <a:stretch>
            <a:fillRect/>
          </a:stretch>
        </p:blipFill>
        <p:spPr>
          <a:xfrm>
            <a:off x="958597" y="3496653"/>
            <a:ext cx="3694176" cy="1985619"/>
          </a:xfrm>
          <a:prstGeom prst="rect">
            <a:avLst/>
          </a:prstGeom>
        </p:spPr>
      </p:pic>
      <p:sp>
        <p:nvSpPr>
          <p:cNvPr id="3" name="Content Placeholder 2">
            <a:extLst>
              <a:ext uri="{FF2B5EF4-FFF2-40B4-BE49-F238E27FC236}">
                <a16:creationId xmlns:a16="http://schemas.microsoft.com/office/drawing/2014/main" id="{9469348E-6CF2-7E96-D41B-6EA4645BEC9C}"/>
              </a:ext>
            </a:extLst>
          </p:cNvPr>
          <p:cNvSpPr>
            <a:spLocks noGrp="1"/>
          </p:cNvSpPr>
          <p:nvPr>
            <p:ph idx="1"/>
          </p:nvPr>
        </p:nvSpPr>
        <p:spPr>
          <a:xfrm>
            <a:off x="5296240" y="2835776"/>
            <a:ext cx="5932591" cy="3274183"/>
          </a:xfrm>
        </p:spPr>
        <p:txBody>
          <a:bodyPr vert="horz" lIns="91440" tIns="45720" rIns="91440" bIns="45720" rtlCol="0" anchor="ctr">
            <a:normAutofit/>
          </a:bodyPr>
          <a:lstStyle/>
          <a:p>
            <a:pPr>
              <a:lnSpc>
                <a:spcPct val="91000"/>
              </a:lnSpc>
            </a:pPr>
            <a:r>
              <a:rPr lang="en-GB" sz="2000" dirty="0"/>
              <a:t>One of the main benefits of active listening - "the foundation of communication" (Zoe Spalding, ODGERS INTERIM executives on demand, Active Listening in the Workplace (14,09,2021))</a:t>
            </a:r>
            <a:endParaRPr lang="en-US" sz="2000" dirty="0"/>
          </a:p>
          <a:p>
            <a:pPr>
              <a:lnSpc>
                <a:spcPct val="91000"/>
              </a:lnSpc>
            </a:pPr>
            <a:r>
              <a:rPr lang="en-GB" sz="2000" dirty="0"/>
              <a:t>Importance – promotes feelings such as valued, heard and gaining trust. (Strengthens relationships emphasising the importance of this study skill in a workplace or when it is applied onto a youth work setting).</a:t>
            </a:r>
          </a:p>
          <a:p>
            <a:pPr>
              <a:lnSpc>
                <a:spcPct val="91000"/>
              </a:lnSpc>
            </a:pPr>
            <a:endParaRPr lang="en-GB" sz="2000"/>
          </a:p>
        </p:txBody>
      </p:sp>
    </p:spTree>
    <p:extLst>
      <p:ext uri="{BB962C8B-B14F-4D97-AF65-F5344CB8AC3E}">
        <p14:creationId xmlns:p14="http://schemas.microsoft.com/office/powerpoint/2010/main" val="1180969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51BAF-8211-F2D9-1AAF-4ACE0ACED73B}"/>
              </a:ext>
            </a:extLst>
          </p:cNvPr>
          <p:cNvSpPr>
            <a:spLocks noGrp="1"/>
          </p:cNvSpPr>
          <p:nvPr>
            <p:ph type="title"/>
          </p:nvPr>
        </p:nvSpPr>
        <p:spPr>
          <a:xfrm>
            <a:off x="960120" y="317814"/>
            <a:ext cx="10268712" cy="1700784"/>
          </a:xfrm>
        </p:spPr>
        <p:txBody>
          <a:bodyPr>
            <a:normAutofit fontScale="90000"/>
          </a:bodyPr>
          <a:lstStyle/>
          <a:p>
            <a:r>
              <a:rPr lang="en-GB"/>
              <a:t>Listening – active (process words)</a:t>
            </a:r>
            <a:endParaRPr lang="en-US"/>
          </a:p>
        </p:txBody>
      </p:sp>
      <p:sp>
        <p:nvSpPr>
          <p:cNvPr id="3" name="Content Placeholder 2">
            <a:extLst>
              <a:ext uri="{FF2B5EF4-FFF2-40B4-BE49-F238E27FC236}">
                <a16:creationId xmlns:a16="http://schemas.microsoft.com/office/drawing/2014/main" id="{8D648B32-F66B-C08E-F35D-B21C2966586C}"/>
              </a:ext>
            </a:extLst>
          </p:cNvPr>
          <p:cNvSpPr>
            <a:spLocks noGrp="1"/>
          </p:cNvSpPr>
          <p:nvPr>
            <p:ph idx="1"/>
          </p:nvPr>
        </p:nvSpPr>
        <p:spPr>
          <a:xfrm>
            <a:off x="960120" y="2784143"/>
            <a:ext cx="5782586" cy="3433031"/>
          </a:xfrm>
        </p:spPr>
        <p:txBody>
          <a:bodyPr vert="horz" lIns="91440" tIns="45720" rIns="91440" bIns="45720" rtlCol="0" anchor="t">
            <a:normAutofit lnSpcReduction="10000"/>
          </a:bodyPr>
          <a:lstStyle/>
          <a:p>
            <a:pPr>
              <a:lnSpc>
                <a:spcPct val="91000"/>
              </a:lnSpc>
            </a:pPr>
            <a:r>
              <a:rPr lang="en-GB" sz="2400" dirty="0"/>
              <a:t>Active listening enables you to process another individual's words and understand their perspective. </a:t>
            </a:r>
            <a:endParaRPr lang="en-US"/>
          </a:p>
          <a:p>
            <a:pPr>
              <a:lnSpc>
                <a:spcPct val="91000"/>
              </a:lnSpc>
            </a:pPr>
            <a:r>
              <a:rPr lang="en-GB" sz="2400" dirty="0"/>
              <a:t>Important characteristic for future employment and how it can be applied onto a Youth Work setting – enables you to determine the source of any conflicted situation and empathise with each person that is involved to resolve those issues</a:t>
            </a:r>
            <a:endParaRPr lang="en-GB" sz="2400" dirty="0">
              <a:ea typeface="+mn-lt"/>
              <a:cs typeface="+mn-lt"/>
            </a:endParaRPr>
          </a:p>
          <a:p>
            <a:pPr>
              <a:lnSpc>
                <a:spcPct val="91000"/>
              </a:lnSpc>
            </a:pPr>
            <a:endParaRPr lang="en-GB" sz="2400">
              <a:ea typeface="+mn-lt"/>
              <a:cs typeface="+mn-lt"/>
            </a:endParaRPr>
          </a:p>
          <a:p>
            <a:pPr>
              <a:lnSpc>
                <a:spcPct val="91000"/>
              </a:lnSpc>
            </a:pPr>
            <a:endParaRPr lang="en-GB" sz="2400"/>
          </a:p>
        </p:txBody>
      </p:sp>
      <p:pic>
        <p:nvPicPr>
          <p:cNvPr id="5" name="Picture 5" descr="Text&#10;&#10;Description automatically generated">
            <a:extLst>
              <a:ext uri="{FF2B5EF4-FFF2-40B4-BE49-F238E27FC236}">
                <a16:creationId xmlns:a16="http://schemas.microsoft.com/office/drawing/2014/main" id="{67390DFA-4C19-C4BC-5A0A-19672A29C906}"/>
              </a:ext>
            </a:extLst>
          </p:cNvPr>
          <p:cNvPicPr>
            <a:picLocks noChangeAspect="1"/>
          </p:cNvPicPr>
          <p:nvPr/>
        </p:nvPicPr>
        <p:blipFill>
          <a:blip r:embed="rId2"/>
          <a:stretch>
            <a:fillRect/>
          </a:stretch>
        </p:blipFill>
        <p:spPr>
          <a:xfrm>
            <a:off x="7533136" y="3120241"/>
            <a:ext cx="4012870" cy="2829073"/>
          </a:xfrm>
          <a:prstGeom prst="rect">
            <a:avLst/>
          </a:prstGeom>
        </p:spPr>
      </p:pic>
    </p:spTree>
    <p:extLst>
      <p:ext uri="{BB962C8B-B14F-4D97-AF65-F5344CB8AC3E}">
        <p14:creationId xmlns:p14="http://schemas.microsoft.com/office/powerpoint/2010/main" val="1623279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8FB36D-73B3-45EF-8CD4-221CCC8BE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7835D7-DF12-420F-843A-1C5083D2B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E0D88F-084C-A85C-6250-D98F908881CD}"/>
              </a:ext>
            </a:extLst>
          </p:cNvPr>
          <p:cNvSpPr>
            <a:spLocks noGrp="1"/>
          </p:cNvSpPr>
          <p:nvPr>
            <p:ph type="title"/>
          </p:nvPr>
        </p:nvSpPr>
        <p:spPr>
          <a:xfrm>
            <a:off x="960120" y="317814"/>
            <a:ext cx="10268712" cy="1700784"/>
          </a:xfrm>
        </p:spPr>
        <p:txBody>
          <a:bodyPr>
            <a:normAutofit fontScale="90000"/>
          </a:bodyPr>
          <a:lstStyle/>
          <a:p>
            <a:r>
              <a:rPr lang="en-GB"/>
              <a:t>Listening – passive (stops you speaking over someone)</a:t>
            </a:r>
            <a:endParaRPr lang="en-US"/>
          </a:p>
        </p:txBody>
      </p:sp>
      <p:sp>
        <p:nvSpPr>
          <p:cNvPr id="3" name="Content Placeholder 2">
            <a:extLst>
              <a:ext uri="{FF2B5EF4-FFF2-40B4-BE49-F238E27FC236}">
                <a16:creationId xmlns:a16="http://schemas.microsoft.com/office/drawing/2014/main" id="{31C6E739-DC2B-6B6E-EEF6-73029B71B523}"/>
              </a:ext>
            </a:extLst>
          </p:cNvPr>
          <p:cNvSpPr>
            <a:spLocks noGrp="1"/>
          </p:cNvSpPr>
          <p:nvPr>
            <p:ph idx="1"/>
          </p:nvPr>
        </p:nvSpPr>
        <p:spPr>
          <a:xfrm>
            <a:off x="960120" y="2784143"/>
            <a:ext cx="5782586" cy="3433031"/>
          </a:xfrm>
        </p:spPr>
        <p:txBody>
          <a:bodyPr vert="horz" lIns="91440" tIns="45720" rIns="91440" bIns="45720" rtlCol="0" anchor="t">
            <a:normAutofit lnSpcReduction="10000"/>
          </a:bodyPr>
          <a:lstStyle/>
          <a:p>
            <a:pPr>
              <a:lnSpc>
                <a:spcPct val="91000"/>
              </a:lnSpc>
            </a:pPr>
            <a:r>
              <a:rPr lang="en-GB" sz="2200" dirty="0">
                <a:ea typeface="+mn-lt"/>
                <a:cs typeface="+mn-lt"/>
              </a:rPr>
              <a:t>Passive listening stops you from speaking over another individual. When you’re not speaking over someone, it’s considered a sign of respect (HARAPPA, 12/02/2021).</a:t>
            </a:r>
          </a:p>
          <a:p>
            <a:pPr>
              <a:lnSpc>
                <a:spcPct val="91000"/>
              </a:lnSpc>
            </a:pPr>
            <a:r>
              <a:rPr lang="en-GB" sz="2200" dirty="0">
                <a:ea typeface="+mn-lt"/>
                <a:cs typeface="+mn-lt"/>
              </a:rPr>
              <a:t>Important for employment - it will help you build a better relationship with your colleagues. </a:t>
            </a:r>
          </a:p>
          <a:p>
            <a:pPr>
              <a:lnSpc>
                <a:spcPct val="91000"/>
              </a:lnSpc>
            </a:pPr>
            <a:r>
              <a:rPr lang="en-GB" sz="2200" dirty="0">
                <a:ea typeface="+mn-lt"/>
                <a:cs typeface="+mn-lt"/>
              </a:rPr>
              <a:t>Important for when transferred onto a Youth Work setting – you will learn to listen without reacting to everything they say. </a:t>
            </a:r>
            <a:endParaRPr lang="en-GB" sz="2200"/>
          </a:p>
        </p:txBody>
      </p:sp>
      <p:pic>
        <p:nvPicPr>
          <p:cNvPr id="7" name="Graphic 6" descr="Deaf">
            <a:extLst>
              <a:ext uri="{FF2B5EF4-FFF2-40B4-BE49-F238E27FC236}">
                <a16:creationId xmlns:a16="http://schemas.microsoft.com/office/drawing/2014/main" id="{C7266475-C1F1-082D-3D33-B70C5D97257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7175" y="2852382"/>
            <a:ext cx="3364792" cy="3364792"/>
          </a:xfrm>
          <a:prstGeom prst="rect">
            <a:avLst/>
          </a:prstGeom>
        </p:spPr>
      </p:pic>
    </p:spTree>
    <p:extLst>
      <p:ext uri="{BB962C8B-B14F-4D97-AF65-F5344CB8AC3E}">
        <p14:creationId xmlns:p14="http://schemas.microsoft.com/office/powerpoint/2010/main" val="1780452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43575-0EE5-C926-279A-FDB73D1EB5E1}"/>
              </a:ext>
            </a:extLst>
          </p:cNvPr>
          <p:cNvSpPr>
            <a:spLocks noGrp="1"/>
          </p:cNvSpPr>
          <p:nvPr>
            <p:ph type="title"/>
          </p:nvPr>
        </p:nvSpPr>
        <p:spPr>
          <a:xfrm>
            <a:off x="209006" y="643467"/>
            <a:ext cx="3963707" cy="5549295"/>
          </a:xfrm>
        </p:spPr>
        <p:txBody>
          <a:bodyPr>
            <a:normAutofit/>
          </a:bodyPr>
          <a:lstStyle/>
          <a:p>
            <a:r>
              <a:rPr lang="en-GB" sz="5100"/>
              <a:t>Listening – passive (overcome barriers)</a:t>
            </a:r>
          </a:p>
        </p:txBody>
      </p:sp>
      <p:graphicFrame>
        <p:nvGraphicFramePr>
          <p:cNvPr id="5" name="Content Placeholder 2">
            <a:extLst>
              <a:ext uri="{FF2B5EF4-FFF2-40B4-BE49-F238E27FC236}">
                <a16:creationId xmlns:a16="http://schemas.microsoft.com/office/drawing/2014/main" id="{E3C5AE47-CC0C-A586-32D4-3C84CEC415D6}"/>
              </a:ext>
            </a:extLst>
          </p:cNvPr>
          <p:cNvGraphicFramePr>
            <a:graphicFrameLocks noGrp="1"/>
          </p:cNvGraphicFramePr>
          <p:nvPr>
            <p:ph idx="1"/>
            <p:extLst>
              <p:ext uri="{D42A27DB-BD31-4B8C-83A1-F6EECF244321}">
                <p14:modId xmlns:p14="http://schemas.microsoft.com/office/powerpoint/2010/main" val="2935204748"/>
              </p:ext>
            </p:extLst>
          </p:nvPr>
        </p:nvGraphicFramePr>
        <p:xfrm>
          <a:off x="5300812" y="643466"/>
          <a:ext cx="5927575" cy="5554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118954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7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7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3B411-C41F-B067-1203-2D5A77A88B05}"/>
              </a:ext>
            </a:extLst>
          </p:cNvPr>
          <p:cNvSpPr>
            <a:spLocks noGrp="1"/>
          </p:cNvSpPr>
          <p:nvPr>
            <p:ph type="title"/>
          </p:nvPr>
        </p:nvSpPr>
        <p:spPr>
          <a:xfrm>
            <a:off x="960120" y="317814"/>
            <a:ext cx="10268712" cy="1700784"/>
          </a:xfrm>
        </p:spPr>
        <p:txBody>
          <a:bodyPr>
            <a:normAutofit/>
          </a:bodyPr>
          <a:lstStyle/>
          <a:p>
            <a:r>
              <a:rPr lang="en-GB" sz="5600"/>
              <a:t>Communication - performance</a:t>
            </a:r>
            <a:endParaRPr lang="en-US" sz="5600"/>
          </a:p>
        </p:txBody>
      </p:sp>
      <p:graphicFrame>
        <p:nvGraphicFramePr>
          <p:cNvPr id="13" name="Content Placeholder 2">
            <a:extLst>
              <a:ext uri="{FF2B5EF4-FFF2-40B4-BE49-F238E27FC236}">
                <a16:creationId xmlns:a16="http://schemas.microsoft.com/office/drawing/2014/main" id="{76C2F30B-CBB5-1145-DBD5-AE5A826F08CF}"/>
              </a:ext>
            </a:extLst>
          </p:cNvPr>
          <p:cNvGraphicFramePr>
            <a:graphicFrameLocks noGrp="1"/>
          </p:cNvGraphicFramePr>
          <p:nvPr>
            <p:ph idx="1"/>
            <p:extLst>
              <p:ext uri="{D42A27DB-BD31-4B8C-83A1-F6EECF244321}">
                <p14:modId xmlns:p14="http://schemas.microsoft.com/office/powerpoint/2010/main" val="1812676898"/>
              </p:ext>
            </p:extLst>
          </p:nvPr>
        </p:nvGraphicFramePr>
        <p:xfrm>
          <a:off x="960438" y="2745545"/>
          <a:ext cx="10267950" cy="33644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32358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18017-04AD-CB91-8B41-DC244ABA90A6}"/>
              </a:ext>
            </a:extLst>
          </p:cNvPr>
          <p:cNvSpPr>
            <a:spLocks noGrp="1"/>
          </p:cNvSpPr>
          <p:nvPr>
            <p:ph type="title"/>
          </p:nvPr>
        </p:nvSpPr>
        <p:spPr>
          <a:xfrm>
            <a:off x="960438" y="640080"/>
            <a:ext cx="4500737" cy="2194560"/>
          </a:xfrm>
        </p:spPr>
        <p:txBody>
          <a:bodyPr>
            <a:normAutofit/>
          </a:bodyPr>
          <a:lstStyle/>
          <a:p>
            <a:r>
              <a:rPr lang="en-GB" sz="4600"/>
              <a:t>Communication - performance</a:t>
            </a:r>
            <a:endParaRPr lang="en-US" sz="4600"/>
          </a:p>
        </p:txBody>
      </p:sp>
      <p:sp>
        <p:nvSpPr>
          <p:cNvPr id="25" name="Content Placeholder 2">
            <a:extLst>
              <a:ext uri="{FF2B5EF4-FFF2-40B4-BE49-F238E27FC236}">
                <a16:creationId xmlns:a16="http://schemas.microsoft.com/office/drawing/2014/main" id="{C1F7ABB5-B2A1-DC62-1754-45EE03A53A43}"/>
              </a:ext>
            </a:extLst>
          </p:cNvPr>
          <p:cNvSpPr>
            <a:spLocks noGrp="1"/>
          </p:cNvSpPr>
          <p:nvPr>
            <p:ph idx="1"/>
          </p:nvPr>
        </p:nvSpPr>
        <p:spPr>
          <a:xfrm>
            <a:off x="960438" y="2916936"/>
            <a:ext cx="4500737" cy="3264408"/>
          </a:xfrm>
        </p:spPr>
        <p:txBody>
          <a:bodyPr vert="horz" lIns="91440" tIns="45720" rIns="91440" bIns="45720" rtlCol="0" anchor="t">
            <a:normAutofit/>
          </a:bodyPr>
          <a:lstStyle/>
          <a:p>
            <a:pPr>
              <a:lnSpc>
                <a:spcPct val="91000"/>
              </a:lnSpc>
            </a:pPr>
            <a:r>
              <a:rPr lang="en-GB" sz="1800" dirty="0">
                <a:solidFill>
                  <a:schemeClr val="bg1"/>
                </a:solidFill>
                <a:ea typeface="+mn-lt"/>
                <a:cs typeface="+mn-lt"/>
              </a:rPr>
              <a:t>Referring to the last slide (another statistic) - supported by 'Workplace Communication Statistics' (2022) which shows that 86% of employees and executives who lacked in effective collaboration and communication was the main cause for workplace failures.</a:t>
            </a:r>
            <a:endParaRPr lang="en-US" sz="1800" dirty="0">
              <a:solidFill>
                <a:schemeClr val="bg1"/>
              </a:solidFill>
            </a:endParaRPr>
          </a:p>
          <a:p>
            <a:pPr>
              <a:lnSpc>
                <a:spcPct val="91000"/>
              </a:lnSpc>
            </a:pPr>
            <a:r>
              <a:rPr lang="en-GB" sz="1800" dirty="0">
                <a:solidFill>
                  <a:schemeClr val="bg1"/>
                </a:solidFill>
                <a:ea typeface="+mn-lt"/>
                <a:cs typeface="+mn-lt"/>
              </a:rPr>
              <a:t>On the other hand, teams who did communicate effectively increased their productivity up to 25%.</a:t>
            </a:r>
          </a:p>
          <a:p>
            <a:pPr>
              <a:lnSpc>
                <a:spcPct val="91000"/>
              </a:lnSpc>
            </a:pPr>
            <a:endParaRPr lang="en-GB" sz="1800">
              <a:solidFill>
                <a:schemeClr val="bg1"/>
              </a:solidFill>
            </a:endParaRPr>
          </a:p>
        </p:txBody>
      </p:sp>
      <p:pic>
        <p:nvPicPr>
          <p:cNvPr id="3" name="Picture 3" descr="A picture containing diagram&#10;&#10;Description automatically generated">
            <a:extLst>
              <a:ext uri="{FF2B5EF4-FFF2-40B4-BE49-F238E27FC236}">
                <a16:creationId xmlns:a16="http://schemas.microsoft.com/office/drawing/2014/main" id="{C5661051-44BE-D013-7F0F-E173F59F87FF}"/>
              </a:ext>
            </a:extLst>
          </p:cNvPr>
          <p:cNvPicPr>
            <a:picLocks noChangeAspect="1"/>
          </p:cNvPicPr>
          <p:nvPr/>
        </p:nvPicPr>
        <p:blipFill rotWithShape="1">
          <a:blip r:embed="rId2"/>
          <a:srcRect l="5386" t="7675" r="-178" b="16447"/>
          <a:stretch/>
        </p:blipFill>
        <p:spPr>
          <a:xfrm>
            <a:off x="6741822" y="1378021"/>
            <a:ext cx="4795019" cy="4101957"/>
          </a:xfrm>
          <a:prstGeom prst="rect">
            <a:avLst/>
          </a:prstGeom>
        </p:spPr>
      </p:pic>
    </p:spTree>
    <p:extLst>
      <p:ext uri="{BB962C8B-B14F-4D97-AF65-F5344CB8AC3E}">
        <p14:creationId xmlns:p14="http://schemas.microsoft.com/office/powerpoint/2010/main" val="590317250"/>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9E3E2-510D-F9D2-B22C-F256C3BD5012}"/>
              </a:ext>
            </a:extLst>
          </p:cNvPr>
          <p:cNvSpPr>
            <a:spLocks noGrp="1"/>
          </p:cNvSpPr>
          <p:nvPr>
            <p:ph type="title"/>
          </p:nvPr>
        </p:nvSpPr>
        <p:spPr>
          <a:xfrm>
            <a:off x="960120" y="317814"/>
            <a:ext cx="10268712" cy="1700784"/>
          </a:xfrm>
        </p:spPr>
        <p:txBody>
          <a:bodyPr>
            <a:normAutofit/>
          </a:bodyPr>
          <a:lstStyle/>
          <a:p>
            <a:r>
              <a:rPr lang="en-GB"/>
              <a:t>Communication - conflict</a:t>
            </a:r>
            <a:endParaRPr lang="en-US"/>
          </a:p>
        </p:txBody>
      </p:sp>
      <p:pic>
        <p:nvPicPr>
          <p:cNvPr id="4" name="Picture 4" descr="A picture containing calendar&#10;&#10;Description automatically generated">
            <a:extLst>
              <a:ext uri="{FF2B5EF4-FFF2-40B4-BE49-F238E27FC236}">
                <a16:creationId xmlns:a16="http://schemas.microsoft.com/office/drawing/2014/main" id="{35107F7B-4E26-62BF-5BBA-A6833B81A01E}"/>
              </a:ext>
            </a:extLst>
          </p:cNvPr>
          <p:cNvPicPr>
            <a:picLocks noChangeAspect="1"/>
          </p:cNvPicPr>
          <p:nvPr/>
        </p:nvPicPr>
        <p:blipFill rotWithShape="1">
          <a:blip r:embed="rId2"/>
          <a:srcRect r="2065" b="420"/>
          <a:stretch/>
        </p:blipFill>
        <p:spPr>
          <a:xfrm>
            <a:off x="708226" y="3022331"/>
            <a:ext cx="4118641" cy="2923401"/>
          </a:xfrm>
          <a:prstGeom prst="rect">
            <a:avLst/>
          </a:prstGeom>
        </p:spPr>
      </p:pic>
      <p:sp>
        <p:nvSpPr>
          <p:cNvPr id="3" name="Content Placeholder 2">
            <a:extLst>
              <a:ext uri="{FF2B5EF4-FFF2-40B4-BE49-F238E27FC236}">
                <a16:creationId xmlns:a16="http://schemas.microsoft.com/office/drawing/2014/main" id="{054C397B-1674-7970-7888-9559B77DC278}"/>
              </a:ext>
            </a:extLst>
          </p:cNvPr>
          <p:cNvSpPr>
            <a:spLocks noGrp="1"/>
          </p:cNvSpPr>
          <p:nvPr>
            <p:ph idx="1"/>
          </p:nvPr>
        </p:nvSpPr>
        <p:spPr>
          <a:xfrm>
            <a:off x="5296240" y="2835776"/>
            <a:ext cx="5932591" cy="3274183"/>
          </a:xfrm>
        </p:spPr>
        <p:txBody>
          <a:bodyPr vert="horz" lIns="91440" tIns="45720" rIns="91440" bIns="45720" rtlCol="0" anchor="ctr">
            <a:normAutofit/>
          </a:bodyPr>
          <a:lstStyle/>
          <a:p>
            <a:pPr>
              <a:lnSpc>
                <a:spcPct val="91000"/>
              </a:lnSpc>
            </a:pPr>
            <a:r>
              <a:rPr lang="en-GB" sz="1800" dirty="0">
                <a:ea typeface="+mn-lt"/>
                <a:cs typeface="+mn-lt"/>
              </a:rPr>
              <a:t>Good communication skills avoids conflict and to solves problems - Key element of why communication skills is important for future employment and how it can be applied onto any Youth Work setting as excellent communication can ensure that solutions are carried out effectively and that the whole team is on the same page regarding an issue. </a:t>
            </a:r>
          </a:p>
          <a:p>
            <a:pPr>
              <a:lnSpc>
                <a:spcPct val="91000"/>
              </a:lnSpc>
            </a:pPr>
            <a:r>
              <a:rPr lang="en-GB" sz="1800" dirty="0"/>
              <a:t>Supported by Christine Switzer who explains "Conflict escalation is the result in broken communication" (Effective communication for resolving conflict successfully, 05/12/2018) </a:t>
            </a:r>
          </a:p>
          <a:p>
            <a:pPr>
              <a:lnSpc>
                <a:spcPct val="91000"/>
              </a:lnSpc>
            </a:pPr>
            <a:endParaRPr lang="en-GB" sz="1800"/>
          </a:p>
        </p:txBody>
      </p:sp>
    </p:spTree>
    <p:extLst>
      <p:ext uri="{BB962C8B-B14F-4D97-AF65-F5344CB8AC3E}">
        <p14:creationId xmlns:p14="http://schemas.microsoft.com/office/powerpoint/2010/main" val="24751125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4BE31-0326-7B51-F3EC-7192ADB9FD23}"/>
              </a:ext>
            </a:extLst>
          </p:cNvPr>
          <p:cNvSpPr>
            <a:spLocks noGrp="1"/>
          </p:cNvSpPr>
          <p:nvPr>
            <p:ph type="title"/>
          </p:nvPr>
        </p:nvSpPr>
        <p:spPr>
          <a:xfrm>
            <a:off x="960438" y="640080"/>
            <a:ext cx="4500737" cy="2194560"/>
          </a:xfrm>
        </p:spPr>
        <p:txBody>
          <a:bodyPr>
            <a:normAutofit/>
          </a:bodyPr>
          <a:lstStyle/>
          <a:p>
            <a:r>
              <a:rPr lang="en-GB" sz="4600"/>
              <a:t>Communication – better understanding</a:t>
            </a:r>
            <a:endParaRPr lang="en-US" sz="4600"/>
          </a:p>
        </p:txBody>
      </p:sp>
      <p:sp>
        <p:nvSpPr>
          <p:cNvPr id="3" name="Content Placeholder 2">
            <a:extLst>
              <a:ext uri="{FF2B5EF4-FFF2-40B4-BE49-F238E27FC236}">
                <a16:creationId xmlns:a16="http://schemas.microsoft.com/office/drawing/2014/main" id="{6C27138D-71CD-0DF2-6894-1E9FDC8F5FC4}"/>
              </a:ext>
            </a:extLst>
          </p:cNvPr>
          <p:cNvSpPr>
            <a:spLocks noGrp="1"/>
          </p:cNvSpPr>
          <p:nvPr>
            <p:ph idx="1"/>
          </p:nvPr>
        </p:nvSpPr>
        <p:spPr>
          <a:xfrm>
            <a:off x="960438" y="2916936"/>
            <a:ext cx="4500737" cy="3264408"/>
          </a:xfrm>
        </p:spPr>
        <p:txBody>
          <a:bodyPr vert="horz" lIns="91440" tIns="45720" rIns="91440" bIns="45720" rtlCol="0" anchor="t">
            <a:normAutofit/>
          </a:bodyPr>
          <a:lstStyle/>
          <a:p>
            <a:pPr>
              <a:lnSpc>
                <a:spcPct val="91000"/>
              </a:lnSpc>
            </a:pPr>
            <a:r>
              <a:rPr lang="en-GB" sz="1800" dirty="0">
                <a:solidFill>
                  <a:schemeClr val="bg1"/>
                </a:solidFill>
                <a:ea typeface="+mn-lt"/>
                <a:cs typeface="+mn-lt"/>
              </a:rPr>
              <a:t>Helps us have a better understanding of people's situations  such as helping us "overcoming diversities, builds trust and respect".</a:t>
            </a:r>
            <a:r>
              <a:rPr lang="en-GB" sz="1800" dirty="0">
                <a:solidFill>
                  <a:schemeClr val="bg1"/>
                </a:solidFill>
              </a:rPr>
              <a:t> (Sager Koirala, Youth Lead, Top 5 Communication skills and how to improve them. (05/10/2020)</a:t>
            </a:r>
            <a:endParaRPr lang="en-US" sz="1800" dirty="0">
              <a:solidFill>
                <a:schemeClr val="bg1"/>
              </a:solidFill>
            </a:endParaRPr>
          </a:p>
          <a:p>
            <a:pPr>
              <a:lnSpc>
                <a:spcPct val="91000"/>
              </a:lnSpc>
            </a:pPr>
            <a:r>
              <a:rPr lang="en-GB" sz="1800" dirty="0">
                <a:solidFill>
                  <a:schemeClr val="bg1"/>
                </a:solidFill>
              </a:rPr>
              <a:t>Important for future employment and how it can be transferred onto a Youth Work setting - everyone deals with things differently and this helps you to get down to their level to not offend them.</a:t>
            </a:r>
          </a:p>
          <a:p>
            <a:pPr>
              <a:lnSpc>
                <a:spcPct val="91000"/>
              </a:lnSpc>
            </a:pPr>
            <a:endParaRPr lang="en-GB" sz="1800">
              <a:solidFill>
                <a:schemeClr val="bg1"/>
              </a:solidFill>
            </a:endParaRPr>
          </a:p>
        </p:txBody>
      </p:sp>
      <p:pic>
        <p:nvPicPr>
          <p:cNvPr id="4" name="Picture 4" descr="A picture containing logo&#10;&#10;Description automatically generated">
            <a:extLst>
              <a:ext uri="{FF2B5EF4-FFF2-40B4-BE49-F238E27FC236}">
                <a16:creationId xmlns:a16="http://schemas.microsoft.com/office/drawing/2014/main" id="{2B84BCFA-1737-78F7-DAA0-89C9EC0AB2C9}"/>
              </a:ext>
            </a:extLst>
          </p:cNvPr>
          <p:cNvPicPr>
            <a:picLocks noChangeAspect="1"/>
          </p:cNvPicPr>
          <p:nvPr/>
        </p:nvPicPr>
        <p:blipFill>
          <a:blip r:embed="rId2"/>
          <a:stretch>
            <a:fillRect/>
          </a:stretch>
        </p:blipFill>
        <p:spPr>
          <a:xfrm>
            <a:off x="7165571" y="639232"/>
            <a:ext cx="3947521" cy="5579536"/>
          </a:xfrm>
          <a:prstGeom prst="rect">
            <a:avLst/>
          </a:prstGeom>
        </p:spPr>
      </p:pic>
    </p:spTree>
    <p:extLst>
      <p:ext uri="{BB962C8B-B14F-4D97-AF65-F5344CB8AC3E}">
        <p14:creationId xmlns:p14="http://schemas.microsoft.com/office/powerpoint/2010/main" val="7699351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45B42B6-26F8-4E25-839B-FB38F13BEF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93011"/>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27EE-9D21-040C-EE97-1857F6F50124}"/>
              </a:ext>
            </a:extLst>
          </p:cNvPr>
          <p:cNvSpPr>
            <a:spLocks noGrp="1"/>
          </p:cNvSpPr>
          <p:nvPr>
            <p:ph type="title"/>
          </p:nvPr>
        </p:nvSpPr>
        <p:spPr>
          <a:xfrm>
            <a:off x="960120" y="5029200"/>
            <a:ext cx="10268712" cy="1327554"/>
          </a:xfrm>
        </p:spPr>
        <p:txBody>
          <a:bodyPr>
            <a:normAutofit/>
          </a:bodyPr>
          <a:lstStyle/>
          <a:p>
            <a:r>
              <a:rPr lang="en-GB" sz="6100"/>
              <a:t>Communcation – teamwork</a:t>
            </a:r>
          </a:p>
        </p:txBody>
      </p:sp>
      <p:sp>
        <p:nvSpPr>
          <p:cNvPr id="3" name="Content Placeholder 2">
            <a:extLst>
              <a:ext uri="{FF2B5EF4-FFF2-40B4-BE49-F238E27FC236}">
                <a16:creationId xmlns:a16="http://schemas.microsoft.com/office/drawing/2014/main" id="{BF9BF98C-0D2B-06F5-7139-5994A54E8D84}"/>
              </a:ext>
            </a:extLst>
          </p:cNvPr>
          <p:cNvSpPr>
            <a:spLocks noGrp="1"/>
          </p:cNvSpPr>
          <p:nvPr>
            <p:ph idx="1"/>
          </p:nvPr>
        </p:nvSpPr>
        <p:spPr>
          <a:xfrm>
            <a:off x="960121" y="670241"/>
            <a:ext cx="5938520" cy="3593592"/>
          </a:xfrm>
        </p:spPr>
        <p:txBody>
          <a:bodyPr vert="horz" lIns="91440" tIns="45720" rIns="91440" bIns="45720" rtlCol="0" anchor="ctr">
            <a:normAutofit/>
          </a:bodyPr>
          <a:lstStyle/>
          <a:p>
            <a:pPr>
              <a:lnSpc>
                <a:spcPct val="91000"/>
              </a:lnSpc>
            </a:pPr>
            <a:r>
              <a:rPr lang="en-GB" sz="2200" dirty="0"/>
              <a:t>Better teamwork for future employability and it can be applied onto a youth work setting as </a:t>
            </a:r>
            <a:r>
              <a:rPr lang="en-GB" sz="2200" dirty="0">
                <a:ea typeface="+mn-lt"/>
                <a:cs typeface="+mn-lt"/>
              </a:rPr>
              <a:t>it "ensures that management and the team below them are on the same page" (Andy Cheng, Ring Central blog 20/11/2022). </a:t>
            </a:r>
            <a:endParaRPr lang="en-US" dirty="0"/>
          </a:p>
          <a:p>
            <a:pPr>
              <a:lnSpc>
                <a:spcPct val="91000"/>
              </a:lnSpc>
            </a:pPr>
            <a:r>
              <a:rPr lang="en-GB" sz="2200" dirty="0">
                <a:ea typeface="+mn-lt"/>
                <a:cs typeface="+mn-lt"/>
              </a:rPr>
              <a:t>That means that employees are confident with the work at hand and managers are assured that their team members are undertaking that work correctly. </a:t>
            </a:r>
            <a:endParaRPr lang="en-GB" dirty="0"/>
          </a:p>
          <a:p>
            <a:pPr>
              <a:lnSpc>
                <a:spcPct val="91000"/>
              </a:lnSpc>
            </a:pPr>
            <a:endParaRPr lang="en-GB" sz="2200"/>
          </a:p>
        </p:txBody>
      </p:sp>
      <p:pic>
        <p:nvPicPr>
          <p:cNvPr id="4" name="Picture 4" descr="Engineering drawing&#10;&#10;Description automatically generated">
            <a:extLst>
              <a:ext uri="{FF2B5EF4-FFF2-40B4-BE49-F238E27FC236}">
                <a16:creationId xmlns:a16="http://schemas.microsoft.com/office/drawing/2014/main" id="{3353CD2F-278A-6BED-865D-60C8742680B2}"/>
              </a:ext>
            </a:extLst>
          </p:cNvPr>
          <p:cNvPicPr>
            <a:picLocks noChangeAspect="1"/>
          </p:cNvPicPr>
          <p:nvPr/>
        </p:nvPicPr>
        <p:blipFill>
          <a:blip r:embed="rId2"/>
          <a:stretch>
            <a:fillRect/>
          </a:stretch>
        </p:blipFill>
        <p:spPr>
          <a:xfrm>
            <a:off x="7590197" y="670241"/>
            <a:ext cx="3593592" cy="3593592"/>
          </a:xfrm>
          <a:prstGeom prst="rect">
            <a:avLst/>
          </a:prstGeom>
        </p:spPr>
      </p:pic>
    </p:spTree>
    <p:extLst>
      <p:ext uri="{BB962C8B-B14F-4D97-AF65-F5344CB8AC3E}">
        <p14:creationId xmlns:p14="http://schemas.microsoft.com/office/powerpoint/2010/main" val="1153965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77F89CE-BF52-4AF5-8B0B-7E9693734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447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1D70C-5EC9-AE33-D661-12874C28C5D9}"/>
              </a:ext>
            </a:extLst>
          </p:cNvPr>
          <p:cNvSpPr>
            <a:spLocks noGrp="1"/>
          </p:cNvSpPr>
          <p:nvPr>
            <p:ph type="title"/>
          </p:nvPr>
        </p:nvSpPr>
        <p:spPr>
          <a:xfrm>
            <a:off x="960438" y="640080"/>
            <a:ext cx="4500737" cy="2194560"/>
          </a:xfrm>
        </p:spPr>
        <p:txBody>
          <a:bodyPr>
            <a:normAutofit/>
          </a:bodyPr>
          <a:lstStyle/>
          <a:p>
            <a:r>
              <a:rPr lang="en-GB" sz="6100"/>
              <a:t>Conclusion</a:t>
            </a:r>
          </a:p>
        </p:txBody>
      </p:sp>
      <p:sp>
        <p:nvSpPr>
          <p:cNvPr id="3" name="Content Placeholder 2">
            <a:extLst>
              <a:ext uri="{FF2B5EF4-FFF2-40B4-BE49-F238E27FC236}">
                <a16:creationId xmlns:a16="http://schemas.microsoft.com/office/drawing/2014/main" id="{8D93487A-DF57-007C-9B65-0EF74C4C2640}"/>
              </a:ext>
            </a:extLst>
          </p:cNvPr>
          <p:cNvSpPr>
            <a:spLocks noGrp="1"/>
          </p:cNvSpPr>
          <p:nvPr>
            <p:ph idx="1"/>
          </p:nvPr>
        </p:nvSpPr>
        <p:spPr>
          <a:xfrm>
            <a:off x="960438" y="2916936"/>
            <a:ext cx="4500737" cy="3264408"/>
          </a:xfrm>
        </p:spPr>
        <p:txBody>
          <a:bodyPr vert="horz" lIns="91440" tIns="45720" rIns="91440" bIns="45720" rtlCol="0" anchor="t">
            <a:normAutofit/>
          </a:bodyPr>
          <a:lstStyle/>
          <a:p>
            <a:pPr>
              <a:lnSpc>
                <a:spcPct val="91000"/>
              </a:lnSpc>
            </a:pPr>
            <a:r>
              <a:rPr lang="en-GB" sz="1800">
                <a:solidFill>
                  <a:schemeClr val="bg1"/>
                </a:solidFill>
              </a:rPr>
              <a:t>To summarise, I believe that all the points I have mentioned on reading, listening and communication skills show why they are important for future employment and how they can be transferred onto a youth work setting.</a:t>
            </a:r>
            <a:endParaRPr lang="en-US" sz="1800">
              <a:solidFill>
                <a:schemeClr val="bg1"/>
              </a:solidFill>
            </a:endParaRPr>
          </a:p>
          <a:p>
            <a:pPr>
              <a:lnSpc>
                <a:spcPct val="91000"/>
              </a:lnSpc>
            </a:pPr>
            <a:r>
              <a:rPr lang="en-GB" sz="1800">
                <a:solidFill>
                  <a:schemeClr val="bg1"/>
                </a:solidFill>
              </a:rPr>
              <a:t>For my own personal development, the main area that I believe I could improve on is to make use of more flash cards and have less information on the slides.</a:t>
            </a:r>
          </a:p>
          <a:p>
            <a:pPr>
              <a:lnSpc>
                <a:spcPct val="91000"/>
              </a:lnSpc>
            </a:pPr>
            <a:endParaRPr lang="en-GB" sz="1800">
              <a:solidFill>
                <a:schemeClr val="bg1"/>
              </a:solidFill>
            </a:endParaRPr>
          </a:p>
          <a:p>
            <a:pPr>
              <a:lnSpc>
                <a:spcPct val="91000"/>
              </a:lnSpc>
            </a:pPr>
            <a:endParaRPr lang="en-GB" sz="1800">
              <a:solidFill>
                <a:schemeClr val="bg1"/>
              </a:solidFill>
            </a:endParaRPr>
          </a:p>
          <a:p>
            <a:pPr>
              <a:lnSpc>
                <a:spcPct val="91000"/>
              </a:lnSpc>
            </a:pPr>
            <a:endParaRPr lang="en-GB" sz="1800">
              <a:solidFill>
                <a:schemeClr val="bg1"/>
              </a:solidFill>
            </a:endParaRPr>
          </a:p>
          <a:p>
            <a:pPr>
              <a:lnSpc>
                <a:spcPct val="91000"/>
              </a:lnSpc>
            </a:pPr>
            <a:endParaRPr lang="en-GB" sz="1800">
              <a:solidFill>
                <a:schemeClr val="bg1"/>
              </a:solidFill>
            </a:endParaRPr>
          </a:p>
        </p:txBody>
      </p:sp>
      <p:pic>
        <p:nvPicPr>
          <p:cNvPr id="5" name="Picture 5" descr="A picture containing text&#10;&#10;Description automatically generated">
            <a:extLst>
              <a:ext uri="{FF2B5EF4-FFF2-40B4-BE49-F238E27FC236}">
                <a16:creationId xmlns:a16="http://schemas.microsoft.com/office/drawing/2014/main" id="{21C39D06-D4B2-FD51-1430-3662C6DD3583}"/>
              </a:ext>
            </a:extLst>
          </p:cNvPr>
          <p:cNvPicPr>
            <a:picLocks noChangeAspect="1"/>
          </p:cNvPicPr>
          <p:nvPr/>
        </p:nvPicPr>
        <p:blipFill rotWithShape="1">
          <a:blip r:embed="rId2"/>
          <a:srcRect l="2766" t="222" r="3404" b="2000"/>
          <a:stretch/>
        </p:blipFill>
        <p:spPr>
          <a:xfrm>
            <a:off x="6741822" y="1031490"/>
            <a:ext cx="4793124" cy="4790943"/>
          </a:xfrm>
          <a:prstGeom prst="rect">
            <a:avLst/>
          </a:prstGeom>
        </p:spPr>
      </p:pic>
    </p:spTree>
    <p:extLst>
      <p:ext uri="{BB962C8B-B14F-4D97-AF65-F5344CB8AC3E}">
        <p14:creationId xmlns:p14="http://schemas.microsoft.com/office/powerpoint/2010/main" val="42746220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D8EA-C2F7-F0A9-C407-08A0B3CCB19C}"/>
              </a:ext>
            </a:extLst>
          </p:cNvPr>
          <p:cNvSpPr>
            <a:spLocks noGrp="1"/>
          </p:cNvSpPr>
          <p:nvPr>
            <p:ph type="title"/>
          </p:nvPr>
        </p:nvSpPr>
        <p:spPr/>
        <p:txBody>
          <a:bodyPr/>
          <a:lstStyle/>
          <a:p>
            <a:r>
              <a:rPr lang="en-GB">
                <a:solidFill>
                  <a:schemeClr val="tx1"/>
                </a:solidFill>
              </a:rPr>
              <a:t>n</a:t>
            </a:r>
          </a:p>
        </p:txBody>
      </p:sp>
      <p:sp>
        <p:nvSpPr>
          <p:cNvPr id="4" name="Oval 3">
            <a:extLst>
              <a:ext uri="{FF2B5EF4-FFF2-40B4-BE49-F238E27FC236}">
                <a16:creationId xmlns:a16="http://schemas.microsoft.com/office/drawing/2014/main" id="{BE349590-4A73-3F0B-01BF-63B0C62060AB}"/>
              </a:ext>
            </a:extLst>
          </p:cNvPr>
          <p:cNvSpPr/>
          <p:nvPr/>
        </p:nvSpPr>
        <p:spPr>
          <a:xfrm>
            <a:off x="2789464" y="2601686"/>
            <a:ext cx="6607627" cy="4016827"/>
          </a:xfrm>
          <a:prstGeom prst="ellipse">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48E3401B-BBEC-E205-3E1F-DBAD5AA89253}"/>
              </a:ext>
            </a:extLst>
          </p:cNvPr>
          <p:cNvSpPr>
            <a:spLocks noGrp="1"/>
          </p:cNvSpPr>
          <p:nvPr>
            <p:ph idx="1"/>
          </p:nvPr>
        </p:nvSpPr>
        <p:spPr>
          <a:xfrm>
            <a:off x="3768634" y="3186468"/>
            <a:ext cx="4499284" cy="2733619"/>
          </a:xfrm>
          <a:solidFill>
            <a:schemeClr val="accent3">
              <a:lumMod val="40000"/>
              <a:lumOff val="60000"/>
            </a:schemeClr>
          </a:solidFill>
          <a:ln>
            <a:solidFill>
              <a:schemeClr val="accent3">
                <a:lumMod val="40000"/>
                <a:lumOff val="60000"/>
              </a:schemeClr>
            </a:solidFill>
          </a:ln>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endParaRPr lang="en-GB" sz="5400"/>
          </a:p>
          <a:p>
            <a:pPr lvl="2"/>
            <a:r>
              <a:rPr lang="en-GB" sz="4600"/>
              <a:t>Any questions?</a:t>
            </a:r>
            <a:endParaRPr lang="en-GB" sz="4600" b="0"/>
          </a:p>
        </p:txBody>
      </p:sp>
    </p:spTree>
    <p:extLst>
      <p:ext uri="{BB962C8B-B14F-4D97-AF65-F5344CB8AC3E}">
        <p14:creationId xmlns:p14="http://schemas.microsoft.com/office/powerpoint/2010/main" val="34335405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850F4-C294-5CFA-4D9D-43B8760796F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672BD6-26B0-54F5-06AA-3B94BF0D3DE7}"/>
              </a:ext>
            </a:extLst>
          </p:cNvPr>
          <p:cNvSpPr>
            <a:spLocks noGrp="1"/>
          </p:cNvSpPr>
          <p:nvPr>
            <p:ph idx="1"/>
          </p:nvPr>
        </p:nvSpPr>
        <p:spPr/>
        <p:txBody>
          <a:bodyPr vert="horz" lIns="91440" tIns="45720" rIns="91440" bIns="45720" rtlCol="0" anchor="t">
            <a:normAutofit/>
          </a:bodyPr>
          <a:lstStyle/>
          <a:p>
            <a:r>
              <a:rPr lang="en-GB" sz="2200" u="sng" dirty="0">
                <a:ea typeface="+mn-lt"/>
                <a:cs typeface="+mn-lt"/>
                <a:hlinkClick r:id="rId2"/>
              </a:rPr>
              <a:t>https://oureverydaylife.com/mediate-family-conflict-16214.html</a:t>
            </a:r>
            <a:endParaRPr lang="en-GB" sz="2200">
              <a:ea typeface="+mn-lt"/>
              <a:cs typeface="+mn-lt"/>
            </a:endParaRPr>
          </a:p>
          <a:p>
            <a:r>
              <a:rPr lang="en-GB" sz="2200" u="sng" dirty="0">
                <a:ea typeface="+mn-lt"/>
                <a:cs typeface="+mn-lt"/>
                <a:hlinkClick r:id="rId3"/>
              </a:rPr>
              <a:t>https://www.expertmarket.com/phone-systems/workplace-communication-statistics</a:t>
            </a:r>
            <a:endParaRPr lang="en-GB" sz="2200">
              <a:ea typeface="+mn-lt"/>
              <a:cs typeface="+mn-lt"/>
            </a:endParaRPr>
          </a:p>
          <a:p>
            <a:r>
              <a:rPr lang="en-GB" sz="2200" u="sng" dirty="0">
                <a:ea typeface="+mn-lt"/>
                <a:cs typeface="+mn-lt"/>
                <a:hlinkClick r:id="rId4"/>
              </a:rPr>
              <a:t>https://www.giftoflifeinstitute.org/the-importance-of-active-listening/#:~:text=Passive%20listening%20is%20little%20more,attention%20to%20what's%20being%20said</a:t>
            </a:r>
            <a:r>
              <a:rPr lang="en-GB" sz="2200" u="sng" dirty="0">
                <a:ea typeface="+mn-lt"/>
                <a:cs typeface="+mn-lt"/>
              </a:rPr>
              <a:t>.</a:t>
            </a:r>
            <a:endParaRPr lang="en-GB" sz="2200" dirty="0">
              <a:ea typeface="+mn-lt"/>
              <a:cs typeface="+mn-lt"/>
            </a:endParaRPr>
          </a:p>
          <a:p>
            <a:endParaRPr lang="en-GB" dirty="0"/>
          </a:p>
        </p:txBody>
      </p:sp>
    </p:spTree>
    <p:extLst>
      <p:ext uri="{BB962C8B-B14F-4D97-AF65-F5344CB8AC3E}">
        <p14:creationId xmlns:p14="http://schemas.microsoft.com/office/powerpoint/2010/main" val="35001706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FBCA3-0EC9-AB03-5B19-D4CB3F7A2D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04E185-39E3-96B1-7B83-CDF5E7637444}"/>
              </a:ext>
            </a:extLst>
          </p:cNvPr>
          <p:cNvSpPr>
            <a:spLocks noGrp="1"/>
          </p:cNvSpPr>
          <p:nvPr>
            <p:ph idx="1"/>
          </p:nvPr>
        </p:nvSpPr>
        <p:spPr/>
        <p:txBody>
          <a:bodyPr vert="horz" lIns="91440" tIns="45720" rIns="91440" bIns="45720" rtlCol="0" anchor="t">
            <a:normAutofit/>
          </a:bodyPr>
          <a:lstStyle/>
          <a:p>
            <a:r>
              <a:rPr lang="en-GB" sz="2200" u="sng" dirty="0">
                <a:ea typeface="+mn-lt"/>
                <a:cs typeface="+mn-lt"/>
                <a:hlinkClick r:id="rId2"/>
              </a:rPr>
              <a:t>https://www.odgersinterim.com/us/who-we-are/intelligence/active-listening-in-the-workplace-5041/#:~:text=Active%20listening%20is%20the%20foundation,it%20a%20valuable%20workplace%20skill</a:t>
            </a:r>
            <a:r>
              <a:rPr lang="en-GB" sz="2200" u="sng" dirty="0">
                <a:ea typeface="+mn-lt"/>
                <a:cs typeface="+mn-lt"/>
              </a:rPr>
              <a:t>.</a:t>
            </a:r>
            <a:endParaRPr lang="en-GB" sz="2200">
              <a:ea typeface="+mn-lt"/>
              <a:cs typeface="+mn-lt"/>
            </a:endParaRPr>
          </a:p>
          <a:p>
            <a:r>
              <a:rPr lang="en-GB" sz="2200" u="sng" dirty="0">
                <a:ea typeface="+mn-lt"/>
                <a:cs typeface="+mn-lt"/>
                <a:hlinkClick r:id="rId3"/>
              </a:rPr>
              <a:t>https://www.ringcentral.com/us/en/blog/the-importance-of-effective-communication-in-the-workplace/</a:t>
            </a:r>
            <a:endParaRPr lang="en-GB" sz="2200">
              <a:ea typeface="+mn-lt"/>
              <a:cs typeface="+mn-lt"/>
            </a:endParaRPr>
          </a:p>
          <a:p>
            <a:r>
              <a:rPr lang="en-GB" sz="2200" u="sng" dirty="0">
                <a:ea typeface="+mn-lt"/>
                <a:cs typeface="+mn-lt"/>
                <a:hlinkClick r:id="rId4"/>
              </a:rPr>
              <a:t>https://www.simplypsychology.org/theory-of-mind.html#:~:text=Having%20a%20theory%20of%20mind%20allows%20us%20to%20understand%20that,Premack%20%26%20Woodruff%2C%201978</a:t>
            </a:r>
            <a:r>
              <a:rPr lang="en-GB" sz="2200" u="sng" dirty="0">
                <a:ea typeface="+mn-lt"/>
                <a:cs typeface="+mn-lt"/>
              </a:rPr>
              <a:t>).</a:t>
            </a:r>
            <a:endParaRPr lang="en-GB" sz="2200" dirty="0">
              <a:ea typeface="+mn-lt"/>
              <a:cs typeface="+mn-lt"/>
            </a:endParaRPr>
          </a:p>
          <a:p>
            <a:endParaRPr lang="en-GB" dirty="0"/>
          </a:p>
        </p:txBody>
      </p:sp>
    </p:spTree>
    <p:extLst>
      <p:ext uri="{BB962C8B-B14F-4D97-AF65-F5344CB8AC3E}">
        <p14:creationId xmlns:p14="http://schemas.microsoft.com/office/powerpoint/2010/main" val="2509491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B83B-E086-39C2-C1D4-23AFEBB943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7AAEB1-CAED-6F01-CC64-7B07FB4F8583}"/>
              </a:ext>
            </a:extLst>
          </p:cNvPr>
          <p:cNvSpPr>
            <a:spLocks noGrp="1"/>
          </p:cNvSpPr>
          <p:nvPr>
            <p:ph idx="1"/>
          </p:nvPr>
        </p:nvSpPr>
        <p:spPr/>
        <p:txBody>
          <a:bodyPr vert="horz" lIns="91440" tIns="45720" rIns="91440" bIns="45720" rtlCol="0" anchor="t">
            <a:normAutofit fontScale="85000" lnSpcReduction="20000"/>
          </a:bodyPr>
          <a:lstStyle/>
          <a:p>
            <a:r>
              <a:rPr lang="en-GB" u="sng" dirty="0">
                <a:ea typeface="+mn-lt"/>
                <a:cs typeface="+mn-lt"/>
                <a:hlinkClick r:id="rId2"/>
              </a:rPr>
              <a:t>https://www.telegraph.co.uk/news/health/news/5070874/Reading-can-help-reduce-stress.html</a:t>
            </a:r>
            <a:endParaRPr lang="en-GB">
              <a:ea typeface="+mn-lt"/>
              <a:cs typeface="+mn-lt"/>
            </a:endParaRPr>
          </a:p>
          <a:p>
            <a:r>
              <a:rPr lang="en-GB" u="sng" dirty="0">
                <a:ea typeface="+mn-lt"/>
                <a:cs typeface="+mn-lt"/>
                <a:hlinkClick r:id="rId3"/>
              </a:rPr>
              <a:t>https://www.usip.org/public-education-new/what-active-listening</a:t>
            </a:r>
            <a:endParaRPr lang="en-GB">
              <a:ea typeface="+mn-lt"/>
              <a:cs typeface="+mn-lt"/>
            </a:endParaRPr>
          </a:p>
          <a:p>
            <a:r>
              <a:rPr lang="en-GB" u="sng" dirty="0">
                <a:ea typeface="+mn-lt"/>
                <a:cs typeface="+mn-lt"/>
                <a:hlinkClick r:id="rId4"/>
              </a:rPr>
              <a:t>https://www.vantagefit.io/blog/benefits-of-reading/#:~:text=%22Reading%20is%20a%20vital%20habit,and%20communicate%20better%20at%20work</a:t>
            </a:r>
            <a:endParaRPr lang="en-GB">
              <a:ea typeface="+mn-lt"/>
              <a:cs typeface="+mn-lt"/>
            </a:endParaRPr>
          </a:p>
          <a:p>
            <a:r>
              <a:rPr lang="en-GB" u="sng" dirty="0">
                <a:ea typeface="+mn-lt"/>
                <a:cs typeface="+mn-lt"/>
                <a:hlinkClick r:id="rId5"/>
              </a:rPr>
              <a:t>https://www.youthlead.org/resources/top-5-communication-skill-and-how-improve-them#:~:text=Communication%20today%20is%20very%20important,creative%20ideas%20and%20solving%20problems</a:t>
            </a:r>
            <a:r>
              <a:rPr lang="en-GB" u="sng" dirty="0">
                <a:ea typeface="+mn-lt"/>
                <a:cs typeface="+mn-lt"/>
              </a:rPr>
              <a:t>.</a:t>
            </a:r>
            <a:endParaRPr lang="en-GB">
              <a:ea typeface="+mn-lt"/>
              <a:cs typeface="+mn-lt"/>
            </a:endParaRPr>
          </a:p>
          <a:p>
            <a:endParaRPr lang="en-GB" dirty="0"/>
          </a:p>
        </p:txBody>
      </p:sp>
    </p:spTree>
    <p:extLst>
      <p:ext uri="{BB962C8B-B14F-4D97-AF65-F5344CB8AC3E}">
        <p14:creationId xmlns:p14="http://schemas.microsoft.com/office/powerpoint/2010/main" val="2625512010"/>
      </p:ext>
    </p:extLst>
  </p:cSld>
  <p:clrMapOvr>
    <a:masterClrMapping/>
  </p:clrMapOvr>
</p:sld>
</file>

<file path=ppt/theme/theme1.xml><?xml version="1.0" encoding="utf-8"?>
<a:theme xmlns:a="http://schemas.openxmlformats.org/drawingml/2006/main" name="JuxtaposeVTI">
  <a:themeElements>
    <a:clrScheme name="AnalogousFromDarkSeedLeftStep">
      <a:dk1>
        <a:srgbClr val="000000"/>
      </a:dk1>
      <a:lt1>
        <a:srgbClr val="FFFFFF"/>
      </a:lt1>
      <a:dk2>
        <a:srgbClr val="301B28"/>
      </a:dk2>
      <a:lt2>
        <a:srgbClr val="F0F3F2"/>
      </a:lt2>
      <a:accent1>
        <a:srgbClr val="E7298B"/>
      </a:accent1>
      <a:accent2>
        <a:srgbClr val="D517C8"/>
      </a:accent2>
      <a:accent3>
        <a:srgbClr val="A429E7"/>
      </a:accent3>
      <a:accent4>
        <a:srgbClr val="532AD8"/>
      </a:accent4>
      <a:accent5>
        <a:srgbClr val="294CE7"/>
      </a:accent5>
      <a:accent6>
        <a:srgbClr val="1789D5"/>
      </a:accent6>
      <a:hlink>
        <a:srgbClr val="3F41BF"/>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23</Slides>
  <Notes>1</Notes>
  <HiddenSlides>0</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JuxtaposeVTI</vt:lpstr>
      <vt:lpstr>Study skills ecge4003q</vt:lpstr>
      <vt:lpstr>My chosen 3 study skills</vt:lpstr>
      <vt:lpstr>Reading – strengthen the brain</vt:lpstr>
      <vt:lpstr>Reading - empathy</vt:lpstr>
      <vt:lpstr>Reading - empathy</vt:lpstr>
      <vt:lpstr>Reading - concentration</vt:lpstr>
      <vt:lpstr>Reading - concentration</vt:lpstr>
      <vt:lpstr>Reading – stress/anxiety</vt:lpstr>
      <vt:lpstr>Listening – active and passive</vt:lpstr>
      <vt:lpstr>Listening – active (foundation of communication)</vt:lpstr>
      <vt:lpstr>Listening – active (process words)</vt:lpstr>
      <vt:lpstr>Listening – passive (stops you speaking over someone)</vt:lpstr>
      <vt:lpstr>Listening – passive (overcome barriers)</vt:lpstr>
      <vt:lpstr>Communication - performance</vt:lpstr>
      <vt:lpstr>Communication - performance</vt:lpstr>
      <vt:lpstr>Communication - conflict</vt:lpstr>
      <vt:lpstr>Communication – better understanding</vt:lpstr>
      <vt:lpstr>Communcation – teamwork</vt:lpstr>
      <vt:lpstr>Conclusion</vt:lpstr>
      <vt:lpstr>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109</cp:revision>
  <dcterms:created xsi:type="dcterms:W3CDTF">2022-11-15T13:20:48Z</dcterms:created>
  <dcterms:modified xsi:type="dcterms:W3CDTF">2022-11-29T14:53:54Z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