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autoCompressPictures="0">
  <p:sldMasterIdLst>
    <p:sldMasterId id="2147483660" r:id="rId1"/>
  </p:sldMasterIdLst>
  <p:notesMasterIdLst>
    <p:notesMasterId r:id="rId49"/>
  </p:notesMasterIdLst>
  <p:sldIdLst>
    <p:sldId id="1217" r:id="rId2"/>
    <p:sldId id="1230" r:id="rId3"/>
    <p:sldId id="1229" r:id="rId4"/>
    <p:sldId id="1221" r:id="rId5"/>
    <p:sldId id="1240" r:id="rId6"/>
    <p:sldId id="257" r:id="rId7"/>
    <p:sldId id="258" r:id="rId8"/>
    <p:sldId id="259" r:id="rId9"/>
    <p:sldId id="1222" r:id="rId10"/>
    <p:sldId id="1223" r:id="rId11"/>
    <p:sldId id="1224" r:id="rId12"/>
    <p:sldId id="1225" r:id="rId13"/>
    <p:sldId id="1220" r:id="rId14"/>
    <p:sldId id="260" r:id="rId15"/>
    <p:sldId id="261" r:id="rId16"/>
    <p:sldId id="262" r:id="rId17"/>
    <p:sldId id="263" r:id="rId18"/>
    <p:sldId id="264" r:id="rId19"/>
    <p:sldId id="265" r:id="rId20"/>
    <p:sldId id="1231" r:id="rId21"/>
    <p:sldId id="1239" r:id="rId22"/>
    <p:sldId id="1237" r:id="rId23"/>
    <p:sldId id="1238" r:id="rId24"/>
    <p:sldId id="266" r:id="rId25"/>
    <p:sldId id="267" r:id="rId26"/>
    <p:sldId id="277" r:id="rId27"/>
    <p:sldId id="268" r:id="rId28"/>
    <p:sldId id="269" r:id="rId29"/>
    <p:sldId id="270" r:id="rId30"/>
    <p:sldId id="271" r:id="rId31"/>
    <p:sldId id="272" r:id="rId32"/>
    <p:sldId id="273" r:id="rId33"/>
    <p:sldId id="274" r:id="rId34"/>
    <p:sldId id="275" r:id="rId35"/>
    <p:sldId id="276" r:id="rId36"/>
    <p:sldId id="287" r:id="rId37"/>
    <p:sldId id="278" r:id="rId38"/>
    <p:sldId id="279" r:id="rId39"/>
    <p:sldId id="1232" r:id="rId40"/>
    <p:sldId id="1233" r:id="rId41"/>
    <p:sldId id="1234" r:id="rId42"/>
    <p:sldId id="1235" r:id="rId43"/>
    <p:sldId id="1236" r:id="rId44"/>
    <p:sldId id="284" r:id="rId45"/>
    <p:sldId id="285" r:id="rId46"/>
    <p:sldId id="286" r:id="rId47"/>
    <p:sldId id="1226" r:id="rId48"/>
  </p:sldIdLst>
  <p:sldSz cx="9144000" cy="6858000" type="screen4x3"/>
  <p:notesSz cx="6858000" cy="9144000"/>
  <p:embeddedFontLst>
    <p:embeddedFont>
      <p:font typeface="Cabin" panose="020B0604020202020204" charset="0"/>
      <p:regular r:id="rId50"/>
      <p:bold r:id="rId51"/>
      <p:italic r:id="rId52"/>
      <p:boldItalic r:id="rId53"/>
    </p:embeddedFont>
    <p:embeddedFont>
      <p:font typeface="Calibri" panose="020F0502020204030204" pitchFamily="34" charset="0"/>
      <p:regular r:id="rId54"/>
      <p:bold r:id="rId55"/>
      <p:italic r:id="rId56"/>
      <p:boldItalic r:id="rId57"/>
    </p:embeddedFont>
    <p:embeddedFont>
      <p:font typeface="Calibri Light" panose="020F0302020204030204" pitchFamily="34" charset="0"/>
      <p:regular r:id="rId58"/>
      <p:italic r:id="rId59"/>
    </p:embeddedFont>
    <p:embeddedFont>
      <p:font typeface="Impact" panose="020B0806030902050204" pitchFamily="34" charset="0"/>
      <p:regular r:id="rId6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936"/>
    <p:restoredTop sz="94686"/>
  </p:normalViewPr>
  <p:slideViewPr>
    <p:cSldViewPr snapToGrid="0">
      <p:cViewPr varScale="1">
        <p:scale>
          <a:sx n="88" d="100"/>
          <a:sy n="88" d="100"/>
        </p:scale>
        <p:origin x="954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font" Target="fonts/font1.fntdata"/><Relationship Id="rId55" Type="http://schemas.openxmlformats.org/officeDocument/2006/relationships/font" Target="fonts/font6.fntdata"/><Relationship Id="rId63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font" Target="fonts/font4.fntdata"/><Relationship Id="rId58" Type="http://schemas.openxmlformats.org/officeDocument/2006/relationships/font" Target="fonts/font9.fntdata"/><Relationship Id="rId5" Type="http://schemas.openxmlformats.org/officeDocument/2006/relationships/slide" Target="slides/slide4.xml"/><Relationship Id="rId61" Type="http://schemas.openxmlformats.org/officeDocument/2006/relationships/presProps" Target="pres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font" Target="fonts/font7.fntdata"/><Relationship Id="rId64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font" Target="fonts/font2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font" Target="fonts/font10.fntdata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font" Target="fonts/font5.fntdata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Relationship Id="rId57" Type="http://schemas.openxmlformats.org/officeDocument/2006/relationships/font" Target="fonts/font8.fntdata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font" Target="fonts/font3.fntdata"/><Relationship Id="rId60" Type="http://schemas.openxmlformats.org/officeDocument/2006/relationships/font" Target="fonts/font11.fntdata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57200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14400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371600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82880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286000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743200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200400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65760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7651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9305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7324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2977436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984834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935283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364030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2943292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7702246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77675498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" name="Google Shape;132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" name="Google Shape;141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1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8" name="Google Shape;148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1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5" name="Google Shape;155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 err="1"/>
              <a:t>Bwrdd</a:t>
            </a:r>
            <a:r>
              <a:rPr lang="en-GB" dirty="0"/>
              <a:t> </a:t>
            </a:r>
            <a:r>
              <a:rPr lang="en-GB" dirty="0" err="1"/>
              <a:t>gwyn</a:t>
            </a:r>
            <a:r>
              <a:rPr lang="en-GB" dirty="0"/>
              <a:t> </a:t>
            </a:r>
            <a:r>
              <a:rPr lang="en-GB" dirty="0" err="1"/>
              <a:t>rhyngweithiol</a:t>
            </a:r>
            <a:r>
              <a:rPr lang="en-GB" dirty="0"/>
              <a:t> –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dechrau’r</a:t>
            </a:r>
            <a:r>
              <a:rPr lang="en-GB" dirty="0"/>
              <a:t> </a:t>
            </a:r>
            <a:r>
              <a:rPr lang="en-GB" dirty="0" err="1"/>
              <a:t>sesiwn</a:t>
            </a:r>
            <a:r>
              <a:rPr lang="en-GB" dirty="0"/>
              <a:t>.</a:t>
            </a:r>
            <a:endParaRPr dirty="0"/>
          </a:p>
        </p:txBody>
      </p:sp>
      <p:sp>
        <p:nvSpPr>
          <p:cNvPr id="162" name="Google Shape;162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6" name="Google Shape;176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1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4" name="Google Shape;184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2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9" name="Google Shape;249;p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25611988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1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1" name="Google Shape;191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1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8" name="Google Shape;198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1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6" name="Google Shape;206;p1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1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3" name="Google Shape;213;p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p2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9" name="Google Shape;219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" name="Google Shape;224;p2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5" name="Google Shape;225;p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p2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1" name="Google Shape;231;p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2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7" name="Google Shape;237;p2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2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3" name="Google Shape;243;p2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2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6" name="Google Shape;256;p2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2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2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08027299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2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48667155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2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23771564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2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69370760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2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2" name="Google Shape;262;p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051205623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p3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7" name="Google Shape;297;p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3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4" name="Google Shape;304;p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" name="Google Shape;309;p3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0" name="Google Shape;310;p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800650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F8A88-BDCE-524A-BB1A-F0B007DBE0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AFC1B0-51A6-4643-8486-6364CB373F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32C0EF-E94A-B545-81FA-0788016E7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65C72B-4D67-F340-8459-4F5BA933E4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02BC8-F261-044A-98D7-D40936F424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823317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E51B4-FBFD-6C4E-BE92-3C6C2A1B7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CDF7E9-1B90-2B4F-B81D-85BA46754C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2F9F0-CF39-1D4A-98B7-C36BD8F4F4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F18B64-CFBD-F94B-A096-A56939591B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9D46F9-21B3-9740-B13E-7A6E1C664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461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E71FA-836D-8149-AD4C-D2E379324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6CC122-A78E-E946-B075-5FAB00DA03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B7A791-87A5-5C49-9C40-2589ECBC15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853506-AA79-C740-9609-D2A26C0FD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614B7C-BEF4-C947-BDA3-806A167C15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654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8E89E-C9B9-8542-9CB9-391D295C8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6B452-E202-8344-B1C0-766AA0C810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BD78FB-536B-8F49-B92C-133A037AD1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1E692F-39F9-744C-9F9E-1807C4044E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235D43-EF87-4942-B59A-0ABFEF5C7B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E07332-4C19-B94F-A7BD-5520E889D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2848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203C7-0D60-E14D-A851-82DA2A49B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4F79F8-2AB4-0F42-80EB-CD285F00FD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C617EC-8B12-F344-8737-F947E617E5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D17D2F-5E57-9C4A-93C1-5603CABCAD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1F8BAA-7240-C643-9E29-2083BDB346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1DF726-2252-904D-85BC-A26C87534C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AC340A-C13B-8C47-9268-DD67DE5FD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B17CC6-4452-7E44-A61C-AC551D22C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8009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96C2A-DA79-BB44-9671-F27FC180D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954F2A-D155-C74C-9F05-2439A759F1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1722FB-754C-0D40-A886-E264559C88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02199D-084F-7B42-87B4-34EC244580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249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D551F68-245C-2444-82BD-A81518ABE3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E51B004-E9FA-0942-B01D-8B8CDAA3DD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B8EAEA-93E9-3349-97E9-250CB55FF2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914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39032-5E75-BE4C-9921-771BC0CEC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431862-06B4-E84D-82F3-D57143CC98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FC3B7C-CB84-A64D-9729-AA13573767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0173E4-0DF2-2143-BE89-69BA4B52CE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268989-F43F-A146-A5A1-E574DFC8F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4CFFFB-0511-B444-A377-3ECEE78E0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2807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A7329-18CC-1545-B2E1-1E534D2DC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D6D2E5-2E5D-D14C-B3B6-97483FAACDB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A33C28-84ED-2041-B445-6E208BE1EA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432889-FD1E-004C-8E75-4CAD469367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FFBA86-7543-A841-B181-53ACF8F23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58B31A-9D93-1042-B0E0-98F5D627C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48168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A0FCF2-EF34-E040-AEE5-3020FB4C13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2CE594-BC61-7B47-87F6-C3910B1C4A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6A3B87-AD5C-D246-B404-E2B41C8F8F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491DBF-CB6B-9E41-A0DA-22EEC1A9FF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7AEE14-BE1B-A04F-B524-E5E3F9A4B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928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8A751F-3AC8-944B-9C18-88662933565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3E27B6-FA74-D14F-87B5-430D229E78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0FD1A6-AB35-FB4C-82E7-10F363BED0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351FD7-3EEA-4949-819D-B1A77A711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62336-0492-DC41-9AB4-6DBDD54A2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4087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C96D6E-41E3-5648-84CD-17992833A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ED1091-5B20-654A-8F25-6081DE27D0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96C00E-F76F-0941-95EE-549D837B4C1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7EB4B2-41A9-E04B-8025-56BD67070A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A3BA1-2530-D44A-B21D-EB6F7C9FDE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7077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tif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tiff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tiff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tiff"/><Relationship Id="rId3" Type="http://schemas.openxmlformats.org/officeDocument/2006/relationships/image" Target="../media/image4.png"/><Relationship Id="rId7" Type="http://schemas.openxmlformats.org/officeDocument/2006/relationships/image" Target="../media/image12.tiff"/><Relationship Id="rId12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tiff"/><Relationship Id="rId11" Type="http://schemas.openxmlformats.org/officeDocument/2006/relationships/image" Target="../media/image16.tiff"/><Relationship Id="rId5" Type="http://schemas.openxmlformats.org/officeDocument/2006/relationships/image" Target="../media/image10.tiff"/><Relationship Id="rId10" Type="http://schemas.openxmlformats.org/officeDocument/2006/relationships/image" Target="../media/image15.tiff"/><Relationship Id="rId4" Type="http://schemas.openxmlformats.org/officeDocument/2006/relationships/image" Target="../media/image9.tiff"/><Relationship Id="rId9" Type="http://schemas.openxmlformats.org/officeDocument/2006/relationships/image" Target="../media/image14.tif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tiff"/><Relationship Id="rId3" Type="http://schemas.openxmlformats.org/officeDocument/2006/relationships/image" Target="../media/image4.png"/><Relationship Id="rId7" Type="http://schemas.openxmlformats.org/officeDocument/2006/relationships/image" Target="../media/image20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tiff"/><Relationship Id="rId5" Type="http://schemas.openxmlformats.org/officeDocument/2006/relationships/image" Target="../media/image18.tiff"/><Relationship Id="rId10" Type="http://schemas.openxmlformats.org/officeDocument/2006/relationships/image" Target="../media/image23.tiff"/><Relationship Id="rId4" Type="http://schemas.openxmlformats.org/officeDocument/2006/relationships/image" Target="../media/image17.png"/><Relationship Id="rId9" Type="http://schemas.openxmlformats.org/officeDocument/2006/relationships/image" Target="../media/image22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10.tiff"/><Relationship Id="rId4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12.tiff"/><Relationship Id="rId4" Type="http://schemas.openxmlformats.org/officeDocument/2006/relationships/image" Target="../media/image25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18.tiff"/><Relationship Id="rId4" Type="http://schemas.openxmlformats.org/officeDocument/2006/relationships/image" Target="../media/image2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tiff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tiff"/><Relationship Id="rId4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tiff"/><Relationship Id="rId4" Type="http://schemas.openxmlformats.org/officeDocument/2006/relationships/image" Target="../media/image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tiff"/><Relationship Id="rId4" Type="http://schemas.openxmlformats.org/officeDocument/2006/relationships/image" Target="../media/image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tiff"/><Relationship Id="rId4" Type="http://schemas.openxmlformats.org/officeDocument/2006/relationships/image" Target="../media/image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quizizz.com/admin/quiz/5d7f9d4edd2b3b001ba6325a" TargetMode="External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42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tif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484909" y="121239"/>
            <a:ext cx="8215746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Cymraeg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Bawb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- TAR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Cynradd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2022-23</a:t>
            </a:r>
          </a:p>
          <a:p>
            <a:pPr algn="ctr"/>
            <a:endParaRPr lang="en-GB" sz="1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1: 15.9.22</a:t>
            </a: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Rhannau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Ymadrodd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B78D5E-8804-2643-80BC-5063F5DBCF22}"/>
              </a:ext>
            </a:extLst>
          </p:cNvPr>
          <p:cNvSpPr txBox="1"/>
          <p:nvPr/>
        </p:nvSpPr>
        <p:spPr>
          <a:xfrm>
            <a:off x="3415146" y="3750115"/>
            <a:ext cx="2570018" cy="30777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l.davies@pcydds.ac.uk</a:t>
            </a:r>
            <a:endParaRPr lang="en-US" b="1" dirty="0">
              <a:solidFill>
                <a:srgbClr val="00206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F9C9C0-84EF-314F-B3B5-31893A4510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545460"/>
            <a:ext cx="9144000" cy="1433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8363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484909" y="121239"/>
            <a:ext cx="8215746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Cymraeg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Bawb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- TAR 2022-23</a:t>
            </a:r>
          </a:p>
          <a:p>
            <a:pPr algn="ctr"/>
            <a:endParaRPr lang="en-GB" sz="10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1: 15.9.22</a:t>
            </a: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Rhannau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Ymadrodd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F9C9C0-84EF-314F-B3B5-31893A4510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545460"/>
            <a:ext cx="9144000" cy="14337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4589AC3-325F-7E44-8335-6FA16F8DF9C9}"/>
              </a:ext>
            </a:extLst>
          </p:cNvPr>
          <p:cNvSpPr txBox="1"/>
          <p:nvPr/>
        </p:nvSpPr>
        <p:spPr>
          <a:xfrm>
            <a:off x="3124200" y="5237683"/>
            <a:ext cx="2937164" cy="30777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aled.p.williams@pcydds.ac.uk</a:t>
            </a:r>
            <a:endParaRPr lang="en-US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258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484909" y="121239"/>
            <a:ext cx="8215746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Bawb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TAR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Uwchradd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2022-23</a:t>
            </a:r>
          </a:p>
          <a:p>
            <a:pPr algn="ctr"/>
            <a:endParaRPr lang="en-GB" sz="1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1: 15.9.22</a:t>
            </a: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Rhannau</a:t>
            </a: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Ymadrodd</a:t>
            </a:r>
            <a:endParaRPr lang="en-GB" sz="24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B78D5E-8804-2643-80BC-5063F5DBCF22}"/>
              </a:ext>
            </a:extLst>
          </p:cNvPr>
          <p:cNvSpPr txBox="1"/>
          <p:nvPr/>
        </p:nvSpPr>
        <p:spPr>
          <a:xfrm>
            <a:off x="3307773" y="5219362"/>
            <a:ext cx="2570018" cy="307777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002060"/>
                </a:solidFill>
              </a:rPr>
              <a:t>n.evans@pcydds.ac.uk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F9C9C0-84EF-314F-B3B5-31893A4510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545460"/>
            <a:ext cx="9144000" cy="1433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6703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4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6708951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Nod</a:t>
            </a:r>
            <a:endParaRPr sz="4400"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13" name="Google Shape;113;p14"/>
          <p:cNvSpPr txBox="1">
            <a:spLocks noGrp="1"/>
          </p:cNvSpPr>
          <p:nvPr>
            <p:ph idx="1"/>
          </p:nvPr>
        </p:nvSpPr>
        <p:spPr>
          <a:xfrm>
            <a:off x="476362" y="1874517"/>
            <a:ext cx="7633742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400" b="0" i="0" u="none" strike="noStrike" cap="none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Dysgu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am </a:t>
            </a:r>
            <a:r>
              <a:rPr lang="en-US" sz="2400" b="0" i="0" u="none" strike="noStrike" cap="none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rannau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ymadrodd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 </a:t>
            </a:r>
            <a:r>
              <a:rPr lang="en-US" sz="2400" b="0" i="0" u="none" strike="noStrike" cap="none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pham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eu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bod </a:t>
            </a:r>
            <a:r>
              <a:rPr lang="en-US" sz="2400" b="0" i="0" u="none" strike="noStrike" cap="none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bwysig</a:t>
            </a:r>
            <a:r>
              <a:rPr lang="en-US" sz="2400" b="0" i="0" u="none" strike="noStrike" cap="none" dirty="0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i="0" u="none" strike="noStrike" cap="none" dirty="0">
              <a:solidFill>
                <a:schemeClr val="tx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228600" marR="0" lvl="0" indent="-101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14" name="Google Shape;114;p1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384775" y="2865237"/>
            <a:ext cx="2374450" cy="2362221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670505C-ADC9-2947-A12E-C7798F8D801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1383665-F6FC-0D41-A5FB-73CEA61856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5798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4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6708951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Tasg</a:t>
            </a:r>
            <a:r>
              <a:rPr lang="en-US" sz="4400" b="1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gynhesu</a:t>
            </a:r>
            <a:endParaRPr sz="4400"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670505C-ADC9-2947-A12E-C7798F8D80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1383665-F6FC-0D41-A5FB-73CEA618567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D150B8A-119E-DE4B-88EF-5D9B9F6D822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93290" y="4311095"/>
            <a:ext cx="2800928" cy="180969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2E21620-2DCE-8C4E-ACB3-736C885938D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3837" y="1388484"/>
            <a:ext cx="8780562" cy="2750822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460421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14"/>
          <p:cNvSpPr txBox="1">
            <a:spLocks noGrp="1"/>
          </p:cNvSpPr>
          <p:nvPr>
            <p:ph type="title"/>
          </p:nvPr>
        </p:nvSpPr>
        <p:spPr>
          <a:xfrm>
            <a:off x="928254" y="198979"/>
            <a:ext cx="7287491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rhannau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ymadrodd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’?</a:t>
            </a:r>
            <a:endParaRPr sz="4400"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13" name="Google Shape;113;p14"/>
          <p:cNvSpPr txBox="1">
            <a:spLocks noGrp="1"/>
          </p:cNvSpPr>
          <p:nvPr>
            <p:ph idx="1"/>
          </p:nvPr>
        </p:nvSpPr>
        <p:spPr>
          <a:xfrm>
            <a:off x="230472" y="1462906"/>
            <a:ext cx="8705710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101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Termau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gramadegol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sy’n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ein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helpu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ni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wybod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sut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geiriau’n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ymddwyn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e.e.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sut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pham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maent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treiglo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beth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yw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eu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lleoliad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mewn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brawddeg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a.y.y.b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101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228600" marR="0" lvl="0" indent="-22860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Enghreifftiau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: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berf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pic>
        <p:nvPicPr>
          <p:cNvPr id="114" name="Google Shape;114;p1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248400" y="3400563"/>
            <a:ext cx="2374450" cy="2362221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670505C-ADC9-2947-A12E-C7798F8D801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89AFE8C-2224-4444-972F-5A78D4B163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15"/>
          <p:cNvSpPr txBox="1">
            <a:spLocks noGrp="1"/>
          </p:cNvSpPr>
          <p:nvPr>
            <p:ph type="title"/>
          </p:nvPr>
        </p:nvSpPr>
        <p:spPr>
          <a:xfrm>
            <a:off x="938758" y="382385"/>
            <a:ext cx="7633742" cy="9892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Ymarfer</a:t>
            </a:r>
            <a:r>
              <a:rPr lang="en-US" sz="4400" b="1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sydyn</a:t>
            </a:r>
            <a:endParaRPr sz="4400"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20" name="Google Shape;120;p15"/>
          <p:cNvSpPr txBox="1">
            <a:spLocks noGrp="1"/>
          </p:cNvSpPr>
          <p:nvPr>
            <p:ph idx="1"/>
          </p:nvPr>
        </p:nvSpPr>
        <p:spPr>
          <a:xfrm>
            <a:off x="304800" y="1371600"/>
            <a:ext cx="8506691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Sawl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rhan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ymadrodd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gallwch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chi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feddwl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amdanyn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nhw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.e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berf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…</a:t>
            </a:r>
          </a:p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Ysgrifennwch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bwrdd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gwyn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bach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121" name="Google Shape;121;p15" descr="mgres.jpg"/>
          <p:cNvSpPr/>
          <p:nvPr/>
        </p:nvSpPr>
        <p:spPr>
          <a:xfrm>
            <a:off x="0" y="0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30570F-9D3A-AC47-98F7-91ABB41A537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1F4668C-1C62-7542-9E78-E828A9A2F7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FD94F42-8C08-2140-9537-4B17CA79474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59502" y="2993921"/>
            <a:ext cx="3039961" cy="296048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Enw</a:t>
            </a:r>
            <a:r>
              <a:rPr lang="en-US" sz="44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</a:t>
            </a:r>
            <a:r>
              <a:rPr lang="en-US" sz="4400" b="1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E</a:t>
            </a:r>
            <a:r>
              <a:rPr lang="en-US" sz="4400" b="1" i="0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nwau</a:t>
            </a:r>
            <a:r>
              <a:rPr lang="en-US" sz="44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 </a:t>
            </a:r>
            <a:r>
              <a:rPr lang="en-US" sz="4400" i="1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Noun/s</a:t>
            </a:r>
            <a:br>
              <a:rPr lang="en-US" sz="44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endParaRPr sz="4400" b="1" i="0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28" name="Google Shape;128;p16"/>
          <p:cNvSpPr txBox="1">
            <a:spLocks noGrp="1"/>
          </p:cNvSpPr>
          <p:nvPr>
            <p:ph idx="1"/>
          </p:nvPr>
        </p:nvSpPr>
        <p:spPr>
          <a:xfrm>
            <a:off x="235527" y="1128451"/>
            <a:ext cx="8634902" cy="49210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500" b="0" i="1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Gair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sy’n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cael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ei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roi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rywbeth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mwyn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ei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adnabod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gwybod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beth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ydyw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 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bob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ffurf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unigol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lluosog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problem /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problemau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;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plentyn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/ plant</a:t>
            </a: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bob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Gymraeg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genedl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h.y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pob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naill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ai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wrywaidd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(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eg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)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neu'n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fenywaidd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(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eb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)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y ward 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hon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gwaith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hwn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Serch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hynny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ceir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rhai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enghreifftiau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sy'n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gallu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bod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fenywaidd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neu'n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wrywaidd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(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egb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)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munud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llygad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cwpan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25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125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125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2B3F91-60DD-3748-B18B-D62A526C86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0E5AA07-21C2-3E41-AB1C-E5DF5B296F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6"/>
          <p:cNvSpPr txBox="1">
            <a:spLocks noGrp="1"/>
          </p:cNvSpPr>
          <p:nvPr>
            <p:ph type="title"/>
          </p:nvPr>
        </p:nvSpPr>
        <p:spPr>
          <a:xfrm>
            <a:off x="916706" y="135174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Geiriaduron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defnyddiol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cynradd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US" sz="4400" b="1" i="0" strike="noStrike" cap="none" dirty="0">
                <a:solidFill>
                  <a:schemeClr val="dk2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endParaRPr sz="4400" b="0" i="0" strike="noStrike" cap="none" dirty="0">
              <a:solidFill>
                <a:schemeClr val="dk2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2B3F91-60DD-3748-B18B-D62A526C86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950C168-BB36-FF45-8228-94FDB9EA58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5104" y="1217702"/>
            <a:ext cx="1563040" cy="234456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FA23C8C-73FA-8F47-831E-D92094D25F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04588" y="1552140"/>
            <a:ext cx="1567412" cy="227527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D3DD116-406B-1A43-AAA9-A2721AAF71E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2185" y="1560956"/>
            <a:ext cx="1478011" cy="220095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6197009-0647-114F-BC86-063D0C04466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4124" y="3879494"/>
            <a:ext cx="1587500" cy="22098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1196352-5B17-4141-92F9-ED9C43C7006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287472" y="3902582"/>
            <a:ext cx="1452097" cy="216362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0798877-93AA-314D-8DA1-2C71E7CE3BA5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80903" y="3729613"/>
            <a:ext cx="1561726" cy="234258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3A9A501-CA15-5147-BC61-CF6562CDEE8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20516" y="1223435"/>
            <a:ext cx="1861639" cy="238671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BF64BA5-DD4E-8A43-8DE3-54C4F441D427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75104" y="3752250"/>
            <a:ext cx="1618409" cy="230105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A2C9E32-2989-644F-8372-C468CB793993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6612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6"/>
          <p:cNvSpPr txBox="1">
            <a:spLocks noGrp="1"/>
          </p:cNvSpPr>
          <p:nvPr>
            <p:ph type="title"/>
          </p:nvPr>
        </p:nvSpPr>
        <p:spPr>
          <a:xfrm>
            <a:off x="10595" y="202758"/>
            <a:ext cx="8967149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Geiriaduron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defnyddiol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uwchradd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(ac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chi) …</a:t>
            </a:r>
            <a:br>
              <a:rPr lang="en-US" sz="4400" b="1" i="0" strike="noStrike" cap="none" dirty="0">
                <a:solidFill>
                  <a:schemeClr val="dk2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endParaRPr sz="4400" b="0" i="0" strike="noStrike" cap="none" dirty="0">
              <a:solidFill>
                <a:schemeClr val="dk2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2B3F91-60DD-3748-B18B-D62A526C86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6AF7D95-3ADF-0F4C-92F9-2D898D89EC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7343" y="6155336"/>
            <a:ext cx="1749244" cy="69324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6A7A851-54D8-BB42-9D05-58CCE3B88E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1290" y="2029355"/>
            <a:ext cx="1582056" cy="221487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746694F-DE97-1F49-A4E9-83EB5B3BCD0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8466" r="18807"/>
          <a:stretch/>
        </p:blipFill>
        <p:spPr>
          <a:xfrm>
            <a:off x="2477773" y="1937857"/>
            <a:ext cx="1306653" cy="208307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703FD9D-F3B2-E44F-BC10-DCB802FEC84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6546" r="26182" b="11908"/>
          <a:stretch/>
        </p:blipFill>
        <p:spPr>
          <a:xfrm>
            <a:off x="4396010" y="4263895"/>
            <a:ext cx="1801091" cy="175647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398A7B9-C148-6E43-963C-864B1B9E8CA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91452" y="2132742"/>
            <a:ext cx="2020490" cy="358474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B9EAA9C7-1649-9842-8F08-90716AF4149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01369" y="4096533"/>
            <a:ext cx="1459461" cy="198582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6E7354E3-9270-0B40-8406-E677C3501302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388853" y="1890581"/>
            <a:ext cx="1700450" cy="223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42198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6"/>
          <p:cNvSpPr txBox="1">
            <a:spLocks noGrp="1"/>
          </p:cNvSpPr>
          <p:nvPr>
            <p:ph type="title"/>
          </p:nvPr>
        </p:nvSpPr>
        <p:spPr>
          <a:xfrm>
            <a:off x="290945" y="382385"/>
            <a:ext cx="8728364" cy="8028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geiriadur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4400" b="1" i="0" strike="noStrike" cap="none" dirty="0">
                <a:solidFill>
                  <a:schemeClr val="dk2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 </a:t>
            </a:r>
            <a:br>
              <a:rPr lang="en-US" sz="4860" b="0" i="0" u="none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br>
              <a:rPr lang="en-US" sz="4860" b="1" i="0" u="sng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endParaRPr sz="4590" b="0" i="0" u="none" strike="noStrike" cap="none" dirty="0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2B3F91-60DD-3748-B18B-D62A526C86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8C0F2A6-759B-D046-8765-2602F558FD7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3932" t="39772" r="22657" b="25777"/>
          <a:stretch/>
        </p:blipFill>
        <p:spPr>
          <a:xfrm rot="10800000">
            <a:off x="4572000" y="1995054"/>
            <a:ext cx="4267198" cy="266007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1976C8D-2657-894F-BB16-A35293FEE9D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3121" y="1546093"/>
            <a:ext cx="2926660" cy="424837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813FE2C-6939-5746-913F-EF97AEC8FAC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9170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C2B3F91-60DD-3748-B18B-D62A526C86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78AD2A7-9ECC-2746-AAEE-E8B9C5E4DFA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341" t="83473" r="18765" b="9957"/>
          <a:stretch/>
        </p:blipFill>
        <p:spPr>
          <a:xfrm rot="10800000">
            <a:off x="3020289" y="2575015"/>
            <a:ext cx="6123709" cy="116571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01C1817-EF7D-AA4E-B211-0BAA768FDF3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7295" y="1782883"/>
            <a:ext cx="2812994" cy="3915688"/>
          </a:xfrm>
          <a:prstGeom prst="rect">
            <a:avLst/>
          </a:prstGeom>
        </p:spPr>
      </p:pic>
      <p:sp>
        <p:nvSpPr>
          <p:cNvPr id="10" name="Google Shape;127;p16">
            <a:extLst>
              <a:ext uri="{FF2B5EF4-FFF2-40B4-BE49-F238E27FC236}">
                <a16:creationId xmlns:a16="http://schemas.microsoft.com/office/drawing/2014/main" id="{4CEFD9F8-4B40-7140-BB3D-7D50D1A70D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0945" y="382385"/>
            <a:ext cx="8728364" cy="8028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geiriadur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4400" b="1" i="0" strike="noStrike" cap="none" dirty="0">
                <a:solidFill>
                  <a:schemeClr val="dk2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 </a:t>
            </a:r>
            <a:br>
              <a:rPr lang="en-US" sz="4860" b="0" i="0" u="none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br>
              <a:rPr lang="en-US" sz="4860" b="1" i="0" u="sng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endParaRPr sz="4590" b="0" i="0" u="none" strike="noStrike" cap="none" dirty="0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EA46569-0D73-A948-A8BA-AA970DE124E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96297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C2B3F91-60DD-3748-B18B-D62A526C86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29716CE-9157-1D4C-82C6-B40E5C18DAA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0420" t="15563" b="4026"/>
          <a:stretch/>
        </p:blipFill>
        <p:spPr>
          <a:xfrm rot="5400000">
            <a:off x="4435087" y="1529474"/>
            <a:ext cx="3037919" cy="411479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4CEED19-54EC-F249-9F90-539CD5A9359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045" y="1591963"/>
            <a:ext cx="2629064" cy="3680689"/>
          </a:xfrm>
          <a:prstGeom prst="rect">
            <a:avLst/>
          </a:prstGeom>
        </p:spPr>
      </p:pic>
      <p:sp>
        <p:nvSpPr>
          <p:cNvPr id="18" name="Google Shape;127;p16">
            <a:extLst>
              <a:ext uri="{FF2B5EF4-FFF2-40B4-BE49-F238E27FC236}">
                <a16:creationId xmlns:a16="http://schemas.microsoft.com/office/drawing/2014/main" id="{802CC9B0-5C99-744A-A0DD-659423E4D76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90945" y="382385"/>
            <a:ext cx="8728364" cy="8028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geiriadur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dosbarth</a:t>
            </a:r>
            <a:r>
              <a:rPr lang="en-US" sz="4400" b="1" i="0" strike="noStrike" cap="none" dirty="0">
                <a:solidFill>
                  <a:schemeClr val="dk2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 </a:t>
            </a:r>
            <a:br>
              <a:rPr lang="en-US" sz="4860" b="0" i="0" u="none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br>
              <a:rPr lang="en-US" sz="4860" b="1" i="0" u="sng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endParaRPr sz="4590" b="0" i="0" u="none" strike="noStrike" cap="none" dirty="0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F4CBC9F-EC77-7B47-A704-42432F004EE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8639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7"/>
          <p:cNvSpPr txBox="1">
            <a:spLocks noGrp="1"/>
          </p:cNvSpPr>
          <p:nvPr>
            <p:ph type="title"/>
          </p:nvPr>
        </p:nvSpPr>
        <p:spPr>
          <a:xfrm>
            <a:off x="628650" y="110836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Enw</a:t>
            </a:r>
            <a:r>
              <a:rPr lang="en-US" sz="44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</a:t>
            </a:r>
            <a:r>
              <a:rPr lang="en-US" sz="4400" b="1" i="0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Enwau</a:t>
            </a:r>
            <a:r>
              <a:rPr lang="en-US" sz="44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 </a:t>
            </a:r>
            <a:r>
              <a:rPr lang="en-US" sz="4400" b="1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- </a:t>
            </a:r>
            <a:r>
              <a:rPr lang="en-US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Noun/s</a:t>
            </a:r>
            <a:endParaRPr sz="4400" b="1" i="0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35" name="Google Shape;135;p17"/>
          <p:cNvSpPr txBox="1">
            <a:spLocks noGrp="1"/>
          </p:cNvSpPr>
          <p:nvPr>
            <p:ph idx="1"/>
          </p:nvPr>
        </p:nvSpPr>
        <p:spPr>
          <a:xfrm>
            <a:off x="152400" y="773617"/>
            <a:ext cx="8773886" cy="47573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priod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person,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peth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iaith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le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arbennig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William,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Dafydd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Caerdydd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Ysgol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Wern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mis Mai, Y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Pasg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a.y.y.b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Ceir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prif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lythyren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ddechrau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priod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bob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amser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12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torfol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gasgliad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o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bobl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bethau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tyrfa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haid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11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diriaethol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rywbeth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‘real’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h.y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rhywbeth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gallwn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ni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gyffwrdd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ag e,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bwrdd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cadair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10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haniaethol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rywbeth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na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allwn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ni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ei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gyffwrdd</a:t>
            </a:r>
            <a:r>
              <a:rPr lang="en-US" sz="24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hapusrwydd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cariad</a:t>
            </a:r>
          </a:p>
          <a:p>
            <a:pPr marL="228600" marR="0" lvl="0" indent="-130175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550"/>
              <a:buFont typeface="Arial"/>
              <a:buNone/>
            </a:pPr>
            <a:endParaRPr lang="en-GB" sz="155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136" name="Google Shape;136;p17" descr="eart-clip-art-9i4py94iE.jpeg"/>
          <p:cNvSpPr/>
          <p:nvPr/>
        </p:nvSpPr>
        <p:spPr>
          <a:xfrm>
            <a:off x="0" y="0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sp>
        <p:nvSpPr>
          <p:cNvPr id="137" name="Google Shape;137;p17" descr="eart-clip-art-9i4py94iE.jpeg"/>
          <p:cNvSpPr/>
          <p:nvPr/>
        </p:nvSpPr>
        <p:spPr>
          <a:xfrm>
            <a:off x="152400" y="152400"/>
            <a:ext cx="304800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38" name="Google Shape;138;p1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1394518">
            <a:off x="8193027" y="4766551"/>
            <a:ext cx="644644" cy="782882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9D131CB-2BCE-5841-86C3-6B8DC4BD5C6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8B5B8B-A70F-164D-B80D-19D01A2EE7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p18"/>
          <p:cNvSpPr txBox="1">
            <a:spLocks noGrp="1"/>
          </p:cNvSpPr>
          <p:nvPr>
            <p:ph type="title"/>
          </p:nvPr>
        </p:nvSpPr>
        <p:spPr>
          <a:xfrm>
            <a:off x="152399" y="365126"/>
            <a:ext cx="8866909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000" b="1" i="0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Rhagenw</a:t>
            </a:r>
            <a:r>
              <a:rPr lang="en-US" sz="40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</a:t>
            </a:r>
            <a:r>
              <a:rPr lang="en-US" sz="4000" b="1" i="0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Rhagenwau</a:t>
            </a:r>
            <a:r>
              <a:rPr lang="en-US" sz="40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- </a:t>
            </a:r>
            <a:r>
              <a:rPr lang="en-US" sz="4000" b="1" i="1" dirty="0">
                <a:latin typeface="Arial" panose="020B0604020202020204" pitchFamily="34" charset="0"/>
                <a:cs typeface="Arial" panose="020B0604020202020204" pitchFamily="34" charset="0"/>
              </a:rPr>
              <a:t>Pronoun/s</a:t>
            </a:r>
            <a:br>
              <a:rPr lang="en-US" sz="40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endParaRPr sz="4000" b="1" i="0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43" name="Google Shape;143;p18"/>
          <p:cNvSpPr txBox="1">
            <a:spLocks noGrp="1"/>
          </p:cNvSpPr>
          <p:nvPr>
            <p:ph idx="1"/>
          </p:nvPr>
        </p:nvSpPr>
        <p:spPr>
          <a:xfrm>
            <a:off x="315191" y="1225473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Gair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ddefnyddir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lle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fi,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ti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nhw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ninnau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hwn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lang="en-US"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Sylwch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gwahaniaeth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rhwng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ddwy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frawddeg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ganlynol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: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Siân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hoff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iawn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o'i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gwaith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   (</a:t>
            </a:r>
            <a:r>
              <a:rPr lang="en-US" sz="2400" b="0" i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2400" b="0" i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)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hi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'n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hoff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iawn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o'i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gwaith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   </a:t>
            </a:r>
            <a:r>
              <a:rPr lang="en-US" sz="2400" b="0" i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(</a:t>
            </a:r>
            <a:r>
              <a:rPr lang="en-US" sz="2400" b="0" i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rhagenw</a:t>
            </a:r>
            <a:r>
              <a:rPr lang="en-US" sz="2400" b="0" i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)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pic>
        <p:nvPicPr>
          <p:cNvPr id="145" name="Google Shape;145;p18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257481" y="1982960"/>
            <a:ext cx="2345020" cy="1432437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1F47DCE-540A-A340-A6CB-1CF6CFC5E88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29BE2BC-CBEB-8048-82DE-217940C0129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1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Eich</a:t>
            </a:r>
            <a:r>
              <a:rPr lang="en-US" sz="4400" b="1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cyfle</a:t>
            </a:r>
            <a:r>
              <a:rPr lang="en-US" sz="4400" b="1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chi </a:t>
            </a:r>
            <a:r>
              <a:rPr lang="en-US" sz="44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….</a:t>
            </a:r>
            <a:endParaRPr sz="4400"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51" name="Google Shape;151;p19"/>
          <p:cNvSpPr txBox="1">
            <a:spLocks noGrp="1"/>
          </p:cNvSpPr>
          <p:nvPr>
            <p:ph idx="1"/>
          </p:nvPr>
        </p:nvSpPr>
        <p:spPr>
          <a:xfrm>
            <a:off x="590414" y="1472321"/>
            <a:ext cx="7982085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Ysgrifennwch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frawddeg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defnyddio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rhagenw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…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pic>
        <p:nvPicPr>
          <p:cNvPr id="152" name="Google Shape;152;p19"/>
          <p:cNvPicPr preferRelativeResize="0"/>
          <p:nvPr/>
        </p:nvPicPr>
        <p:blipFill rotWithShape="1">
          <a:blip r:embed="rId3">
            <a:alphaModFix/>
          </a:blip>
          <a:srcRect t="21041" b="18482"/>
          <a:stretch/>
        </p:blipFill>
        <p:spPr>
          <a:xfrm>
            <a:off x="4741881" y="3057832"/>
            <a:ext cx="3773469" cy="2682766"/>
          </a:xfrm>
          <a:prstGeom prst="rect">
            <a:avLst/>
          </a:prstGeom>
          <a:noFill/>
          <a:ln w="76200" cap="flat" cmpd="sng">
            <a:noFill/>
            <a:prstDash val="solid"/>
            <a:round/>
            <a:headEnd type="none" w="sm" len="sm"/>
            <a:tailEnd type="none" w="sm" len="sm"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095E1E6-0740-2647-AAEF-2E726ACC04E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B1A5B0D-AB0D-C349-8221-1BFF0489A5C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E84D1C1-8DA2-A04E-BC06-2B23B8FD1E9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8649" y="2151192"/>
            <a:ext cx="3685767" cy="3589406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Google Shape;158;p20"/>
          <p:cNvSpPr txBox="1">
            <a:spLocks noGrp="1"/>
          </p:cNvSpPr>
          <p:nvPr>
            <p:ph type="title"/>
          </p:nvPr>
        </p:nvSpPr>
        <p:spPr>
          <a:xfrm>
            <a:off x="96982" y="100013"/>
            <a:ext cx="8894618" cy="154867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Ansoddair</a:t>
            </a:r>
            <a:r>
              <a:rPr lang="en-US" sz="44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</a:t>
            </a:r>
            <a:r>
              <a:rPr lang="en-US" sz="4400" b="1" i="0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Ansoddeiriau</a:t>
            </a:r>
            <a:r>
              <a:rPr lang="en-US" sz="44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  </a:t>
            </a:r>
            <a:br>
              <a:rPr lang="en-US" sz="44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r>
              <a:rPr lang="en-US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adjective/s</a:t>
            </a:r>
            <a:br>
              <a:rPr lang="en-US" sz="44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br>
              <a:rPr lang="en-US" sz="4590" b="1" i="0" u="sng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br>
              <a:rPr lang="en-US" sz="4590" b="1" i="0" u="sng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endParaRPr sz="4590" b="1" i="0" u="none" strike="noStrike" cap="none" dirty="0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157" name="Google Shape;157;p20"/>
          <p:cNvSpPr txBox="1">
            <a:spLocks noGrp="1"/>
          </p:cNvSpPr>
          <p:nvPr>
            <p:ph idx="1"/>
          </p:nvPr>
        </p:nvSpPr>
        <p:spPr>
          <a:xfrm>
            <a:off x="193964" y="999562"/>
            <a:ext cx="8797636" cy="50411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1804" b="0" i="1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Gair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sy'n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disgrifio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neu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ragenw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h.y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dweud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sut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beth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ydyw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e.e.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sefyllfa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anodd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pryder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mawr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prydau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bwyd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prydlon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merch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hapus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Fel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arfer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Gymraeg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mae’r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ansoddair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dod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ôl</a:t>
            </a: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Serch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hynny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rhai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sy'n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digwydd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fynychaf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o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flaen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(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sylwer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ceir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treiglad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meddal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ôl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ansoddair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)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e.e.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hen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wers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priod</a:t>
            </a: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waith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annwyl</a:t>
            </a: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ferch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unig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gyfle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804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1804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hoff</a:t>
            </a:r>
            <a:r>
              <a:rPr lang="en-US" sz="1804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1804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liw</a:t>
            </a:r>
            <a:endParaRPr sz="1804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95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CA76E8-9551-314F-8480-D0FA2CFECFE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A123AE8-B13C-FA48-8672-F02E811827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21"/>
          <p:cNvSpPr txBox="1">
            <a:spLocks noGrp="1"/>
          </p:cNvSpPr>
          <p:nvPr>
            <p:ph type="title"/>
          </p:nvPr>
        </p:nvSpPr>
        <p:spPr>
          <a:xfrm>
            <a:off x="508000" y="382385"/>
            <a:ext cx="8064500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Cystadleuaeth</a:t>
            </a:r>
            <a:r>
              <a:rPr lang="en-US" sz="44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… </a:t>
            </a:r>
            <a:br>
              <a:rPr lang="en-US" sz="44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r>
              <a:rPr lang="en-US" sz="44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SAWL ANSODDAIR?</a:t>
            </a:r>
            <a:endParaRPr sz="4400"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65" name="Google Shape;165;p21"/>
          <p:cNvSpPr txBox="1">
            <a:spLocks noGrp="1"/>
          </p:cNvSpPr>
          <p:nvPr>
            <p:ph idx="1"/>
          </p:nvPr>
        </p:nvSpPr>
        <p:spPr>
          <a:xfrm>
            <a:off x="235528" y="2011755"/>
            <a:ext cx="8574644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lvl="0" indent="-22860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Char char="•"/>
            </a:pP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Sawl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ansoddair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gallwch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chi </a:t>
            </a: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feddwl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amdanyn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nhw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  </a:t>
            </a:r>
          </a:p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Ysgrifennwch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bwrdd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gwyn</a:t>
            </a:r>
            <a:r>
              <a:rPr lang="en-US" sz="2400" b="0" i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! 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66" name="Google Shape;166;p2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813915" y="3381035"/>
            <a:ext cx="3516170" cy="231020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1CA5F45-94B4-B941-AC88-E9B9FCD8526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730E97F-84DA-184E-9522-4549D44C7F4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22"/>
          <p:cNvSpPr/>
          <p:nvPr/>
        </p:nvSpPr>
        <p:spPr>
          <a:xfrm>
            <a:off x="290286" y="1524456"/>
            <a:ext cx="8229600" cy="44699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Gair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sy'n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cysylltu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geiriau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cymalau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frawddegau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	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trefniadau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chynlluniau</a:t>
            </a:r>
            <a:endParaRPr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un </a:t>
            </a:r>
            <a:r>
              <a:rPr lang="en-US" sz="2000" b="1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ddau</a:t>
            </a:r>
            <a:endParaRPr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Roedd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John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hwyr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i’r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gwaith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oherwydd</a:t>
            </a:r>
            <a:r>
              <a:rPr lang="en-US" sz="2000" b="1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/ </a:t>
            </a:r>
            <a:r>
              <a:rPr lang="en-US" sz="2000" b="1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o </a:t>
            </a:r>
            <a:r>
              <a:rPr lang="en-US" sz="2000" b="1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achos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ddamwain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Aeth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John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ôl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i'w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sedd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ond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ni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lwyddodd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gwblhau'r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gwaith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hi'n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brysur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yma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heddiw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Mae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pawb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gweithio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fel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lladd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nadroedd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&gt; Mae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hi'n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brysur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yma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heddiw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ac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pawb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gweithio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fel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lladd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dirty="0" err="1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nadroedd</a:t>
            </a: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0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00" dirty="0">
                <a:solidFill>
                  <a:schemeClr val="dk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400" dirty="0">
              <a:solidFill>
                <a:schemeClr val="dk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sp>
        <p:nvSpPr>
          <p:cNvPr id="172" name="Google Shape;172;p22"/>
          <p:cNvSpPr txBox="1"/>
          <p:nvPr/>
        </p:nvSpPr>
        <p:spPr>
          <a:xfrm>
            <a:off x="910091" y="89770"/>
            <a:ext cx="7609795" cy="13542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400" b="1" u="sng" dirty="0" err="1">
                <a:solidFill>
                  <a:schemeClr val="dk1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Cysylltair</a:t>
            </a:r>
            <a:r>
              <a:rPr lang="en-US" sz="4400" b="1" u="sng" dirty="0">
                <a:solidFill>
                  <a:schemeClr val="dk1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</a:t>
            </a:r>
            <a:r>
              <a:rPr lang="en-US" sz="4400" b="1" u="sng" dirty="0" err="1">
                <a:solidFill>
                  <a:schemeClr val="dk1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Cysyllteiriau</a:t>
            </a:r>
            <a:r>
              <a:rPr lang="en-US" sz="4400" dirty="0">
                <a:solidFill>
                  <a:schemeClr val="dk1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  </a:t>
            </a:r>
            <a:r>
              <a:rPr lang="en-US" sz="4400" i="1" dirty="0">
                <a:solidFill>
                  <a:schemeClr val="dk1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Conjunction/s</a:t>
            </a:r>
            <a:endParaRPr sz="4400" b="1" u="sng" dirty="0">
              <a:solidFill>
                <a:schemeClr val="dk1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chemeClr val="dk1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73" name="Google Shape;173;p22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625674" y="1443987"/>
            <a:ext cx="2309849" cy="1865292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E8B798A-CB13-B34D-8CD5-ED19E1D81CF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6399701-8ABB-F846-B6BC-402356FF33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FBD07-EBD1-0846-8B7F-8C1A48DE6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400" b="1" dirty="0">
                <a:latin typeface="Arial" panose="020B0604020202020204" pitchFamily="34" charset="0"/>
                <a:cs typeface="Arial" panose="020B0604020202020204" pitchFamily="34" charset="0"/>
              </a:rPr>
              <a:t>Gorffennwch y frawddeg 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EE56F-50AF-4544-B512-CE2C5CE221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Rhedodd y bachgen i lawr y stryd ...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DB6632-5C3A-EB42-B14A-8AE189468F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1186" y="1955647"/>
            <a:ext cx="3492500" cy="26924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DB595F9-FABA-7449-832F-DCEA8FB7AEA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A8626DC-2FE0-DE43-8C98-6502D7E33F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E68DA50-5280-7B41-8286-A67511098047}"/>
              </a:ext>
            </a:extLst>
          </p:cNvPr>
          <p:cNvSpPr txBox="1"/>
          <p:nvPr/>
        </p:nvSpPr>
        <p:spPr>
          <a:xfrm>
            <a:off x="6381174" y="2967145"/>
            <a:ext cx="15655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a / ac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D1E038A-A9A8-EE44-A7D5-5192B7954C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2868" y="4122655"/>
            <a:ext cx="1668318" cy="1797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0236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FBD07-EBD1-0846-8B7F-8C1A48DE6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400" b="1" dirty="0">
                <a:latin typeface="Arial" panose="020B0604020202020204" pitchFamily="34" charset="0"/>
                <a:cs typeface="Arial" panose="020B0604020202020204" pitchFamily="34" charset="0"/>
              </a:rPr>
              <a:t>Gorffennwch y frawddeg 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EE56F-50AF-4544-B512-CE2C5CE221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Rhedodd y bachgen i lawr y stryd ...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DB6632-5C3A-EB42-B14A-8AE189468F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1186" y="1955647"/>
            <a:ext cx="3492500" cy="26924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DB595F9-FABA-7449-832F-DCEA8FB7AEA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A8626DC-2FE0-DE43-8C98-6502D7E33F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E68DA50-5280-7B41-8286-A67511098047}"/>
              </a:ext>
            </a:extLst>
          </p:cNvPr>
          <p:cNvSpPr txBox="1"/>
          <p:nvPr/>
        </p:nvSpPr>
        <p:spPr>
          <a:xfrm>
            <a:off x="6381174" y="2967145"/>
            <a:ext cx="15655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oherwydd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3B32A22-4F3F-A948-B166-B9501C4A43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2868" y="4122655"/>
            <a:ext cx="1668318" cy="1797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3324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FBD07-EBD1-0846-8B7F-8C1A48DE6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400" b="1" dirty="0">
                <a:latin typeface="Arial" panose="020B0604020202020204" pitchFamily="34" charset="0"/>
                <a:cs typeface="Arial" panose="020B0604020202020204" pitchFamily="34" charset="0"/>
              </a:rPr>
              <a:t>Gorffennwch y frawddeg 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EE56F-50AF-4544-B512-CE2C5CE221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Rhedodd y bachgen i lawr y stryd ...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DB6632-5C3A-EB42-B14A-8AE189468F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1186" y="1955647"/>
            <a:ext cx="3492500" cy="26924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DB595F9-FABA-7449-832F-DCEA8FB7AEA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A8626DC-2FE0-DE43-8C98-6502D7E33F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E68DA50-5280-7B41-8286-A67511098047}"/>
              </a:ext>
            </a:extLst>
          </p:cNvPr>
          <p:cNvSpPr txBox="1"/>
          <p:nvPr/>
        </p:nvSpPr>
        <p:spPr>
          <a:xfrm>
            <a:off x="6381174" y="2967145"/>
            <a:ext cx="15655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pan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5404C43-F2E1-BD4B-9128-B3D95DD5BC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2868" y="4122655"/>
            <a:ext cx="1668318" cy="1797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8773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FBD07-EBD1-0846-8B7F-8C1A48DE6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400" b="1" dirty="0">
                <a:latin typeface="Arial" panose="020B0604020202020204" pitchFamily="34" charset="0"/>
                <a:cs typeface="Arial" panose="020B0604020202020204" pitchFamily="34" charset="0"/>
              </a:rPr>
              <a:t>Gorffennwch y frawddeg 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EE56F-50AF-4544-B512-CE2C5CE221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sz="2400" dirty="0">
                <a:latin typeface="Arial" panose="020B0604020202020204" pitchFamily="34" charset="0"/>
                <a:cs typeface="Arial" panose="020B0604020202020204" pitchFamily="34" charset="0"/>
              </a:rPr>
              <a:t>Rhedodd y bachgen i lawr y stryd ...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DB6632-5C3A-EB42-B14A-8AE189468F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51186" y="1955647"/>
            <a:ext cx="3492500" cy="26924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DB595F9-FABA-7449-832F-DCEA8FB7AEA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A8626DC-2FE0-DE43-8C98-6502D7E33F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E68DA50-5280-7B41-8286-A67511098047}"/>
              </a:ext>
            </a:extLst>
          </p:cNvPr>
          <p:cNvSpPr txBox="1"/>
          <p:nvPr/>
        </p:nvSpPr>
        <p:spPr>
          <a:xfrm>
            <a:off x="6381174" y="2967145"/>
            <a:ext cx="15655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2400" dirty="0"/>
              <a:t>ond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2D0A042-B520-5F46-B2CB-9EE4F1858CD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82868" y="4122655"/>
            <a:ext cx="1668318" cy="1797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33617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2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Arddodiad</a:t>
            </a:r>
            <a:r>
              <a:rPr lang="en-US" sz="44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</a:t>
            </a:r>
            <a:r>
              <a:rPr lang="en-US" sz="44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Arddodiaid</a:t>
            </a:r>
            <a:br>
              <a:rPr lang="en-US" sz="44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r>
              <a:rPr lang="en-US" sz="4400" b="1" i="1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Preposition/s</a:t>
            </a:r>
            <a:endParaRPr sz="4400" b="1" i="1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79" name="Google Shape;179;p23"/>
          <p:cNvSpPr txBox="1">
            <a:spLocks noGrp="1"/>
          </p:cNvSpPr>
          <p:nvPr>
            <p:ph idx="1"/>
          </p:nvPr>
        </p:nvSpPr>
        <p:spPr>
          <a:xfrm>
            <a:off x="254000" y="1690689"/>
            <a:ext cx="8636000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Beth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sz="2400" b="1" u="sng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rddodiad</a:t>
            </a:r>
            <a:r>
              <a:rPr lang="en-US" sz="2400" b="1" u="sng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/ </a:t>
            </a:r>
            <a:r>
              <a:rPr lang="en-US" sz="2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sz="2400" b="1" u="sng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rddodiaid</a:t>
            </a:r>
            <a:r>
              <a:rPr lang="en-US" sz="2400" b="1" u="sng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 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 (Preposition/s)</a:t>
            </a:r>
            <a:endParaRPr sz="2400" b="1" u="sng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None/>
            </a:pP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None/>
            </a:pP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Gair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sy'n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dangos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berthynas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rhwng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un person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beth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pherson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beth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arall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aml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arddodiad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disgrifio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ble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un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peth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mewn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perthynas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â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rhywbeth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arall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None/>
            </a:pP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	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Mae'r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gwaith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ddesg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Mae'r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disgyblion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dosbarth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Mae'r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ffeiliau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wrth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drws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228600" marR="0" lvl="0" indent="-111125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1850"/>
              <a:buFont typeface="Arial"/>
              <a:buNone/>
            </a:pPr>
            <a:endParaRPr sz="185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80" name="Google Shape;180;p23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620299">
            <a:off x="6975387" y="3887948"/>
            <a:ext cx="1427646" cy="2017793"/>
          </a:xfrm>
          <a:prstGeom prst="rect">
            <a:avLst/>
          </a:prstGeom>
          <a:noFill/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181" name="Google Shape;181;p23"/>
          <p:cNvPicPr preferRelativeResize="0"/>
          <p:nvPr/>
        </p:nvPicPr>
        <p:blipFill/>
        <p:spPr>
          <a:xfrm>
            <a:off x="10362387" y="3704821"/>
            <a:ext cx="2903433" cy="2174772"/>
          </a:xfrm>
          <a:prstGeom prst="rect">
            <a:avLst/>
          </a:prstGeom>
          <a:solidFill>
            <a:srgbClr val="FFFFFF"/>
          </a:solidFill>
          <a:ln w="38100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4AD610B-7E6C-DC4A-9BE9-BFCB5C41588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0454123-328D-4D4B-A8E1-15A91B1BD9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24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Bannod</a:t>
            </a:r>
            <a:r>
              <a:rPr lang="en-US" sz="44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(Y </a:t>
            </a:r>
            <a:r>
              <a:rPr lang="en-US" sz="4400" b="1" i="0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Fannod</a:t>
            </a:r>
            <a:r>
              <a:rPr lang="en-US" sz="44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)    </a:t>
            </a:r>
            <a:br>
              <a:rPr lang="en-US" sz="44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r>
              <a:rPr lang="en-US" sz="4400" b="1" i="1" dirty="0">
                <a:latin typeface="Arial" panose="020B0604020202020204" pitchFamily="34" charset="0"/>
                <a:cs typeface="Arial" panose="020B0604020202020204" pitchFamily="34" charset="0"/>
              </a:rPr>
              <a:t>the article</a:t>
            </a:r>
            <a:br>
              <a:rPr lang="en-US" sz="4400" b="1" i="0" u="none" strike="noStrike" cap="none" dirty="0">
                <a:solidFill>
                  <a:schemeClr val="dk2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endParaRPr sz="4400" b="1" i="0" u="none" strike="noStrike" cap="none" dirty="0">
              <a:solidFill>
                <a:schemeClr val="dk2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187" name="Google Shape;187;p24"/>
          <p:cNvSpPr txBox="1">
            <a:spLocks noGrp="1"/>
          </p:cNvSpPr>
          <p:nvPr>
            <p:ph idx="1"/>
          </p:nvPr>
        </p:nvSpPr>
        <p:spPr>
          <a:xfrm>
            <a:off x="151741" y="1690689"/>
            <a:ext cx="8826004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US" sz="2400" b="1" u="sng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eth </a:t>
            </a:r>
            <a:r>
              <a:rPr lang="en-US" sz="2400" b="1" u="sng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yw’r</a:t>
            </a:r>
            <a:r>
              <a:rPr lang="en-US" sz="2400" b="1" u="sng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sng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fannod</a:t>
            </a:r>
            <a:r>
              <a:rPr lang="en-US" sz="2400" b="1" u="sng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</a:t>
            </a:r>
            <a:endParaRPr sz="2400" b="1" u="sng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Gair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sy'n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gwneud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enw'n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benodol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yw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bannod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cheir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tair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ffurf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fannod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bendant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Gymraeg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: 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y,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yr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'r 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(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sef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the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Saesneg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). Ni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cheir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bannod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amhendant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Gymraeg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-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h.y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1" i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Saesneg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	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bobl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yr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amser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'r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ymdrech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'r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disgybl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gweithio’n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gyson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188" name="Google Shape;188;p24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248400" y="3881762"/>
            <a:ext cx="2336938" cy="1926896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1DAD000-9788-7F4E-8821-EF29F6748B3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D49D638-28C5-6D43-AC30-27842A862F3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34"/>
          <p:cNvSpPr txBox="1">
            <a:spLocks noGrp="1"/>
          </p:cNvSpPr>
          <p:nvPr>
            <p:ph type="title"/>
          </p:nvPr>
        </p:nvSpPr>
        <p:spPr>
          <a:xfrm>
            <a:off x="606249" y="174567"/>
            <a:ext cx="7633742" cy="14921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590" b="1" i="0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Berfenw</a:t>
            </a:r>
            <a:r>
              <a:rPr lang="en-US" sz="459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</a:t>
            </a:r>
            <a:r>
              <a:rPr lang="en-US" sz="4590" b="1" i="0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Berfenwau</a:t>
            </a:r>
            <a:r>
              <a:rPr lang="en-US" sz="4590" b="0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  </a:t>
            </a:r>
            <a:r>
              <a:rPr lang="en-US" sz="4590" b="0" i="1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infinitive/s  /  verb-nouns</a:t>
            </a:r>
            <a:br>
              <a:rPr lang="en-US" sz="4590" b="1" i="0" u="sng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endParaRPr sz="4590" b="0" i="0" u="none" strike="noStrike" cap="none" dirty="0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252" name="Google Shape;252;p34"/>
          <p:cNvSpPr txBox="1">
            <a:spLocks noGrp="1"/>
          </p:cNvSpPr>
          <p:nvPr>
            <p:ph idx="1"/>
          </p:nvPr>
        </p:nvSpPr>
        <p:spPr>
          <a:xfrm>
            <a:off x="249382" y="1524000"/>
            <a:ext cx="8323118" cy="43555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1" u="sng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Beth </a:t>
            </a:r>
            <a:r>
              <a:rPr lang="en-US" sz="2400" b="1" u="sng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ydy</a:t>
            </a:r>
            <a:r>
              <a:rPr lang="en-US" sz="2400" b="1" u="sng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u="sng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berfenw</a:t>
            </a:r>
            <a:r>
              <a:rPr lang="en-US" sz="2400" b="1" u="sng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</a:p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Dyma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ystyr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enw'r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ferf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-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enw'r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gweithgaredd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unig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geir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ysgrifennu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darllen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gobeithio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nodi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…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Mae'r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berfenw'n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ddau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air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Saesneg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h.y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to + 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ferf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0" i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to say, to think, to believe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a.y.y.b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ond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Gymraeg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dim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ond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berfenw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ei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hun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sydd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ei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angen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dweud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meddwl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credu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berfenw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sydd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i’w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gael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geiriadur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692BE7-43E3-B947-8DA8-E76C77692C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FF570CA-ACC3-4940-BF7E-F3DD0FBE382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9854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Google Shape;194;p25"/>
          <p:cNvSpPr txBox="1">
            <a:spLocks noGrp="1"/>
          </p:cNvSpPr>
          <p:nvPr>
            <p:ph idx="1"/>
          </p:nvPr>
        </p:nvSpPr>
        <p:spPr>
          <a:xfrm>
            <a:off x="275770" y="1043967"/>
            <a:ext cx="8296729" cy="43222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Beth </a:t>
            </a: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ydy</a:t>
            </a: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berf</a:t>
            </a: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</a:t>
            </a:r>
            <a:endParaRPr sz="20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Gair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sy'n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nodi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beth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sy'n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cael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ei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wneud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0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berf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cyflawni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tair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swyddogaeth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-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dangos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person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(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fel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arfer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), </a:t>
            </a: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amser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 </a:t>
            </a: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gweithred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0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0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	</a:t>
            </a: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gwelais</a:t>
            </a: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endParaRPr sz="20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0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y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weithred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yw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gweld</a:t>
            </a:r>
            <a:endParaRPr sz="20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fi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yw'r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person</a:t>
            </a:r>
            <a:endParaRPr sz="20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gorffennol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digwyddodd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hyn</a:t>
            </a:r>
            <a:endParaRPr sz="20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0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1" u="sng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Geiriau</a:t>
            </a:r>
            <a:r>
              <a:rPr lang="en-US" sz="2000" b="1" u="sng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sng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i'w</a:t>
            </a:r>
            <a:r>
              <a:rPr lang="en-US" sz="2000" b="1" u="sng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sng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cofio</a:t>
            </a:r>
            <a:r>
              <a:rPr lang="en-US" sz="2000" b="1" u="sng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:</a:t>
            </a:r>
            <a:endParaRPr sz="2000" b="1" u="sng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cwmpasog</a:t>
            </a: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(y </a:t>
            </a: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ffurf</a:t>
            </a: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hir</a:t>
            </a: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)	  - 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ef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cerdded</a:t>
            </a:r>
            <a:endParaRPr sz="20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cryno</a:t>
            </a: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(y </a:t>
            </a: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ffurf</a:t>
            </a: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fer</a:t>
            </a:r>
            <a:r>
              <a:rPr lang="en-US" sz="20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)		  -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cerdda</a:t>
            </a:r>
            <a:r>
              <a:rPr lang="en-US" sz="20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ef</a:t>
            </a:r>
            <a:endParaRPr sz="20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1625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dirty="0"/>
          </a:p>
        </p:txBody>
      </p:sp>
      <p:pic>
        <p:nvPicPr>
          <p:cNvPr id="195" name="Google Shape;195;p2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588866" y="2423522"/>
            <a:ext cx="3287025" cy="2461583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37E23A4-B7B3-AD42-80C4-CC22764787F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sp>
        <p:nvSpPr>
          <p:cNvPr id="8" name="Google Shape;193;p25">
            <a:extLst>
              <a:ext uri="{FF2B5EF4-FFF2-40B4-BE49-F238E27FC236}">
                <a16:creationId xmlns:a16="http://schemas.microsoft.com/office/drawing/2014/main" id="{E2B4A581-67A4-8D4D-9389-A2FA7DAF8D2F}"/>
              </a:ext>
            </a:extLst>
          </p:cNvPr>
          <p:cNvSpPr txBox="1">
            <a:spLocks/>
          </p:cNvSpPr>
          <p:nvPr/>
        </p:nvSpPr>
        <p:spPr>
          <a:xfrm>
            <a:off x="607263" y="155150"/>
            <a:ext cx="7633742" cy="8888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Berf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/au - </a:t>
            </a:r>
            <a:r>
              <a:rPr lang="en-US" sz="44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verb/s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8686902-F784-DD4F-93A4-8BB2133F290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9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9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26"/>
          <p:cNvSpPr txBox="1">
            <a:spLocks noGrp="1"/>
          </p:cNvSpPr>
          <p:nvPr>
            <p:ph idx="1"/>
          </p:nvPr>
        </p:nvSpPr>
        <p:spPr>
          <a:xfrm>
            <a:off x="188685" y="987081"/>
            <a:ext cx="8383814" cy="41240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3125" b="1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Ceir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chwe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pherson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bob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berf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: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3125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3125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3125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UNIGOL			LLUOSOG</a:t>
            </a:r>
            <a:endParaRPr sz="3125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3125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1. fi				1. </a:t>
            </a:r>
            <a:r>
              <a:rPr lang="en-US" sz="3125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ni</a:t>
            </a:r>
            <a:endParaRPr sz="3125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3125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2. </a:t>
            </a:r>
            <a:r>
              <a:rPr lang="en-US" sz="3125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ti</a:t>
            </a:r>
            <a:r>
              <a:rPr lang="en-US" sz="3125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			2. chi</a:t>
            </a:r>
            <a:endParaRPr lang="en-US" sz="3125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3125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3. </a:t>
            </a:r>
            <a:r>
              <a:rPr lang="en-US" sz="3125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ef</a:t>
            </a:r>
            <a:r>
              <a:rPr lang="en-US" sz="3125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/hi</a:t>
            </a:r>
            <a:r>
              <a:rPr lang="en-US" sz="3125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US" sz="3125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3. </a:t>
            </a:r>
            <a:r>
              <a:rPr lang="en-US" sz="3125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nhw</a:t>
            </a:r>
            <a:endParaRPr sz="3125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5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3125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9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3125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dirty="0"/>
          </a:p>
        </p:txBody>
      </p:sp>
      <p:pic>
        <p:nvPicPr>
          <p:cNvPr id="202" name="Google Shape;202;p2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072224" y="4905887"/>
            <a:ext cx="2616737" cy="978413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203" name="Google Shape;203;p26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426035" y="130849"/>
            <a:ext cx="1565042" cy="1612482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71B3C4B-470F-B643-969B-CBEC28BEF86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0795609-64BF-DE44-B27E-AE5A42911EA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11" name="Google Shape;193;p25">
            <a:extLst>
              <a:ext uri="{FF2B5EF4-FFF2-40B4-BE49-F238E27FC236}">
                <a16:creationId xmlns:a16="http://schemas.microsoft.com/office/drawing/2014/main" id="{D6864246-526E-E847-8F37-26AD0D4F19FE}"/>
              </a:ext>
            </a:extLst>
          </p:cNvPr>
          <p:cNvSpPr txBox="1">
            <a:spLocks/>
          </p:cNvSpPr>
          <p:nvPr/>
        </p:nvSpPr>
        <p:spPr>
          <a:xfrm>
            <a:off x="607263" y="155150"/>
            <a:ext cx="7633742" cy="8888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sz="4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Berf</a:t>
            </a:r>
            <a:r>
              <a:rPr lang="en-US" sz="4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/au - </a:t>
            </a:r>
            <a:r>
              <a:rPr lang="en-US" sz="44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verb/s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27"/>
          <p:cNvSpPr txBox="1">
            <a:spLocks noGrp="1"/>
          </p:cNvSpPr>
          <p:nvPr>
            <p:ph type="title"/>
          </p:nvPr>
        </p:nvSpPr>
        <p:spPr>
          <a:xfrm>
            <a:off x="232229" y="112543"/>
            <a:ext cx="8636000" cy="13303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000" b="1" i="0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Goddrych</a:t>
            </a:r>
            <a:r>
              <a:rPr lang="en-US" sz="40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4000" b="1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</a:t>
            </a:r>
            <a:r>
              <a:rPr lang="en-US" sz="40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4000" b="1" i="0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Gwrthrych</a:t>
            </a:r>
            <a:r>
              <a:rPr lang="en-US" sz="4000" b="1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4000" b="1" i="0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Berf</a:t>
            </a:r>
            <a:r>
              <a:rPr lang="en-US" sz="4000" b="0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  </a:t>
            </a:r>
            <a:br>
              <a:rPr lang="en-US" sz="4000" b="0" i="0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r>
              <a:rPr lang="en-US" sz="3200" b="0" i="1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subject and object of the verb</a:t>
            </a:r>
            <a:br>
              <a:rPr lang="en-US" sz="2700" b="0" i="0" u="none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endParaRPr sz="2700" b="1" i="0" u="sng" strike="noStrike" cap="none" dirty="0">
              <a:solidFill>
                <a:schemeClr val="dk2"/>
              </a:solidFill>
              <a:latin typeface="Impact"/>
              <a:ea typeface="Impact"/>
              <a:cs typeface="Impact"/>
              <a:sym typeface="Impact"/>
            </a:endParaRPr>
          </a:p>
        </p:txBody>
      </p:sp>
      <p:sp>
        <p:nvSpPr>
          <p:cNvPr id="209" name="Google Shape;209;p27"/>
          <p:cNvSpPr txBox="1">
            <a:spLocks noGrp="1"/>
          </p:cNvSpPr>
          <p:nvPr>
            <p:ph idx="1"/>
          </p:nvPr>
        </p:nvSpPr>
        <p:spPr>
          <a:xfrm>
            <a:off x="232229" y="1553508"/>
            <a:ext cx="7977414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1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GODDRYCH -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un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sy'n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gwneud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weithred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  (Subject) 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GWRTHRYCH -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un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sy'n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dioddef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weithred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 (Object)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Darllenodd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disgybl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lyfr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da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ddoe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disgybl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-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goddrych</a:t>
            </a:r>
            <a:r>
              <a:rPr lang="en-US" sz="2400" b="1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(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un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sy'n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gwneud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weithred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)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llyfr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da - </a:t>
            </a:r>
            <a:r>
              <a:rPr lang="en-US" sz="2400" b="1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gwrthrych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(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yr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un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sy'n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dioddef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weithred</a:t>
            </a:r>
            <a:r>
              <a:rPr lang="en-US" sz="2400" b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)</a:t>
            </a:r>
            <a:endParaRPr sz="2400" b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210" name="Google Shape;210;p27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788726" y="3020291"/>
            <a:ext cx="1954811" cy="1213124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40ED219-8E6B-A44D-B44A-93DAD7CEE5B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A73A688-685F-8242-AA08-069FE3E0C5E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E996D40-CEAB-DF44-B004-6B44280D4D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Rhowch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gynnig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arni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  <p:sp>
        <p:nvSpPr>
          <p:cNvPr id="216" name="Google Shape;216;p28"/>
          <p:cNvSpPr txBox="1">
            <a:spLocks noGrp="1"/>
          </p:cNvSpPr>
          <p:nvPr>
            <p:ph idx="1"/>
          </p:nvPr>
        </p:nvSpPr>
        <p:spPr>
          <a:xfrm>
            <a:off x="262164" y="1827927"/>
            <a:ext cx="8253186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None/>
            </a:pP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Pa air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frawddeg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ganlynol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yw’r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gwrthrych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</a:pPr>
            <a:r>
              <a:rPr lang="en-US" sz="40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 </a:t>
            </a:r>
            <a:r>
              <a:rPr lang="en-US" sz="40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Alun</a:t>
            </a:r>
            <a:r>
              <a:rPr lang="en-US" sz="40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40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40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40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mynd</a:t>
            </a:r>
            <a:r>
              <a:rPr lang="en-US" sz="40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40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i’r</a:t>
            </a:r>
            <a:r>
              <a:rPr lang="en-US" sz="40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40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siop</a:t>
            </a:r>
            <a:r>
              <a:rPr lang="en-US" sz="40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4000" b="1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FAD12ED-4E9E-1040-A74E-F95D9E02DB5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B7276D6-F93F-BA41-94A9-598CCB2733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29"/>
          <p:cNvSpPr txBox="1">
            <a:spLocks noGrp="1"/>
          </p:cNvSpPr>
          <p:nvPr>
            <p:ph idx="1"/>
          </p:nvPr>
        </p:nvSpPr>
        <p:spPr>
          <a:xfrm>
            <a:off x="435429" y="2286002"/>
            <a:ext cx="8137071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None/>
            </a:pP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Pa air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rawddeg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ganlynol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yw’r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gwrthrych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</a:t>
            </a:r>
            <a:endParaRPr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4000"/>
              <a:buNone/>
            </a:pPr>
            <a:r>
              <a:rPr lang="en-US" sz="40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Aeth</a:t>
            </a:r>
            <a:r>
              <a:rPr lang="en-US" sz="40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40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disgybl</a:t>
            </a:r>
            <a:r>
              <a:rPr lang="en-US" sz="40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at y </a:t>
            </a:r>
            <a:r>
              <a:rPr lang="en-US" sz="40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pennaeth</a:t>
            </a:r>
            <a:r>
              <a:rPr lang="en-US" sz="40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4000" b="1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473ECB-549E-1E46-B15C-406BF95ADCB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DBFE6E1-CDCA-4846-864A-97EDF26660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8" name="Title 2">
            <a:extLst>
              <a:ext uri="{FF2B5EF4-FFF2-40B4-BE49-F238E27FC236}">
                <a16:creationId xmlns:a16="http://schemas.microsoft.com/office/drawing/2014/main" id="{DFCC6398-54D3-9A4A-9A17-A72054F805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Rhowch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gynnig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arni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30"/>
          <p:cNvSpPr txBox="1">
            <a:spLocks noGrp="1"/>
          </p:cNvSpPr>
          <p:nvPr>
            <p:ph idx="1"/>
          </p:nvPr>
        </p:nvSpPr>
        <p:spPr>
          <a:xfrm>
            <a:off x="551543" y="2286002"/>
            <a:ext cx="8020957" cy="254725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None/>
            </a:pP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Pa air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rawddeg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ganlynol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yw’r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gwrthrych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4000"/>
              <a:buNone/>
            </a:pPr>
            <a:r>
              <a:rPr lang="en-US" sz="40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Gwelodd</a:t>
            </a:r>
            <a:r>
              <a:rPr lang="en-US" sz="40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40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gath</a:t>
            </a:r>
            <a:r>
              <a:rPr lang="en-US" sz="40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40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ddyn</a:t>
            </a:r>
            <a:r>
              <a:rPr lang="en-US" sz="40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4000" b="1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F8A69F-9F4F-2A4C-B855-8B29268E79E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DB1B98D-BF0B-DD4D-A750-36C02A6EED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8" name="Title 2">
            <a:extLst>
              <a:ext uri="{FF2B5EF4-FFF2-40B4-BE49-F238E27FC236}">
                <a16:creationId xmlns:a16="http://schemas.microsoft.com/office/drawing/2014/main" id="{1F1C4695-CEEB-3D48-B5E2-DBF53FAC0B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Rhowch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gynnig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arni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31"/>
          <p:cNvSpPr txBox="1">
            <a:spLocks noGrp="1"/>
          </p:cNvSpPr>
          <p:nvPr>
            <p:ph idx="1"/>
          </p:nvPr>
        </p:nvSpPr>
        <p:spPr>
          <a:xfrm>
            <a:off x="575901" y="1603830"/>
            <a:ext cx="7633742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None/>
            </a:pPr>
            <a:endParaRPr lang="en-US"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None/>
            </a:pPr>
            <a:endParaRPr lang="en-US" sz="2000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None/>
            </a:pPr>
            <a:r>
              <a:rPr lang="en-US" sz="20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Pa air </a:t>
            </a:r>
            <a:r>
              <a:rPr lang="en-US" sz="20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0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US" sz="20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rawddeg</a:t>
            </a:r>
            <a:r>
              <a:rPr lang="en-US" sz="20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ganlynol</a:t>
            </a:r>
            <a:r>
              <a:rPr lang="en-US" sz="20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yw’r</a:t>
            </a:r>
            <a:r>
              <a:rPr lang="en-US" sz="20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goddrych</a:t>
            </a:r>
            <a:r>
              <a:rPr lang="en-US" sz="20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</a:pPr>
            <a:r>
              <a:rPr lang="en-US" sz="40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 </a:t>
            </a:r>
            <a:r>
              <a:rPr lang="en-US" sz="40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Alun</a:t>
            </a:r>
            <a:r>
              <a:rPr lang="en-US" sz="40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40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40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40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mynd</a:t>
            </a:r>
            <a:r>
              <a:rPr lang="en-US" sz="40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40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i’r</a:t>
            </a:r>
            <a:r>
              <a:rPr lang="en-US" sz="40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40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siop</a:t>
            </a:r>
            <a:r>
              <a:rPr lang="en-US" sz="40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20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4ABE80-B49E-3E42-BB9A-5954C27F310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A3AE894-38DA-A340-B7F3-431FC67C36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9" name="Title 2">
            <a:extLst>
              <a:ext uri="{FF2B5EF4-FFF2-40B4-BE49-F238E27FC236}">
                <a16:creationId xmlns:a16="http://schemas.microsoft.com/office/drawing/2014/main" id="{66A3ACEC-8888-2246-AD9E-A98D938BC4BA}"/>
              </a:ext>
            </a:extLst>
          </p:cNvPr>
          <p:cNvSpPr txBox="1">
            <a:spLocks/>
          </p:cNvSpPr>
          <p:nvPr/>
        </p:nvSpPr>
        <p:spPr>
          <a:xfrm>
            <a:off x="781050" y="5175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buClrTx/>
              <a:buFontTx/>
            </a:pPr>
            <a:r>
              <a:rPr lang="en-US" sz="4400" b="1">
                <a:latin typeface="Arial" panose="020B0604020202020204" pitchFamily="34" charset="0"/>
                <a:cs typeface="Arial" panose="020B0604020202020204" pitchFamily="34" charset="0"/>
              </a:rPr>
              <a:t>Rhowch gynnig arni!</a:t>
            </a:r>
            <a:endParaRPr lang="en-US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p32"/>
          <p:cNvSpPr txBox="1">
            <a:spLocks noGrp="1"/>
          </p:cNvSpPr>
          <p:nvPr>
            <p:ph idx="1"/>
          </p:nvPr>
        </p:nvSpPr>
        <p:spPr>
          <a:xfrm>
            <a:off x="290286" y="2286002"/>
            <a:ext cx="8282214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None/>
            </a:pPr>
            <a:r>
              <a:rPr lang="en-US" sz="20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Pa air </a:t>
            </a:r>
            <a:r>
              <a:rPr lang="en-US" sz="20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0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US" sz="20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rawddeg</a:t>
            </a:r>
            <a:r>
              <a:rPr lang="en-US" sz="20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ganlynol</a:t>
            </a:r>
            <a:r>
              <a:rPr lang="en-US" sz="20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yw’r</a:t>
            </a:r>
            <a:r>
              <a:rPr lang="en-US" sz="20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goddrych</a:t>
            </a:r>
            <a:r>
              <a:rPr lang="en-US" sz="20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</a:t>
            </a:r>
            <a:endParaRPr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4000"/>
              <a:buNone/>
            </a:pPr>
            <a:r>
              <a:rPr lang="en-US" sz="40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Aeth</a:t>
            </a:r>
            <a:r>
              <a:rPr lang="en-US" sz="40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40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disgybl</a:t>
            </a:r>
            <a:r>
              <a:rPr lang="en-US" sz="40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at y </a:t>
            </a:r>
            <a:r>
              <a:rPr lang="en-US" sz="40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pennaeth</a:t>
            </a:r>
            <a:r>
              <a:rPr lang="en-US" sz="40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4000" b="1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BBAE75-7C9B-204E-B44B-ECAC3482FC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D747211-3883-114D-BE4A-E954F6A9C0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9" name="Title 2">
            <a:extLst>
              <a:ext uri="{FF2B5EF4-FFF2-40B4-BE49-F238E27FC236}">
                <a16:creationId xmlns:a16="http://schemas.microsoft.com/office/drawing/2014/main" id="{1B02B990-5116-3342-8962-57FD0B3F40C0}"/>
              </a:ext>
            </a:extLst>
          </p:cNvPr>
          <p:cNvSpPr txBox="1">
            <a:spLocks/>
          </p:cNvSpPr>
          <p:nvPr/>
        </p:nvSpPr>
        <p:spPr>
          <a:xfrm>
            <a:off x="781050" y="5175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6858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buClrTx/>
              <a:buFontTx/>
            </a:pPr>
            <a:r>
              <a:rPr lang="en-US" sz="4400" b="1">
                <a:latin typeface="Arial" panose="020B0604020202020204" pitchFamily="34" charset="0"/>
                <a:cs typeface="Arial" panose="020B0604020202020204" pitchFamily="34" charset="0"/>
              </a:rPr>
              <a:t>Rhowch gynnig arni!</a:t>
            </a:r>
            <a:endParaRPr lang="en-US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33"/>
          <p:cNvSpPr txBox="1">
            <a:spLocks noGrp="1"/>
          </p:cNvSpPr>
          <p:nvPr>
            <p:ph idx="1"/>
          </p:nvPr>
        </p:nvSpPr>
        <p:spPr>
          <a:xfrm>
            <a:off x="420914" y="2286002"/>
            <a:ext cx="8151586" cy="359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None/>
            </a:pPr>
            <a:r>
              <a:rPr lang="en-US" sz="20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Pa air </a:t>
            </a:r>
            <a:r>
              <a:rPr lang="en-US" sz="20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0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US" sz="20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rawddeg</a:t>
            </a:r>
            <a:r>
              <a:rPr lang="en-US" sz="20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ganlynol</a:t>
            </a:r>
            <a:r>
              <a:rPr lang="en-US" sz="20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yw’r</a:t>
            </a:r>
            <a:r>
              <a:rPr lang="en-US" sz="20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goddrych</a:t>
            </a:r>
            <a:r>
              <a:rPr lang="en-US" sz="20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</a:t>
            </a:r>
            <a:endParaRPr sz="20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228600" marR="0" lvl="0" indent="-101600" algn="l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Arial"/>
              <a:buNone/>
            </a:pPr>
            <a:endParaRPr sz="20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ctr" rtl="0">
              <a:lnSpc>
                <a:spcPct val="11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SzPts val="4000"/>
              <a:buNone/>
            </a:pPr>
            <a:r>
              <a:rPr lang="en-US" sz="40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Gwelodd</a:t>
            </a:r>
            <a:r>
              <a:rPr lang="en-US" sz="40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40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gath</a:t>
            </a:r>
            <a:r>
              <a:rPr lang="en-US" sz="40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40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ddyn</a:t>
            </a:r>
            <a:r>
              <a:rPr lang="en-US" sz="40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</a:t>
            </a:r>
            <a:endParaRPr sz="4000" b="1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FF5777-A697-B348-A426-0D0F592CB12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A2FF9B7-58DB-A848-ABB2-B0109F83DF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8" name="Title 2">
            <a:extLst>
              <a:ext uri="{FF2B5EF4-FFF2-40B4-BE49-F238E27FC236}">
                <a16:creationId xmlns:a16="http://schemas.microsoft.com/office/drawing/2014/main" id="{57D53E6C-CA25-D644-A5D5-22BCE81FF1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Rhowch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gynnig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arni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5B9D0-379A-D343-B824-56428F0F1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31" y="330033"/>
            <a:ext cx="2871242" cy="1492132"/>
          </a:xfrm>
        </p:spPr>
        <p:txBody>
          <a:bodyPr>
            <a:normAutofit/>
          </a:bodyPr>
          <a:lstStyle/>
          <a:p>
            <a:pPr algn="ctr"/>
            <a:r>
              <a:rPr lang="en-US" sz="4400" b="1" dirty="0" err="1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US" sz="4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FCB567-09AC-6745-AE85-2F6D702B68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0472" y="1706138"/>
            <a:ext cx="3816871" cy="3593591"/>
          </a:xfrm>
        </p:spPr>
        <p:txBody>
          <a:bodyPr>
            <a:normAutofit/>
          </a:bodyPr>
          <a:lstStyle/>
          <a:p>
            <a:pPr marL="101600" indent="0">
              <a:buNone/>
            </a:pP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Darllenwch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brawddegau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daflen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phenderfynwch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yw’r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goddrych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gwrthrych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ym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mhob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un.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3616CC-E969-3D40-9D5D-97391CE8A7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EA02490-8857-FD44-9754-FFA338D110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7702" y="330033"/>
            <a:ext cx="4241800" cy="539750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350C159-CBCD-CE4A-9FB4-A4C93812A1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160446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3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CHWAP</a:t>
            </a:r>
            <a:r>
              <a:rPr lang="en-US" sz="4400" b="1" i="0" u="none" strike="noStrike" cap="none" dirty="0">
                <a:solidFill>
                  <a:schemeClr val="dk2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!</a:t>
            </a:r>
            <a:endParaRPr sz="4400" b="1" i="0" u="none" strike="noStrike" cap="none" dirty="0">
              <a:solidFill>
                <a:schemeClr val="dk2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pic>
        <p:nvPicPr>
          <p:cNvPr id="259" name="Google Shape;259;p3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2651906" y="1874517"/>
            <a:ext cx="3967187" cy="3075772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Google Shape;258;p35">
            <a:extLst>
              <a:ext uri="{FF2B5EF4-FFF2-40B4-BE49-F238E27FC236}">
                <a16:creationId xmlns:a16="http://schemas.microsoft.com/office/drawing/2014/main" id="{A07ED634-2667-405E-A881-37CA08DDFC11}"/>
              </a:ext>
            </a:extLst>
          </p:cNvPr>
          <p:cNvSpPr txBox="1">
            <a:spLocks/>
          </p:cNvSpPr>
          <p:nvPr/>
        </p:nvSpPr>
        <p:spPr>
          <a:xfrm>
            <a:off x="399473" y="5070063"/>
            <a:ext cx="8610600" cy="10852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Impact"/>
              <a:buNone/>
              <a:defRPr sz="5100" b="0" i="0" u="none" strike="noStrike" cap="none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defRPr>
            </a:lvl1pPr>
            <a:lvl2pPr marR="0" lvl="1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defRPr sz="18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/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Ydych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chi’n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barod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EE77D1-16E3-334A-A561-EE107A9BDCD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DDBC13F-7945-3D4A-8025-FD7EB62EBCB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3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Pa un </a:t>
            </a:r>
            <a:r>
              <a:rPr lang="en-US" sz="51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yw’r</a:t>
            </a: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51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enw</a:t>
            </a: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?</a:t>
            </a:r>
            <a:endParaRPr sz="5100"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265" name="Google Shape;265;p36"/>
          <p:cNvSpPr/>
          <p:nvPr/>
        </p:nvSpPr>
        <p:spPr>
          <a:xfrm>
            <a:off x="1122218" y="1874517"/>
            <a:ext cx="3449782" cy="3715792"/>
          </a:xfrm>
          <a:prstGeom prst="roundRect">
            <a:avLst>
              <a:gd name="adj" fmla="val 16667"/>
            </a:avLst>
          </a:prstGeom>
          <a:solidFill>
            <a:schemeClr val="bg1">
              <a:lumMod val="85000"/>
            </a:schemeClr>
          </a:solidFill>
          <a:ln w="12700" cap="flat" cmpd="sng">
            <a:solidFill>
              <a:srgbClr val="33818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ysgrifennu</a:t>
            </a:r>
            <a:endParaRPr sz="4000" b="1" dirty="0">
              <a:solidFill>
                <a:schemeClr val="tx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sp>
        <p:nvSpPr>
          <p:cNvPr id="266" name="Google Shape;266;p36"/>
          <p:cNvSpPr/>
          <p:nvPr/>
        </p:nvSpPr>
        <p:spPr>
          <a:xfrm>
            <a:off x="4765964" y="1864816"/>
            <a:ext cx="3394251" cy="371579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</a:schemeClr>
          </a:solidFill>
          <a:ln w="12700" cap="flat" cmpd="sng">
            <a:solidFill>
              <a:srgbClr val="B4821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cadair</a:t>
            </a:r>
            <a:endParaRPr sz="4000" b="1" dirty="0">
              <a:solidFill>
                <a:schemeClr val="tx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7DB2CA-83D2-5547-97C2-0DD1DAF029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EA8B77-B872-3949-9781-0E256C51E1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3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Pa un </a:t>
            </a:r>
            <a:r>
              <a:rPr lang="en-US" sz="51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yw’r</a:t>
            </a: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5100" b="1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ansoddair</a:t>
            </a: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?</a:t>
            </a:r>
            <a:endParaRPr sz="5100"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265" name="Google Shape;265;p36"/>
          <p:cNvSpPr/>
          <p:nvPr/>
        </p:nvSpPr>
        <p:spPr>
          <a:xfrm>
            <a:off x="1122218" y="1874517"/>
            <a:ext cx="3449782" cy="3715792"/>
          </a:xfrm>
          <a:prstGeom prst="roundRect">
            <a:avLst>
              <a:gd name="adj" fmla="val 16667"/>
            </a:avLst>
          </a:prstGeom>
          <a:solidFill>
            <a:schemeClr val="bg1">
              <a:lumMod val="85000"/>
            </a:schemeClr>
          </a:solidFill>
          <a:ln w="12700" cap="flat" cmpd="sng">
            <a:solidFill>
              <a:srgbClr val="33818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disglair</a:t>
            </a:r>
            <a:endParaRPr sz="4000" b="1" dirty="0">
              <a:solidFill>
                <a:schemeClr val="tx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sp>
        <p:nvSpPr>
          <p:cNvPr id="266" name="Google Shape;266;p36"/>
          <p:cNvSpPr/>
          <p:nvPr/>
        </p:nvSpPr>
        <p:spPr>
          <a:xfrm>
            <a:off x="4765964" y="1864816"/>
            <a:ext cx="3394251" cy="371579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</a:schemeClr>
          </a:solidFill>
          <a:ln w="12700" cap="flat" cmpd="sng">
            <a:solidFill>
              <a:srgbClr val="B4821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gweld</a:t>
            </a:r>
            <a:endParaRPr sz="4000" b="1" dirty="0">
              <a:solidFill>
                <a:schemeClr val="tx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7DB2CA-83D2-5547-97C2-0DD1DAF029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EA8B77-B872-3949-9781-0E256C51E1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89892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3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Pa un </a:t>
            </a:r>
            <a:r>
              <a:rPr lang="en-US" sz="51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yw’r</a:t>
            </a: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51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berfenw</a:t>
            </a: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?</a:t>
            </a:r>
            <a:endParaRPr sz="5100"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265" name="Google Shape;265;p36"/>
          <p:cNvSpPr/>
          <p:nvPr/>
        </p:nvSpPr>
        <p:spPr>
          <a:xfrm>
            <a:off x="1122218" y="1874517"/>
            <a:ext cx="3449782" cy="3715792"/>
          </a:xfrm>
          <a:prstGeom prst="roundRect">
            <a:avLst>
              <a:gd name="adj" fmla="val 16667"/>
            </a:avLst>
          </a:prstGeom>
          <a:solidFill>
            <a:schemeClr val="bg1">
              <a:lumMod val="85000"/>
            </a:schemeClr>
          </a:solidFill>
          <a:ln w="12700" cap="flat" cmpd="sng">
            <a:solidFill>
              <a:srgbClr val="33818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eistedd</a:t>
            </a:r>
            <a:endParaRPr sz="4000" b="1" dirty="0">
              <a:solidFill>
                <a:schemeClr val="tx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sp>
        <p:nvSpPr>
          <p:cNvPr id="266" name="Google Shape;266;p36"/>
          <p:cNvSpPr/>
          <p:nvPr/>
        </p:nvSpPr>
        <p:spPr>
          <a:xfrm>
            <a:off x="4765964" y="1864816"/>
            <a:ext cx="3394251" cy="371579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</a:schemeClr>
          </a:solidFill>
          <a:ln w="12700" cap="flat" cmpd="sng">
            <a:solidFill>
              <a:srgbClr val="B4821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cer</a:t>
            </a:r>
            <a:endParaRPr sz="4000" b="1" dirty="0">
              <a:solidFill>
                <a:schemeClr val="tx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7DB2CA-83D2-5547-97C2-0DD1DAF029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EA8B77-B872-3949-9781-0E256C51E1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20340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3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Pa un </a:t>
            </a:r>
            <a:r>
              <a:rPr lang="en-US" sz="51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yw’r</a:t>
            </a: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51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berfenw</a:t>
            </a: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?</a:t>
            </a:r>
            <a:endParaRPr sz="5100"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265" name="Google Shape;265;p36"/>
          <p:cNvSpPr/>
          <p:nvPr/>
        </p:nvSpPr>
        <p:spPr>
          <a:xfrm>
            <a:off x="1122218" y="1874517"/>
            <a:ext cx="3449782" cy="3715792"/>
          </a:xfrm>
          <a:prstGeom prst="roundRect">
            <a:avLst>
              <a:gd name="adj" fmla="val 16667"/>
            </a:avLst>
          </a:prstGeom>
          <a:solidFill>
            <a:schemeClr val="bg1">
              <a:lumMod val="85000"/>
            </a:schemeClr>
          </a:solidFill>
          <a:ln w="12700" cap="flat" cmpd="sng">
            <a:solidFill>
              <a:srgbClr val="33818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bod</a:t>
            </a:r>
            <a:endParaRPr sz="4000" b="1" dirty="0">
              <a:solidFill>
                <a:schemeClr val="tx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sp>
        <p:nvSpPr>
          <p:cNvPr id="266" name="Google Shape;266;p36"/>
          <p:cNvSpPr/>
          <p:nvPr/>
        </p:nvSpPr>
        <p:spPr>
          <a:xfrm>
            <a:off x="4765964" y="1864816"/>
            <a:ext cx="3394251" cy="371579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</a:schemeClr>
          </a:solidFill>
          <a:ln w="12700" cap="flat" cmpd="sng">
            <a:solidFill>
              <a:srgbClr val="B4821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byddaf</a:t>
            </a:r>
            <a:endParaRPr sz="4000" b="1" dirty="0">
              <a:solidFill>
                <a:schemeClr val="tx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7DB2CA-83D2-5547-97C2-0DD1DAF029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EA8B77-B872-3949-9781-0E256C51E1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54909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3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Pa un </a:t>
            </a:r>
            <a:r>
              <a:rPr lang="en-US" sz="51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yw’r</a:t>
            </a: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5100" b="1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ferf</a:t>
            </a: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?</a:t>
            </a:r>
            <a:endParaRPr sz="5100"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265" name="Google Shape;265;p36"/>
          <p:cNvSpPr/>
          <p:nvPr/>
        </p:nvSpPr>
        <p:spPr>
          <a:xfrm>
            <a:off x="1122218" y="1874517"/>
            <a:ext cx="3449782" cy="3715792"/>
          </a:xfrm>
          <a:prstGeom prst="roundRect">
            <a:avLst>
              <a:gd name="adj" fmla="val 16667"/>
            </a:avLst>
          </a:prstGeom>
          <a:solidFill>
            <a:schemeClr val="bg1">
              <a:lumMod val="85000"/>
            </a:schemeClr>
          </a:solidFill>
          <a:ln w="12700" cap="flat" cmpd="sng">
            <a:solidFill>
              <a:srgbClr val="33818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cerddais</a:t>
            </a:r>
            <a:endParaRPr sz="4000" b="1" dirty="0">
              <a:solidFill>
                <a:schemeClr val="tx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sp>
        <p:nvSpPr>
          <p:cNvPr id="266" name="Google Shape;266;p36"/>
          <p:cNvSpPr/>
          <p:nvPr/>
        </p:nvSpPr>
        <p:spPr>
          <a:xfrm>
            <a:off x="4765964" y="1864816"/>
            <a:ext cx="3394251" cy="371579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</a:schemeClr>
          </a:solidFill>
          <a:ln w="12700" cap="flat" cmpd="sng">
            <a:solidFill>
              <a:srgbClr val="B4821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mynd</a:t>
            </a:r>
            <a:endParaRPr sz="4000" b="1" dirty="0">
              <a:solidFill>
                <a:schemeClr val="tx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7DB2CA-83D2-5547-97C2-0DD1DAF029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EA8B77-B872-3949-9781-0E256C51E1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62436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3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Pa un </a:t>
            </a:r>
            <a:r>
              <a:rPr lang="en-US" sz="51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yw’r</a:t>
            </a: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r>
              <a:rPr lang="en-US" sz="51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cysylltair</a:t>
            </a:r>
            <a:r>
              <a:rPr lang="en-US" sz="5100" b="1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?</a:t>
            </a:r>
            <a:endParaRPr sz="5100" b="1" i="0" u="none" strike="noStrike" cap="none" dirty="0"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265" name="Google Shape;265;p36"/>
          <p:cNvSpPr/>
          <p:nvPr/>
        </p:nvSpPr>
        <p:spPr>
          <a:xfrm>
            <a:off x="1122218" y="1874517"/>
            <a:ext cx="3449782" cy="3715792"/>
          </a:xfrm>
          <a:prstGeom prst="roundRect">
            <a:avLst>
              <a:gd name="adj" fmla="val 16667"/>
            </a:avLst>
          </a:prstGeom>
          <a:solidFill>
            <a:schemeClr val="bg1">
              <a:lumMod val="85000"/>
            </a:schemeClr>
          </a:solidFill>
          <a:ln w="12700" cap="flat" cmpd="sng">
            <a:solidFill>
              <a:srgbClr val="33818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</a:t>
            </a:r>
            <a:endParaRPr sz="4000" b="1" dirty="0">
              <a:solidFill>
                <a:schemeClr val="tx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sp>
        <p:nvSpPr>
          <p:cNvPr id="266" name="Google Shape;266;p36"/>
          <p:cNvSpPr/>
          <p:nvPr/>
        </p:nvSpPr>
        <p:spPr>
          <a:xfrm>
            <a:off x="4765964" y="1864816"/>
            <a:ext cx="3394251" cy="371579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</a:schemeClr>
          </a:solidFill>
          <a:ln w="12700" cap="flat" cmpd="sng">
            <a:solidFill>
              <a:srgbClr val="B4821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000" b="1" dirty="0" err="1">
                <a:solidFill>
                  <a:schemeClr val="tx1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endParaRPr sz="4000" b="1" dirty="0">
              <a:solidFill>
                <a:schemeClr val="tx1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7DB2CA-83D2-5547-97C2-0DD1DAF029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4EA8B77-B872-3949-9781-0E256C51E1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630805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Google Shape;299;p4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u="sng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Adferf</a:t>
            </a:r>
            <a:r>
              <a:rPr lang="en-US" sz="4400" b="1" i="0" u="sng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</a:t>
            </a:r>
            <a:r>
              <a:rPr lang="en-US" sz="4400" b="1" u="sng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Adferfau</a:t>
            </a:r>
            <a:r>
              <a:rPr lang="en-US" sz="4400" b="0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  </a:t>
            </a:r>
            <a:br>
              <a:rPr lang="en-US" sz="4400" b="0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adverb/s</a:t>
            </a:r>
            <a:br>
              <a:rPr lang="en-US" sz="4400" b="1" i="0" u="sng" strike="noStrike" cap="none" dirty="0">
                <a:solidFill>
                  <a:schemeClr val="dk2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endParaRPr sz="4400" b="0" i="0" u="none" strike="noStrike" cap="none" dirty="0">
              <a:solidFill>
                <a:schemeClr val="dk2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sp>
        <p:nvSpPr>
          <p:cNvPr id="300" name="Google Shape;300;p41"/>
          <p:cNvSpPr txBox="1">
            <a:spLocks noGrp="1"/>
          </p:cNvSpPr>
          <p:nvPr>
            <p:ph idx="1"/>
          </p:nvPr>
        </p:nvSpPr>
        <p:spPr>
          <a:xfrm>
            <a:off x="96982" y="1712980"/>
            <a:ext cx="8936181" cy="41433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1" u="sng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Beth </a:t>
            </a:r>
            <a:r>
              <a:rPr lang="en-US" sz="2000" b="1" u="sng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ydy</a:t>
            </a:r>
            <a:r>
              <a:rPr lang="en-US" sz="2000" b="1" u="sng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sng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adferf</a:t>
            </a:r>
            <a:r>
              <a:rPr lang="en-US" sz="2000" b="1" u="sng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/ </a:t>
            </a:r>
            <a:r>
              <a:rPr lang="en-US" sz="2000" b="1" u="sng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adferfau</a:t>
            </a:r>
            <a:r>
              <a:rPr lang="en-US" sz="2000" b="1" u="sng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</a:t>
            </a: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Gair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sy'n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disgrifio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berf</a:t>
            </a:r>
            <a:r>
              <a:rPr lang="en-US" sz="2000" b="1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, </a:t>
            </a:r>
            <a:r>
              <a:rPr lang="en-US" sz="2000" b="1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ansoddair</a:t>
            </a:r>
            <a:r>
              <a:rPr lang="en-US" sz="2000" b="1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neu</a:t>
            </a:r>
            <a:r>
              <a:rPr lang="en-US" sz="2000" b="1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adferf</a:t>
            </a:r>
            <a:r>
              <a:rPr lang="en-US" sz="2000" b="1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arall</a:t>
            </a:r>
            <a:r>
              <a:rPr lang="en-US" sz="2000" b="1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Maent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ateb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cwestiynau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:</a:t>
            </a:r>
            <a:endParaRPr sz="2000" b="0" u="none" strike="noStrike" cap="none" dirty="0">
              <a:solidFill>
                <a:srgbClr val="595959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r>
              <a:rPr lang="en-US" sz="2000" b="1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Sut</a:t>
            </a:r>
            <a:r>
              <a:rPr lang="en-US" sz="2000" b="1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 </a:t>
            </a:r>
            <a:r>
              <a:rPr lang="en-US" sz="2000" b="1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Ble</a:t>
            </a:r>
            <a:r>
              <a:rPr lang="en-US" sz="2000" b="1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 </a:t>
            </a:r>
            <a:r>
              <a:rPr lang="en-US" sz="2000" b="1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Pryd</a:t>
            </a:r>
            <a:r>
              <a:rPr lang="en-US" sz="2000" b="1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 Pam?</a:t>
            </a:r>
            <a:endParaRPr sz="2000" b="0" u="none" strike="noStrike" cap="none" dirty="0">
              <a:solidFill>
                <a:srgbClr val="595959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r>
              <a:rPr lang="en-US" sz="20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Enghreifftiau</a:t>
            </a:r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sz="2000" b="1" u="sng" strike="noStrike" cap="none" dirty="0">
              <a:solidFill>
                <a:srgbClr val="595959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penderfynwyd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000" b="1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unfrydol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(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ychwnaegu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at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ein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gwybodaeth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am y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ferf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“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penderfynu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”)</a:t>
            </a:r>
            <a:endParaRPr sz="2000" b="0" u="none" strike="noStrike" cap="none" dirty="0">
              <a:solidFill>
                <a:srgbClr val="595959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000" b="0" u="none" strike="noStrike" cap="none" dirty="0">
              <a:solidFill>
                <a:srgbClr val="595959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eithaf</a:t>
            </a:r>
            <a:r>
              <a:rPr lang="en-US" sz="2000" b="1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pwysig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(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ychwanegu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at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ein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gwybodaeth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am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yr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ansoddair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“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pwysig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”)</a:t>
            </a:r>
            <a:endParaRPr sz="2000" b="0" u="none" strike="noStrike" cap="none" dirty="0">
              <a:solidFill>
                <a:srgbClr val="595959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000" b="0" u="none" strike="noStrike" cap="none" dirty="0">
              <a:solidFill>
                <a:srgbClr val="595959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unwaith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1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eto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(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ychwanegu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at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ein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gwybodaeth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am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yr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adferf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“</a:t>
            </a:r>
            <a:r>
              <a:rPr lang="en-US" sz="2000" b="0" u="none" strike="noStrike" cap="none" dirty="0" err="1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unwaith</a:t>
            </a: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”)</a:t>
            </a:r>
            <a:endParaRPr sz="2000" b="0" u="none" strike="noStrike" cap="none" dirty="0">
              <a:solidFill>
                <a:srgbClr val="595959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u="none" strike="noStrike" cap="none" dirty="0">
                <a:solidFill>
                  <a:srgbClr val="595959"/>
                </a:solidFill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000" b="0" u="none" strike="noStrike" cap="none" dirty="0">
              <a:solidFill>
                <a:srgbClr val="595959"/>
              </a:solidFill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17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301" name="Google Shape;301;p4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 rot="746566">
            <a:off x="6974111" y="539516"/>
            <a:ext cx="1759887" cy="1294847"/>
          </a:xfrm>
          <a:prstGeom prst="rect">
            <a:avLst/>
          </a:prstGeom>
          <a:noFill/>
          <a:ln w="38100" cap="flat" cmpd="sng">
            <a:solidFill>
              <a:srgbClr val="FFC000"/>
            </a:solidFill>
            <a:prstDash val="solid"/>
            <a:round/>
            <a:headEnd type="none" w="sm" len="sm"/>
            <a:tailEnd type="none" w="sm" len="sm"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7BE0B66-5EC5-524E-A252-DC4B7CAB919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E95682F-DE55-CA47-8940-F5B68DFD5A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p42"/>
          <p:cNvSpPr txBox="1">
            <a:spLocks noGrp="1"/>
          </p:cNvSpPr>
          <p:nvPr>
            <p:ph idx="1"/>
          </p:nvPr>
        </p:nvSpPr>
        <p:spPr>
          <a:xfrm>
            <a:off x="317500" y="1728790"/>
            <a:ext cx="8712200" cy="41433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000" b="0" i="0" u="none" strike="noStrike" cap="none" dirty="0">
                <a:solidFill>
                  <a:srgbClr val="595959"/>
                </a:solidFill>
                <a:latin typeface="Cabin"/>
                <a:ea typeface="Cabin"/>
                <a:cs typeface="Cabin"/>
                <a:sym typeface="Cabin"/>
              </a:rPr>
              <a:t> 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Gellir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ffurfio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adferf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drwy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roi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o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flaen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ansoddair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e.e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Gweithiodd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pennaeth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gyflym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	</a:t>
            </a:r>
          </a:p>
          <a:p>
            <a:pPr marL="0" marR="0" lvl="0" indent="0" algn="ctr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lang="en-US" sz="10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n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yflym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disgrifio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gweithiodd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ac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mae’n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ateb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cwestiwn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: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Sut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 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Cyrhaeddodd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Huw y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cyfarfod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hwyr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. </a:t>
            </a:r>
            <a:endParaRPr lang="en-US" sz="2400" b="1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	</a:t>
            </a: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Mae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hwyr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disgrifio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cyrhaeddodd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ac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yn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ateb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 y </a:t>
            </a:r>
            <a:r>
              <a:rPr lang="en-US" sz="2400" b="0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cwestiwn</a:t>
            </a:r>
            <a:r>
              <a:rPr lang="en-US" sz="2400" b="0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: </a:t>
            </a:r>
            <a:r>
              <a:rPr lang="en-US" sz="2400" b="1" i="0" u="none" strike="noStrike" cap="none" dirty="0" err="1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Pryd</a:t>
            </a:r>
            <a:r>
              <a:rPr lang="en-US" sz="2400" b="1" i="0" u="none" strike="noStrike" cap="none" dirty="0">
                <a:latin typeface="Arial" panose="020B0604020202020204" pitchFamily="34" charset="0"/>
                <a:ea typeface="Cabin"/>
                <a:cs typeface="Arial" panose="020B0604020202020204" pitchFamily="34" charset="0"/>
                <a:sym typeface="Cabin"/>
              </a:rPr>
              <a:t>?</a:t>
            </a:r>
            <a:endParaRPr sz="2400" b="0" i="0" u="none" strike="noStrike" cap="none" dirty="0">
              <a:latin typeface="Arial" panose="020B0604020202020204" pitchFamily="34" charset="0"/>
              <a:ea typeface="Cabin"/>
              <a:cs typeface="Arial" panose="020B0604020202020204" pitchFamily="34" charset="0"/>
              <a:sym typeface="Cabin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dk2"/>
              </a:buClr>
              <a:buFont typeface="Arial"/>
              <a:buNone/>
            </a:pPr>
            <a:endParaRPr sz="2000" b="0" i="0" u="none" strike="noStrike" cap="none" dirty="0">
              <a:solidFill>
                <a:srgbClr val="595959"/>
              </a:solidFill>
              <a:latin typeface="Cabin"/>
              <a:ea typeface="Cabin"/>
              <a:cs typeface="Cabin"/>
              <a:sym typeface="Cabin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9F906F6-8DCD-FB4A-9761-E581AB30157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265F6EF-C9BE-BB44-B55C-A77356DB09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  <p:sp>
        <p:nvSpPr>
          <p:cNvPr id="9" name="Google Shape;299;p41">
            <a:extLst>
              <a:ext uri="{FF2B5EF4-FFF2-40B4-BE49-F238E27FC236}">
                <a16:creationId xmlns:a16="http://schemas.microsoft.com/office/drawing/2014/main" id="{A356A8A0-89E7-014B-A5EE-C592F4AEB44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8650" y="120054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u="sng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Adferf</a:t>
            </a:r>
            <a:r>
              <a:rPr lang="en-US" sz="4400" b="1" i="0" u="sng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/ </a:t>
            </a:r>
            <a:r>
              <a:rPr lang="en-US" sz="4400" b="1" u="sng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Adferfau</a:t>
            </a:r>
            <a:r>
              <a:rPr lang="en-US" sz="4400" b="0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  </a:t>
            </a:r>
            <a:br>
              <a:rPr lang="en-US" sz="4400" b="0" i="0" u="none" strike="noStrike" cap="none" dirty="0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r>
              <a:rPr lang="en-US" sz="4400" i="1" dirty="0">
                <a:latin typeface="Arial" panose="020B0604020202020204" pitchFamily="34" charset="0"/>
                <a:cs typeface="Arial" panose="020B0604020202020204" pitchFamily="34" charset="0"/>
              </a:rPr>
              <a:t>adverb/s</a:t>
            </a:r>
            <a:br>
              <a:rPr lang="en-US" sz="4400" b="1" i="0" u="sng" strike="noStrike" cap="none" dirty="0">
                <a:solidFill>
                  <a:schemeClr val="dk2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</a:br>
            <a:endParaRPr sz="4400" b="0" i="0" u="none" strike="noStrike" cap="none" dirty="0">
              <a:solidFill>
                <a:schemeClr val="dk2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43"/>
          <p:cNvSpPr txBox="1">
            <a:spLocks noGrp="1"/>
          </p:cNvSpPr>
          <p:nvPr>
            <p:ph type="title"/>
          </p:nvPr>
        </p:nvSpPr>
        <p:spPr>
          <a:xfrm>
            <a:off x="457200" y="468543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Font typeface="Impact"/>
              <a:buNone/>
            </a:pPr>
            <a:r>
              <a:rPr lang="en-US" sz="4400" b="1" i="0" u="none" strike="noStrike" cap="none" dirty="0" err="1"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Adolygu</a:t>
            </a:r>
            <a:br>
              <a:rPr lang="en-US" sz="4590" b="0" i="0" u="none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br>
              <a:rPr lang="en-US" sz="4590" b="0" i="0" u="none" strike="noStrike" cap="none" dirty="0">
                <a:solidFill>
                  <a:schemeClr val="dk2"/>
                </a:solidFill>
                <a:latin typeface="Impact"/>
                <a:ea typeface="Impact"/>
                <a:cs typeface="Impact"/>
                <a:sym typeface="Impact"/>
              </a:rPr>
            </a:br>
            <a:r>
              <a:rPr lang="en-US" sz="3600" b="0" i="0" u="none" strike="noStrike" cap="none" dirty="0">
                <a:solidFill>
                  <a:schemeClr val="dk2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  <a:hlinkClick r:id="rId3"/>
              </a:rPr>
              <a:t>https://quizizz.com/admin/quiz/5d7f9d4edd2b3b001ba6325a</a:t>
            </a:r>
            <a:r>
              <a:rPr lang="en-US" sz="3600" b="0" i="0" u="none" strike="noStrike" cap="none" dirty="0">
                <a:solidFill>
                  <a:schemeClr val="dk2"/>
                </a:solidFill>
                <a:latin typeface="Arial" panose="020B0604020202020204" pitchFamily="34" charset="0"/>
                <a:ea typeface="Impact"/>
                <a:cs typeface="Arial" panose="020B0604020202020204" pitchFamily="34" charset="0"/>
                <a:sym typeface="Impact"/>
              </a:rPr>
              <a:t> </a:t>
            </a:r>
            <a:endParaRPr sz="4590" b="0" i="0" u="none" strike="noStrike" cap="none" dirty="0">
              <a:solidFill>
                <a:schemeClr val="dk2"/>
              </a:solidFill>
              <a:latin typeface="Arial" panose="020B0604020202020204" pitchFamily="34" charset="0"/>
              <a:ea typeface="Impact"/>
              <a:cs typeface="Arial" panose="020B0604020202020204" pitchFamily="34" charset="0"/>
              <a:sym typeface="Impact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12A5A58-DE53-43BC-B6BF-622ACBFFA1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50" y="2937906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2FD2121-954E-AB43-9476-B1A60CA926B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11268CE-1D75-D542-AF53-6A76F74E5C7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5EF35E9-2F7F-6B49-A44B-C014619E4E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360"/>
          <a:stretch/>
        </p:blipFill>
        <p:spPr>
          <a:xfrm>
            <a:off x="0" y="6155336"/>
            <a:ext cx="9144000" cy="70266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0222855-67D4-7D43-99BC-4D5A277DE34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946" t="11272" r="11382" b="11709"/>
          <a:stretch/>
        </p:blipFill>
        <p:spPr>
          <a:xfrm>
            <a:off x="263236" y="637309"/>
            <a:ext cx="4932219" cy="4890655"/>
          </a:xfrm>
          <a:prstGeom prst="rect">
            <a:avLst/>
          </a:prstGeom>
          <a:ln w="76200">
            <a:solidFill>
              <a:srgbClr val="002060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D1588C1-EE22-1944-B285-97F102CA9E78}"/>
              </a:ext>
            </a:extLst>
          </p:cNvPr>
          <p:cNvSpPr txBox="1"/>
          <p:nvPr/>
        </p:nvSpPr>
        <p:spPr>
          <a:xfrm>
            <a:off x="5500255" y="1759527"/>
            <a:ext cx="3352800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 err="1"/>
              <a:t>Darlith</a:t>
            </a:r>
            <a:r>
              <a:rPr lang="en-US" sz="2800" b="1" u="sng" dirty="0"/>
              <a:t> </a:t>
            </a:r>
            <a:r>
              <a:rPr lang="en-US" sz="2800" b="1" u="sng" dirty="0" err="1"/>
              <a:t>nesaf</a:t>
            </a:r>
            <a:r>
              <a:rPr lang="en-US" sz="2800" b="1" u="sng" dirty="0"/>
              <a:t>:</a:t>
            </a:r>
          </a:p>
          <a:p>
            <a:pPr algn="ctr"/>
            <a:endParaRPr lang="en-US" sz="2800" b="1" dirty="0"/>
          </a:p>
          <a:p>
            <a:pPr algn="ctr"/>
            <a:r>
              <a:rPr lang="en-US" sz="2800" b="1" dirty="0" err="1"/>
              <a:t>Dydd</a:t>
            </a:r>
            <a:r>
              <a:rPr lang="en-US" sz="2800" b="1" dirty="0"/>
              <a:t> </a:t>
            </a:r>
            <a:r>
              <a:rPr lang="en-US" sz="2800" b="1" dirty="0" err="1"/>
              <a:t>Mercher</a:t>
            </a:r>
            <a:endParaRPr lang="en-US" sz="2800" b="1" dirty="0"/>
          </a:p>
          <a:p>
            <a:pPr algn="ctr"/>
            <a:endParaRPr lang="en-US" sz="2800" b="1" dirty="0"/>
          </a:p>
          <a:p>
            <a:pPr algn="ctr"/>
            <a:r>
              <a:rPr lang="en-US" sz="2800" b="1" dirty="0"/>
              <a:t>21.9.22 @ 9yb</a:t>
            </a:r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83BAD82-D516-9846-A765-1CF283C57D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27450" y="6292574"/>
            <a:ext cx="2520950" cy="393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55712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1071</TotalTime>
  <Words>1610</Words>
  <Application>Microsoft Office PowerPoint</Application>
  <PresentationFormat>Sioe Ar-sgrin (4:3)</PresentationFormat>
  <Paragraphs>275</Paragraphs>
  <Slides>47</Slides>
  <Notes>41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5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47</vt:i4>
      </vt:variant>
    </vt:vector>
  </HeadingPairs>
  <TitlesOfParts>
    <vt:vector size="53" baseType="lpstr">
      <vt:lpstr>Arial</vt:lpstr>
      <vt:lpstr>Calibri Light</vt:lpstr>
      <vt:lpstr>Impact</vt:lpstr>
      <vt:lpstr>Calibri</vt:lpstr>
      <vt:lpstr>Cabin</vt:lpstr>
      <vt:lpstr>Office Theme</vt:lpstr>
      <vt:lpstr>Cyflwyniad PowerPoint</vt:lpstr>
      <vt:lpstr>Cyflwyniad PowerPoint</vt:lpstr>
      <vt:lpstr>Cyflwyniad PowerPoint</vt:lpstr>
      <vt:lpstr>Nod</vt:lpstr>
      <vt:lpstr>Tasg gynhesu</vt:lpstr>
      <vt:lpstr>Beth yw ‘rhannau ymadrodd’?</vt:lpstr>
      <vt:lpstr>Ymarfer sydyn</vt:lpstr>
      <vt:lpstr>Enw / Enwau  Noun/s </vt:lpstr>
      <vt:lpstr>Geiriaduron defnyddiol i’r dosbarth  cynradd… </vt:lpstr>
      <vt:lpstr>Geiriaduron defnyddiol i’r dosbarth uwchradd (ac i chi) … </vt:lpstr>
      <vt:lpstr>Defnyddio geiriadur yn y dosbarth    </vt:lpstr>
      <vt:lpstr>Defnyddio geiriadur yn y dosbarth    </vt:lpstr>
      <vt:lpstr>Defnyddio geiriadur yn y dosbarth    </vt:lpstr>
      <vt:lpstr>Enw / Enwau  - Noun/s</vt:lpstr>
      <vt:lpstr>Rhagenw / Rhagenwau - Pronoun/s </vt:lpstr>
      <vt:lpstr>Eich cyfle chi ….</vt:lpstr>
      <vt:lpstr>Ansoddair / Ansoddeiriau    adjective/s   </vt:lpstr>
      <vt:lpstr>Cystadleuaeth …  SAWL ANSODDAIR?</vt:lpstr>
      <vt:lpstr>Cyflwyniad PowerPoint</vt:lpstr>
      <vt:lpstr>Gorffennwch y frawddeg ...</vt:lpstr>
      <vt:lpstr>Gorffennwch y frawddeg ...</vt:lpstr>
      <vt:lpstr>Gorffennwch y frawddeg ...</vt:lpstr>
      <vt:lpstr>Gorffennwch y frawddeg ...</vt:lpstr>
      <vt:lpstr>Arddodiad / Arddodiaid Preposition/s</vt:lpstr>
      <vt:lpstr>Bannod (Y Fannod)     the article </vt:lpstr>
      <vt:lpstr>Berfenw / Berfenwau   infinitive/s  /  verb-nouns </vt:lpstr>
      <vt:lpstr>Cyflwyniad PowerPoint</vt:lpstr>
      <vt:lpstr>Cyflwyniad PowerPoint</vt:lpstr>
      <vt:lpstr>Goddrych a Gwrthrych Berf    subject and object of the verb </vt:lpstr>
      <vt:lpstr>Rhowch gynnig arni!</vt:lpstr>
      <vt:lpstr>Rhowch gynnig arni!</vt:lpstr>
      <vt:lpstr>Rhowch gynnig arni!</vt:lpstr>
      <vt:lpstr>Cyflwyniad PowerPoint</vt:lpstr>
      <vt:lpstr>Cyflwyniad PowerPoint</vt:lpstr>
      <vt:lpstr>Rhowch gynnig arni!</vt:lpstr>
      <vt:lpstr>Tasg </vt:lpstr>
      <vt:lpstr>CHWAP!</vt:lpstr>
      <vt:lpstr>Pa un yw’r enw?</vt:lpstr>
      <vt:lpstr>Pa un yw’r ansoddair?</vt:lpstr>
      <vt:lpstr>Pa un yw’r berfenw?</vt:lpstr>
      <vt:lpstr>Pa un yw’r berfenw?</vt:lpstr>
      <vt:lpstr>Pa un yw’r ferf?</vt:lpstr>
      <vt:lpstr>Pa un yw’r cysylltair?</vt:lpstr>
      <vt:lpstr>Adferf / Adferfau    adverb/s </vt:lpstr>
      <vt:lpstr>Adferf / Adferfau    adverb/s </vt:lpstr>
      <vt:lpstr>Adolygu  https://quizizz.com/admin/quiz/5d7f9d4edd2b3b001ba6325a </vt:lpstr>
      <vt:lpstr>Cyflwyniad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RHANNAU YMADRODD</dc:title>
  <dc:creator>Aled P Williams</dc:creator>
  <cp:lastModifiedBy>Aled P Williams</cp:lastModifiedBy>
  <cp:revision>54</cp:revision>
  <cp:lastPrinted>2020-09-21T12:40:05Z</cp:lastPrinted>
  <dcterms:modified xsi:type="dcterms:W3CDTF">2022-09-22T08:22:22Z</dcterms:modified>
</cp:coreProperties>
</file>