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79" r:id="rId2"/>
    <p:sldId id="457" r:id="rId3"/>
    <p:sldId id="456" r:id="rId4"/>
    <p:sldId id="441" r:id="rId5"/>
    <p:sldId id="462" r:id="rId6"/>
    <p:sldId id="442" r:id="rId7"/>
    <p:sldId id="428" r:id="rId8"/>
    <p:sldId id="426" r:id="rId9"/>
    <p:sldId id="430" r:id="rId10"/>
    <p:sldId id="452" r:id="rId11"/>
    <p:sldId id="439" r:id="rId12"/>
    <p:sldId id="429" r:id="rId13"/>
    <p:sldId id="463" r:id="rId14"/>
    <p:sldId id="361" r:id="rId15"/>
    <p:sldId id="460" r:id="rId16"/>
    <p:sldId id="459" r:id="rId17"/>
    <p:sldId id="458" r:id="rId18"/>
    <p:sldId id="434" r:id="rId19"/>
    <p:sldId id="256" r:id="rId20"/>
    <p:sldId id="454" r:id="rId21"/>
    <p:sldId id="455" r:id="rId22"/>
    <p:sldId id="432" r:id="rId23"/>
    <p:sldId id="449" r:id="rId24"/>
    <p:sldId id="438" r:id="rId25"/>
    <p:sldId id="427" r:id="rId26"/>
    <p:sldId id="450" r:id="rId27"/>
    <p:sldId id="433" r:id="rId28"/>
    <p:sldId id="431" r:id="rId29"/>
    <p:sldId id="451" r:id="rId30"/>
    <p:sldId id="437" r:id="rId31"/>
    <p:sldId id="436" r:id="rId32"/>
    <p:sldId id="444" r:id="rId33"/>
    <p:sldId id="435" r:id="rId34"/>
    <p:sldId id="443" r:id="rId35"/>
    <p:sldId id="453" r:id="rId36"/>
    <p:sldId id="446" r:id="rId37"/>
    <p:sldId id="447" r:id="rId38"/>
    <p:sldId id="448" r:id="rId3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592"/>
    <p:restoredTop sz="96296"/>
  </p:normalViewPr>
  <p:slideViewPr>
    <p:cSldViewPr snapToGrid="0" snapToObjects="1">
      <p:cViewPr varScale="1">
        <p:scale>
          <a:sx n="128" d="100"/>
          <a:sy n="128" d="100"/>
        </p:scale>
        <p:origin x="224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" d="1"/>
        <a:sy n="1" d="1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98CEE7-9D4A-1D42-A323-7E8F3D7449F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900DA5A-4B5D-C648-9D6B-74A3469B49E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7663D8-C1A9-5448-AD9F-D5421DDAA8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6301D2-9D02-5F41-A1F0-229AE6DCD7E0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500180-E223-6641-9544-437A45489B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BB0D23-EEC4-C84D-8CED-0CE27D03B7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C6FFD-92FE-034C-BAA3-7332FCD263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11290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120C49-8453-774C-8FF6-C40EBD336B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A6C7D5-E0E6-CC46-8F1A-CE3BE23A62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6CFF5C-B46E-CA4B-9DF9-DBAB9FC610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6301D2-9D02-5F41-A1F0-229AE6DCD7E0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91ED96-2F08-9947-AD4A-A189B46F1F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638380-114E-554A-8AA1-C274351048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C6FFD-92FE-034C-BAA3-7332FCD263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77230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ACECD5-2DE4-244C-855E-E8E4D9118F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7B2918-F006-114E-B974-87F31BCEE6B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8003B4-C116-B448-9D41-8471DAA60D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6301D2-9D02-5F41-A1F0-229AE6DCD7E0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4A56FC-10EE-634B-92BC-6DC9A9D883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C1EBEB-B556-2A4A-B339-7D8EC6D40F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C6FFD-92FE-034C-BAA3-7332FCD263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21030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DD5CFA-2799-564D-A5A4-247A689CA1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76C880-BB9A-C742-B8D4-5FB1A4502CE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5E51E2-96AB-1443-B824-457F64E4AA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AEA14E4-853D-9341-8D4C-9C7F85F069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6301D2-9D02-5F41-A1F0-229AE6DCD7E0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4187645-C922-FB43-893D-273DCCB325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DE6F04-EB0B-734F-B5B5-62D4BE149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C6FFD-92FE-034C-BAA3-7332FCD263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66943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81C635-76CB-6B45-BEA6-A20F069BA3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A59A38-728D-5743-9727-640948610E1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3946576-6D49-354C-913E-D064A03879C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BF384E7-9B49-1040-AFDC-557B5B3C30D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63EB82B-486F-7545-B593-F33B4CF9A91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F035FB9-7795-3B4E-8F57-3CFC7096FC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6301D2-9D02-5F41-A1F0-229AE6DCD7E0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BF2A686-0EF8-584F-BFBD-913668F9E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5139843-0CA9-AB4C-9A81-D58E64D8ED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C6FFD-92FE-034C-BAA3-7332FCD263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72049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61E1E5-B2FB-4E47-93E8-8694E9F371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E107BF6-ED04-B24A-A074-F3369E5CC1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6301D2-9D02-5F41-A1F0-229AE6DCD7E0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EF6CD82-C9F0-654E-8987-AC8A9D46B2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C8C1DED-91FF-4643-A8A0-C676864FFD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C6FFD-92FE-034C-BAA3-7332FCD263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89591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86784F7-D80F-9D4A-BDFD-BD27C18EC9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6301D2-9D02-5F41-A1F0-229AE6DCD7E0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A87D2-3057-7949-912D-6A6A2E5F8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522455B-01AC-9641-A83D-79793AF584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C6FFD-92FE-034C-BAA3-7332FCD263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43729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F2D741-8C65-2646-B9BF-E6C6E497A3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A7006F-C126-5141-9C51-959BB4A2E0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60035E4-2C3F-3141-BE7C-E988C746129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24077F6-3CF4-5D49-A135-5CA21BFC55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6301D2-9D02-5F41-A1F0-229AE6DCD7E0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D1CA2F7-BE4E-574B-801D-EE0F9BCEB4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33E9601-3A15-2840-AD2E-784ECB412C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C6FFD-92FE-034C-BAA3-7332FCD263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58059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839959-61B5-8C45-8C03-3E2498F932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AED5751-E8B6-E14C-8180-5B8E7D571EA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4E1F7EB-E836-8346-9658-87095E7FE3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D2191B1-ED40-144C-A341-8ACB9140D1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6301D2-9D02-5F41-A1F0-229AE6DCD7E0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FDBB8D-07E9-2D45-A220-D86D34C614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68DAE6-A482-534B-A3ED-142D304ECE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C6FFD-92FE-034C-BAA3-7332FCD263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0529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766BD-F1EC-9848-86DA-16EE58CAE3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682641B-1B42-5A4D-9C1D-3D7F8DDC599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FE35D2-BF44-3646-BF3B-F84F7D1724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6301D2-9D02-5F41-A1F0-229AE6DCD7E0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2A0785-44F7-DA4B-9753-05BB321730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A9B1D4-1BB2-084D-A9E5-F744506287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C6FFD-92FE-034C-BAA3-7332FCD263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26329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65BA9FB-2F81-894E-99EF-E7AC22DC7D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935225E-7A11-124B-A043-626335EC0DB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671D45-3508-A345-BE2E-7DE0FB3A04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6301D2-9D02-5F41-A1F0-229AE6DCD7E0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852929-6CBE-854E-B37F-859BD2240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AE1103-083A-4E48-8163-A1E2A5B5B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5C6FFD-92FE-034C-BAA3-7332FCD263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83090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3099B2-0385-CA4E-8A94-B7454CFFF5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2CFE771-5F4B-C04D-BB02-BBE7C76041D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B742B0-81D1-9748-8DB0-953D8A1D6B2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6301D2-9D02-5F41-A1F0-229AE6DCD7E0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F0858B-3535-E84C-B646-91124D5087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9BFB14-F02B-1245-B1E3-F353F65EC44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5C6FFD-92FE-034C-BAA3-7332FCD263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20457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image" Target="../media/image13.jpeg"/><Relationship Id="rId7" Type="http://schemas.openxmlformats.org/officeDocument/2006/relationships/image" Target="../media/image17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6.pn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gif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DEAFE8D-F7D0-F140-8113-E01D2A41B7B5}"/>
              </a:ext>
            </a:extLst>
          </p:cNvPr>
          <p:cNvSpPr txBox="1"/>
          <p:nvPr/>
        </p:nvSpPr>
        <p:spPr>
          <a:xfrm>
            <a:off x="1164063" y="1539330"/>
            <a:ext cx="986387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/>
              <a:t>OME Electromagnetic Radiation</a:t>
            </a:r>
          </a:p>
          <a:p>
            <a:pPr algn="ctr"/>
            <a:r>
              <a:rPr lang="en-GB" sz="3600" dirty="0"/>
              <a:t> </a:t>
            </a:r>
          </a:p>
          <a:p>
            <a:pPr algn="ctr"/>
            <a:r>
              <a:rPr lang="en-GB" sz="3600" dirty="0"/>
              <a:t>Lecture 3</a:t>
            </a:r>
          </a:p>
          <a:p>
            <a:pPr algn="ctr"/>
            <a:endParaRPr lang="en-GB" sz="3600" dirty="0"/>
          </a:p>
          <a:p>
            <a:pPr algn="ctr"/>
            <a:r>
              <a:rPr lang="en-GB" sz="3600" dirty="0"/>
              <a:t>Magnetism</a:t>
            </a:r>
          </a:p>
          <a:p>
            <a:pPr algn="ctr"/>
            <a:endParaRPr lang="en-GB" sz="3600" dirty="0"/>
          </a:p>
          <a:p>
            <a:pPr algn="ctr"/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5991108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Shape, arrow&#10;&#10;Description automatically generated">
            <a:extLst>
              <a:ext uri="{FF2B5EF4-FFF2-40B4-BE49-F238E27FC236}">
                <a16:creationId xmlns:a16="http://schemas.microsoft.com/office/drawing/2014/main" id="{E1C587F7-A0F7-8D9B-6DC8-7A0E21CF8D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32453" y="1866454"/>
            <a:ext cx="9362660" cy="4681330"/>
          </a:xfrm>
          <a:prstGeom prst="rect">
            <a:avLst/>
          </a:prstGeom>
        </p:spPr>
      </p:pic>
      <p:sp>
        <p:nvSpPr>
          <p:cNvPr id="9" name="Rectangle 4">
            <a:extLst>
              <a:ext uri="{FF2B5EF4-FFF2-40B4-BE49-F238E27FC236}">
                <a16:creationId xmlns:a16="http://schemas.microsoft.com/office/drawing/2014/main" id="{DF919B13-0E64-FEBF-242C-076488FB48C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8484" y="311488"/>
            <a:ext cx="8496944" cy="1111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GB" b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We observe that the needle of compass placed in a magnetic field is deflected as shown here</a:t>
            </a:r>
          </a:p>
        </p:txBody>
      </p:sp>
    </p:spTree>
    <p:extLst>
      <p:ext uri="{BB962C8B-B14F-4D97-AF65-F5344CB8AC3E}">
        <p14:creationId xmlns:p14="http://schemas.microsoft.com/office/powerpoint/2010/main" val="14310390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4">
            <a:extLst>
              <a:ext uri="{FF2B5EF4-FFF2-40B4-BE49-F238E27FC236}">
                <a16:creationId xmlns:a16="http://schemas.microsoft.com/office/drawing/2014/main" id="{BEADB950-C774-7048-B4B7-E0FBE352B4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8484" y="311488"/>
            <a:ext cx="8496944" cy="1111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GB" b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We observe that iron filing sprinkled onto paper above a magnet form a pattern</a:t>
            </a:r>
          </a:p>
        </p:txBody>
      </p:sp>
      <p:pic>
        <p:nvPicPr>
          <p:cNvPr id="4" name="Picture 3" descr="A picture containing mammal, open, hedgehog, close&#10;&#10;Description automatically generated">
            <a:extLst>
              <a:ext uri="{FF2B5EF4-FFF2-40B4-BE49-F238E27FC236}">
                <a16:creationId xmlns:a16="http://schemas.microsoft.com/office/drawing/2014/main" id="{DCE310A6-4DB0-A265-E8EF-6C6CCC24B7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4774" y="1522066"/>
            <a:ext cx="7395817" cy="50439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28304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4">
            <a:extLst>
              <a:ext uri="{FF2B5EF4-FFF2-40B4-BE49-F238E27FC236}">
                <a16:creationId xmlns:a16="http://schemas.microsoft.com/office/drawing/2014/main" id="{BEADB950-C774-7048-B4B7-E0FBE352B4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8484" y="410878"/>
            <a:ext cx="8496944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r>
              <a:rPr lang="en-GB" b="0" dirty="0"/>
              <a:t>Magnetic field </a:t>
            </a:r>
            <a:r>
              <a:rPr lang="en-GB" b="0" i="1" dirty="0"/>
              <a:t>H</a:t>
            </a:r>
            <a:r>
              <a:rPr lang="en-GB" b="0" dirty="0"/>
              <a:t> and magnetic flux </a:t>
            </a:r>
            <a:r>
              <a:rPr lang="en-GB" b="0" i="1" dirty="0"/>
              <a:t>B</a:t>
            </a:r>
          </a:p>
        </p:txBody>
      </p:sp>
      <p:pic>
        <p:nvPicPr>
          <p:cNvPr id="7170" name="Picture 2" descr="Magnetism">
            <a:extLst>
              <a:ext uri="{FF2B5EF4-FFF2-40B4-BE49-F238E27FC236}">
                <a16:creationId xmlns:a16="http://schemas.microsoft.com/office/drawing/2014/main" id="{1FE90D3E-0F83-174E-95CF-4919B58B71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975103" y="1256164"/>
            <a:ext cx="8670299" cy="4571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622465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4">
            <a:extLst>
              <a:ext uri="{FF2B5EF4-FFF2-40B4-BE49-F238E27FC236}">
                <a16:creationId xmlns:a16="http://schemas.microsoft.com/office/drawing/2014/main" id="{BEADB950-C774-7048-B4B7-E0FBE352B4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8484" y="410878"/>
            <a:ext cx="8496944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r>
              <a:rPr lang="en-GB" b="0" dirty="0"/>
              <a:t>Magnetic field </a:t>
            </a:r>
            <a:r>
              <a:rPr lang="en-GB" b="0" i="1" dirty="0"/>
              <a:t>H</a:t>
            </a:r>
            <a:r>
              <a:rPr lang="en-GB" b="0" dirty="0"/>
              <a:t> and magnetic flux </a:t>
            </a:r>
            <a:r>
              <a:rPr lang="en-GB" b="0" i="1" dirty="0"/>
              <a:t>B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D6F5184-5BA3-EDC0-6D7D-64D3AE0B3380}"/>
              </a:ext>
            </a:extLst>
          </p:cNvPr>
          <p:cNvSpPr txBox="1"/>
          <p:nvPr/>
        </p:nvSpPr>
        <p:spPr>
          <a:xfrm>
            <a:off x="658484" y="1449335"/>
            <a:ext cx="11027010" cy="37548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dirty="0">
                <a:latin typeface="Helvetica" pitchFamily="2" charset="0"/>
              </a:rPr>
              <a:t>A</a:t>
            </a:r>
            <a:r>
              <a:rPr lang="en-GB" b="0" i="0" u="none" strike="noStrike" dirty="0">
                <a:effectLst/>
                <a:latin typeface="Helvetica" pitchFamily="2" charset="0"/>
              </a:rPr>
              <a:t> magnetic field has two different attributes: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dirty="0">
              <a:latin typeface="Helvetica" pitchFamily="2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effectLst/>
                <a:latin typeface="Helvetica" pitchFamily="2" charset="0"/>
              </a:rPr>
              <a:t>   The "magnetic field strength".  Usually given the symbol </a:t>
            </a:r>
            <a:r>
              <a:rPr lang="en-GB" b="0" i="1" u="none" strike="noStrike" dirty="0">
                <a:effectLst/>
                <a:latin typeface="Helvetica" pitchFamily="2" charset="0"/>
              </a:rPr>
              <a:t>H</a:t>
            </a:r>
            <a:r>
              <a:rPr lang="en-GB" b="0" i="0" u="none" strike="noStrike" dirty="0">
                <a:effectLst/>
                <a:latin typeface="Helvetica" pitchFamily="2" charset="0"/>
              </a:rPr>
              <a:t>.  Measured in amps per metre (A/m).</a:t>
            </a:r>
          </a:p>
          <a:p>
            <a:pPr algn="l"/>
            <a:endParaRPr lang="en-GB" b="0" i="0" u="none" strike="noStrike" dirty="0">
              <a:effectLst/>
              <a:latin typeface="Helvetica" pitchFamily="2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effectLst/>
                <a:latin typeface="Helvetica" pitchFamily="2" charset="0"/>
              </a:rPr>
              <a:t>    The "magnetic flux density".  Usually given the symbol </a:t>
            </a:r>
            <a:r>
              <a:rPr lang="en-GB" b="0" i="1" u="none" strike="noStrike" dirty="0">
                <a:effectLst/>
                <a:latin typeface="Helvetica" pitchFamily="2" charset="0"/>
              </a:rPr>
              <a:t>B</a:t>
            </a:r>
            <a:r>
              <a:rPr lang="en-GB" b="0" i="0" u="none" strike="noStrike" dirty="0">
                <a:effectLst/>
                <a:latin typeface="Helvetica" pitchFamily="2" charset="0"/>
              </a:rPr>
              <a:t>.  Measured in </a:t>
            </a:r>
            <a:r>
              <a:rPr lang="en-GB" dirty="0" err="1">
                <a:latin typeface="Helvetica" pitchFamily="2" charset="0"/>
              </a:rPr>
              <a:t>T</a:t>
            </a:r>
            <a:r>
              <a:rPr lang="en-GB" b="0" i="0" u="none" strike="noStrike" dirty="0" err="1">
                <a:effectLst/>
                <a:latin typeface="Helvetica" pitchFamily="2" charset="0"/>
              </a:rPr>
              <a:t>eslas</a:t>
            </a:r>
            <a:endParaRPr lang="en-GB" b="0" i="0" u="none" strike="noStrike" dirty="0">
              <a:effectLst/>
              <a:latin typeface="Helvetica" pitchFamily="2" charset="0"/>
            </a:endParaRPr>
          </a:p>
          <a:p>
            <a:pPr algn="l"/>
            <a:endParaRPr lang="en-GB" b="0" i="0" u="none" strike="noStrike" dirty="0">
              <a:effectLst/>
              <a:latin typeface="Helvetica" pitchFamily="2" charset="0"/>
            </a:endParaRPr>
          </a:p>
          <a:p>
            <a:pPr algn="l"/>
            <a:r>
              <a:rPr lang="en-GB" b="0" i="0" u="none" strike="noStrike" dirty="0">
                <a:effectLst/>
                <a:latin typeface="Helvetica" pitchFamily="2" charset="0"/>
              </a:rPr>
              <a:t>In electromagnetism theory, it is absolutely clear that these are different quantities and you need to be precise about which you are measuring</a:t>
            </a:r>
            <a:r>
              <a:rPr lang="en-GB" dirty="0">
                <a:latin typeface="Helvetica" pitchFamily="2" charset="0"/>
              </a:rPr>
              <a:t>, b</a:t>
            </a:r>
            <a:r>
              <a:rPr lang="en-GB" b="0" i="0" u="none" strike="noStrike" dirty="0">
                <a:effectLst/>
                <a:latin typeface="Helvetica" pitchFamily="2" charset="0"/>
              </a:rPr>
              <a:t>ut for many practical purposes, the two are related by a simple numerical relationship:</a:t>
            </a:r>
            <a:endParaRPr lang="en-GB" dirty="0">
              <a:latin typeface="Helvetica" pitchFamily="2" charset="0"/>
            </a:endParaRPr>
          </a:p>
          <a:p>
            <a:pPr algn="l"/>
            <a:endParaRPr lang="en-GB" b="0" i="0" u="none" strike="noStrike" dirty="0">
              <a:effectLst/>
              <a:latin typeface="Helvetica" pitchFamily="2" charset="0"/>
            </a:endParaRPr>
          </a:p>
          <a:p>
            <a:pPr algn="l"/>
            <a:r>
              <a:rPr lang="en-GB" b="0" i="0" u="none" strike="noStrike" dirty="0">
                <a:effectLst/>
                <a:latin typeface="Helvetica" pitchFamily="2" charset="0"/>
              </a:rPr>
              <a:t>                                                                         </a:t>
            </a:r>
            <a:r>
              <a:rPr lang="en-GB" sz="4000" b="0" i="0" u="none" strike="noStrike" dirty="0">
                <a:effectLst/>
                <a:latin typeface="Helvetica" pitchFamily="2" charset="0"/>
              </a:rPr>
              <a:t>B=</a:t>
            </a:r>
            <a:r>
              <a:rPr lang="el-GR" sz="4000" b="0" i="0" u="none" strike="noStrike" dirty="0">
                <a:effectLst/>
                <a:latin typeface="Helvetica" pitchFamily="2" charset="0"/>
              </a:rPr>
              <a:t>μ</a:t>
            </a:r>
            <a:r>
              <a:rPr lang="el-GR" sz="4000" b="0" i="0" u="none" strike="noStrike" baseline="-25000" dirty="0">
                <a:effectLst/>
                <a:latin typeface="Helvetica" pitchFamily="2" charset="0"/>
              </a:rPr>
              <a:t>0</a:t>
            </a:r>
            <a:r>
              <a:rPr lang="en-GB" sz="4000" b="0" i="0" u="none" strike="noStrike" dirty="0">
                <a:effectLst/>
                <a:latin typeface="Helvetica" pitchFamily="2" charset="0"/>
              </a:rPr>
              <a:t>H</a:t>
            </a:r>
            <a:endParaRPr lang="en-GB" dirty="0">
              <a:latin typeface="Helvetica" pitchFamily="2" charset="0"/>
            </a:endParaRPr>
          </a:p>
          <a:p>
            <a:pPr algn="l"/>
            <a:endParaRPr lang="en-GB" b="0" i="0" u="none" strike="noStrike" dirty="0">
              <a:effectLst/>
              <a:latin typeface="Helvetica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35755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4">
            <a:extLst>
              <a:ext uri="{FF2B5EF4-FFF2-40B4-BE49-F238E27FC236}">
                <a16:creationId xmlns:a16="http://schemas.microsoft.com/office/drawing/2014/main" id="{BEADB950-C774-7048-B4B7-E0FBE352B4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8484" y="410878"/>
            <a:ext cx="8496944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r>
              <a:rPr lang="en-GB" b="0" dirty="0"/>
              <a:t>Magnetic permeability</a:t>
            </a:r>
            <a:endParaRPr lang="en-GB" b="0" i="1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32B1FE1-C5F9-E247-B17A-2040B0A9E8AB}"/>
              </a:ext>
            </a:extLst>
          </p:cNvPr>
          <p:cNvSpPr/>
          <p:nvPr/>
        </p:nvSpPr>
        <p:spPr>
          <a:xfrm>
            <a:off x="658484" y="1490008"/>
            <a:ext cx="10594848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/>
              <a:t>The magnetic permeability of a material is the degree to which it can be magnetised. In other word magnetic permeability is defined as the ratio of magnetic flux density (B) of a material to its electro-magnetizing force (H). Permeability is typically represented by the Greek letter </a:t>
            </a:r>
            <a:r>
              <a:rPr lang="el-GR" sz="2400" dirty="0"/>
              <a:t>μ. </a:t>
            </a:r>
            <a:endParaRPr lang="en-GB" sz="2400" dirty="0"/>
          </a:p>
          <a:p>
            <a:endParaRPr lang="en-GB" sz="2400" dirty="0"/>
          </a:p>
        </p:txBody>
      </p:sp>
      <p:pic>
        <p:nvPicPr>
          <p:cNvPr id="8" name="Picture 7" descr="Diagram&#10;&#10;Description automatically generated">
            <a:extLst>
              <a:ext uri="{FF2B5EF4-FFF2-40B4-BE49-F238E27FC236}">
                <a16:creationId xmlns:a16="http://schemas.microsoft.com/office/drawing/2014/main" id="{667B11E8-410E-9545-B1A6-0CD6EB2FA3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04736" y="3194464"/>
            <a:ext cx="2332031" cy="1938992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4A5D68E7-0C19-0445-8ECD-339BA922D9A8}"/>
              </a:ext>
            </a:extLst>
          </p:cNvPr>
          <p:cNvSpPr/>
          <p:nvPr/>
        </p:nvSpPr>
        <p:spPr>
          <a:xfrm>
            <a:off x="2724093" y="4057048"/>
            <a:ext cx="188064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</a:rPr>
              <a:t>Permeability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1453974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What is the origin of magnetism? - Quora">
            <a:extLst>
              <a:ext uri="{FF2B5EF4-FFF2-40B4-BE49-F238E27FC236}">
                <a16:creationId xmlns:a16="http://schemas.microsoft.com/office/drawing/2014/main" id="{B2FBB73F-E1CD-F548-8923-2CFDD05EA1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98299" y="759968"/>
            <a:ext cx="9995402" cy="5628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382547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ferromagnetic materials">
            <a:extLst>
              <a:ext uri="{FF2B5EF4-FFF2-40B4-BE49-F238E27FC236}">
                <a16:creationId xmlns:a16="http://schemas.microsoft.com/office/drawing/2014/main" id="{F6A441CD-8A22-0143-A5F3-05DDE81EF22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827475" y="1451719"/>
            <a:ext cx="10537050" cy="37107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4">
            <a:extLst>
              <a:ext uri="{FF2B5EF4-FFF2-40B4-BE49-F238E27FC236}">
                <a16:creationId xmlns:a16="http://schemas.microsoft.com/office/drawing/2014/main" id="{D5EE26D2-0199-B942-AE95-C85F45F1FAA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8484" y="410878"/>
            <a:ext cx="8496944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GB" b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Domain alignment</a:t>
            </a:r>
          </a:p>
        </p:txBody>
      </p:sp>
    </p:spTree>
    <p:extLst>
      <p:ext uri="{BB962C8B-B14F-4D97-AF65-F5344CB8AC3E}">
        <p14:creationId xmlns:p14="http://schemas.microsoft.com/office/powerpoint/2010/main" val="39818977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4">
            <a:extLst>
              <a:ext uri="{FF2B5EF4-FFF2-40B4-BE49-F238E27FC236}">
                <a16:creationId xmlns:a16="http://schemas.microsoft.com/office/drawing/2014/main" id="{BEADB950-C774-7048-B4B7-E0FBE352B4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8484" y="410878"/>
            <a:ext cx="8496944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GB" b="0" dirty="0"/>
              <a:t>Ferro-magnetism – permanent magnets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49701E5-B369-FF46-AA80-49B533389800}"/>
              </a:ext>
            </a:extLst>
          </p:cNvPr>
          <p:cNvSpPr/>
          <p:nvPr/>
        </p:nvSpPr>
        <p:spPr>
          <a:xfrm>
            <a:off x="658484" y="1564285"/>
            <a:ext cx="3169920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/>
              <a:t>Iron.</a:t>
            </a:r>
          </a:p>
          <a:p>
            <a:r>
              <a:rPr lang="en-GB" sz="2800" dirty="0"/>
              <a:t>Cobalt</a:t>
            </a:r>
          </a:p>
          <a:p>
            <a:r>
              <a:rPr lang="en-GB" sz="2800" dirty="0"/>
              <a:t>Nickel</a:t>
            </a:r>
          </a:p>
          <a:p>
            <a:r>
              <a:rPr lang="en-GB" sz="2800" dirty="0"/>
              <a:t>Gadolinium</a:t>
            </a:r>
          </a:p>
          <a:p>
            <a:r>
              <a:rPr lang="en-GB" sz="2800" dirty="0"/>
              <a:t>Neodymium</a:t>
            </a:r>
          </a:p>
          <a:p>
            <a:r>
              <a:rPr lang="en-GB" sz="2800" dirty="0"/>
              <a:t>Samarium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2920EB7-707A-D84A-97D2-7ECF6B633111}"/>
              </a:ext>
            </a:extLst>
          </p:cNvPr>
          <p:cNvSpPr txBox="1"/>
          <p:nvPr/>
        </p:nvSpPr>
        <p:spPr>
          <a:xfrm>
            <a:off x="658484" y="4572000"/>
            <a:ext cx="422724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/>
              <a:t>What is the Curie Temperature?</a:t>
            </a:r>
          </a:p>
          <a:p>
            <a:endParaRPr lang="en-GB" sz="2400" dirty="0"/>
          </a:p>
          <a:p>
            <a:r>
              <a:rPr lang="en-GB" sz="2400" dirty="0"/>
              <a:t>Is stainless steel magnetic?</a:t>
            </a:r>
          </a:p>
        </p:txBody>
      </p:sp>
    </p:spTree>
    <p:extLst>
      <p:ext uri="{BB962C8B-B14F-4D97-AF65-F5344CB8AC3E}">
        <p14:creationId xmlns:p14="http://schemas.microsoft.com/office/powerpoint/2010/main" val="20887356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4">
            <a:extLst>
              <a:ext uri="{FF2B5EF4-FFF2-40B4-BE49-F238E27FC236}">
                <a16:creationId xmlns:a16="http://schemas.microsoft.com/office/drawing/2014/main" id="{BEADB950-C774-7048-B4B7-E0FBE352B4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8484" y="410878"/>
            <a:ext cx="8496944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GB" b="0" dirty="0"/>
              <a:t>Ferro-magnetism – crystal structure</a:t>
            </a:r>
          </a:p>
        </p:txBody>
      </p:sp>
      <p:pic>
        <p:nvPicPr>
          <p:cNvPr id="5" name="Picture 4" descr="Chart, radar chart&#10;&#10;Description automatically generated">
            <a:extLst>
              <a:ext uri="{FF2B5EF4-FFF2-40B4-BE49-F238E27FC236}">
                <a16:creationId xmlns:a16="http://schemas.microsoft.com/office/drawing/2014/main" id="{F54EA8FA-1529-7A46-B17A-677363DE4B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84" y="1311704"/>
            <a:ext cx="4483100" cy="53467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623881E-FBA3-2A43-9F33-593F60B6D987}"/>
              </a:ext>
            </a:extLst>
          </p:cNvPr>
          <p:cNvSpPr txBox="1"/>
          <p:nvPr/>
        </p:nvSpPr>
        <p:spPr>
          <a:xfrm>
            <a:off x="5572897" y="2088292"/>
            <a:ext cx="4184287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Face-centred cubic FCC – non-magnetic</a:t>
            </a:r>
          </a:p>
          <a:p>
            <a:endParaRPr lang="en-GB" dirty="0"/>
          </a:p>
          <a:p>
            <a:r>
              <a:rPr lang="en-GB" dirty="0"/>
              <a:t>e.g. Austenitic stainless ‘marine grade’ 316</a:t>
            </a:r>
          </a:p>
          <a:p>
            <a:endParaRPr lang="en-GB" dirty="0"/>
          </a:p>
          <a:p>
            <a:r>
              <a:rPr lang="en-GB" dirty="0"/>
              <a:t>iron / chromium / nickel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A137BF4-F5B7-A74D-8C90-E0EDE9768CAB}"/>
              </a:ext>
            </a:extLst>
          </p:cNvPr>
          <p:cNvSpPr txBox="1"/>
          <p:nvPr/>
        </p:nvSpPr>
        <p:spPr>
          <a:xfrm>
            <a:off x="5572897" y="4744995"/>
            <a:ext cx="3482300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Body-centred cubic BCC magnetic</a:t>
            </a:r>
          </a:p>
          <a:p>
            <a:endParaRPr lang="en-GB" dirty="0"/>
          </a:p>
          <a:p>
            <a:r>
              <a:rPr lang="en-GB" dirty="0"/>
              <a:t>e.g. Ferritic stainless steel alloy 409</a:t>
            </a:r>
          </a:p>
          <a:p>
            <a:endParaRPr lang="en-GB" dirty="0"/>
          </a:p>
          <a:p>
            <a:r>
              <a:rPr lang="en-GB" dirty="0"/>
              <a:t>Iron / chromium</a:t>
            </a:r>
          </a:p>
        </p:txBody>
      </p:sp>
    </p:spTree>
    <p:extLst>
      <p:ext uri="{BB962C8B-B14F-4D97-AF65-F5344CB8AC3E}">
        <p14:creationId xmlns:p14="http://schemas.microsoft.com/office/powerpoint/2010/main" val="24844260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4">
            <a:extLst>
              <a:ext uri="{FF2B5EF4-FFF2-40B4-BE49-F238E27FC236}">
                <a16:creationId xmlns:a16="http://schemas.microsoft.com/office/drawing/2014/main" id="{BEADB950-C774-7048-B4B7-E0FBE352B4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8484" y="410878"/>
            <a:ext cx="8496944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r>
              <a:rPr lang="en-GB" b="0" dirty="0"/>
              <a:t>Magnetic hysteresis</a:t>
            </a:r>
          </a:p>
        </p:txBody>
      </p:sp>
      <p:pic>
        <p:nvPicPr>
          <p:cNvPr id="3" name="Picture 4" descr="Magnetic Hysteresis Loop including the B-H Curve">
            <a:extLst>
              <a:ext uri="{FF2B5EF4-FFF2-40B4-BE49-F238E27FC236}">
                <a16:creationId xmlns:a16="http://schemas.microsoft.com/office/drawing/2014/main" id="{2E0B2190-D999-4E4A-AD9C-248679FFDB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067050" y="1536700"/>
            <a:ext cx="6057900" cy="3784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CB89F6A-6252-5047-90DA-F18F8623D047}"/>
              </a:ext>
            </a:extLst>
          </p:cNvPr>
          <p:cNvSpPr txBox="1"/>
          <p:nvPr/>
        </p:nvSpPr>
        <p:spPr>
          <a:xfrm>
            <a:off x="646176" y="5827776"/>
            <a:ext cx="73677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/>
              <a:t>A small coercive force makes a transformer more efficient</a:t>
            </a:r>
          </a:p>
        </p:txBody>
      </p:sp>
    </p:spTree>
    <p:extLst>
      <p:ext uri="{BB962C8B-B14F-4D97-AF65-F5344CB8AC3E}">
        <p14:creationId xmlns:p14="http://schemas.microsoft.com/office/powerpoint/2010/main" val="351078755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4">
            <a:extLst>
              <a:ext uri="{FF2B5EF4-FFF2-40B4-BE49-F238E27FC236}">
                <a16:creationId xmlns:a16="http://schemas.microsoft.com/office/drawing/2014/main" id="{BEADB950-C774-7048-B4B7-E0FBE352B4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8484" y="410878"/>
            <a:ext cx="8496944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GB" b="0" dirty="0"/>
              <a:t>Electro-magnetism</a:t>
            </a:r>
          </a:p>
        </p:txBody>
      </p:sp>
      <p:pic>
        <p:nvPicPr>
          <p:cNvPr id="4" name="Picture 3" descr="Logo, company name&#10;&#10;Description automatically generated">
            <a:extLst>
              <a:ext uri="{FF2B5EF4-FFF2-40B4-BE49-F238E27FC236}">
                <a16:creationId xmlns:a16="http://schemas.microsoft.com/office/drawing/2014/main" id="{33E35BF8-B166-BD41-99B4-4CF8786BBB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8700" y="2851150"/>
            <a:ext cx="2514600" cy="1155700"/>
          </a:xfrm>
          <a:prstGeom prst="rect">
            <a:avLst/>
          </a:prstGeom>
        </p:spPr>
      </p:pic>
      <p:pic>
        <p:nvPicPr>
          <p:cNvPr id="6148" name="Picture 4" descr="A compass needle deflects from North when it was placed near a wire  carrying electric current. What do magnets have to do with electricity? -  Quora">
            <a:extLst>
              <a:ext uri="{FF2B5EF4-FFF2-40B4-BE49-F238E27FC236}">
                <a16:creationId xmlns:a16="http://schemas.microsoft.com/office/drawing/2014/main" id="{C9633A36-4C56-EE4A-8CD6-78CC3444DD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181856" y="966216"/>
            <a:ext cx="5797559" cy="4925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9129867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558930" y="463490"/>
            <a:ext cx="41999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latin typeface="+mj-lt"/>
              </a:rPr>
              <a:t>Magnetic field strength 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E28A1B4-53E4-1A41-AAA8-7CC8F8458AC0}"/>
              </a:ext>
            </a:extLst>
          </p:cNvPr>
          <p:cNvSpPr/>
          <p:nvPr/>
        </p:nvSpPr>
        <p:spPr>
          <a:xfrm>
            <a:off x="911218" y="1676154"/>
            <a:ext cx="10836874" cy="18569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2400" dirty="0">
                <a:cs typeface="Arial" panose="020B0604020202020204" pitchFamily="34" charset="0"/>
              </a:rPr>
              <a:t>Magnetic field strength is the number of magnetic field lines, defined by comparison with the number of lines created by 1 ampere flowing along 1 m of straight conductor. </a:t>
            </a:r>
          </a:p>
          <a:p>
            <a:endParaRPr lang="en-GB" sz="2400" dirty="0">
              <a:cs typeface="Arial" panose="020B0604020202020204" pitchFamily="34" charset="0"/>
            </a:endParaRPr>
          </a:p>
          <a:p>
            <a:r>
              <a:rPr lang="en-GB" sz="2400" dirty="0">
                <a:cs typeface="Arial" panose="020B0604020202020204" pitchFamily="34" charset="0"/>
              </a:rPr>
              <a:t>The SI units for magnetic field strength </a:t>
            </a:r>
            <a:r>
              <a:rPr lang="en-GB" sz="2400" i="1" dirty="0">
                <a:cs typeface="Arial" panose="020B0604020202020204" pitchFamily="34" charset="0"/>
              </a:rPr>
              <a:t>H </a:t>
            </a:r>
            <a:r>
              <a:rPr lang="en-GB" sz="2400" dirty="0">
                <a:cs typeface="Arial" panose="020B0604020202020204" pitchFamily="34" charset="0"/>
              </a:rPr>
              <a:t>is Ampere per meter [Am</a:t>
            </a:r>
            <a:r>
              <a:rPr lang="en-GB" sz="2400" baseline="30000" dirty="0">
                <a:cs typeface="Arial" panose="020B0604020202020204" pitchFamily="34" charset="0"/>
              </a:rPr>
              <a:t>-1</a:t>
            </a:r>
            <a:r>
              <a:rPr lang="en-GB" sz="2400" dirty="0">
                <a:cs typeface="Arial" panose="020B0604020202020204" pitchFamily="34" charset="0"/>
              </a:rPr>
              <a:t>].</a:t>
            </a:r>
            <a:endParaRPr lang="en-GB" sz="2800" baseline="30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baseline="30000" dirty="0">
              <a:solidFill>
                <a:srgbClr val="000000"/>
              </a:solidFill>
              <a:latin typeface="-webkit-standard"/>
            </a:endParaRPr>
          </a:p>
        </p:txBody>
      </p:sp>
    </p:spTree>
    <p:extLst>
      <p:ext uri="{BB962C8B-B14F-4D97-AF65-F5344CB8AC3E}">
        <p14:creationId xmlns:p14="http://schemas.microsoft.com/office/powerpoint/2010/main" val="63578221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558930" y="463490"/>
            <a:ext cx="399301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latin typeface="+mj-lt"/>
              </a:rPr>
              <a:t>Magnetic flux density 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E28A1B4-53E4-1A41-AAA8-7CC8F8458AC0}"/>
              </a:ext>
            </a:extLst>
          </p:cNvPr>
          <p:cNvSpPr/>
          <p:nvPr/>
        </p:nvSpPr>
        <p:spPr>
          <a:xfrm>
            <a:off x="911218" y="1676154"/>
            <a:ext cx="10836874" cy="36215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sz="2400" dirty="0">
                <a:cs typeface="Arial" panose="020B0604020202020204" pitchFamily="34" charset="0"/>
              </a:rPr>
              <a:t>Magnetic flux density is a measure the intensity of a magnetic field at a point, defined by the density of the magnetic field lines.</a:t>
            </a:r>
          </a:p>
          <a:p>
            <a:endParaRPr lang="en-GB" sz="2400" dirty="0">
              <a:cs typeface="Arial" panose="020B0604020202020204" pitchFamily="34" charset="0"/>
            </a:endParaRPr>
          </a:p>
          <a:p>
            <a:r>
              <a:rPr lang="en-GB" sz="2400" dirty="0">
                <a:cs typeface="Arial" panose="020B0604020202020204" pitchFamily="34" charset="0"/>
              </a:rPr>
              <a:t>The SI unit for magnetic flux density </a:t>
            </a:r>
            <a:r>
              <a:rPr lang="en-GB" sz="2400" i="1" dirty="0">
                <a:cs typeface="Arial" panose="020B0604020202020204" pitchFamily="34" charset="0"/>
              </a:rPr>
              <a:t>B </a:t>
            </a:r>
            <a:r>
              <a:rPr lang="en-GB" sz="2400" dirty="0">
                <a:cs typeface="Arial" panose="020B0604020202020204" pitchFamily="34" charset="0"/>
              </a:rPr>
              <a:t>is the </a:t>
            </a:r>
            <a:r>
              <a:rPr lang="en-GB" sz="2400" b="1" dirty="0">
                <a:cs typeface="Arial" panose="020B0604020202020204" pitchFamily="34" charset="0"/>
              </a:rPr>
              <a:t>Tesla</a:t>
            </a:r>
            <a:r>
              <a:rPr lang="en-GB" sz="2400" dirty="0">
                <a:cs typeface="Arial" panose="020B0604020202020204" pitchFamily="34" charset="0"/>
              </a:rPr>
              <a:t> [T]. </a:t>
            </a:r>
            <a:r>
              <a:rPr lang="en-GB" sz="2400" dirty="0">
                <a:solidFill>
                  <a:srgbClr val="000000"/>
                </a:solidFill>
                <a:cs typeface="Arial" panose="020B0604020202020204" pitchFamily="34" charset="0"/>
              </a:rPr>
              <a:t>One Tesla is defined as the field intensity generating one newton [N] of force per ampere (A) of current per meter of conductor.</a:t>
            </a:r>
          </a:p>
          <a:p>
            <a:endParaRPr lang="en-GB" sz="2400" dirty="0">
              <a:solidFill>
                <a:srgbClr val="000000"/>
              </a:solidFill>
              <a:cs typeface="Arial" panose="020B0604020202020204" pitchFamily="34" charset="0"/>
            </a:endParaRPr>
          </a:p>
          <a:p>
            <a:r>
              <a:rPr lang="en-GB" sz="2400" dirty="0">
                <a:solidFill>
                  <a:srgbClr val="000000"/>
                </a:solidFill>
                <a:cs typeface="Arial" panose="020B0604020202020204" pitchFamily="34" charset="0"/>
              </a:rPr>
              <a:t>(T = N × A</a:t>
            </a:r>
            <a:r>
              <a:rPr lang="en-GB" sz="2400" baseline="30000" dirty="0">
                <a:solidFill>
                  <a:srgbClr val="000000"/>
                </a:solidFill>
                <a:cs typeface="Arial" panose="020B0604020202020204" pitchFamily="34" charset="0"/>
              </a:rPr>
              <a:t>-1</a:t>
            </a:r>
            <a:r>
              <a:rPr lang="en-GB" sz="2400" dirty="0">
                <a:solidFill>
                  <a:srgbClr val="000000"/>
                </a:solidFill>
                <a:cs typeface="Arial" panose="020B0604020202020204" pitchFamily="34" charset="0"/>
              </a:rPr>
              <a:t> × m</a:t>
            </a:r>
            <a:r>
              <a:rPr lang="en-GB" sz="2400" baseline="30000" dirty="0">
                <a:solidFill>
                  <a:srgbClr val="000000"/>
                </a:solidFill>
                <a:cs typeface="Arial" panose="020B0604020202020204" pitchFamily="34" charset="0"/>
              </a:rPr>
              <a:t>-1</a:t>
            </a:r>
            <a:r>
              <a:rPr lang="en-GB" sz="2400" dirty="0">
                <a:solidFill>
                  <a:srgbClr val="000000"/>
                </a:solidFill>
                <a:cs typeface="Arial" panose="020B0604020202020204" pitchFamily="34" charset="0"/>
              </a:rPr>
              <a:t> = kg × s</a:t>
            </a:r>
            <a:r>
              <a:rPr lang="en-GB" sz="2400" baseline="30000" dirty="0">
                <a:solidFill>
                  <a:srgbClr val="000000"/>
                </a:solidFill>
                <a:cs typeface="Arial" panose="020B0604020202020204" pitchFamily="34" charset="0"/>
              </a:rPr>
              <a:t>-2</a:t>
            </a:r>
            <a:r>
              <a:rPr lang="en-GB" sz="2400" dirty="0">
                <a:solidFill>
                  <a:srgbClr val="000000"/>
                </a:solidFill>
                <a:cs typeface="Arial" panose="020B0604020202020204" pitchFamily="34" charset="0"/>
              </a:rPr>
              <a:t> × A</a:t>
            </a:r>
            <a:r>
              <a:rPr lang="en-GB" sz="2400" baseline="30000" dirty="0">
                <a:solidFill>
                  <a:srgbClr val="000000"/>
                </a:solidFill>
                <a:cs typeface="Arial" panose="020B0604020202020204" pitchFamily="34" charset="0"/>
              </a:rPr>
              <a:t>-1)</a:t>
            </a:r>
          </a:p>
          <a:p>
            <a:endParaRPr lang="en-GB" sz="2800" baseline="30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baseline="30000" dirty="0">
              <a:solidFill>
                <a:srgbClr val="000000"/>
              </a:solidFill>
              <a:latin typeface="-webkit-standard"/>
            </a:endParaRPr>
          </a:p>
        </p:txBody>
      </p:sp>
    </p:spTree>
    <p:extLst>
      <p:ext uri="{BB962C8B-B14F-4D97-AF65-F5344CB8AC3E}">
        <p14:creationId xmlns:p14="http://schemas.microsoft.com/office/powerpoint/2010/main" val="399162430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AD8522B-6617-C045-A341-DA05CD73D589}"/>
              </a:ext>
            </a:extLst>
          </p:cNvPr>
          <p:cNvSpPr/>
          <p:nvPr/>
        </p:nvSpPr>
        <p:spPr>
          <a:xfrm>
            <a:off x="558930" y="463490"/>
            <a:ext cx="25501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latin typeface="+mj-lt"/>
              </a:rPr>
              <a:t>Magnetic flux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E28A1B4-53E4-1A41-AAA8-7CC8F8458AC0}"/>
              </a:ext>
            </a:extLst>
          </p:cNvPr>
          <p:cNvSpPr/>
          <p:nvPr/>
        </p:nvSpPr>
        <p:spPr>
          <a:xfrm>
            <a:off x="911218" y="1676154"/>
            <a:ext cx="10836874" cy="253402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2800" dirty="0">
              <a:latin typeface="Helvetica Neue" panose="02000503000000020004" pitchFamily="2" charset="0"/>
            </a:endParaRPr>
          </a:p>
          <a:p>
            <a:r>
              <a:rPr lang="en-GB" sz="2400" dirty="0"/>
              <a:t>Magnetic flux is a quantity which signifies how much of a magnetic field passes perpendicularly through some area</a:t>
            </a:r>
          </a:p>
          <a:p>
            <a:endParaRPr lang="en-GB" sz="2400" baseline="30000" dirty="0">
              <a:solidFill>
                <a:srgbClr val="000000"/>
              </a:solidFill>
            </a:endParaRPr>
          </a:p>
          <a:p>
            <a:r>
              <a:rPr lang="en-GB" sz="2400" dirty="0"/>
              <a:t>The SI unit of magnetic flux </a:t>
            </a:r>
            <a:r>
              <a:rPr lang="en-GB" sz="2400" i="1" dirty="0" err="1">
                <a:latin typeface="Mulish"/>
              </a:rPr>
              <a:t>Φ</a:t>
            </a:r>
            <a:r>
              <a:rPr lang="en-GB" sz="2400" dirty="0"/>
              <a:t> is the </a:t>
            </a:r>
            <a:r>
              <a:rPr lang="en-GB" sz="2400" b="1" dirty="0"/>
              <a:t>Weber</a:t>
            </a:r>
            <a:r>
              <a:rPr lang="en-GB" sz="2400" dirty="0"/>
              <a:t> [Wb] with units of volt-second.  </a:t>
            </a:r>
            <a:r>
              <a:rPr lang="en-GB" sz="2400" dirty="0">
                <a:solidFill>
                  <a:srgbClr val="202124"/>
                </a:solidFill>
              </a:rPr>
              <a:t>A flux density of one Wbm</a:t>
            </a:r>
            <a:r>
              <a:rPr lang="en-GB" sz="2400" baseline="30000" dirty="0">
                <a:solidFill>
                  <a:srgbClr val="202124"/>
                </a:solidFill>
              </a:rPr>
              <a:t>-2</a:t>
            </a:r>
            <a:r>
              <a:rPr lang="en-GB" sz="2400" dirty="0">
                <a:solidFill>
                  <a:srgbClr val="202124"/>
                </a:solidFill>
              </a:rPr>
              <a:t> (one weber per square metre) is one Tesla.</a:t>
            </a:r>
            <a:endParaRPr lang="en-GB" sz="2400" dirty="0"/>
          </a:p>
          <a:p>
            <a:endParaRPr lang="en-GB" sz="2800" baseline="30000" dirty="0">
              <a:solidFill>
                <a:srgbClr val="000000"/>
              </a:solidFill>
              <a:latin typeface="-webkit-standard"/>
            </a:endParaRPr>
          </a:p>
        </p:txBody>
      </p:sp>
    </p:spTree>
    <p:extLst>
      <p:ext uri="{BB962C8B-B14F-4D97-AF65-F5344CB8AC3E}">
        <p14:creationId xmlns:p14="http://schemas.microsoft.com/office/powerpoint/2010/main" val="299681731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4">
            <a:extLst>
              <a:ext uri="{FF2B5EF4-FFF2-40B4-BE49-F238E27FC236}">
                <a16:creationId xmlns:a16="http://schemas.microsoft.com/office/drawing/2014/main" id="{BEADB950-C774-7048-B4B7-E0FBE352B4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8484" y="410878"/>
            <a:ext cx="8496944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r>
              <a:rPr lang="en-GB" b="0" dirty="0"/>
              <a:t>Magnetic field lines </a:t>
            </a:r>
            <a:endParaRPr lang="en-GB" b="0" i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D6F5184-5BA3-EDC0-6D7D-64D3AE0B3380}"/>
              </a:ext>
            </a:extLst>
          </p:cNvPr>
          <p:cNvSpPr txBox="1"/>
          <p:nvPr/>
        </p:nvSpPr>
        <p:spPr>
          <a:xfrm>
            <a:off x="658484" y="1449335"/>
            <a:ext cx="11027010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b="0" i="0" u="none" strike="noStrike" dirty="0">
                <a:effectLst/>
                <a:latin typeface="Helvetica" pitchFamily="2" charset="0"/>
              </a:rPr>
              <a:t>It </a:t>
            </a:r>
            <a:r>
              <a:rPr lang="en-GB" dirty="0">
                <a:latin typeface="Helvetica" pitchFamily="2" charset="0"/>
              </a:rPr>
              <a:t>can be helpful to think of a magnetic field as a pattern of magnetic field lines.</a:t>
            </a:r>
          </a:p>
          <a:p>
            <a:pPr algn="l"/>
            <a:endParaRPr lang="en-GB" dirty="0">
              <a:latin typeface="Helvetica" pitchFamily="2" charset="0"/>
            </a:endParaRPr>
          </a:p>
          <a:p>
            <a:pPr algn="l"/>
            <a:r>
              <a:rPr lang="en-GB" u="sng" dirty="0">
                <a:latin typeface="Helvetica" pitchFamily="2" charset="0"/>
              </a:rPr>
              <a:t>Magnetic field strength [</a:t>
            </a:r>
            <a:r>
              <a:rPr lang="en-GB" i="1" u="sng" dirty="0">
                <a:latin typeface="Helvetica" pitchFamily="2" charset="0"/>
              </a:rPr>
              <a:t>H</a:t>
            </a:r>
            <a:r>
              <a:rPr lang="en-GB" u="sng" dirty="0">
                <a:latin typeface="Helvetica" pitchFamily="2" charset="0"/>
              </a:rPr>
              <a:t>]</a:t>
            </a:r>
            <a:r>
              <a:rPr lang="en-GB" dirty="0">
                <a:latin typeface="Helvetica" pitchFamily="2" charset="0"/>
              </a:rPr>
              <a:t> is a measure of how many lines there are, in comparison to the number of lines created by 1 Ampere flowing down 1 m of straight wire.</a:t>
            </a:r>
          </a:p>
          <a:p>
            <a:pPr algn="l"/>
            <a:endParaRPr lang="en-GB" b="0" i="0" u="none" strike="noStrike" dirty="0">
              <a:effectLst/>
              <a:latin typeface="Helvetica" pitchFamily="2" charset="0"/>
            </a:endParaRPr>
          </a:p>
          <a:p>
            <a:r>
              <a:rPr lang="en-GB" u="sng" dirty="0">
                <a:latin typeface="Helvetica" pitchFamily="2" charset="0"/>
              </a:rPr>
              <a:t>Magnetic flux  [</a:t>
            </a:r>
            <a:r>
              <a:rPr lang="en-GB" i="1" u="sng" dirty="0" err="1">
                <a:latin typeface="Mulish"/>
              </a:rPr>
              <a:t>Φ</a:t>
            </a:r>
            <a:r>
              <a:rPr lang="en-GB" u="sng" dirty="0">
                <a:latin typeface="Mulish"/>
              </a:rPr>
              <a:t>] i</a:t>
            </a:r>
            <a:r>
              <a:rPr lang="en-GB" dirty="0">
                <a:latin typeface="Helvetica" pitchFamily="2" charset="0"/>
              </a:rPr>
              <a:t>s a measure of how many lines pass through a specific area, calculated by multiplying the magnetic flux density </a:t>
            </a:r>
            <a:r>
              <a:rPr lang="en-GB" i="1" dirty="0">
                <a:latin typeface="Helvetica" pitchFamily="2" charset="0"/>
              </a:rPr>
              <a:t>B</a:t>
            </a:r>
            <a:r>
              <a:rPr lang="en-GB" dirty="0">
                <a:latin typeface="Helvetica" pitchFamily="2" charset="0"/>
              </a:rPr>
              <a:t> by the area through which it passes.</a:t>
            </a:r>
          </a:p>
          <a:p>
            <a:endParaRPr lang="en-GB" b="0" i="0" u="none" strike="noStrike" dirty="0">
              <a:effectLst/>
              <a:latin typeface="Helvetica" pitchFamily="2" charset="0"/>
            </a:endParaRPr>
          </a:p>
          <a:p>
            <a:r>
              <a:rPr lang="en-GB" u="sng" dirty="0">
                <a:latin typeface="Helvetica" pitchFamily="2" charset="0"/>
              </a:rPr>
              <a:t>Magnetic flux density [</a:t>
            </a:r>
            <a:r>
              <a:rPr lang="en-GB" i="1" u="sng" dirty="0">
                <a:latin typeface="Helvetica" pitchFamily="2" charset="0"/>
              </a:rPr>
              <a:t>B</a:t>
            </a:r>
            <a:r>
              <a:rPr lang="en-GB" u="sng" dirty="0">
                <a:latin typeface="Helvetica" pitchFamily="2" charset="0"/>
              </a:rPr>
              <a:t>] </a:t>
            </a:r>
            <a:r>
              <a:rPr lang="en-GB" dirty="0">
                <a:latin typeface="Helvetica" pitchFamily="2" charset="0"/>
              </a:rPr>
              <a:t>is a measure of how the lines are concentrated at a point, in comparison to the concentration which would impose a force of 1 Newton on a wire of 1 metre length in which 1 Ampere of current is flowing.</a:t>
            </a:r>
          </a:p>
          <a:p>
            <a:endParaRPr lang="en-GB" b="0" i="0" u="none" strike="noStrike" dirty="0">
              <a:effectLst/>
              <a:latin typeface="Helvetica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6162830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Force on a Current Carrying Conductor in a Magnetic Field | Physics  Astronomy Project Topics">
            <a:extLst>
              <a:ext uri="{FF2B5EF4-FFF2-40B4-BE49-F238E27FC236}">
                <a16:creationId xmlns:a16="http://schemas.microsoft.com/office/drawing/2014/main" id="{97323FAD-CBB1-46FC-D721-F74878EFB5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8939" y="1017320"/>
            <a:ext cx="6042991" cy="56220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4">
            <a:extLst>
              <a:ext uri="{FF2B5EF4-FFF2-40B4-BE49-F238E27FC236}">
                <a16:creationId xmlns:a16="http://schemas.microsoft.com/office/drawing/2014/main" id="{F182D7B7-9036-8BD4-353F-4A41A430DBE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8484" y="311488"/>
            <a:ext cx="8496944" cy="1111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GB" b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We observe that a force is applied to a conductor placed in a magnetic field when current flows. </a:t>
            </a:r>
          </a:p>
        </p:txBody>
      </p:sp>
    </p:spTree>
    <p:extLst>
      <p:ext uri="{BB962C8B-B14F-4D97-AF65-F5344CB8AC3E}">
        <p14:creationId xmlns:p14="http://schemas.microsoft.com/office/powerpoint/2010/main" val="329599874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4">
            <a:extLst>
              <a:ext uri="{FF2B5EF4-FFF2-40B4-BE49-F238E27FC236}">
                <a16:creationId xmlns:a16="http://schemas.microsoft.com/office/drawing/2014/main" id="{BEADB950-C774-7048-B4B7-E0FBE352B4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3456" y="350302"/>
            <a:ext cx="3819834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GB" b="0" dirty="0"/>
              <a:t>Maxwell’s equations</a:t>
            </a:r>
          </a:p>
        </p:txBody>
      </p:sp>
      <p:pic>
        <p:nvPicPr>
          <p:cNvPr id="1026" name="Picture 2" descr="Maxwell&amp;amp;#39;s Equations. A gentle introduction | by Panda the Red | Medium">
            <a:extLst>
              <a:ext uri="{FF2B5EF4-FFF2-40B4-BE49-F238E27FC236}">
                <a16:creationId xmlns:a16="http://schemas.microsoft.com/office/drawing/2014/main" id="{4C5F796B-575C-4C43-9077-52279D50063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4865398" y="3400498"/>
            <a:ext cx="2461201" cy="9071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30C4CD5A-8CC4-B84F-A059-495069503C0B}"/>
              </a:ext>
            </a:extLst>
          </p:cNvPr>
          <p:cNvSpPr/>
          <p:nvPr/>
        </p:nvSpPr>
        <p:spPr>
          <a:xfrm>
            <a:off x="383456" y="3002906"/>
            <a:ext cx="900438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Gauss’s law which states a magnetic field (B.) does not flow outward or inward 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3CEFCF7-8C83-6344-97CB-DAF056F2EC4D}"/>
              </a:ext>
            </a:extLst>
          </p:cNvPr>
          <p:cNvSpPr/>
          <p:nvPr/>
        </p:nvSpPr>
        <p:spPr>
          <a:xfrm>
            <a:off x="383458" y="4281264"/>
            <a:ext cx="818751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Faraday's law which states a changing magnetic field (changing with time) produces an electric field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B94FCC5-C0A6-ED4F-B82E-2A7D4C98A9B6}"/>
              </a:ext>
            </a:extLst>
          </p:cNvPr>
          <p:cNvSpPr/>
          <p:nvPr/>
        </p:nvSpPr>
        <p:spPr>
          <a:xfrm>
            <a:off x="383456" y="5817194"/>
            <a:ext cx="1098754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1A1A1B"/>
                </a:solidFill>
              </a:rPr>
              <a:t>Ampere-Maxwell's law which states a changing electric field (changing with time) produces a magnetic field</a:t>
            </a:r>
            <a:endParaRPr lang="en-GB" dirty="0"/>
          </a:p>
        </p:txBody>
      </p:sp>
      <p:pic>
        <p:nvPicPr>
          <p:cNvPr id="11" name="Picture 2" descr="Maxwell&amp;amp;#39;s Equations. A gentle introduction | by Panda the Red | Medium">
            <a:extLst>
              <a:ext uri="{FF2B5EF4-FFF2-40B4-BE49-F238E27FC236}">
                <a16:creationId xmlns:a16="http://schemas.microsoft.com/office/drawing/2014/main" id="{AE22BFCF-A5A4-4546-93E2-0E5E964912C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4770406" y="650263"/>
            <a:ext cx="2213651" cy="10441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Maxwell&amp;amp;#39;s Equations. A gentle introduction | by Panda the Red | Medium">
            <a:extLst>
              <a:ext uri="{FF2B5EF4-FFF2-40B4-BE49-F238E27FC236}">
                <a16:creationId xmlns:a16="http://schemas.microsoft.com/office/drawing/2014/main" id="{B33E9538-4EF7-1743-9DB4-EF356097D78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4794619" y="2472812"/>
            <a:ext cx="2602760" cy="574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Maxwell&amp;amp;#39;s Equations. A gentle introduction | by Panda the Red | Medium">
            <a:extLst>
              <a:ext uri="{FF2B5EF4-FFF2-40B4-BE49-F238E27FC236}">
                <a16:creationId xmlns:a16="http://schemas.microsoft.com/office/drawing/2014/main" id="{8A4AC0D7-8B01-9549-B1AC-3207F994B10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4885647" y="4815850"/>
            <a:ext cx="2945420" cy="7770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 descr="A picture containing clock, watch&#10;&#10;Description automatically generated">
            <a:extLst>
              <a:ext uri="{FF2B5EF4-FFF2-40B4-BE49-F238E27FC236}">
                <a16:creationId xmlns:a16="http://schemas.microsoft.com/office/drawing/2014/main" id="{3636CF5D-B190-7D47-A76E-E83C906D14A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973308" y="24542"/>
            <a:ext cx="1536700" cy="1371600"/>
          </a:xfrm>
          <a:prstGeom prst="rect">
            <a:avLst/>
          </a:prstGeom>
        </p:spPr>
      </p:pic>
      <p:pic>
        <p:nvPicPr>
          <p:cNvPr id="1030" name="Picture 6">
            <a:extLst>
              <a:ext uri="{FF2B5EF4-FFF2-40B4-BE49-F238E27FC236}">
                <a16:creationId xmlns:a16="http://schemas.microsoft.com/office/drawing/2014/main" id="{A0E37203-B669-3E47-9A45-AB463A491A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763859" y="1733445"/>
            <a:ext cx="2003860" cy="12694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>
            <a:extLst>
              <a:ext uri="{FF2B5EF4-FFF2-40B4-BE49-F238E27FC236}">
                <a16:creationId xmlns:a16="http://schemas.microsoft.com/office/drawing/2014/main" id="{2D6C5BFF-A09A-CB4B-8341-5A448FB6929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9387838" y="3269808"/>
            <a:ext cx="2617227" cy="15388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93EA6F0C-30F8-794A-9FA1-3874131E28FD}"/>
              </a:ext>
            </a:extLst>
          </p:cNvPr>
          <p:cNvSpPr/>
          <p:nvPr/>
        </p:nvSpPr>
        <p:spPr>
          <a:xfrm>
            <a:off x="383457" y="1625061"/>
            <a:ext cx="932137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/>
            <a:r>
              <a:rPr lang="en-GB" dirty="0"/>
              <a:t>Gauss's law which states an electric field (E) goes outward/inward (∇) from an electric charge (</a:t>
            </a:r>
            <a:r>
              <a:rPr lang="el-GR" dirty="0"/>
              <a:t>ρ) </a:t>
            </a:r>
            <a:endParaRPr lang="en-GB" dirty="0">
              <a:solidFill>
                <a:srgbClr val="1A1A1B"/>
              </a:solidFill>
              <a:latin typeface="Noto Sans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0084809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KS3 Physics: 4. Electromagnetism. Humans have known about electricity and…  | by George Duoblys | Medium">
            <a:extLst>
              <a:ext uri="{FF2B5EF4-FFF2-40B4-BE49-F238E27FC236}">
                <a16:creationId xmlns:a16="http://schemas.microsoft.com/office/drawing/2014/main" id="{32E7B198-A4CA-6B40-AD45-F94BFC8939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361182" y="1690769"/>
            <a:ext cx="5030724" cy="3353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4">
            <a:extLst>
              <a:ext uri="{FF2B5EF4-FFF2-40B4-BE49-F238E27FC236}">
                <a16:creationId xmlns:a16="http://schemas.microsoft.com/office/drawing/2014/main" id="{BEADB950-C774-7048-B4B7-E0FBE352B4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8484" y="410878"/>
            <a:ext cx="8496944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GB" b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Magnetic fields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A6B774C-BBFB-3C47-8AFF-1FCADB827D78}"/>
              </a:ext>
            </a:extLst>
          </p:cNvPr>
          <p:cNvSpPr/>
          <p:nvPr/>
        </p:nvSpPr>
        <p:spPr>
          <a:xfrm>
            <a:off x="658484" y="5622606"/>
            <a:ext cx="1063142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202124"/>
                </a:solidFill>
                <a:latin typeface="arial" panose="020B0604020202020204" pitchFamily="34" charset="0"/>
              </a:rPr>
              <a:t>Gauss's law states that </a:t>
            </a:r>
            <a:r>
              <a:rPr lang="en-GB" b="1" dirty="0">
                <a:solidFill>
                  <a:srgbClr val="202124"/>
                </a:solidFill>
                <a:latin typeface="arial" panose="020B0604020202020204" pitchFamily="34" charset="0"/>
              </a:rPr>
              <a:t>the magnetic field B has divergence equal to zero.  </a:t>
            </a:r>
            <a:r>
              <a:rPr lang="en-GB" dirty="0">
                <a:solidFill>
                  <a:srgbClr val="202124"/>
                </a:solidFill>
                <a:latin typeface="arial" panose="020B0604020202020204" pitchFamily="34" charset="0"/>
              </a:rPr>
              <a:t>It is equivalent to the statement that magnetic monopoles do not exist.</a:t>
            </a:r>
          </a:p>
        </p:txBody>
      </p:sp>
    </p:spTree>
    <p:extLst>
      <p:ext uri="{BB962C8B-B14F-4D97-AF65-F5344CB8AC3E}">
        <p14:creationId xmlns:p14="http://schemas.microsoft.com/office/powerpoint/2010/main" val="103199403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 txBox="1">
            <a:spLocks noChangeArrowheads="1"/>
          </p:cNvSpPr>
          <p:nvPr/>
        </p:nvSpPr>
        <p:spPr bwMode="auto">
          <a:xfrm>
            <a:off x="489309" y="278030"/>
            <a:ext cx="8496944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GB" b="0" dirty="0"/>
              <a:t>Maxwell’s equations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CE13D4D-D1F8-6443-BD2B-30EAA14930F9}"/>
              </a:ext>
            </a:extLst>
          </p:cNvPr>
          <p:cNvSpPr txBox="1"/>
          <p:nvPr/>
        </p:nvSpPr>
        <p:spPr>
          <a:xfrm>
            <a:off x="489309" y="1285210"/>
            <a:ext cx="10732957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A full consideration of Maxwell’s equations, which would include the mathematical notation used, is beyond the scope of this module. </a:t>
            </a:r>
          </a:p>
          <a:p>
            <a:endParaRPr lang="en-GB" sz="2400" dirty="0"/>
          </a:p>
          <a:p>
            <a:r>
              <a:rPr lang="en-GB" sz="2400" dirty="0"/>
              <a:t>For now, we will explore two aspects:</a:t>
            </a:r>
          </a:p>
          <a:p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A </a:t>
            </a:r>
            <a:r>
              <a:rPr lang="en-GB" sz="2400" u="sng" dirty="0"/>
              <a:t>constant</a:t>
            </a:r>
            <a:r>
              <a:rPr lang="en-GB" sz="2400" dirty="0"/>
              <a:t> current flowing in a conductor will create a magnetic field.  A coil connected to a DC source will create a steady magnetic field.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A </a:t>
            </a:r>
            <a:r>
              <a:rPr lang="en-GB" sz="2400" u="sng" dirty="0"/>
              <a:t>changing</a:t>
            </a:r>
            <a:r>
              <a:rPr lang="en-GB" sz="2400" dirty="0"/>
              <a:t> magnetic field will cause a current to flow in a conductor. A coil in a steady magnetic field will not create DC.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50399557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 txBox="1">
            <a:spLocks noChangeArrowheads="1"/>
          </p:cNvSpPr>
          <p:nvPr/>
        </p:nvSpPr>
        <p:spPr bwMode="auto">
          <a:xfrm>
            <a:off x="489309" y="278030"/>
            <a:ext cx="8496944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GB" b="0" dirty="0" err="1"/>
              <a:t>Biot</a:t>
            </a:r>
            <a:r>
              <a:rPr lang="en-GB" b="0" dirty="0"/>
              <a:t>-Savart’s law (Laplace’s law)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CE13D4D-D1F8-6443-BD2B-30EAA14930F9}"/>
              </a:ext>
            </a:extLst>
          </p:cNvPr>
          <p:cNvSpPr txBox="1"/>
          <p:nvPr/>
        </p:nvSpPr>
        <p:spPr>
          <a:xfrm>
            <a:off x="489309" y="1285210"/>
            <a:ext cx="10732957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+mj-lt"/>
              </a:rPr>
              <a:t>The magnitude of magnetic induction at a point due to a small element of current carrying conductor is:</a:t>
            </a:r>
          </a:p>
          <a:p>
            <a:endParaRPr lang="en-GB" sz="2400" dirty="0">
              <a:latin typeface="+mj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+mj-lt"/>
              </a:rPr>
              <a:t>directly proportional to the current;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+mj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+mj-lt"/>
              </a:rPr>
              <a:t>directly proportional to the length of the conductor;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+mj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+mj-lt"/>
              </a:rPr>
              <a:t>directly proportional to the sine of the angle between the element and the line joining the centre of the element to the point;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+mj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+mj-lt"/>
              </a:rPr>
              <a:t>inversely proportional to the square of the distance of the point from the centre of the element.</a:t>
            </a:r>
          </a:p>
          <a:p>
            <a:endParaRPr lang="en-GB" sz="2400" dirty="0">
              <a:latin typeface="+mj-lt"/>
            </a:endParaRPr>
          </a:p>
        </p:txBody>
      </p:sp>
      <p:pic>
        <p:nvPicPr>
          <p:cNvPr id="4" name="Picture 3" descr="Text&#10;&#10;Description automatically generated">
            <a:extLst>
              <a:ext uri="{FF2B5EF4-FFF2-40B4-BE49-F238E27FC236}">
                <a16:creationId xmlns:a16="http://schemas.microsoft.com/office/drawing/2014/main" id="{6F00FA65-3205-C845-B026-D8C0CCC88C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63971" y="2358571"/>
            <a:ext cx="2260600" cy="736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940369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 txBox="1">
            <a:spLocks noChangeArrowheads="1"/>
          </p:cNvSpPr>
          <p:nvPr/>
        </p:nvSpPr>
        <p:spPr bwMode="auto">
          <a:xfrm>
            <a:off x="489309" y="278030"/>
            <a:ext cx="8496944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GB" b="0" dirty="0"/>
              <a:t>Current, field strength and force</a:t>
            </a:r>
          </a:p>
        </p:txBody>
      </p:sp>
      <p:pic>
        <p:nvPicPr>
          <p:cNvPr id="2050" name="Picture 2" descr="In the figure the current in the wire is 1.5 A and the magnetic field of strength is Q.05 the magnetic force acting on the wire. The length of the wire is 5.5 cm,4 what is Current in wire Magnetic A field Force on wire">
            <a:extLst>
              <a:ext uri="{FF2B5EF4-FFF2-40B4-BE49-F238E27FC236}">
                <a16:creationId xmlns:a16="http://schemas.microsoft.com/office/drawing/2014/main" id="{1912346C-B700-F74C-B9C3-1A701BD2B67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2460342" y="1064302"/>
            <a:ext cx="6039081" cy="43153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CE13D4D-D1F8-6443-BD2B-30EAA14930F9}"/>
              </a:ext>
            </a:extLst>
          </p:cNvPr>
          <p:cNvSpPr txBox="1"/>
          <p:nvPr/>
        </p:nvSpPr>
        <p:spPr>
          <a:xfrm>
            <a:off x="629587" y="5634471"/>
            <a:ext cx="1073295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If the wire in the field is one metre long, one Amp flows through the wire, and the magnetic field strength is 1 T, what is the force acting on the wire?</a:t>
            </a:r>
          </a:p>
        </p:txBody>
      </p:sp>
    </p:spTree>
    <p:extLst>
      <p:ext uri="{BB962C8B-B14F-4D97-AF65-F5344CB8AC3E}">
        <p14:creationId xmlns:p14="http://schemas.microsoft.com/office/powerpoint/2010/main" val="109699793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 txBox="1">
            <a:spLocks noChangeArrowheads="1"/>
          </p:cNvSpPr>
          <p:nvPr/>
        </p:nvSpPr>
        <p:spPr bwMode="auto">
          <a:xfrm>
            <a:off x="489309" y="278030"/>
            <a:ext cx="8496944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GB" b="0" dirty="0"/>
              <a:t>Current, field strength and force</a:t>
            </a:r>
          </a:p>
        </p:txBody>
      </p:sp>
      <p:pic>
        <p:nvPicPr>
          <p:cNvPr id="6" name="Picture 5" descr="Diagram, engineering drawing&#10;&#10;Description automatically generated">
            <a:extLst>
              <a:ext uri="{FF2B5EF4-FFF2-40B4-BE49-F238E27FC236}">
                <a16:creationId xmlns:a16="http://schemas.microsoft.com/office/drawing/2014/main" id="{C846F491-1B2E-1746-B871-AF95A313E5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0994" y="998110"/>
            <a:ext cx="8797751" cy="49207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980602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4">
            <a:extLst>
              <a:ext uri="{FF2B5EF4-FFF2-40B4-BE49-F238E27FC236}">
                <a16:creationId xmlns:a16="http://schemas.microsoft.com/office/drawing/2014/main" id="{BEADB950-C774-7048-B4B7-E0FBE352B4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4378" y="362110"/>
            <a:ext cx="4913260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r>
              <a:rPr lang="en-GB" b="0" dirty="0"/>
              <a:t>Flemings right-hand grip rule</a:t>
            </a:r>
          </a:p>
        </p:txBody>
      </p:sp>
      <p:pic>
        <p:nvPicPr>
          <p:cNvPr id="9220" name="Picture 4">
            <a:extLst>
              <a:ext uri="{FF2B5EF4-FFF2-40B4-BE49-F238E27FC236}">
                <a16:creationId xmlns:a16="http://schemas.microsoft.com/office/drawing/2014/main" id="{1AC20090-A8B0-E647-9475-D2F3162370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11936" y="1701331"/>
            <a:ext cx="3438144" cy="3703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2" name="Picture 6" descr="FBI mnemonics - Wikiwand">
            <a:extLst>
              <a:ext uri="{FF2B5EF4-FFF2-40B4-BE49-F238E27FC236}">
                <a16:creationId xmlns:a16="http://schemas.microsoft.com/office/drawing/2014/main" id="{A5A08FFF-1A1E-5042-BBB3-5A5344195E6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332472" y="2398080"/>
            <a:ext cx="2794000" cy="2590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4">
            <a:extLst>
              <a:ext uri="{FF2B5EF4-FFF2-40B4-BE49-F238E27FC236}">
                <a16:creationId xmlns:a16="http://schemas.microsoft.com/office/drawing/2014/main" id="{05F0E8D0-06FE-0140-BD69-BC024484750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614218" y="1149041"/>
            <a:ext cx="4913260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r>
              <a:rPr lang="en-GB" b="0" dirty="0"/>
              <a:t>Flemings left-hand rule for motors</a:t>
            </a:r>
          </a:p>
        </p:txBody>
      </p:sp>
    </p:spTree>
    <p:extLst>
      <p:ext uri="{BB962C8B-B14F-4D97-AF65-F5344CB8AC3E}">
        <p14:creationId xmlns:p14="http://schemas.microsoft.com/office/powerpoint/2010/main" val="108706096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4">
            <a:extLst>
              <a:ext uri="{FF2B5EF4-FFF2-40B4-BE49-F238E27FC236}">
                <a16:creationId xmlns:a16="http://schemas.microsoft.com/office/drawing/2014/main" id="{BEADB950-C774-7048-B4B7-E0FBE352B4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8484" y="410878"/>
            <a:ext cx="8496944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GB" b="0" dirty="0">
                <a:latin typeface="+mn-lt"/>
              </a:rPr>
              <a:t>Magnetic fields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84FF65F-B783-9B43-B325-A0F2096DBD6B}"/>
              </a:ext>
            </a:extLst>
          </p:cNvPr>
          <p:cNvSpPr/>
          <p:nvPr/>
        </p:nvSpPr>
        <p:spPr>
          <a:xfrm>
            <a:off x="658484" y="1536734"/>
            <a:ext cx="11003864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/>
              <a:t>A magnetic field of one tesla is quite strong. That is why magnetic fields are usually expressed in micro-Tesla (µT). Typical values of field intensity for some magnetic fields are:</a:t>
            </a:r>
          </a:p>
          <a:p>
            <a:endParaRPr lang="en-GB" sz="2800" dirty="0"/>
          </a:p>
          <a:p>
            <a:r>
              <a:rPr lang="en-GB" sz="2800" b="1" dirty="0"/>
              <a:t>Field</a:t>
            </a:r>
            <a:r>
              <a:rPr lang="en-GB" sz="2800" dirty="0"/>
              <a:t>								</a:t>
            </a:r>
            <a:r>
              <a:rPr lang="en-GB" sz="2800" b="1" dirty="0"/>
              <a:t>µT</a:t>
            </a:r>
          </a:p>
          <a:p>
            <a:r>
              <a:rPr lang="en-GB" sz="2800" dirty="0"/>
              <a:t>Strongest fields available in laboratories		20 000 000</a:t>
            </a:r>
          </a:p>
          <a:p>
            <a:r>
              <a:rPr lang="en-GB" sz="2800" dirty="0"/>
              <a:t>Fridge magnet						5 000</a:t>
            </a:r>
          </a:p>
          <a:p>
            <a:r>
              <a:rPr lang="en-GB" sz="2800" dirty="0"/>
              <a:t>Earth's magnetic field intensity, at its surface	50</a:t>
            </a:r>
          </a:p>
          <a:p>
            <a:r>
              <a:rPr lang="en-GB" sz="2800" dirty="0"/>
              <a:t>Domestic electrical appliances				0.02 to 7</a:t>
            </a:r>
          </a:p>
          <a:p>
            <a:r>
              <a:rPr lang="en-GB" sz="2800" dirty="0"/>
              <a:t>Interstellar magnetic field				0.000 000 3</a:t>
            </a:r>
          </a:p>
        </p:txBody>
      </p:sp>
    </p:spTree>
    <p:extLst>
      <p:ext uri="{BB962C8B-B14F-4D97-AF65-F5344CB8AC3E}">
        <p14:creationId xmlns:p14="http://schemas.microsoft.com/office/powerpoint/2010/main" val="305903111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 txBox="1">
            <a:spLocks noChangeArrowheads="1"/>
          </p:cNvSpPr>
          <p:nvPr/>
        </p:nvSpPr>
        <p:spPr bwMode="auto">
          <a:xfrm>
            <a:off x="307198" y="121322"/>
            <a:ext cx="8496944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GB" b="0" dirty="0"/>
              <a:t>Alternator</a:t>
            </a:r>
          </a:p>
        </p:txBody>
      </p:sp>
      <p:pic>
        <p:nvPicPr>
          <p:cNvPr id="1026" name="Picture 2" descr="electromagnetic induction - Why is there no current induced when the coil  is vertical in an AC generator? - Physics Stack Exchange">
            <a:extLst>
              <a:ext uri="{FF2B5EF4-FFF2-40B4-BE49-F238E27FC236}">
                <a16:creationId xmlns:a16="http://schemas.microsoft.com/office/drawing/2014/main" id="{E25458C4-EB92-574D-A226-86DA2F20CE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396482" y="908720"/>
            <a:ext cx="7784588" cy="54679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8628366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4">
            <a:extLst>
              <a:ext uri="{FF2B5EF4-FFF2-40B4-BE49-F238E27FC236}">
                <a16:creationId xmlns:a16="http://schemas.microsoft.com/office/drawing/2014/main" id="{BEADB950-C774-7048-B4B7-E0FBE352B4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8484" y="410878"/>
            <a:ext cx="8496944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GB" b="0" dirty="0"/>
              <a:t>Faraday’s Law of Induction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4CB1B0C9-B9DC-D14D-91F3-68CB8C31F443}"/>
              </a:ext>
            </a:extLst>
          </p:cNvPr>
          <p:cNvSpPr/>
          <p:nvPr/>
        </p:nvSpPr>
        <p:spPr>
          <a:xfrm>
            <a:off x="820794" y="5966884"/>
            <a:ext cx="1014351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latin typeface="Lato" panose="020F0502020204030203" pitchFamily="34" charset="0"/>
              </a:rPr>
              <a:t>The direction of an induced emf is such that it will always opposes the change that is causing it.</a:t>
            </a:r>
            <a:endParaRPr lang="en-GB" dirty="0"/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D08E2CFE-CD27-D844-9375-A497EA63BB8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8328" y="5175559"/>
            <a:ext cx="8496944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GB" b="0" dirty="0"/>
              <a:t>Lenz’s Law</a:t>
            </a:r>
          </a:p>
        </p:txBody>
      </p:sp>
      <p:pic>
        <p:nvPicPr>
          <p:cNvPr id="8" name="Picture 7" descr="Text, letter&#10;&#10;Description automatically generated">
            <a:extLst>
              <a:ext uri="{FF2B5EF4-FFF2-40B4-BE49-F238E27FC236}">
                <a16:creationId xmlns:a16="http://schemas.microsoft.com/office/drawing/2014/main" id="{758D8AA4-6840-8D32-1610-B1587BC92B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2766" y="1786275"/>
            <a:ext cx="6248400" cy="36957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C9F6FF17-58BD-2347-8FCE-E832F2C373A6}"/>
              </a:ext>
            </a:extLst>
          </p:cNvPr>
          <p:cNvSpPr/>
          <p:nvPr/>
        </p:nvSpPr>
        <p:spPr>
          <a:xfrm>
            <a:off x="768328" y="1324610"/>
            <a:ext cx="9399799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latin typeface="Lato" panose="020F0502020204030203" pitchFamily="34" charset="0"/>
              </a:rPr>
              <a:t>A voltage is induced in a circuit whenever relative motion exists between a conductor and a magnetic field and that the magnitude of this voltage is proportional to the rate of change of the flux.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597611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 txBox="1">
            <a:spLocks noChangeArrowheads="1"/>
          </p:cNvSpPr>
          <p:nvPr/>
        </p:nvSpPr>
        <p:spPr bwMode="auto">
          <a:xfrm>
            <a:off x="616117" y="295920"/>
            <a:ext cx="8496944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GB" b="0" dirty="0"/>
              <a:t>Transformer</a:t>
            </a:r>
          </a:p>
        </p:txBody>
      </p:sp>
      <p:pic>
        <p:nvPicPr>
          <p:cNvPr id="13314" name="Picture 2" descr="Transformer - Wikipedia">
            <a:extLst>
              <a:ext uri="{FF2B5EF4-FFF2-40B4-BE49-F238E27FC236}">
                <a16:creationId xmlns:a16="http://schemas.microsoft.com/office/drawing/2014/main" id="{B7915314-E31A-824A-BC32-D050D5ECA9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830595" y="914734"/>
            <a:ext cx="4206788" cy="3155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EE2FE9A-E25E-514E-ACF7-DDA4BF77D4B6}"/>
              </a:ext>
            </a:extLst>
          </p:cNvPr>
          <p:cNvSpPr txBox="1"/>
          <p:nvPr/>
        </p:nvSpPr>
        <p:spPr>
          <a:xfrm>
            <a:off x="729049" y="4188940"/>
            <a:ext cx="1005840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Suppose the input voltage is 230 V, there are 230 windings on the primary coil and 12 windings on the secondary coil.   The input coil can carry up to 1 Amp.</a:t>
            </a:r>
          </a:p>
          <a:p>
            <a:endParaRPr lang="en-GB" dirty="0"/>
          </a:p>
          <a:p>
            <a:r>
              <a:rPr lang="en-GB" dirty="0"/>
              <a:t>AC, DC or both? Which law applies</a:t>
            </a:r>
          </a:p>
          <a:p>
            <a:r>
              <a:rPr lang="en-GB" dirty="0"/>
              <a:t>What is the output voltage?</a:t>
            </a:r>
          </a:p>
          <a:p>
            <a:r>
              <a:rPr lang="en-GB" dirty="0"/>
              <a:t>What is the maximum current which can be drawn?</a:t>
            </a:r>
          </a:p>
          <a:p>
            <a:r>
              <a:rPr lang="en-GB" dirty="0"/>
              <a:t>How is the core constructed and why?</a:t>
            </a:r>
          </a:p>
        </p:txBody>
      </p:sp>
    </p:spTree>
    <p:extLst>
      <p:ext uri="{BB962C8B-B14F-4D97-AF65-F5344CB8AC3E}">
        <p14:creationId xmlns:p14="http://schemas.microsoft.com/office/powerpoint/2010/main" val="22961561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 txBox="1">
            <a:spLocks noChangeArrowheads="1"/>
          </p:cNvSpPr>
          <p:nvPr/>
        </p:nvSpPr>
        <p:spPr bwMode="auto">
          <a:xfrm>
            <a:off x="616117" y="295920"/>
            <a:ext cx="8496944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GB" b="0" dirty="0"/>
              <a:t>Electric motor</a:t>
            </a:r>
          </a:p>
        </p:txBody>
      </p:sp>
      <p:pic>
        <p:nvPicPr>
          <p:cNvPr id="3074" name="Picture 2" descr="motor effect of an electric current Fleming&amp;amp;#39;s left-hand rule applications electric  motor how loudspeaker works F = BIl calculations igcse/gcse 9-1 Physics  revision notes">
            <a:extLst>
              <a:ext uri="{FF2B5EF4-FFF2-40B4-BE49-F238E27FC236}">
                <a16:creationId xmlns:a16="http://schemas.microsoft.com/office/drawing/2014/main" id="{2F7618C9-9A24-654B-84CE-41759B442D2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18057"/>
          <a:stretch/>
        </p:blipFill>
        <p:spPr bwMode="auto">
          <a:xfrm>
            <a:off x="2208867" y="1117599"/>
            <a:ext cx="6230283" cy="5036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0892793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4">
            <a:extLst>
              <a:ext uri="{FF2B5EF4-FFF2-40B4-BE49-F238E27FC236}">
                <a16:creationId xmlns:a16="http://schemas.microsoft.com/office/drawing/2014/main" id="{BEADB950-C774-7048-B4B7-E0FBE352B4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0532" y="167038"/>
            <a:ext cx="8496944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r>
              <a:rPr lang="en-GB" b="0" dirty="0"/>
              <a:t>Earth's magnetic field</a:t>
            </a:r>
          </a:p>
        </p:txBody>
      </p:sp>
      <p:pic>
        <p:nvPicPr>
          <p:cNvPr id="10242" name="Picture 2" descr="Why Earth&amp;amp;#39;s Magnetic Field Is Wonky | Live Science">
            <a:extLst>
              <a:ext uri="{FF2B5EF4-FFF2-40B4-BE49-F238E27FC236}">
                <a16:creationId xmlns:a16="http://schemas.microsoft.com/office/drawing/2014/main" id="{19669E08-2432-8349-9BA5-3555F7D47D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619504" y="887118"/>
            <a:ext cx="8952992" cy="5810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562013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4">
            <a:extLst>
              <a:ext uri="{FF2B5EF4-FFF2-40B4-BE49-F238E27FC236}">
                <a16:creationId xmlns:a16="http://schemas.microsoft.com/office/drawing/2014/main" id="{BEADB950-C774-7048-B4B7-E0FBE352B4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8484" y="410878"/>
            <a:ext cx="8496944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r>
              <a:rPr lang="en-GB" b="0" dirty="0"/>
              <a:t>Flux gate magnetometer</a:t>
            </a:r>
          </a:p>
        </p:txBody>
      </p:sp>
      <p:pic>
        <p:nvPicPr>
          <p:cNvPr id="3" name="Picture 2" descr="A picture containing electronics, circuit&#10;&#10;Description automatically generated">
            <a:extLst>
              <a:ext uri="{FF2B5EF4-FFF2-40B4-BE49-F238E27FC236}">
                <a16:creationId xmlns:a16="http://schemas.microsoft.com/office/drawing/2014/main" id="{9B29AE34-D144-3641-ADA7-156AEEE822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8312" y="0"/>
            <a:ext cx="5123688" cy="2463312"/>
          </a:xfrm>
          <a:prstGeom prst="rect">
            <a:avLst/>
          </a:prstGeom>
        </p:spPr>
      </p:pic>
      <p:pic>
        <p:nvPicPr>
          <p:cNvPr id="11268" name="Picture 4" descr="Illustration of the operating principles of fluxgate magnetometers. The...  | Download Scientific Diagram">
            <a:extLst>
              <a:ext uri="{FF2B5EF4-FFF2-40B4-BE49-F238E27FC236}">
                <a16:creationId xmlns:a16="http://schemas.microsoft.com/office/drawing/2014/main" id="{EBAB2B7A-2F4A-5749-B810-F8C84FD4BA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97989" y="1673440"/>
            <a:ext cx="6892498" cy="3511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19714BE-2D49-F347-96D1-1AFAF589B8ED}"/>
              </a:ext>
            </a:extLst>
          </p:cNvPr>
          <p:cNvSpPr txBox="1"/>
          <p:nvPr/>
        </p:nvSpPr>
        <p:spPr>
          <a:xfrm>
            <a:off x="1524000" y="5315207"/>
            <a:ext cx="9144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Saturation achieved by the sum of environmental magnet field and drive field magnetic field.  If there is a large environmental field, less current is required to achieve saturation.  AC or DC?</a:t>
            </a:r>
          </a:p>
        </p:txBody>
      </p:sp>
    </p:spTree>
    <p:extLst>
      <p:ext uri="{BB962C8B-B14F-4D97-AF65-F5344CB8AC3E}">
        <p14:creationId xmlns:p14="http://schemas.microsoft.com/office/powerpoint/2010/main" val="394664614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4">
            <a:extLst>
              <a:ext uri="{FF2B5EF4-FFF2-40B4-BE49-F238E27FC236}">
                <a16:creationId xmlns:a16="http://schemas.microsoft.com/office/drawing/2014/main" id="{BEADB950-C774-7048-B4B7-E0FBE352B4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8484" y="410878"/>
            <a:ext cx="8496944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GB" b="0" dirty="0">
                <a:latin typeface="+mn-lt"/>
              </a:rPr>
              <a:t>Inductance</a:t>
            </a:r>
          </a:p>
        </p:txBody>
      </p:sp>
      <p:pic>
        <p:nvPicPr>
          <p:cNvPr id="15364" name="Picture 4">
            <a:extLst>
              <a:ext uri="{FF2B5EF4-FFF2-40B4-BE49-F238E27FC236}">
                <a16:creationId xmlns:a16="http://schemas.microsoft.com/office/drawing/2014/main" id="{FEAA641F-E236-2C45-A479-D06660B6DD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613610" y="790796"/>
            <a:ext cx="7682855" cy="5656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172493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4">
            <a:extLst>
              <a:ext uri="{FF2B5EF4-FFF2-40B4-BE49-F238E27FC236}">
                <a16:creationId xmlns:a16="http://schemas.microsoft.com/office/drawing/2014/main" id="{BEADB950-C774-7048-B4B7-E0FBE352B4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8484" y="410878"/>
            <a:ext cx="8496944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GB" b="0" dirty="0">
                <a:latin typeface="+mn-lt"/>
              </a:rPr>
              <a:t>Inductance</a:t>
            </a:r>
          </a:p>
        </p:txBody>
      </p:sp>
      <p:pic>
        <p:nvPicPr>
          <p:cNvPr id="14338" name="Picture 2" descr="Importance of Inductance of a Coil | GBC Electronics Technician">
            <a:extLst>
              <a:ext uri="{FF2B5EF4-FFF2-40B4-BE49-F238E27FC236}">
                <a16:creationId xmlns:a16="http://schemas.microsoft.com/office/drawing/2014/main" id="{AC3ADF94-3B55-124F-9C87-A65D0249AC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848100" y="1898650"/>
            <a:ext cx="4495800" cy="3060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1928670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4">
            <a:extLst>
              <a:ext uri="{FF2B5EF4-FFF2-40B4-BE49-F238E27FC236}">
                <a16:creationId xmlns:a16="http://schemas.microsoft.com/office/drawing/2014/main" id="{BEADB950-C774-7048-B4B7-E0FBE352B4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8484" y="410878"/>
            <a:ext cx="8496944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GB" b="0" dirty="0">
                <a:latin typeface="+mn-lt"/>
              </a:rPr>
              <a:t>Metal detector</a:t>
            </a:r>
          </a:p>
        </p:txBody>
      </p:sp>
      <p:pic>
        <p:nvPicPr>
          <p:cNvPr id="12290" name="Picture 2" descr="How Does A Metal Detector Work?">
            <a:extLst>
              <a:ext uri="{FF2B5EF4-FFF2-40B4-BE49-F238E27FC236}">
                <a16:creationId xmlns:a16="http://schemas.microsoft.com/office/drawing/2014/main" id="{EED1A4C5-139B-C54A-AA8E-F037F1ABE6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401568" y="998041"/>
            <a:ext cx="5388864" cy="51089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019925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4">
            <a:extLst>
              <a:ext uri="{FF2B5EF4-FFF2-40B4-BE49-F238E27FC236}">
                <a16:creationId xmlns:a16="http://schemas.microsoft.com/office/drawing/2014/main" id="{BEADB950-C774-7048-B4B7-E0FBE352B4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8484" y="410878"/>
            <a:ext cx="8496944" cy="2151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GB" b="0" dirty="0">
                <a:latin typeface="+mn-lt"/>
              </a:rPr>
              <a:t>CJ018</a:t>
            </a:r>
          </a:p>
          <a:p>
            <a:pPr eaLnBrk="1" hangingPunct="1">
              <a:defRPr/>
            </a:pPr>
            <a:endParaRPr lang="en-GB" b="0" dirty="0">
              <a:latin typeface="+mn-lt"/>
            </a:endParaRPr>
          </a:p>
          <a:p>
            <a:pPr eaLnBrk="1" hangingPunct="1">
              <a:defRPr/>
            </a:pPr>
            <a:r>
              <a:rPr lang="en-GB" b="0" dirty="0">
                <a:latin typeface="+mn-lt"/>
              </a:rPr>
              <a:t>(Video of metal detector triggering IED) </a:t>
            </a:r>
          </a:p>
        </p:txBody>
      </p:sp>
    </p:spTree>
    <p:extLst>
      <p:ext uri="{BB962C8B-B14F-4D97-AF65-F5344CB8AC3E}">
        <p14:creationId xmlns:p14="http://schemas.microsoft.com/office/powerpoint/2010/main" val="149943209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4">
            <a:extLst>
              <a:ext uri="{FF2B5EF4-FFF2-40B4-BE49-F238E27FC236}">
                <a16:creationId xmlns:a16="http://schemas.microsoft.com/office/drawing/2014/main" id="{BEADB950-C774-7048-B4B7-E0FBE352B4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8484" y="410878"/>
            <a:ext cx="8496944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GB" b="0" dirty="0">
                <a:latin typeface="+mn-lt"/>
              </a:rPr>
              <a:t>Describe a rail gun and how it works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3E6F8D2-3FDA-9D44-B2D0-295F7151425E}"/>
              </a:ext>
            </a:extLst>
          </p:cNvPr>
          <p:cNvSpPr txBox="1"/>
          <p:nvPr/>
        </p:nvSpPr>
        <p:spPr>
          <a:xfrm>
            <a:off x="842211" y="1804737"/>
            <a:ext cx="6984476" cy="31085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/>
              <a:t>State:</a:t>
            </a:r>
          </a:p>
          <a:p>
            <a:endParaRPr lang="en-GB" sz="2800" dirty="0"/>
          </a:p>
          <a:p>
            <a:r>
              <a:rPr lang="en-GB" sz="2800" dirty="0"/>
              <a:t>applicable laws of physics</a:t>
            </a:r>
          </a:p>
          <a:p>
            <a:r>
              <a:rPr lang="en-GB" sz="2800" dirty="0"/>
              <a:t>the magnitude of quantities and units involved</a:t>
            </a:r>
          </a:p>
          <a:p>
            <a:r>
              <a:rPr lang="en-GB" sz="2800" dirty="0"/>
              <a:t>limitations on performance</a:t>
            </a:r>
          </a:p>
          <a:p>
            <a:r>
              <a:rPr lang="en-GB" sz="2800" dirty="0"/>
              <a:t>comparison with conventional guns 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57990242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4">
            <a:extLst>
              <a:ext uri="{FF2B5EF4-FFF2-40B4-BE49-F238E27FC236}">
                <a16:creationId xmlns:a16="http://schemas.microsoft.com/office/drawing/2014/main" id="{BEADB950-C774-7048-B4B7-E0FBE352B4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8484" y="410877"/>
            <a:ext cx="8496944" cy="16585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GB" b="0" dirty="0">
                <a:latin typeface="+mn-lt"/>
              </a:rPr>
              <a:t>Describe how the German WW2 magnetic mine worked and what countermeasures were deployed to neutralise it.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3E6F8D2-3FDA-9D44-B2D0-295F7151425E}"/>
              </a:ext>
            </a:extLst>
          </p:cNvPr>
          <p:cNvSpPr txBox="1"/>
          <p:nvPr/>
        </p:nvSpPr>
        <p:spPr>
          <a:xfrm>
            <a:off x="757990" y="2683042"/>
            <a:ext cx="7066230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/>
              <a:t>State:</a:t>
            </a:r>
          </a:p>
          <a:p>
            <a:endParaRPr lang="en-GB" sz="2800" dirty="0"/>
          </a:p>
          <a:p>
            <a:r>
              <a:rPr lang="en-GB" sz="2800" dirty="0"/>
              <a:t>applicable laws of physics</a:t>
            </a:r>
          </a:p>
          <a:p>
            <a:r>
              <a:rPr lang="en-GB" sz="2800" dirty="0"/>
              <a:t>the magnitude of quantities and units involved 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88286661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4">
            <a:extLst>
              <a:ext uri="{FF2B5EF4-FFF2-40B4-BE49-F238E27FC236}">
                <a16:creationId xmlns:a16="http://schemas.microsoft.com/office/drawing/2014/main" id="{BEADB950-C774-7048-B4B7-E0FBE352B4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8484" y="410877"/>
            <a:ext cx="8496944" cy="16585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  <a:ext uri="{FAA26D3D-D897-4be2-8F04-BA451C77F1D7}"/>
          </a:extLst>
        </p:spPr>
        <p:txBody>
          <a:bodyPr anchor="ctr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000000"/>
                </a:solidFill>
                <a:latin typeface="Arial" charset="0"/>
                <a:ea typeface="ＭＳ Ｐゴシック" charset="0"/>
                <a:cs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bg1"/>
                </a:solidFill>
                <a:latin typeface="Arial" charset="0"/>
                <a:ea typeface="ＭＳ Ｐゴシック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en-GB" b="0" dirty="0">
                <a:latin typeface="+mn-lt"/>
              </a:rPr>
              <a:t>Describe how an explosively driven flux compression generator works.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3E6F8D2-3FDA-9D44-B2D0-295F7151425E}"/>
              </a:ext>
            </a:extLst>
          </p:cNvPr>
          <p:cNvSpPr txBox="1"/>
          <p:nvPr/>
        </p:nvSpPr>
        <p:spPr>
          <a:xfrm>
            <a:off x="757990" y="2683042"/>
            <a:ext cx="7066230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/>
              <a:t>State:</a:t>
            </a:r>
          </a:p>
          <a:p>
            <a:endParaRPr lang="en-GB" sz="2800" dirty="0"/>
          </a:p>
          <a:p>
            <a:r>
              <a:rPr lang="en-GB" sz="2800" dirty="0"/>
              <a:t>applicable laws of physics</a:t>
            </a:r>
          </a:p>
          <a:p>
            <a:r>
              <a:rPr lang="en-GB" sz="2800" dirty="0"/>
              <a:t>the magnitude of quantities and units involved 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36801221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3693</TotalTime>
  <Words>1320</Words>
  <Application>Microsoft Macintosh PowerPoint</Application>
  <PresentationFormat>Widescreen</PresentationFormat>
  <Paragraphs>148</Paragraphs>
  <Slides>38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49" baseType="lpstr">
      <vt:lpstr>-webkit-standard</vt:lpstr>
      <vt:lpstr>Arial</vt:lpstr>
      <vt:lpstr>Arial</vt:lpstr>
      <vt:lpstr>Calibri</vt:lpstr>
      <vt:lpstr>Calibri Light</vt:lpstr>
      <vt:lpstr>Helvetica</vt:lpstr>
      <vt:lpstr>Helvetica Neue</vt:lpstr>
      <vt:lpstr>Lato</vt:lpstr>
      <vt:lpstr>Mulish</vt:lpstr>
      <vt:lpstr>Noto Sans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Chris Owen</dc:creator>
  <cp:lastModifiedBy>Chris Owen</cp:lastModifiedBy>
  <cp:revision>39</cp:revision>
  <dcterms:created xsi:type="dcterms:W3CDTF">2022-03-08T06:06:35Z</dcterms:created>
  <dcterms:modified xsi:type="dcterms:W3CDTF">2023-02-17T12:50:14Z</dcterms:modified>
</cp:coreProperties>
</file>