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43" r:id="rId1"/>
  </p:sldMasterIdLst>
  <p:notesMasterIdLst>
    <p:notesMasterId r:id="rId28"/>
  </p:notesMasterIdLst>
  <p:handoutMasterIdLst>
    <p:handoutMasterId r:id="rId29"/>
  </p:handoutMasterIdLst>
  <p:sldIdLst>
    <p:sldId id="256" r:id="rId2"/>
    <p:sldId id="317" r:id="rId3"/>
    <p:sldId id="258" r:id="rId4"/>
    <p:sldId id="326" r:id="rId5"/>
    <p:sldId id="259" r:id="rId6"/>
    <p:sldId id="260" r:id="rId7"/>
    <p:sldId id="261" r:id="rId8"/>
    <p:sldId id="262" r:id="rId9"/>
    <p:sldId id="263" r:id="rId10"/>
    <p:sldId id="264" r:id="rId11"/>
    <p:sldId id="324" r:id="rId12"/>
    <p:sldId id="321" r:id="rId13"/>
    <p:sldId id="320" r:id="rId14"/>
    <p:sldId id="281" r:id="rId15"/>
    <p:sldId id="266" r:id="rId16"/>
    <p:sldId id="268" r:id="rId17"/>
    <p:sldId id="269" r:id="rId18"/>
    <p:sldId id="265" r:id="rId19"/>
    <p:sldId id="279" r:id="rId20"/>
    <p:sldId id="325" r:id="rId21"/>
    <p:sldId id="277" r:id="rId22"/>
    <p:sldId id="278" r:id="rId23"/>
    <p:sldId id="280" r:id="rId24"/>
    <p:sldId id="270" r:id="rId25"/>
    <p:sldId id="316" r:id="rId26"/>
    <p:sldId id="274" r:id="rId27"/>
  </p:sldIdLst>
  <p:sldSz cx="9144000" cy="6858000" type="screen4x3"/>
  <p:notesSz cx="7102475" cy="93884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ire Williams" initials="CW" lastIdx="10" clrIdx="0">
    <p:extLst>
      <p:ext uri="{19B8F6BF-5375-455C-9EA6-DF929625EA0E}">
        <p15:presenceInfo xmlns:p15="http://schemas.microsoft.com/office/powerpoint/2012/main" userId="S::claire.turner@powys.gov.uk::d1c03978-6867-453d-83b7-0cb8df1dc02d" providerId="AD"/>
      </p:ext>
    </p:extLst>
  </p:cmAuthor>
  <p:cmAuthor id="2" name="Paula McCreary" initials="PM" lastIdx="2" clrIdx="1">
    <p:extLst>
      <p:ext uri="{19B8F6BF-5375-455C-9EA6-DF929625EA0E}">
        <p15:presenceInfo xmlns:p15="http://schemas.microsoft.com/office/powerpoint/2012/main" userId="Paula McCrear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95" autoAdjust="0"/>
    <p:restoredTop sz="94558" autoAdjust="0"/>
  </p:normalViewPr>
  <p:slideViewPr>
    <p:cSldViewPr>
      <p:cViewPr varScale="1">
        <p:scale>
          <a:sx n="121" d="100"/>
          <a:sy n="121" d="100"/>
        </p:scale>
        <p:origin x="1984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6624"/>
    </p:cViewPr>
  </p:sorterViewPr>
  <p:notesViewPr>
    <p:cSldViewPr>
      <p:cViewPr varScale="1">
        <p:scale>
          <a:sx n="85" d="100"/>
          <a:sy n="85" d="100"/>
        </p:scale>
        <p:origin x="3822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0C3103-E175-4207-8485-AF95E18306FD}" type="doc">
      <dgm:prSet loTypeId="urn:microsoft.com/office/officeart/2018/2/layout/IconVerticalSolidList#2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395C20DE-0A32-4745-8CFA-24577B6E1B98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dirty="0"/>
            <a:t>Tasg 1 rhan b y portffolio</a:t>
          </a:r>
          <a:r>
            <a:rPr lang="cy-GB" noProof="0" dirty="0"/>
            <a:t>– Adolygiad datblygiadol</a:t>
          </a:r>
        </a:p>
      </dgm:t>
    </dgm:pt>
    <dgm:pt modelId="{D92112B0-5FC8-4C3D-BA0C-CC51A7F2800A}" type="parTrans" cxnId="{CAAD3BE0-2D6F-45CB-8257-C8C6B0F1E651}">
      <dgm:prSet/>
      <dgm:spPr/>
      <dgm:t>
        <a:bodyPr/>
        <a:lstStyle/>
        <a:p>
          <a:endParaRPr lang="cy-GB" noProof="0" dirty="0"/>
        </a:p>
      </dgm:t>
    </dgm:pt>
    <dgm:pt modelId="{9236EDED-B94B-415F-8636-9BDEA4A4AAD2}" type="sibTrans" cxnId="{CAAD3BE0-2D6F-45CB-8257-C8C6B0F1E651}">
      <dgm:prSet/>
      <dgm:spPr/>
      <dgm:t>
        <a:bodyPr/>
        <a:lstStyle/>
        <a:p>
          <a:endParaRPr lang="cy-GB" noProof="0" dirty="0"/>
        </a:p>
      </dgm:t>
    </dgm:pt>
    <dgm:pt modelId="{E330B94C-2332-4F7D-B3A4-9F74F130CD80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noProof="0" dirty="0"/>
            <a:t>Meini Prawf Marcio</a:t>
          </a:r>
        </a:p>
      </dgm:t>
    </dgm:pt>
    <dgm:pt modelId="{E6A11613-5E4F-43E2-9D99-8B497BC73D8D}" type="parTrans" cxnId="{97B160AE-74B8-4EC5-80C4-D2EB09C106C3}">
      <dgm:prSet/>
      <dgm:spPr/>
      <dgm:t>
        <a:bodyPr/>
        <a:lstStyle/>
        <a:p>
          <a:endParaRPr lang="cy-GB" noProof="0" dirty="0"/>
        </a:p>
      </dgm:t>
    </dgm:pt>
    <dgm:pt modelId="{3E0BCE08-66FD-4EBD-A314-B09A07142534}" type="sibTrans" cxnId="{97B160AE-74B8-4EC5-80C4-D2EB09C106C3}">
      <dgm:prSet/>
      <dgm:spPr/>
      <dgm:t>
        <a:bodyPr/>
        <a:lstStyle/>
        <a:p>
          <a:endParaRPr lang="cy-GB" noProof="0" dirty="0"/>
        </a:p>
      </dgm:t>
    </dgm:pt>
    <dgm:pt modelId="{794F14F7-9F19-4EE3-8B98-C1EADD20DF16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noProof="0" dirty="0"/>
            <a:t>Cyngor ac Awgrymiadau i gyflwyno gwaith llwyddiannus</a:t>
          </a:r>
        </a:p>
      </dgm:t>
    </dgm:pt>
    <dgm:pt modelId="{697FA266-C419-47C8-8C38-7873BBFD0C46}" type="parTrans" cxnId="{F7976730-6BD0-4003-BA54-68C58D5A97B3}">
      <dgm:prSet/>
      <dgm:spPr/>
      <dgm:t>
        <a:bodyPr/>
        <a:lstStyle/>
        <a:p>
          <a:endParaRPr lang="cy-GB" noProof="0" dirty="0"/>
        </a:p>
      </dgm:t>
    </dgm:pt>
    <dgm:pt modelId="{31B1D581-7642-4550-98DE-4D41878DC9D4}" type="sibTrans" cxnId="{F7976730-6BD0-4003-BA54-68C58D5A97B3}">
      <dgm:prSet/>
      <dgm:spPr/>
      <dgm:t>
        <a:bodyPr/>
        <a:lstStyle/>
        <a:p>
          <a:endParaRPr lang="cy-GB" noProof="0" dirty="0"/>
        </a:p>
      </dgm:t>
    </dgm:pt>
    <dgm:pt modelId="{3BC064AD-F1F7-4300-A121-A4A1696A419D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noProof="0" dirty="0"/>
            <a:t>Cyfrinachedd a Llen-ladrad</a:t>
          </a:r>
        </a:p>
      </dgm:t>
    </dgm:pt>
    <dgm:pt modelId="{184608D0-AA3D-4812-B432-E392918AF37C}" type="parTrans" cxnId="{FCBCA8A7-CF4D-4C12-8F53-5ABC7EB1557B}">
      <dgm:prSet/>
      <dgm:spPr/>
      <dgm:t>
        <a:bodyPr/>
        <a:lstStyle/>
        <a:p>
          <a:endParaRPr lang="cy-GB" noProof="0" dirty="0"/>
        </a:p>
      </dgm:t>
    </dgm:pt>
    <dgm:pt modelId="{1DB17E78-AAE8-4088-9486-4B6AD74656A8}" type="sibTrans" cxnId="{FCBCA8A7-CF4D-4C12-8F53-5ABC7EB1557B}">
      <dgm:prSet/>
      <dgm:spPr/>
      <dgm:t>
        <a:bodyPr/>
        <a:lstStyle/>
        <a:p>
          <a:endParaRPr lang="cy-GB" noProof="0" dirty="0"/>
        </a:p>
      </dgm:t>
    </dgm:pt>
    <dgm:pt modelId="{4F5BA754-E31A-4FB6-A19B-BDCC88D010B6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noProof="0" dirty="0"/>
            <a:t>Y broses gyflwyno</a:t>
          </a:r>
        </a:p>
      </dgm:t>
    </dgm:pt>
    <dgm:pt modelId="{C039CDDA-C8B8-4C13-9039-BB0059108109}" type="parTrans" cxnId="{A4467B0A-9C02-4D5B-AD7D-1030D25A769D}">
      <dgm:prSet/>
      <dgm:spPr/>
      <dgm:t>
        <a:bodyPr/>
        <a:lstStyle/>
        <a:p>
          <a:endParaRPr lang="cy-GB" noProof="0" dirty="0"/>
        </a:p>
      </dgm:t>
    </dgm:pt>
    <dgm:pt modelId="{E8282CCE-46E4-49C5-8098-E1CC2831AD50}" type="sibTrans" cxnId="{A4467B0A-9C02-4D5B-AD7D-1030D25A769D}">
      <dgm:prSet/>
      <dgm:spPr/>
      <dgm:t>
        <a:bodyPr/>
        <a:lstStyle/>
        <a:p>
          <a:endParaRPr lang="cy-GB" noProof="0" dirty="0"/>
        </a:p>
      </dgm:t>
    </dgm:pt>
    <dgm:pt modelId="{6D79698E-657D-49E1-8862-3C91BFF201FD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noProof="0" dirty="0"/>
            <a:t>Unrhyw faterion neu pryderon</a:t>
          </a:r>
        </a:p>
      </dgm:t>
    </dgm:pt>
    <dgm:pt modelId="{7323DFE5-BE7E-4360-879A-3A49DD50BE93}" type="parTrans" cxnId="{E9348EA8-D139-4229-88F8-8FCB9C382650}">
      <dgm:prSet/>
      <dgm:spPr/>
      <dgm:t>
        <a:bodyPr/>
        <a:lstStyle/>
        <a:p>
          <a:endParaRPr lang="cy-GB" noProof="0" dirty="0"/>
        </a:p>
      </dgm:t>
    </dgm:pt>
    <dgm:pt modelId="{EC142FD0-E4BE-4B3C-90EA-8A4BB750C5EE}" type="sibTrans" cxnId="{E9348EA8-D139-4229-88F8-8FCB9C382650}">
      <dgm:prSet/>
      <dgm:spPr/>
      <dgm:t>
        <a:bodyPr/>
        <a:lstStyle/>
        <a:p>
          <a:endParaRPr lang="cy-GB" noProof="0" dirty="0"/>
        </a:p>
      </dgm:t>
    </dgm:pt>
    <dgm:pt modelId="{C9CD60CD-9056-470B-AE6B-87D7BE3B18F3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noProof="0" dirty="0"/>
            <a:t>Camgymeriadau Cyffredin/syniadau a chyngor</a:t>
          </a:r>
        </a:p>
      </dgm:t>
    </dgm:pt>
    <dgm:pt modelId="{3F07DE43-431F-408D-BE26-A12F8E7CAF1C}" type="parTrans" cxnId="{F089FBAC-5B8F-4D34-989B-BFD2ECC3B267}">
      <dgm:prSet/>
      <dgm:spPr/>
      <dgm:t>
        <a:bodyPr/>
        <a:lstStyle/>
        <a:p>
          <a:endParaRPr lang="cy-GB" noProof="0" dirty="0"/>
        </a:p>
      </dgm:t>
    </dgm:pt>
    <dgm:pt modelId="{4346A576-620A-4A67-A86C-8F1081F1981F}" type="sibTrans" cxnId="{F089FBAC-5B8F-4D34-989B-BFD2ECC3B267}">
      <dgm:prSet/>
      <dgm:spPr/>
      <dgm:t>
        <a:bodyPr/>
        <a:lstStyle/>
        <a:p>
          <a:endParaRPr lang="cy-GB" noProof="0" dirty="0"/>
        </a:p>
      </dgm:t>
    </dgm:pt>
    <dgm:pt modelId="{9C897F88-ACB6-4CAC-AFBE-D3B67A142ACF}">
      <dgm:prSet/>
      <dgm:spPr/>
      <dgm:t>
        <a:bodyPr/>
        <a:lstStyle/>
        <a:p>
          <a:pPr>
            <a:lnSpc>
              <a:spcPct val="100000"/>
            </a:lnSpc>
          </a:pPr>
          <a:r>
            <a:rPr lang="cy-GB" noProof="0" dirty="0"/>
            <a:t>Amser unigol gyda’r hyfforddwr i edrych ar y portffolio</a:t>
          </a:r>
        </a:p>
      </dgm:t>
    </dgm:pt>
    <dgm:pt modelId="{B95D72E0-5304-4B9C-BC70-AFD0CD9B035C}" type="parTrans" cxnId="{BE1BB0FE-8A4E-41D4-BA64-B26D9C343036}">
      <dgm:prSet/>
      <dgm:spPr/>
      <dgm:t>
        <a:bodyPr/>
        <a:lstStyle/>
        <a:p>
          <a:endParaRPr lang="cy-GB" noProof="0" dirty="0"/>
        </a:p>
      </dgm:t>
    </dgm:pt>
    <dgm:pt modelId="{8C935178-43B5-4D16-865A-166253F1DEBC}" type="sibTrans" cxnId="{BE1BB0FE-8A4E-41D4-BA64-B26D9C343036}">
      <dgm:prSet/>
      <dgm:spPr/>
      <dgm:t>
        <a:bodyPr/>
        <a:lstStyle/>
        <a:p>
          <a:endParaRPr lang="cy-GB" noProof="0" dirty="0"/>
        </a:p>
      </dgm:t>
    </dgm:pt>
    <dgm:pt modelId="{E666D302-DC90-49A8-B73E-2E1521AAECBB}" type="pres">
      <dgm:prSet presAssocID="{350C3103-E175-4207-8485-AF95E18306FD}" presName="root" presStyleCnt="0">
        <dgm:presLayoutVars>
          <dgm:dir/>
          <dgm:resizeHandles val="exact"/>
        </dgm:presLayoutVars>
      </dgm:prSet>
      <dgm:spPr/>
    </dgm:pt>
    <dgm:pt modelId="{904714F8-61C2-42FC-A493-F4FCB966D342}" type="pres">
      <dgm:prSet presAssocID="{395C20DE-0A32-4745-8CFA-24577B6E1B98}" presName="compNode" presStyleCnt="0"/>
      <dgm:spPr/>
    </dgm:pt>
    <dgm:pt modelId="{AA178334-AA97-4831-81E3-E5457AD7BAE7}" type="pres">
      <dgm:prSet presAssocID="{395C20DE-0A32-4745-8CFA-24577B6E1B98}" presName="bgRect" presStyleLbl="bgShp" presStyleIdx="0" presStyleCnt="8"/>
      <dgm:spPr/>
    </dgm:pt>
    <dgm:pt modelId="{6ECE7291-A1C4-4ACA-AEE0-7682153D22FF}" type="pres">
      <dgm:prSet presAssocID="{395C20DE-0A32-4745-8CFA-24577B6E1B98}" presName="iconRect" presStyleLbl="node1" presStyleIdx="0" presStyleCnt="8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search"/>
        </a:ext>
      </dgm:extLst>
    </dgm:pt>
    <dgm:pt modelId="{378EBE1A-1714-4020-9405-55161388590A}" type="pres">
      <dgm:prSet presAssocID="{395C20DE-0A32-4745-8CFA-24577B6E1B98}" presName="spaceRect" presStyleCnt="0"/>
      <dgm:spPr/>
    </dgm:pt>
    <dgm:pt modelId="{FD2F8B84-16CD-4EB2-83AE-F97DEB810D7A}" type="pres">
      <dgm:prSet presAssocID="{395C20DE-0A32-4745-8CFA-24577B6E1B98}" presName="parTx" presStyleLbl="revTx" presStyleIdx="0" presStyleCnt="8">
        <dgm:presLayoutVars>
          <dgm:chMax val="0"/>
          <dgm:chPref val="0"/>
        </dgm:presLayoutVars>
      </dgm:prSet>
      <dgm:spPr/>
    </dgm:pt>
    <dgm:pt modelId="{7CE392FA-977E-4B3B-A08F-B160E92F007C}" type="pres">
      <dgm:prSet presAssocID="{9236EDED-B94B-415F-8636-9BDEA4A4AAD2}" presName="sibTrans" presStyleCnt="0"/>
      <dgm:spPr/>
    </dgm:pt>
    <dgm:pt modelId="{CA53F4C8-A6D5-424C-BD30-4F7BDE98511E}" type="pres">
      <dgm:prSet presAssocID="{E330B94C-2332-4F7D-B3A4-9F74F130CD80}" presName="compNode" presStyleCnt="0"/>
      <dgm:spPr/>
    </dgm:pt>
    <dgm:pt modelId="{3821E8F5-E6DB-4316-9CB6-2BA84B9284A3}" type="pres">
      <dgm:prSet presAssocID="{E330B94C-2332-4F7D-B3A4-9F74F130CD80}" presName="bgRect" presStyleLbl="bgShp" presStyleIdx="1" presStyleCnt="8" custLinFactNeighborX="-3374" custLinFactNeighborY="7178"/>
      <dgm:spPr/>
    </dgm:pt>
    <dgm:pt modelId="{41DAFAFD-AF18-4637-A85E-6B8A0CE889E2}" type="pres">
      <dgm:prSet presAssocID="{E330B94C-2332-4F7D-B3A4-9F74F130CD80}" presName="iconRect" presStyleLbl="node1" presStyleIdx="1" presStyleCnt="8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D179F22-2DA2-430A-A0E9-0238E5D6AE90}" type="pres">
      <dgm:prSet presAssocID="{E330B94C-2332-4F7D-B3A4-9F74F130CD80}" presName="spaceRect" presStyleCnt="0"/>
      <dgm:spPr/>
    </dgm:pt>
    <dgm:pt modelId="{AADCCB70-2CBC-43DB-8E97-7E30D165CC6A}" type="pres">
      <dgm:prSet presAssocID="{E330B94C-2332-4F7D-B3A4-9F74F130CD80}" presName="parTx" presStyleLbl="revTx" presStyleIdx="1" presStyleCnt="8">
        <dgm:presLayoutVars>
          <dgm:chMax val="0"/>
          <dgm:chPref val="0"/>
        </dgm:presLayoutVars>
      </dgm:prSet>
      <dgm:spPr/>
    </dgm:pt>
    <dgm:pt modelId="{0E96038A-5770-4A19-A9C8-7A16C0F333F0}" type="pres">
      <dgm:prSet presAssocID="{3E0BCE08-66FD-4EBD-A314-B09A07142534}" presName="sibTrans" presStyleCnt="0"/>
      <dgm:spPr/>
    </dgm:pt>
    <dgm:pt modelId="{A0B4D96D-3DC3-4EF9-84A9-499C9DD5C228}" type="pres">
      <dgm:prSet presAssocID="{794F14F7-9F19-4EE3-8B98-C1EADD20DF16}" presName="compNode" presStyleCnt="0"/>
      <dgm:spPr/>
    </dgm:pt>
    <dgm:pt modelId="{4D424E43-F16C-4994-B9B4-93114830AC41}" type="pres">
      <dgm:prSet presAssocID="{794F14F7-9F19-4EE3-8B98-C1EADD20DF16}" presName="bgRect" presStyleLbl="bgShp" presStyleIdx="2" presStyleCnt="8"/>
      <dgm:spPr/>
    </dgm:pt>
    <dgm:pt modelId="{58DE4A72-5B49-4435-95CF-2A75A53BD6B0}" type="pres">
      <dgm:prSet presAssocID="{794F14F7-9F19-4EE3-8B98-C1EADD20DF16}" presName="iconRect" presStyleLbl="node1" presStyleIdx="2" presStyleCnt="8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DDF5B575-067F-4154-AC68-7A8A30AAD058}" type="pres">
      <dgm:prSet presAssocID="{794F14F7-9F19-4EE3-8B98-C1EADD20DF16}" presName="spaceRect" presStyleCnt="0"/>
      <dgm:spPr/>
    </dgm:pt>
    <dgm:pt modelId="{FA97973E-EA6F-425A-B88E-D331C26DC33E}" type="pres">
      <dgm:prSet presAssocID="{794F14F7-9F19-4EE3-8B98-C1EADD20DF16}" presName="parTx" presStyleLbl="revTx" presStyleIdx="2" presStyleCnt="8">
        <dgm:presLayoutVars>
          <dgm:chMax val="0"/>
          <dgm:chPref val="0"/>
        </dgm:presLayoutVars>
      </dgm:prSet>
      <dgm:spPr/>
    </dgm:pt>
    <dgm:pt modelId="{8B3009FF-86D9-45AA-85B5-83222D47C993}" type="pres">
      <dgm:prSet presAssocID="{31B1D581-7642-4550-98DE-4D41878DC9D4}" presName="sibTrans" presStyleCnt="0"/>
      <dgm:spPr/>
    </dgm:pt>
    <dgm:pt modelId="{FAF455B4-AB7A-43E5-A855-CD765293BE79}" type="pres">
      <dgm:prSet presAssocID="{3BC064AD-F1F7-4300-A121-A4A1696A419D}" presName="compNode" presStyleCnt="0"/>
      <dgm:spPr/>
    </dgm:pt>
    <dgm:pt modelId="{615D0B1C-AFF5-49A6-A445-A3AFCB55F9B7}" type="pres">
      <dgm:prSet presAssocID="{3BC064AD-F1F7-4300-A121-A4A1696A419D}" presName="bgRect" presStyleLbl="bgShp" presStyleIdx="3" presStyleCnt="8"/>
      <dgm:spPr/>
    </dgm:pt>
    <dgm:pt modelId="{8FCF7C85-3BC6-450A-BB2A-6434011BCABC}" type="pres">
      <dgm:prSet presAssocID="{3BC064AD-F1F7-4300-A121-A4A1696A419D}" presName="iconRect" presStyleLbl="node1" presStyleIdx="3" presStyleCnt="8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9ABDA079-F82A-4A77-9BE7-CAD1C83CE60F}" type="pres">
      <dgm:prSet presAssocID="{3BC064AD-F1F7-4300-A121-A4A1696A419D}" presName="spaceRect" presStyleCnt="0"/>
      <dgm:spPr/>
    </dgm:pt>
    <dgm:pt modelId="{314971DE-4A05-49C0-9524-14FBF4E465A8}" type="pres">
      <dgm:prSet presAssocID="{3BC064AD-F1F7-4300-A121-A4A1696A419D}" presName="parTx" presStyleLbl="revTx" presStyleIdx="3" presStyleCnt="8">
        <dgm:presLayoutVars>
          <dgm:chMax val="0"/>
          <dgm:chPref val="0"/>
        </dgm:presLayoutVars>
      </dgm:prSet>
      <dgm:spPr/>
    </dgm:pt>
    <dgm:pt modelId="{A21405B1-FCA7-4D45-93D0-D6A3F976B610}" type="pres">
      <dgm:prSet presAssocID="{1DB17E78-AAE8-4088-9486-4B6AD74656A8}" presName="sibTrans" presStyleCnt="0"/>
      <dgm:spPr/>
    </dgm:pt>
    <dgm:pt modelId="{A049BB27-D813-4C0B-92B3-0C65494E4CE8}" type="pres">
      <dgm:prSet presAssocID="{4F5BA754-E31A-4FB6-A19B-BDCC88D010B6}" presName="compNode" presStyleCnt="0"/>
      <dgm:spPr/>
    </dgm:pt>
    <dgm:pt modelId="{EB3ED8A1-7DFC-4B89-A1B0-1E5EF7671EAC}" type="pres">
      <dgm:prSet presAssocID="{4F5BA754-E31A-4FB6-A19B-BDCC88D010B6}" presName="bgRect" presStyleLbl="bgShp" presStyleIdx="4" presStyleCnt="8" custLinFactNeighborX="-12999" custLinFactNeighborY="-19368"/>
      <dgm:spPr/>
    </dgm:pt>
    <dgm:pt modelId="{80F4DF1A-0491-49E8-B36A-9F18CE96BC33}" type="pres">
      <dgm:prSet presAssocID="{4F5BA754-E31A-4FB6-A19B-BDCC88D010B6}" presName="iconRect" presStyleLbl="node1" presStyleIdx="4" presStyleCnt="8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3EC3DDDC-8082-4847-9ABD-F09164AD0C83}" type="pres">
      <dgm:prSet presAssocID="{4F5BA754-E31A-4FB6-A19B-BDCC88D010B6}" presName="spaceRect" presStyleCnt="0"/>
      <dgm:spPr/>
    </dgm:pt>
    <dgm:pt modelId="{B136FCAC-F613-46EB-A14B-EA1B55A27740}" type="pres">
      <dgm:prSet presAssocID="{4F5BA754-E31A-4FB6-A19B-BDCC88D010B6}" presName="parTx" presStyleLbl="revTx" presStyleIdx="4" presStyleCnt="8">
        <dgm:presLayoutVars>
          <dgm:chMax val="0"/>
          <dgm:chPref val="0"/>
        </dgm:presLayoutVars>
      </dgm:prSet>
      <dgm:spPr/>
    </dgm:pt>
    <dgm:pt modelId="{942B0855-268C-40D5-B0A6-09EB96061FDD}" type="pres">
      <dgm:prSet presAssocID="{E8282CCE-46E4-49C5-8098-E1CC2831AD50}" presName="sibTrans" presStyleCnt="0"/>
      <dgm:spPr/>
    </dgm:pt>
    <dgm:pt modelId="{8B036DD4-CB51-417A-9966-9C5EF6F3D9D1}" type="pres">
      <dgm:prSet presAssocID="{6D79698E-657D-49E1-8862-3C91BFF201FD}" presName="compNode" presStyleCnt="0"/>
      <dgm:spPr/>
    </dgm:pt>
    <dgm:pt modelId="{49DFCBB0-D906-46C6-825B-B8F856F7D555}" type="pres">
      <dgm:prSet presAssocID="{6D79698E-657D-49E1-8862-3C91BFF201FD}" presName="bgRect" presStyleLbl="bgShp" presStyleIdx="5" presStyleCnt="8"/>
      <dgm:spPr/>
    </dgm:pt>
    <dgm:pt modelId="{08BC80DC-3763-49CE-A354-629318FF5AAE}" type="pres">
      <dgm:prSet presAssocID="{6D79698E-657D-49E1-8862-3C91BFF201FD}" presName="iconRect" presStyleLbl="node1" presStyleIdx="5" presStyleCnt="8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64C80A33-54CF-4B59-9BBF-DE6837A9B364}" type="pres">
      <dgm:prSet presAssocID="{6D79698E-657D-49E1-8862-3C91BFF201FD}" presName="spaceRect" presStyleCnt="0"/>
      <dgm:spPr/>
    </dgm:pt>
    <dgm:pt modelId="{34AD710F-CCCA-485C-BF9D-154B096D4F54}" type="pres">
      <dgm:prSet presAssocID="{6D79698E-657D-49E1-8862-3C91BFF201FD}" presName="parTx" presStyleLbl="revTx" presStyleIdx="5" presStyleCnt="8">
        <dgm:presLayoutVars>
          <dgm:chMax val="0"/>
          <dgm:chPref val="0"/>
        </dgm:presLayoutVars>
      </dgm:prSet>
      <dgm:spPr/>
    </dgm:pt>
    <dgm:pt modelId="{96253706-4259-47EE-BA86-0E7248917899}" type="pres">
      <dgm:prSet presAssocID="{EC142FD0-E4BE-4B3C-90EA-8A4BB750C5EE}" presName="sibTrans" presStyleCnt="0"/>
      <dgm:spPr/>
    </dgm:pt>
    <dgm:pt modelId="{0E7C8E08-32DB-4064-B2D9-0341162A6184}" type="pres">
      <dgm:prSet presAssocID="{C9CD60CD-9056-470B-AE6B-87D7BE3B18F3}" presName="compNode" presStyleCnt="0"/>
      <dgm:spPr/>
    </dgm:pt>
    <dgm:pt modelId="{7DE8068C-4323-401D-A19C-42F9CA9DA7F9}" type="pres">
      <dgm:prSet presAssocID="{C9CD60CD-9056-470B-AE6B-87D7BE3B18F3}" presName="bgRect" presStyleLbl="bgShp" presStyleIdx="6" presStyleCnt="8" custLinFactNeighborX="-4249" custLinFactNeighborY="-8389"/>
      <dgm:spPr/>
    </dgm:pt>
    <dgm:pt modelId="{335F9F36-E43F-4CC0-9506-D46C45DE8DDD}" type="pres">
      <dgm:prSet presAssocID="{C9CD60CD-9056-470B-AE6B-87D7BE3B18F3}" presName="iconRect" presStyleLbl="node1" presStyleIdx="6" presStyleCnt="8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"/>
        </a:ext>
      </dgm:extLst>
    </dgm:pt>
    <dgm:pt modelId="{6334485D-9B9E-4B38-A42A-28E43F261DDA}" type="pres">
      <dgm:prSet presAssocID="{C9CD60CD-9056-470B-AE6B-87D7BE3B18F3}" presName="spaceRect" presStyleCnt="0"/>
      <dgm:spPr/>
    </dgm:pt>
    <dgm:pt modelId="{5068F15E-61B2-4F70-920C-C9E2B569CD49}" type="pres">
      <dgm:prSet presAssocID="{C9CD60CD-9056-470B-AE6B-87D7BE3B18F3}" presName="parTx" presStyleLbl="revTx" presStyleIdx="6" presStyleCnt="8">
        <dgm:presLayoutVars>
          <dgm:chMax val="0"/>
          <dgm:chPref val="0"/>
        </dgm:presLayoutVars>
      </dgm:prSet>
      <dgm:spPr/>
    </dgm:pt>
    <dgm:pt modelId="{79F056BC-FB81-4BBB-85BC-72E16B9F3EFA}" type="pres">
      <dgm:prSet presAssocID="{4346A576-620A-4A67-A86C-8F1081F1981F}" presName="sibTrans" presStyleCnt="0"/>
      <dgm:spPr/>
    </dgm:pt>
    <dgm:pt modelId="{9B166A09-875D-4E4D-891C-5C8B97E0CABF}" type="pres">
      <dgm:prSet presAssocID="{9C897F88-ACB6-4CAC-AFBE-D3B67A142ACF}" presName="compNode" presStyleCnt="0"/>
      <dgm:spPr/>
    </dgm:pt>
    <dgm:pt modelId="{E6863D85-BC71-4C37-AAB0-4EF9217F7B7C}" type="pres">
      <dgm:prSet presAssocID="{9C897F88-ACB6-4CAC-AFBE-D3B67A142ACF}" presName="bgRect" presStyleLbl="bgShp" presStyleIdx="7" presStyleCnt="8"/>
      <dgm:spPr/>
    </dgm:pt>
    <dgm:pt modelId="{85E1C722-B97B-4F21-9877-742B49E7BA7D}" type="pres">
      <dgm:prSet presAssocID="{9C897F88-ACB6-4CAC-AFBE-D3B67A142ACF}" presName="iconRect" presStyleLbl="node1" presStyleIdx="7" presStyleCnt="8"/>
      <dgm:spPr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231AEFF4-B90D-4390-BC6F-5ACB37823ED7}" type="pres">
      <dgm:prSet presAssocID="{9C897F88-ACB6-4CAC-AFBE-D3B67A142ACF}" presName="spaceRect" presStyleCnt="0"/>
      <dgm:spPr/>
    </dgm:pt>
    <dgm:pt modelId="{70B62CBB-59FE-4FDC-9D96-836EAADC6DC4}" type="pres">
      <dgm:prSet presAssocID="{9C897F88-ACB6-4CAC-AFBE-D3B67A142ACF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6A94AF03-A05B-41DF-AFF7-66669591A1E2}" type="presOf" srcId="{6D79698E-657D-49E1-8862-3C91BFF201FD}" destId="{34AD710F-CCCA-485C-BF9D-154B096D4F54}" srcOrd="0" destOrd="0" presId="urn:microsoft.com/office/officeart/2018/2/layout/IconVerticalSolidList#2"/>
    <dgm:cxn modelId="{A4467B0A-9C02-4D5B-AD7D-1030D25A769D}" srcId="{350C3103-E175-4207-8485-AF95E18306FD}" destId="{4F5BA754-E31A-4FB6-A19B-BDCC88D010B6}" srcOrd="4" destOrd="0" parTransId="{C039CDDA-C8B8-4C13-9039-BB0059108109}" sibTransId="{E8282CCE-46E4-49C5-8098-E1CC2831AD50}"/>
    <dgm:cxn modelId="{0F2C3517-DD55-4ACA-9AE4-75E06D930213}" type="presOf" srcId="{9C897F88-ACB6-4CAC-AFBE-D3B67A142ACF}" destId="{70B62CBB-59FE-4FDC-9D96-836EAADC6DC4}" srcOrd="0" destOrd="0" presId="urn:microsoft.com/office/officeart/2018/2/layout/IconVerticalSolidList#2"/>
    <dgm:cxn modelId="{9C08F72B-4908-4A39-AFDE-B7D3C811FBB8}" type="presOf" srcId="{E330B94C-2332-4F7D-B3A4-9F74F130CD80}" destId="{AADCCB70-2CBC-43DB-8E97-7E30D165CC6A}" srcOrd="0" destOrd="0" presId="urn:microsoft.com/office/officeart/2018/2/layout/IconVerticalSolidList#2"/>
    <dgm:cxn modelId="{F7976730-6BD0-4003-BA54-68C58D5A97B3}" srcId="{350C3103-E175-4207-8485-AF95E18306FD}" destId="{794F14F7-9F19-4EE3-8B98-C1EADD20DF16}" srcOrd="2" destOrd="0" parTransId="{697FA266-C419-47C8-8C38-7873BBFD0C46}" sibTransId="{31B1D581-7642-4550-98DE-4D41878DC9D4}"/>
    <dgm:cxn modelId="{713DCE38-8997-4872-9408-ED9D10B282FA}" type="presOf" srcId="{4F5BA754-E31A-4FB6-A19B-BDCC88D010B6}" destId="{B136FCAC-F613-46EB-A14B-EA1B55A27740}" srcOrd="0" destOrd="0" presId="urn:microsoft.com/office/officeart/2018/2/layout/IconVerticalSolidList#2"/>
    <dgm:cxn modelId="{1622E577-FC47-48D1-B101-8545BA004E0B}" type="presOf" srcId="{3BC064AD-F1F7-4300-A121-A4A1696A419D}" destId="{314971DE-4A05-49C0-9524-14FBF4E465A8}" srcOrd="0" destOrd="0" presId="urn:microsoft.com/office/officeart/2018/2/layout/IconVerticalSolidList#2"/>
    <dgm:cxn modelId="{7DA3A49A-9A32-40F1-B343-296262ECE0B1}" type="presOf" srcId="{350C3103-E175-4207-8485-AF95E18306FD}" destId="{E666D302-DC90-49A8-B73E-2E1521AAECBB}" srcOrd="0" destOrd="0" presId="urn:microsoft.com/office/officeart/2018/2/layout/IconVerticalSolidList#2"/>
    <dgm:cxn modelId="{FCBCA8A7-CF4D-4C12-8F53-5ABC7EB1557B}" srcId="{350C3103-E175-4207-8485-AF95E18306FD}" destId="{3BC064AD-F1F7-4300-A121-A4A1696A419D}" srcOrd="3" destOrd="0" parTransId="{184608D0-AA3D-4812-B432-E392918AF37C}" sibTransId="{1DB17E78-AAE8-4088-9486-4B6AD74656A8}"/>
    <dgm:cxn modelId="{E9348EA8-D139-4229-88F8-8FCB9C382650}" srcId="{350C3103-E175-4207-8485-AF95E18306FD}" destId="{6D79698E-657D-49E1-8862-3C91BFF201FD}" srcOrd="5" destOrd="0" parTransId="{7323DFE5-BE7E-4360-879A-3A49DD50BE93}" sibTransId="{EC142FD0-E4BE-4B3C-90EA-8A4BB750C5EE}"/>
    <dgm:cxn modelId="{F089FBAC-5B8F-4D34-989B-BFD2ECC3B267}" srcId="{350C3103-E175-4207-8485-AF95E18306FD}" destId="{C9CD60CD-9056-470B-AE6B-87D7BE3B18F3}" srcOrd="6" destOrd="0" parTransId="{3F07DE43-431F-408D-BE26-A12F8E7CAF1C}" sibTransId="{4346A576-620A-4A67-A86C-8F1081F1981F}"/>
    <dgm:cxn modelId="{97B160AE-74B8-4EC5-80C4-D2EB09C106C3}" srcId="{350C3103-E175-4207-8485-AF95E18306FD}" destId="{E330B94C-2332-4F7D-B3A4-9F74F130CD80}" srcOrd="1" destOrd="0" parTransId="{E6A11613-5E4F-43E2-9D99-8B497BC73D8D}" sibTransId="{3E0BCE08-66FD-4EBD-A314-B09A07142534}"/>
    <dgm:cxn modelId="{CD13F0BA-3FDC-4505-9255-2FB9A1C10422}" type="presOf" srcId="{794F14F7-9F19-4EE3-8B98-C1EADD20DF16}" destId="{FA97973E-EA6F-425A-B88E-D331C26DC33E}" srcOrd="0" destOrd="0" presId="urn:microsoft.com/office/officeart/2018/2/layout/IconVerticalSolidList#2"/>
    <dgm:cxn modelId="{41B66DCF-94A2-4D31-A4B4-92046AB1FE91}" type="presOf" srcId="{395C20DE-0A32-4745-8CFA-24577B6E1B98}" destId="{FD2F8B84-16CD-4EB2-83AE-F97DEB810D7A}" srcOrd="0" destOrd="0" presId="urn:microsoft.com/office/officeart/2018/2/layout/IconVerticalSolidList#2"/>
    <dgm:cxn modelId="{CAAD3BE0-2D6F-45CB-8257-C8C6B0F1E651}" srcId="{350C3103-E175-4207-8485-AF95E18306FD}" destId="{395C20DE-0A32-4745-8CFA-24577B6E1B98}" srcOrd="0" destOrd="0" parTransId="{D92112B0-5FC8-4C3D-BA0C-CC51A7F2800A}" sibTransId="{9236EDED-B94B-415F-8636-9BDEA4A4AAD2}"/>
    <dgm:cxn modelId="{908235E1-DFEB-4AD8-AB52-9E2055778720}" type="presOf" srcId="{C9CD60CD-9056-470B-AE6B-87D7BE3B18F3}" destId="{5068F15E-61B2-4F70-920C-C9E2B569CD49}" srcOrd="0" destOrd="0" presId="urn:microsoft.com/office/officeart/2018/2/layout/IconVerticalSolidList#2"/>
    <dgm:cxn modelId="{BE1BB0FE-8A4E-41D4-BA64-B26D9C343036}" srcId="{350C3103-E175-4207-8485-AF95E18306FD}" destId="{9C897F88-ACB6-4CAC-AFBE-D3B67A142ACF}" srcOrd="7" destOrd="0" parTransId="{B95D72E0-5304-4B9C-BC70-AFD0CD9B035C}" sibTransId="{8C935178-43B5-4D16-865A-166253F1DEBC}"/>
    <dgm:cxn modelId="{466810DE-AABF-4B1B-BE4E-64CB77713A0B}" type="presParOf" srcId="{E666D302-DC90-49A8-B73E-2E1521AAECBB}" destId="{904714F8-61C2-42FC-A493-F4FCB966D342}" srcOrd="0" destOrd="0" presId="urn:microsoft.com/office/officeart/2018/2/layout/IconVerticalSolidList#2"/>
    <dgm:cxn modelId="{F02014DB-7516-4A4B-A108-D0AB1109E767}" type="presParOf" srcId="{904714F8-61C2-42FC-A493-F4FCB966D342}" destId="{AA178334-AA97-4831-81E3-E5457AD7BAE7}" srcOrd="0" destOrd="0" presId="urn:microsoft.com/office/officeart/2018/2/layout/IconVerticalSolidList#2"/>
    <dgm:cxn modelId="{68817087-5EB4-4127-BDD7-8AF0C9B4E302}" type="presParOf" srcId="{904714F8-61C2-42FC-A493-F4FCB966D342}" destId="{6ECE7291-A1C4-4ACA-AEE0-7682153D22FF}" srcOrd="1" destOrd="0" presId="urn:microsoft.com/office/officeart/2018/2/layout/IconVerticalSolidList#2"/>
    <dgm:cxn modelId="{B1D3B7A7-EC55-41CD-BBDE-14235F06FC80}" type="presParOf" srcId="{904714F8-61C2-42FC-A493-F4FCB966D342}" destId="{378EBE1A-1714-4020-9405-55161388590A}" srcOrd="2" destOrd="0" presId="urn:microsoft.com/office/officeart/2018/2/layout/IconVerticalSolidList#2"/>
    <dgm:cxn modelId="{66D4815B-CD27-433B-9372-2A5869702B3D}" type="presParOf" srcId="{904714F8-61C2-42FC-A493-F4FCB966D342}" destId="{FD2F8B84-16CD-4EB2-83AE-F97DEB810D7A}" srcOrd="3" destOrd="0" presId="urn:microsoft.com/office/officeart/2018/2/layout/IconVerticalSolidList#2"/>
    <dgm:cxn modelId="{714B9AEB-1C57-429E-B96A-CD13C09F43BF}" type="presParOf" srcId="{E666D302-DC90-49A8-B73E-2E1521AAECBB}" destId="{7CE392FA-977E-4B3B-A08F-B160E92F007C}" srcOrd="1" destOrd="0" presId="urn:microsoft.com/office/officeart/2018/2/layout/IconVerticalSolidList#2"/>
    <dgm:cxn modelId="{77E6043A-5E9F-4D4C-8F40-A161818DD2AA}" type="presParOf" srcId="{E666D302-DC90-49A8-B73E-2E1521AAECBB}" destId="{CA53F4C8-A6D5-424C-BD30-4F7BDE98511E}" srcOrd="2" destOrd="0" presId="urn:microsoft.com/office/officeart/2018/2/layout/IconVerticalSolidList#2"/>
    <dgm:cxn modelId="{222376BB-2389-4D02-B5A4-AD85AFC7E84A}" type="presParOf" srcId="{CA53F4C8-A6D5-424C-BD30-4F7BDE98511E}" destId="{3821E8F5-E6DB-4316-9CB6-2BA84B9284A3}" srcOrd="0" destOrd="0" presId="urn:microsoft.com/office/officeart/2018/2/layout/IconVerticalSolidList#2"/>
    <dgm:cxn modelId="{5562A4F8-7A81-4A8B-BC36-0ED4A230FBD5}" type="presParOf" srcId="{CA53F4C8-A6D5-424C-BD30-4F7BDE98511E}" destId="{41DAFAFD-AF18-4637-A85E-6B8A0CE889E2}" srcOrd="1" destOrd="0" presId="urn:microsoft.com/office/officeart/2018/2/layout/IconVerticalSolidList#2"/>
    <dgm:cxn modelId="{A9F1CB87-606A-4F85-AABA-C3E40C2C1B71}" type="presParOf" srcId="{CA53F4C8-A6D5-424C-BD30-4F7BDE98511E}" destId="{6D179F22-2DA2-430A-A0E9-0238E5D6AE90}" srcOrd="2" destOrd="0" presId="urn:microsoft.com/office/officeart/2018/2/layout/IconVerticalSolidList#2"/>
    <dgm:cxn modelId="{29BD078E-CB45-4EB2-B0C0-C60F28904047}" type="presParOf" srcId="{CA53F4C8-A6D5-424C-BD30-4F7BDE98511E}" destId="{AADCCB70-2CBC-43DB-8E97-7E30D165CC6A}" srcOrd="3" destOrd="0" presId="urn:microsoft.com/office/officeart/2018/2/layout/IconVerticalSolidList#2"/>
    <dgm:cxn modelId="{8E438226-4E77-4C1C-B8B4-2DAFA6AB7658}" type="presParOf" srcId="{E666D302-DC90-49A8-B73E-2E1521AAECBB}" destId="{0E96038A-5770-4A19-A9C8-7A16C0F333F0}" srcOrd="3" destOrd="0" presId="urn:microsoft.com/office/officeart/2018/2/layout/IconVerticalSolidList#2"/>
    <dgm:cxn modelId="{F26EA648-90B3-42B3-AE16-37D736CD9407}" type="presParOf" srcId="{E666D302-DC90-49A8-B73E-2E1521AAECBB}" destId="{A0B4D96D-3DC3-4EF9-84A9-499C9DD5C228}" srcOrd="4" destOrd="0" presId="urn:microsoft.com/office/officeart/2018/2/layout/IconVerticalSolidList#2"/>
    <dgm:cxn modelId="{53067A6C-73B2-4732-867E-C3D4BB810FBB}" type="presParOf" srcId="{A0B4D96D-3DC3-4EF9-84A9-499C9DD5C228}" destId="{4D424E43-F16C-4994-B9B4-93114830AC41}" srcOrd="0" destOrd="0" presId="urn:microsoft.com/office/officeart/2018/2/layout/IconVerticalSolidList#2"/>
    <dgm:cxn modelId="{5527D8DA-E07F-4BC1-84F9-A74746D81CDC}" type="presParOf" srcId="{A0B4D96D-3DC3-4EF9-84A9-499C9DD5C228}" destId="{58DE4A72-5B49-4435-95CF-2A75A53BD6B0}" srcOrd="1" destOrd="0" presId="urn:microsoft.com/office/officeart/2018/2/layout/IconVerticalSolidList#2"/>
    <dgm:cxn modelId="{9C39D936-AC58-412E-B894-FBFE31E8A31D}" type="presParOf" srcId="{A0B4D96D-3DC3-4EF9-84A9-499C9DD5C228}" destId="{DDF5B575-067F-4154-AC68-7A8A30AAD058}" srcOrd="2" destOrd="0" presId="urn:microsoft.com/office/officeart/2018/2/layout/IconVerticalSolidList#2"/>
    <dgm:cxn modelId="{7ED03ED5-3D11-40B5-9413-7AACE3617749}" type="presParOf" srcId="{A0B4D96D-3DC3-4EF9-84A9-499C9DD5C228}" destId="{FA97973E-EA6F-425A-B88E-D331C26DC33E}" srcOrd="3" destOrd="0" presId="urn:microsoft.com/office/officeart/2018/2/layout/IconVerticalSolidList#2"/>
    <dgm:cxn modelId="{E7D34B8E-F653-4C34-AE8D-1B8EB080754E}" type="presParOf" srcId="{E666D302-DC90-49A8-B73E-2E1521AAECBB}" destId="{8B3009FF-86D9-45AA-85B5-83222D47C993}" srcOrd="5" destOrd="0" presId="urn:microsoft.com/office/officeart/2018/2/layout/IconVerticalSolidList#2"/>
    <dgm:cxn modelId="{AB697F0A-D82B-4837-9605-8552E09FC4FD}" type="presParOf" srcId="{E666D302-DC90-49A8-B73E-2E1521AAECBB}" destId="{FAF455B4-AB7A-43E5-A855-CD765293BE79}" srcOrd="6" destOrd="0" presId="urn:microsoft.com/office/officeart/2018/2/layout/IconVerticalSolidList#2"/>
    <dgm:cxn modelId="{A07B5746-3AC8-4657-A882-7621D1CC6E7B}" type="presParOf" srcId="{FAF455B4-AB7A-43E5-A855-CD765293BE79}" destId="{615D0B1C-AFF5-49A6-A445-A3AFCB55F9B7}" srcOrd="0" destOrd="0" presId="urn:microsoft.com/office/officeart/2018/2/layout/IconVerticalSolidList#2"/>
    <dgm:cxn modelId="{F87B534B-C6CC-411D-B181-7464EC2A0E79}" type="presParOf" srcId="{FAF455B4-AB7A-43E5-A855-CD765293BE79}" destId="{8FCF7C85-3BC6-450A-BB2A-6434011BCABC}" srcOrd="1" destOrd="0" presId="urn:microsoft.com/office/officeart/2018/2/layout/IconVerticalSolidList#2"/>
    <dgm:cxn modelId="{7262B8FF-6343-4E18-A424-418E2A286E09}" type="presParOf" srcId="{FAF455B4-AB7A-43E5-A855-CD765293BE79}" destId="{9ABDA079-F82A-4A77-9BE7-CAD1C83CE60F}" srcOrd="2" destOrd="0" presId="urn:microsoft.com/office/officeart/2018/2/layout/IconVerticalSolidList#2"/>
    <dgm:cxn modelId="{338622D0-007C-4D74-866A-8404D1430746}" type="presParOf" srcId="{FAF455B4-AB7A-43E5-A855-CD765293BE79}" destId="{314971DE-4A05-49C0-9524-14FBF4E465A8}" srcOrd="3" destOrd="0" presId="urn:microsoft.com/office/officeart/2018/2/layout/IconVerticalSolidList#2"/>
    <dgm:cxn modelId="{12DC2F11-DBC9-4AAD-A9C7-8ABEBC6F7FA6}" type="presParOf" srcId="{E666D302-DC90-49A8-B73E-2E1521AAECBB}" destId="{A21405B1-FCA7-4D45-93D0-D6A3F976B610}" srcOrd="7" destOrd="0" presId="urn:microsoft.com/office/officeart/2018/2/layout/IconVerticalSolidList#2"/>
    <dgm:cxn modelId="{C868755D-4BA7-414B-9A34-46FB2863A8C8}" type="presParOf" srcId="{E666D302-DC90-49A8-B73E-2E1521AAECBB}" destId="{A049BB27-D813-4C0B-92B3-0C65494E4CE8}" srcOrd="8" destOrd="0" presId="urn:microsoft.com/office/officeart/2018/2/layout/IconVerticalSolidList#2"/>
    <dgm:cxn modelId="{A01313C7-B9A9-41C9-B1CC-5471F9E1A07A}" type="presParOf" srcId="{A049BB27-D813-4C0B-92B3-0C65494E4CE8}" destId="{EB3ED8A1-7DFC-4B89-A1B0-1E5EF7671EAC}" srcOrd="0" destOrd="0" presId="urn:microsoft.com/office/officeart/2018/2/layout/IconVerticalSolidList#2"/>
    <dgm:cxn modelId="{BF2AE5E2-B904-4945-AD7B-3070D4E1351E}" type="presParOf" srcId="{A049BB27-D813-4C0B-92B3-0C65494E4CE8}" destId="{80F4DF1A-0491-49E8-B36A-9F18CE96BC33}" srcOrd="1" destOrd="0" presId="urn:microsoft.com/office/officeart/2018/2/layout/IconVerticalSolidList#2"/>
    <dgm:cxn modelId="{C0D8F898-B130-4B39-8004-4A383F55B20E}" type="presParOf" srcId="{A049BB27-D813-4C0B-92B3-0C65494E4CE8}" destId="{3EC3DDDC-8082-4847-9ABD-F09164AD0C83}" srcOrd="2" destOrd="0" presId="urn:microsoft.com/office/officeart/2018/2/layout/IconVerticalSolidList#2"/>
    <dgm:cxn modelId="{7387CFDA-E735-470B-BDA3-5CC80FF13510}" type="presParOf" srcId="{A049BB27-D813-4C0B-92B3-0C65494E4CE8}" destId="{B136FCAC-F613-46EB-A14B-EA1B55A27740}" srcOrd="3" destOrd="0" presId="urn:microsoft.com/office/officeart/2018/2/layout/IconVerticalSolidList#2"/>
    <dgm:cxn modelId="{D5BF6E81-9FD7-473E-A5C0-832CA6841C3F}" type="presParOf" srcId="{E666D302-DC90-49A8-B73E-2E1521AAECBB}" destId="{942B0855-268C-40D5-B0A6-09EB96061FDD}" srcOrd="9" destOrd="0" presId="urn:microsoft.com/office/officeart/2018/2/layout/IconVerticalSolidList#2"/>
    <dgm:cxn modelId="{8AB575E6-567D-4105-9181-CC8FF9CDFAAB}" type="presParOf" srcId="{E666D302-DC90-49A8-B73E-2E1521AAECBB}" destId="{8B036DD4-CB51-417A-9966-9C5EF6F3D9D1}" srcOrd="10" destOrd="0" presId="urn:microsoft.com/office/officeart/2018/2/layout/IconVerticalSolidList#2"/>
    <dgm:cxn modelId="{91289833-D276-4366-A65B-302A3B3E5B45}" type="presParOf" srcId="{8B036DD4-CB51-417A-9966-9C5EF6F3D9D1}" destId="{49DFCBB0-D906-46C6-825B-B8F856F7D555}" srcOrd="0" destOrd="0" presId="urn:microsoft.com/office/officeart/2018/2/layout/IconVerticalSolidList#2"/>
    <dgm:cxn modelId="{BEA699CE-A9DA-4378-BC48-242B9AABCE25}" type="presParOf" srcId="{8B036DD4-CB51-417A-9966-9C5EF6F3D9D1}" destId="{08BC80DC-3763-49CE-A354-629318FF5AAE}" srcOrd="1" destOrd="0" presId="urn:microsoft.com/office/officeart/2018/2/layout/IconVerticalSolidList#2"/>
    <dgm:cxn modelId="{5CDCC453-A338-45A4-96BB-F06F263388DE}" type="presParOf" srcId="{8B036DD4-CB51-417A-9966-9C5EF6F3D9D1}" destId="{64C80A33-54CF-4B59-9BBF-DE6837A9B364}" srcOrd="2" destOrd="0" presId="urn:microsoft.com/office/officeart/2018/2/layout/IconVerticalSolidList#2"/>
    <dgm:cxn modelId="{5DBD5612-0F26-4832-8992-03036C06B996}" type="presParOf" srcId="{8B036DD4-CB51-417A-9966-9C5EF6F3D9D1}" destId="{34AD710F-CCCA-485C-BF9D-154B096D4F54}" srcOrd="3" destOrd="0" presId="urn:microsoft.com/office/officeart/2018/2/layout/IconVerticalSolidList#2"/>
    <dgm:cxn modelId="{BEE5FE5B-B731-4841-987A-8378F98BF3A0}" type="presParOf" srcId="{E666D302-DC90-49A8-B73E-2E1521AAECBB}" destId="{96253706-4259-47EE-BA86-0E7248917899}" srcOrd="11" destOrd="0" presId="urn:microsoft.com/office/officeart/2018/2/layout/IconVerticalSolidList#2"/>
    <dgm:cxn modelId="{8FDAD5E6-2901-4165-856D-6BBD9BDE4456}" type="presParOf" srcId="{E666D302-DC90-49A8-B73E-2E1521AAECBB}" destId="{0E7C8E08-32DB-4064-B2D9-0341162A6184}" srcOrd="12" destOrd="0" presId="urn:microsoft.com/office/officeart/2018/2/layout/IconVerticalSolidList#2"/>
    <dgm:cxn modelId="{2A881A8D-5FC4-4D94-AA29-D3E3E870D654}" type="presParOf" srcId="{0E7C8E08-32DB-4064-B2D9-0341162A6184}" destId="{7DE8068C-4323-401D-A19C-42F9CA9DA7F9}" srcOrd="0" destOrd="0" presId="urn:microsoft.com/office/officeart/2018/2/layout/IconVerticalSolidList#2"/>
    <dgm:cxn modelId="{0D4BE1CD-1EDB-4734-90CB-78500555D038}" type="presParOf" srcId="{0E7C8E08-32DB-4064-B2D9-0341162A6184}" destId="{335F9F36-E43F-4CC0-9506-D46C45DE8DDD}" srcOrd="1" destOrd="0" presId="urn:microsoft.com/office/officeart/2018/2/layout/IconVerticalSolidList#2"/>
    <dgm:cxn modelId="{00923A2C-32E4-42D1-9463-CAEA6C14D41B}" type="presParOf" srcId="{0E7C8E08-32DB-4064-B2D9-0341162A6184}" destId="{6334485D-9B9E-4B38-A42A-28E43F261DDA}" srcOrd="2" destOrd="0" presId="urn:microsoft.com/office/officeart/2018/2/layout/IconVerticalSolidList#2"/>
    <dgm:cxn modelId="{67DD722B-9B60-425B-89B6-39A653DEE585}" type="presParOf" srcId="{0E7C8E08-32DB-4064-B2D9-0341162A6184}" destId="{5068F15E-61B2-4F70-920C-C9E2B569CD49}" srcOrd="3" destOrd="0" presId="urn:microsoft.com/office/officeart/2018/2/layout/IconVerticalSolidList#2"/>
    <dgm:cxn modelId="{AAF9A6EA-089D-475B-BC7C-544BDAF59198}" type="presParOf" srcId="{E666D302-DC90-49A8-B73E-2E1521AAECBB}" destId="{79F056BC-FB81-4BBB-85BC-72E16B9F3EFA}" srcOrd="13" destOrd="0" presId="urn:microsoft.com/office/officeart/2018/2/layout/IconVerticalSolidList#2"/>
    <dgm:cxn modelId="{696CCAA1-09E9-43B3-A95B-FCBC7171876F}" type="presParOf" srcId="{E666D302-DC90-49A8-B73E-2E1521AAECBB}" destId="{9B166A09-875D-4E4D-891C-5C8B97E0CABF}" srcOrd="14" destOrd="0" presId="urn:microsoft.com/office/officeart/2018/2/layout/IconVerticalSolidList#2"/>
    <dgm:cxn modelId="{DC7F1748-7358-417C-ABC8-CD9775253D72}" type="presParOf" srcId="{9B166A09-875D-4E4D-891C-5C8B97E0CABF}" destId="{E6863D85-BC71-4C37-AAB0-4EF9217F7B7C}" srcOrd="0" destOrd="0" presId="urn:microsoft.com/office/officeart/2018/2/layout/IconVerticalSolidList#2"/>
    <dgm:cxn modelId="{2BE65272-8435-4215-A685-8AB49EEF91E0}" type="presParOf" srcId="{9B166A09-875D-4E4D-891C-5C8B97E0CABF}" destId="{85E1C722-B97B-4F21-9877-742B49E7BA7D}" srcOrd="1" destOrd="0" presId="urn:microsoft.com/office/officeart/2018/2/layout/IconVerticalSolidList#2"/>
    <dgm:cxn modelId="{246F53FF-3F44-4E77-909E-7B7226484EEF}" type="presParOf" srcId="{9B166A09-875D-4E4D-891C-5C8B97E0CABF}" destId="{231AEFF4-B90D-4390-BC6F-5ACB37823ED7}" srcOrd="2" destOrd="0" presId="urn:microsoft.com/office/officeart/2018/2/layout/IconVerticalSolidList#2"/>
    <dgm:cxn modelId="{B5A5B98E-5CDA-4CC2-8DC0-B91AB9F0004A}" type="presParOf" srcId="{9B166A09-875D-4E4D-891C-5C8B97E0CABF}" destId="{70B62CBB-59FE-4FDC-9D96-836EAADC6DC4}" srcOrd="3" destOrd="0" presId="urn:microsoft.com/office/officeart/2018/2/layout/IconVerticalSolidLis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178334-AA97-4831-81E3-E5457AD7BAE7}">
      <dsp:nvSpPr>
        <dsp:cNvPr id="0" name=""/>
        <dsp:cNvSpPr/>
      </dsp:nvSpPr>
      <dsp:spPr>
        <a:xfrm>
          <a:off x="0" y="624"/>
          <a:ext cx="8229600" cy="52423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CE7291-A1C4-4ACA-AEE0-7682153D22FF}">
      <dsp:nvSpPr>
        <dsp:cNvPr id="0" name=""/>
        <dsp:cNvSpPr/>
      </dsp:nvSpPr>
      <dsp:spPr>
        <a:xfrm>
          <a:off x="158581" y="118577"/>
          <a:ext cx="288330" cy="28833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F8B84-16CD-4EB2-83AE-F97DEB810D7A}">
      <dsp:nvSpPr>
        <dsp:cNvPr id="0" name=""/>
        <dsp:cNvSpPr/>
      </dsp:nvSpPr>
      <dsp:spPr>
        <a:xfrm>
          <a:off x="605494" y="624"/>
          <a:ext cx="7624105" cy="524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482" tIns="55482" rIns="55482" bIns="5548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dirty="0"/>
            <a:t>Tasg 1 rhan b y portffolio</a:t>
          </a:r>
          <a:r>
            <a:rPr lang="cy-GB" sz="1600" kern="1200" noProof="0" dirty="0"/>
            <a:t>– Adolygiad datblygiadol</a:t>
          </a:r>
        </a:p>
      </dsp:txBody>
      <dsp:txXfrm>
        <a:off x="605494" y="624"/>
        <a:ext cx="7624105" cy="524237"/>
      </dsp:txXfrm>
    </dsp:sp>
    <dsp:sp modelId="{3821E8F5-E6DB-4316-9CB6-2BA84B9284A3}">
      <dsp:nvSpPr>
        <dsp:cNvPr id="0" name=""/>
        <dsp:cNvSpPr/>
      </dsp:nvSpPr>
      <dsp:spPr>
        <a:xfrm>
          <a:off x="0" y="693551"/>
          <a:ext cx="8229600" cy="52423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DAFAFD-AF18-4637-A85E-6B8A0CE889E2}">
      <dsp:nvSpPr>
        <dsp:cNvPr id="0" name=""/>
        <dsp:cNvSpPr/>
      </dsp:nvSpPr>
      <dsp:spPr>
        <a:xfrm>
          <a:off x="158581" y="773875"/>
          <a:ext cx="288330" cy="288330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DCCB70-2CBC-43DB-8E97-7E30D165CC6A}">
      <dsp:nvSpPr>
        <dsp:cNvPr id="0" name=""/>
        <dsp:cNvSpPr/>
      </dsp:nvSpPr>
      <dsp:spPr>
        <a:xfrm>
          <a:off x="605494" y="655921"/>
          <a:ext cx="7624105" cy="524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482" tIns="55482" rIns="55482" bIns="5548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Meini Prawf Marcio</a:t>
          </a:r>
        </a:p>
      </dsp:txBody>
      <dsp:txXfrm>
        <a:off x="605494" y="655921"/>
        <a:ext cx="7624105" cy="524237"/>
      </dsp:txXfrm>
    </dsp:sp>
    <dsp:sp modelId="{4D424E43-F16C-4994-B9B4-93114830AC41}">
      <dsp:nvSpPr>
        <dsp:cNvPr id="0" name=""/>
        <dsp:cNvSpPr/>
      </dsp:nvSpPr>
      <dsp:spPr>
        <a:xfrm>
          <a:off x="0" y="1311218"/>
          <a:ext cx="8229600" cy="52423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DE4A72-5B49-4435-95CF-2A75A53BD6B0}">
      <dsp:nvSpPr>
        <dsp:cNvPr id="0" name=""/>
        <dsp:cNvSpPr/>
      </dsp:nvSpPr>
      <dsp:spPr>
        <a:xfrm>
          <a:off x="158581" y="1429172"/>
          <a:ext cx="288330" cy="28833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97973E-EA6F-425A-B88E-D331C26DC33E}">
      <dsp:nvSpPr>
        <dsp:cNvPr id="0" name=""/>
        <dsp:cNvSpPr/>
      </dsp:nvSpPr>
      <dsp:spPr>
        <a:xfrm>
          <a:off x="605494" y="1311218"/>
          <a:ext cx="7624105" cy="524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482" tIns="55482" rIns="55482" bIns="5548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Cyngor ac Awgrymiadau i gyflwyno gwaith llwyddiannus</a:t>
          </a:r>
        </a:p>
      </dsp:txBody>
      <dsp:txXfrm>
        <a:off x="605494" y="1311218"/>
        <a:ext cx="7624105" cy="524237"/>
      </dsp:txXfrm>
    </dsp:sp>
    <dsp:sp modelId="{615D0B1C-AFF5-49A6-A445-A3AFCB55F9B7}">
      <dsp:nvSpPr>
        <dsp:cNvPr id="0" name=""/>
        <dsp:cNvSpPr/>
      </dsp:nvSpPr>
      <dsp:spPr>
        <a:xfrm>
          <a:off x="0" y="1966516"/>
          <a:ext cx="8229600" cy="52423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CF7C85-3BC6-450A-BB2A-6434011BCABC}">
      <dsp:nvSpPr>
        <dsp:cNvPr id="0" name=""/>
        <dsp:cNvSpPr/>
      </dsp:nvSpPr>
      <dsp:spPr>
        <a:xfrm>
          <a:off x="158581" y="2084469"/>
          <a:ext cx="288330" cy="288330"/>
        </a:xfrm>
        <a:prstGeom prst="rect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4971DE-4A05-49C0-9524-14FBF4E465A8}">
      <dsp:nvSpPr>
        <dsp:cNvPr id="0" name=""/>
        <dsp:cNvSpPr/>
      </dsp:nvSpPr>
      <dsp:spPr>
        <a:xfrm>
          <a:off x="605494" y="1966516"/>
          <a:ext cx="7624105" cy="524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482" tIns="55482" rIns="55482" bIns="5548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Cyfrinachedd a Llen-ladrad</a:t>
          </a:r>
        </a:p>
      </dsp:txBody>
      <dsp:txXfrm>
        <a:off x="605494" y="1966516"/>
        <a:ext cx="7624105" cy="524237"/>
      </dsp:txXfrm>
    </dsp:sp>
    <dsp:sp modelId="{EB3ED8A1-7DFC-4B89-A1B0-1E5EF7671EAC}">
      <dsp:nvSpPr>
        <dsp:cNvPr id="0" name=""/>
        <dsp:cNvSpPr/>
      </dsp:nvSpPr>
      <dsp:spPr>
        <a:xfrm>
          <a:off x="0" y="2520279"/>
          <a:ext cx="8229600" cy="52423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F4DF1A-0491-49E8-B36A-9F18CE96BC33}">
      <dsp:nvSpPr>
        <dsp:cNvPr id="0" name=""/>
        <dsp:cNvSpPr/>
      </dsp:nvSpPr>
      <dsp:spPr>
        <a:xfrm>
          <a:off x="158581" y="2739767"/>
          <a:ext cx="288330" cy="288330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36FCAC-F613-46EB-A14B-EA1B55A27740}">
      <dsp:nvSpPr>
        <dsp:cNvPr id="0" name=""/>
        <dsp:cNvSpPr/>
      </dsp:nvSpPr>
      <dsp:spPr>
        <a:xfrm>
          <a:off x="605494" y="2621813"/>
          <a:ext cx="7624105" cy="524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482" tIns="55482" rIns="55482" bIns="5548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Y broses gyflwyno</a:t>
          </a:r>
        </a:p>
      </dsp:txBody>
      <dsp:txXfrm>
        <a:off x="605494" y="2621813"/>
        <a:ext cx="7624105" cy="524237"/>
      </dsp:txXfrm>
    </dsp:sp>
    <dsp:sp modelId="{49DFCBB0-D906-46C6-825B-B8F856F7D555}">
      <dsp:nvSpPr>
        <dsp:cNvPr id="0" name=""/>
        <dsp:cNvSpPr/>
      </dsp:nvSpPr>
      <dsp:spPr>
        <a:xfrm>
          <a:off x="0" y="3277111"/>
          <a:ext cx="8229600" cy="52423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BC80DC-3763-49CE-A354-629318FF5AAE}">
      <dsp:nvSpPr>
        <dsp:cNvPr id="0" name=""/>
        <dsp:cNvSpPr/>
      </dsp:nvSpPr>
      <dsp:spPr>
        <a:xfrm>
          <a:off x="158581" y="3395064"/>
          <a:ext cx="288330" cy="288330"/>
        </a:xfrm>
        <a:prstGeom prst="rect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AD710F-CCCA-485C-BF9D-154B096D4F54}">
      <dsp:nvSpPr>
        <dsp:cNvPr id="0" name=""/>
        <dsp:cNvSpPr/>
      </dsp:nvSpPr>
      <dsp:spPr>
        <a:xfrm>
          <a:off x="605494" y="3277111"/>
          <a:ext cx="7624105" cy="524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482" tIns="55482" rIns="55482" bIns="5548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Unrhyw faterion neu pryderon</a:t>
          </a:r>
        </a:p>
      </dsp:txBody>
      <dsp:txXfrm>
        <a:off x="605494" y="3277111"/>
        <a:ext cx="7624105" cy="524237"/>
      </dsp:txXfrm>
    </dsp:sp>
    <dsp:sp modelId="{7DE8068C-4323-401D-A19C-42F9CA9DA7F9}">
      <dsp:nvSpPr>
        <dsp:cNvPr id="0" name=""/>
        <dsp:cNvSpPr/>
      </dsp:nvSpPr>
      <dsp:spPr>
        <a:xfrm>
          <a:off x="0" y="3888430"/>
          <a:ext cx="8229600" cy="52423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5F9F36-E43F-4CC0-9506-D46C45DE8DDD}">
      <dsp:nvSpPr>
        <dsp:cNvPr id="0" name=""/>
        <dsp:cNvSpPr/>
      </dsp:nvSpPr>
      <dsp:spPr>
        <a:xfrm>
          <a:off x="158581" y="4050362"/>
          <a:ext cx="288330" cy="288330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68F15E-61B2-4F70-920C-C9E2B569CD49}">
      <dsp:nvSpPr>
        <dsp:cNvPr id="0" name=""/>
        <dsp:cNvSpPr/>
      </dsp:nvSpPr>
      <dsp:spPr>
        <a:xfrm>
          <a:off x="605494" y="3932408"/>
          <a:ext cx="7624105" cy="524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482" tIns="55482" rIns="55482" bIns="5548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Camgymeriadau Cyffredin/syniadau a chyngor</a:t>
          </a:r>
        </a:p>
      </dsp:txBody>
      <dsp:txXfrm>
        <a:off x="605494" y="3932408"/>
        <a:ext cx="7624105" cy="524237"/>
      </dsp:txXfrm>
    </dsp:sp>
    <dsp:sp modelId="{E6863D85-BC71-4C37-AAB0-4EF9217F7B7C}">
      <dsp:nvSpPr>
        <dsp:cNvPr id="0" name=""/>
        <dsp:cNvSpPr/>
      </dsp:nvSpPr>
      <dsp:spPr>
        <a:xfrm>
          <a:off x="0" y="4587705"/>
          <a:ext cx="8229600" cy="52423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1C722-B97B-4F21-9877-742B49E7BA7D}">
      <dsp:nvSpPr>
        <dsp:cNvPr id="0" name=""/>
        <dsp:cNvSpPr/>
      </dsp:nvSpPr>
      <dsp:spPr>
        <a:xfrm>
          <a:off x="158581" y="4705659"/>
          <a:ext cx="288330" cy="288330"/>
        </a:xfrm>
        <a:prstGeom prst="rect">
          <a:avLst/>
        </a:prstGeom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55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B62CBB-59FE-4FDC-9D96-836EAADC6DC4}">
      <dsp:nvSpPr>
        <dsp:cNvPr id="0" name=""/>
        <dsp:cNvSpPr/>
      </dsp:nvSpPr>
      <dsp:spPr>
        <a:xfrm>
          <a:off x="605494" y="4587705"/>
          <a:ext cx="7624105" cy="524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482" tIns="55482" rIns="55482" bIns="5548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kern="1200" noProof="0" dirty="0"/>
            <a:t>Amser unigol gyda’r hyfforddwr i edrych ar y portffolio</a:t>
          </a:r>
        </a:p>
      </dsp:txBody>
      <dsp:txXfrm>
        <a:off x="605494" y="4587705"/>
        <a:ext cx="7624105" cy="5242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#2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B407FF8-A74E-4561-9FF4-9DC73D05074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139" cy="4700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61D8AD-57C5-4B0C-B982-1408224AC8C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3699" y="0"/>
            <a:ext cx="3077138" cy="4700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D042FB-D2E5-4E1E-8D0A-86E398FE6B26}" type="datetimeFigureOut">
              <a:rPr lang="en-GB"/>
              <a:pPr>
                <a:defRPr/>
              </a:pPr>
              <a:t>11/10/2023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05813B-8FCC-4908-B448-AF96A994C7F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8916894"/>
            <a:ext cx="3077139" cy="4700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5ECA33-F504-41E4-B937-50B57A17835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3699" y="8916894"/>
            <a:ext cx="3077138" cy="47009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50CBD84-FFBC-4BA7-9F67-1B80B72A26F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78320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F013A07-D46E-424C-B7E2-566FA9BF1B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139" cy="4700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9CBF61-7485-4D35-BB00-D5A9D8CE80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3699" y="0"/>
            <a:ext cx="3077138" cy="4700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7A3DB01-C6D9-474D-A4C7-A8F29538BD51}" type="datetimeFigureOut">
              <a:rPr lang="en-GB"/>
              <a:pPr>
                <a:defRPr/>
              </a:pPr>
              <a:t>11/10/2023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8BCD209-C96F-4653-A00B-FAA217FCC06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3263"/>
            <a:ext cx="4695825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A520088-D299-4D16-9FA2-779C25D3EC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10739" y="4459934"/>
            <a:ext cx="5680998" cy="42248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10CA94-E054-400D-81B3-BB3234EB5E7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1" y="8916894"/>
            <a:ext cx="3077139" cy="4700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294B15-6856-4F6B-8F02-218453E378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3699" y="8916894"/>
            <a:ext cx="3077138" cy="47009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6B81504-8920-4693-8E17-236216F21D1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94078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9FEF6729-657F-E062-D1DF-8B56DE6E1771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DB187F7-EEE9-8F48-9BE2-797945264343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29699" name="Rectangle 1">
            <a:extLst>
              <a:ext uri="{FF2B5EF4-FFF2-40B4-BE49-F238E27FC236}">
                <a16:creationId xmlns:a16="http://schemas.microsoft.com/office/drawing/2014/main" id="{B53797D1-F0A4-DCFE-B55C-434DBEBC19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>
            <a:extLst>
              <a:ext uri="{FF2B5EF4-FFF2-40B4-BE49-F238E27FC236}">
                <a16:creationId xmlns:a16="http://schemas.microsoft.com/office/drawing/2014/main" id="{6F0653DC-7328-E541-A5D9-6E47E39A05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7188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E89F2609-7E23-0275-B7D0-C42CC9B8E4B1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90EAB4F-32FE-864F-90FB-9B3B0891EE42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3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32771" name="Rectangle 1">
            <a:extLst>
              <a:ext uri="{FF2B5EF4-FFF2-40B4-BE49-F238E27FC236}">
                <a16:creationId xmlns:a16="http://schemas.microsoft.com/office/drawing/2014/main" id="{55696F2A-581D-51A6-9633-B7390C6322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2" name="Rectangle 2">
            <a:extLst>
              <a:ext uri="{FF2B5EF4-FFF2-40B4-BE49-F238E27FC236}">
                <a16:creationId xmlns:a16="http://schemas.microsoft.com/office/drawing/2014/main" id="{DF4DE511-A788-54E2-64DD-7E401FE860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7188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1277B280-4798-757B-B1E9-5049B87AD60C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693F0D9-1ACD-AF4B-8E72-D1B802580BBD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5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34819" name="Rectangle 1">
            <a:extLst>
              <a:ext uri="{FF2B5EF4-FFF2-40B4-BE49-F238E27FC236}">
                <a16:creationId xmlns:a16="http://schemas.microsoft.com/office/drawing/2014/main" id="{12E17998-11B0-7A56-1A17-37EC042D870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20" name="Text Box 2">
            <a:extLst>
              <a:ext uri="{FF2B5EF4-FFF2-40B4-BE49-F238E27FC236}">
                <a16:creationId xmlns:a16="http://schemas.microsoft.com/office/drawing/2014/main" id="{82D6A809-CC9D-C836-57D3-739346A825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Trafodaeth - Pam fod cynllunio'n bwysig? Be mae o'n olygu e.e. myfyrio, goruchwylio, ymchwilio, hunan ymwybyddiaeth ac ati.</a:t>
            </a:r>
          </a:p>
        </p:txBody>
      </p:sp>
      <p:sp>
        <p:nvSpPr>
          <p:cNvPr id="34821" name="Text Box 3">
            <a:extLst>
              <a:ext uri="{FF2B5EF4-FFF2-40B4-BE49-F238E27FC236}">
                <a16:creationId xmlns:a16="http://schemas.microsoft.com/office/drawing/2014/main" id="{127D8DE8-65C5-7397-761F-670A49AFB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34822" name="Notes Placeholder 1">
            <a:extLst>
              <a:ext uri="{FF2B5EF4-FFF2-40B4-BE49-F238E27FC236}">
                <a16:creationId xmlns:a16="http://schemas.microsoft.com/office/drawing/2014/main" id="{BBFBE6D2-0E54-CCFA-5FDE-DCA67145F1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A2029247-B35C-E066-3B82-82CB7EC1554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41EC5EC9-9892-3C40-AB78-FFDE1E95BC29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36867" name="Rectangle 1">
            <a:extLst>
              <a:ext uri="{FF2B5EF4-FFF2-40B4-BE49-F238E27FC236}">
                <a16:creationId xmlns:a16="http://schemas.microsoft.com/office/drawing/2014/main" id="{97EE07D0-1EE0-7B98-F36B-36F881FDF3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8" name="Text Box 2">
            <a:extLst>
              <a:ext uri="{FF2B5EF4-FFF2-40B4-BE49-F238E27FC236}">
                <a16:creationId xmlns:a16="http://schemas.microsoft.com/office/drawing/2014/main" id="{378AB82A-DC51-8D7F-5B79-A2DFD6D5E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Crynhoi/trafodaeth  </a:t>
            </a:r>
          </a:p>
        </p:txBody>
      </p:sp>
      <p:sp>
        <p:nvSpPr>
          <p:cNvPr id="36869" name="Text Box 3">
            <a:extLst>
              <a:ext uri="{FF2B5EF4-FFF2-40B4-BE49-F238E27FC236}">
                <a16:creationId xmlns:a16="http://schemas.microsoft.com/office/drawing/2014/main" id="{8E3C87AE-D69C-F4B8-770F-9D0BBEAE5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36870" name="Notes Placeholder 1">
            <a:extLst>
              <a:ext uri="{FF2B5EF4-FFF2-40B4-BE49-F238E27FC236}">
                <a16:creationId xmlns:a16="http://schemas.microsoft.com/office/drawing/2014/main" id="{924D5BDA-4C1D-B9C3-A5CC-F097A2B4DC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D14CC029-9104-05E5-73D7-DBB5F87D57FC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A809DD7A-E89A-6D49-9B6D-821737580BAB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38915" name="Rectangle 1">
            <a:extLst>
              <a:ext uri="{FF2B5EF4-FFF2-40B4-BE49-F238E27FC236}">
                <a16:creationId xmlns:a16="http://schemas.microsoft.com/office/drawing/2014/main" id="{92B30B8A-2C6A-6BAB-32A1-ED7D6885EC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6" name="Text Box 2">
            <a:extLst>
              <a:ext uri="{FF2B5EF4-FFF2-40B4-BE49-F238E27FC236}">
                <a16:creationId xmlns:a16="http://schemas.microsoft.com/office/drawing/2014/main" id="{F9F09E01-2C9B-DC3F-801C-0F012234F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 b="1" dirty="0" err="1">
                <a:latin typeface="Calibri" panose="020F0502020204030204" pitchFamily="34" charset="0"/>
              </a:rPr>
              <a:t>Ymarferiad</a:t>
            </a:r>
            <a:r>
              <a:rPr lang="en-US" altLang="en-US" b="1" dirty="0">
                <a:latin typeface="Calibri" panose="020F0502020204030204" pitchFamily="34" charset="0"/>
              </a:rPr>
              <a:t> 1 </a:t>
            </a:r>
            <a:r>
              <a:rPr lang="en-US" altLang="en-US" dirty="0" err="1">
                <a:latin typeface="Calibri" panose="020F0502020204030204" pitchFamily="34" charset="0"/>
              </a:rPr>
              <a:t>Byddai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defnyddio</a:t>
            </a:r>
            <a:r>
              <a:rPr lang="en-US" altLang="en-US" dirty="0">
                <a:latin typeface="Calibri" panose="020F0502020204030204" pitchFamily="34" charset="0"/>
              </a:rPr>
              <a:t> model </a:t>
            </a:r>
            <a:r>
              <a:rPr lang="en-US" altLang="en-US" dirty="0" err="1">
                <a:latin typeface="Calibri" panose="020F0502020204030204" pitchFamily="34" charset="0"/>
              </a:rPr>
              <a:t>adlewyrchol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yma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yn</a:t>
            </a:r>
            <a:r>
              <a:rPr lang="en-US" altLang="en-US" dirty="0">
                <a:latin typeface="Calibri" panose="020F0502020204030204" pitchFamily="34" charset="0"/>
              </a:rPr>
              <a:t> help, </a:t>
            </a:r>
            <a:r>
              <a:rPr lang="en-US" altLang="en-US" dirty="0" err="1">
                <a:latin typeface="Calibri" panose="020F0502020204030204" pitchFamily="34" charset="0"/>
              </a:rPr>
              <a:t>gweler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gweithdy</a:t>
            </a:r>
            <a:r>
              <a:rPr lang="en-US" altLang="en-US" dirty="0">
                <a:latin typeface="Calibri" panose="020F0502020204030204" pitchFamily="34" charset="0"/>
              </a:rPr>
              <a:t> 1 am </a:t>
            </a:r>
            <a:r>
              <a:rPr lang="en-US" altLang="en-US" dirty="0" err="1">
                <a:latin typeface="Calibri" panose="020F0502020204030204" pitchFamily="34" charset="0"/>
              </a:rPr>
              <a:t>fanylion</a:t>
            </a:r>
            <a:r>
              <a:rPr lang="en-US" altLang="en-US" dirty="0">
                <a:latin typeface="Calibri" panose="020F0502020204030204" pitchFamily="34" charset="0"/>
              </a:rPr>
              <a:t> y </a:t>
            </a:r>
            <a:r>
              <a:rPr lang="en-US" altLang="en-US" dirty="0" err="1">
                <a:latin typeface="Calibri" panose="020F0502020204030204" pitchFamily="34" charset="0"/>
              </a:rPr>
              <a:t>modelau</a:t>
            </a:r>
            <a:r>
              <a:rPr lang="en-US" altLang="en-US" dirty="0">
                <a:latin typeface="Calibri" panose="020F0502020204030204" pitchFamily="34" charset="0"/>
              </a:rPr>
              <a:t>.   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 dirty="0" err="1">
                <a:latin typeface="Calibri" panose="020F0502020204030204" pitchFamily="34" charset="0"/>
              </a:rPr>
              <a:t>Gellir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gwneud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ymarfer</a:t>
            </a:r>
            <a:r>
              <a:rPr lang="en-US" altLang="en-US" dirty="0">
                <a:latin typeface="Calibri" panose="020F0502020204030204" pitchFamily="34" charset="0"/>
              </a:rPr>
              <a:t> 1 a 2 (</a:t>
            </a:r>
            <a:r>
              <a:rPr lang="en-US" altLang="en-US" dirty="0" err="1">
                <a:latin typeface="Calibri" panose="020F0502020204030204" pitchFamily="34" charset="0"/>
              </a:rPr>
              <a:t>Gweler</a:t>
            </a:r>
            <a:r>
              <a:rPr lang="en-US" altLang="en-US" dirty="0">
                <a:latin typeface="Calibri" panose="020F0502020204030204" pitchFamily="34" charset="0"/>
              </a:rPr>
              <a:t> y </a:t>
            </a:r>
            <a:r>
              <a:rPr lang="en-US" altLang="en-US" dirty="0" err="1">
                <a:latin typeface="Calibri" panose="020F0502020204030204" pitchFamily="34" charset="0"/>
              </a:rPr>
              <a:t>sleid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nesaf</a:t>
            </a:r>
            <a:r>
              <a:rPr lang="en-US" altLang="en-US" dirty="0">
                <a:latin typeface="Calibri" panose="020F0502020204030204" pitchFamily="34" charset="0"/>
              </a:rPr>
              <a:t>) </a:t>
            </a:r>
            <a:r>
              <a:rPr lang="en-US" altLang="en-US" dirty="0" err="1">
                <a:latin typeface="Calibri" panose="020F0502020204030204" pitchFamily="34" charset="0"/>
              </a:rPr>
              <a:t>gyda'i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gilydd</a:t>
            </a:r>
            <a:r>
              <a:rPr lang="en-US" altLang="en-US" dirty="0">
                <a:latin typeface="Calibri" panose="020F0502020204030204" pitchFamily="34" charset="0"/>
              </a:rPr>
              <a:t> neu </a:t>
            </a:r>
            <a:r>
              <a:rPr lang="en-US" altLang="en-US" dirty="0" err="1">
                <a:latin typeface="Calibri" panose="020F0502020204030204" pitchFamily="34" charset="0"/>
              </a:rPr>
              <a:t>ar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wahan</a:t>
            </a:r>
            <a:r>
              <a:rPr lang="en-US" altLang="en-US" dirty="0">
                <a:latin typeface="Calibri" panose="020F0502020204030204" pitchFamily="34" charset="0"/>
              </a:rPr>
              <a:t>, </a:t>
            </a:r>
            <a:r>
              <a:rPr lang="en-US" altLang="en-US" dirty="0" err="1">
                <a:latin typeface="Calibri" panose="020F0502020204030204" pitchFamily="34" charset="0"/>
              </a:rPr>
              <a:t>mewn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grwpiau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bychan</a:t>
            </a:r>
            <a:r>
              <a:rPr lang="en-US" altLang="en-US" dirty="0">
                <a:latin typeface="Calibri" panose="020F0502020204030204" pitchFamily="34" charset="0"/>
              </a:rPr>
              <a:t> neu </a:t>
            </a:r>
            <a:r>
              <a:rPr lang="en-US" altLang="en-US" dirty="0" err="1">
                <a:latin typeface="Calibri" panose="020F0502020204030204" pitchFamily="34" charset="0"/>
              </a:rPr>
              <a:t>fel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grwp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mawr</a:t>
            </a:r>
            <a:r>
              <a:rPr lang="en-US" altLang="en-US" dirty="0">
                <a:latin typeface="Calibri" panose="020F0502020204030204" pitchFamily="34" charset="0"/>
              </a:rPr>
              <a:t>. Y nod </a:t>
            </a:r>
            <a:r>
              <a:rPr lang="en-US" altLang="en-US" dirty="0" err="1">
                <a:latin typeface="Calibri" panose="020F0502020204030204" pitchFamily="34" charset="0"/>
              </a:rPr>
              <a:t>yw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cael</a:t>
            </a:r>
            <a:r>
              <a:rPr lang="en-US" altLang="en-US" dirty="0">
                <a:latin typeface="Calibri" panose="020F0502020204030204" pitchFamily="34" charset="0"/>
              </a:rPr>
              <a:t> y </a:t>
            </a:r>
            <a:r>
              <a:rPr lang="en-US" altLang="en-US" dirty="0" err="1">
                <a:latin typeface="Calibri" panose="020F0502020204030204" pitchFamily="34" charset="0"/>
              </a:rPr>
              <a:t>dysgwr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i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nodi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syniadau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ynghylch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beth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fyddan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nhw'n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ei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roi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yn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yr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adran</a:t>
            </a:r>
            <a:r>
              <a:rPr lang="en-US" altLang="en-US" dirty="0">
                <a:latin typeface="Calibri" panose="020F0502020204030204" pitchFamily="34" charset="0"/>
              </a:rPr>
              <a:t> hon ac </a:t>
            </a:r>
            <a:r>
              <a:rPr lang="en-US" altLang="en-US" dirty="0" err="1">
                <a:latin typeface="Calibri" panose="020F0502020204030204" pitchFamily="34" charset="0"/>
              </a:rPr>
              <a:t>i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rannu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syniadau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gyda'r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grwp</a:t>
            </a:r>
            <a:r>
              <a:rPr lang="en-US" altLang="en-US" dirty="0">
                <a:latin typeface="Calibri" panose="020F0502020204030204" pitchFamily="34" charset="0"/>
              </a:rPr>
              <a:t>.  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 dirty="0" err="1">
                <a:latin typeface="Calibri" panose="020F0502020204030204" pitchFamily="34" charset="0"/>
              </a:rPr>
              <a:t>Atgoffa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hwy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i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drafod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hyn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gyda'r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mentoriaid</a:t>
            </a:r>
            <a:r>
              <a:rPr lang="en-US" altLang="en-US" dirty="0">
                <a:latin typeface="Calibri" panose="020F0502020204030204" pitchFamily="34" charset="0"/>
              </a:rPr>
              <a:t>/</a:t>
            </a:r>
            <a:r>
              <a:rPr lang="en-US" altLang="en-US" dirty="0" err="1">
                <a:latin typeface="Calibri" panose="020F0502020204030204" pitchFamily="34" charset="0"/>
              </a:rPr>
              <a:t>rheolwyr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llinell</a:t>
            </a:r>
            <a:r>
              <a:rPr lang="en-US" altLang="en-US" dirty="0">
                <a:latin typeface="Calibri" panose="020F0502020204030204" pitchFamily="34" charset="0"/>
              </a:rPr>
              <a:t>/</a:t>
            </a:r>
            <a:r>
              <a:rPr lang="en-US" altLang="en-US" dirty="0" err="1">
                <a:latin typeface="Calibri" panose="020F0502020204030204" pitchFamily="34" charset="0"/>
              </a:rPr>
              <a:t>gorychwylio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os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nad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ydynt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wedi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gwneud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hynny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yn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</a:rPr>
              <a:t>barod</a:t>
            </a:r>
            <a:r>
              <a:rPr lang="en-US" altLang="en-US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38917" name="Text Box 3">
            <a:extLst>
              <a:ext uri="{FF2B5EF4-FFF2-40B4-BE49-F238E27FC236}">
                <a16:creationId xmlns:a16="http://schemas.microsoft.com/office/drawing/2014/main" id="{2248E155-F431-067E-6146-20C923E70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38918" name="Notes Placeholder 1">
            <a:extLst>
              <a:ext uri="{FF2B5EF4-FFF2-40B4-BE49-F238E27FC236}">
                <a16:creationId xmlns:a16="http://schemas.microsoft.com/office/drawing/2014/main" id="{DA8B245E-B93A-565B-C146-F45AA352A8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31FD5AFE-2682-6B62-BD8E-45C9A77F386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23AA898A-F95F-0E43-9F96-7DA7111A847A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40963" name="Rectangle 1">
            <a:extLst>
              <a:ext uri="{FF2B5EF4-FFF2-40B4-BE49-F238E27FC236}">
                <a16:creationId xmlns:a16="http://schemas.microsoft.com/office/drawing/2014/main" id="{7E6E7A20-54F8-01EB-9F32-5F3395CBA3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4" name="Text Box 2">
            <a:extLst>
              <a:ext uri="{FF2B5EF4-FFF2-40B4-BE49-F238E27FC236}">
                <a16:creationId xmlns:a16="http://schemas.microsoft.com/office/drawing/2014/main" id="{CBD93CAC-02EB-27A2-63F9-21BAEB10F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 b="1">
                <a:latin typeface="Calibri" panose="020F0502020204030204" pitchFamily="34" charset="0"/>
              </a:rPr>
              <a:t>Ymarfer 2 -</a:t>
            </a:r>
            <a:r>
              <a:rPr lang="en-US" altLang="en-US">
                <a:latin typeface="Calibri" panose="020F0502020204030204" pitchFamily="34" charset="0"/>
              </a:rPr>
              <a:t> Grwp bach neu fawr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Atgoffa'r grwp am bwysigrwydd adnabod a defnyddio model adlewyrchol yn yr adran hon (gweler gweithdy 1) </a:t>
            </a:r>
          </a:p>
        </p:txBody>
      </p:sp>
      <p:sp>
        <p:nvSpPr>
          <p:cNvPr id="40965" name="Text Box 3">
            <a:extLst>
              <a:ext uri="{FF2B5EF4-FFF2-40B4-BE49-F238E27FC236}">
                <a16:creationId xmlns:a16="http://schemas.microsoft.com/office/drawing/2014/main" id="{F599F92D-2892-8C84-239D-23F9D6BC6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25606" name="Notes Placeholder 1">
            <a:extLst>
              <a:ext uri="{FF2B5EF4-FFF2-40B4-BE49-F238E27FC236}">
                <a16:creationId xmlns:a16="http://schemas.microsoft.com/office/drawing/2014/main" id="{FCFF22A5-B96A-4F67-DE31-DEC8A242C8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GB" altLang="en-US" i="1" dirty="0">
              <a:latin typeface="Times New Roman" panose="02020603050405020304" pitchFamily="18" charset="0"/>
            </a:endParaRPr>
          </a:p>
          <a:p>
            <a:pPr>
              <a:defRPr/>
            </a:pPr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8F8A6271-2306-5A1B-E0D7-1F25C8E817D6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DCF6A26A-D881-A643-AC8A-A1BBC8E1FF32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9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43011" name="Rectangle 1">
            <a:extLst>
              <a:ext uri="{FF2B5EF4-FFF2-40B4-BE49-F238E27FC236}">
                <a16:creationId xmlns:a16="http://schemas.microsoft.com/office/drawing/2014/main" id="{CDE3A280-9932-B3B8-06D8-4FA02B56D4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2" name="Text Box 2">
            <a:extLst>
              <a:ext uri="{FF2B5EF4-FFF2-40B4-BE49-F238E27FC236}">
                <a16:creationId xmlns:a16="http://schemas.microsoft.com/office/drawing/2014/main" id="{02D37F1D-D5B6-2F37-146B-003907135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Ymarferion crynhoi</a:t>
            </a:r>
          </a:p>
        </p:txBody>
      </p:sp>
      <p:sp>
        <p:nvSpPr>
          <p:cNvPr id="43013" name="Text Box 3">
            <a:extLst>
              <a:ext uri="{FF2B5EF4-FFF2-40B4-BE49-F238E27FC236}">
                <a16:creationId xmlns:a16="http://schemas.microsoft.com/office/drawing/2014/main" id="{5A8D1725-8ED9-D495-D564-2FEEEF163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43014" name="Notes Placeholder 1">
            <a:extLst>
              <a:ext uri="{FF2B5EF4-FFF2-40B4-BE49-F238E27FC236}">
                <a16:creationId xmlns:a16="http://schemas.microsoft.com/office/drawing/2014/main" id="{651C2E70-AEA1-7D51-049D-C0F42EE55F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B361A79D-FDB3-1406-6B55-89BD98F48FF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ECED5BFA-264D-DE4F-887E-B325F3D2C2CC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45059" name="Rectangle 1">
            <a:extLst>
              <a:ext uri="{FF2B5EF4-FFF2-40B4-BE49-F238E27FC236}">
                <a16:creationId xmlns:a16="http://schemas.microsoft.com/office/drawing/2014/main" id="{AD8953B0-DE37-513D-775A-DDDCB48AA8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A3E045E4-E387-961B-5BC2-F025496309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7188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Slide Image Placeholder 1">
            <a:extLst>
              <a:ext uri="{FF2B5EF4-FFF2-40B4-BE49-F238E27FC236}">
                <a16:creationId xmlns:a16="http://schemas.microsoft.com/office/drawing/2014/main" id="{7D2F5020-1F16-E8DB-1A3C-FB890101F5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4994" name="Notes Placeholder 2">
            <a:extLst>
              <a:ext uri="{FF2B5EF4-FFF2-40B4-BE49-F238E27FC236}">
                <a16:creationId xmlns:a16="http://schemas.microsoft.com/office/drawing/2014/main" id="{88AD9D7A-F95C-333C-5A09-45CE0A0A0B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84995" name="Slide Number Placeholder 3">
            <a:extLst>
              <a:ext uri="{FF2B5EF4-FFF2-40B4-BE49-F238E27FC236}">
                <a16:creationId xmlns:a16="http://schemas.microsoft.com/office/drawing/2014/main" id="{E7EDBF00-CE5C-A9A7-3445-7397AE73E0A3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4C79734B-A8F6-BC4A-AD91-CCE1E1BD7EB7}" type="slidenum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11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B81504-8920-4693-8E17-236216F21D10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26597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>
            <a:extLst>
              <a:ext uri="{FF2B5EF4-FFF2-40B4-BE49-F238E27FC236}">
                <a16:creationId xmlns:a16="http://schemas.microsoft.com/office/drawing/2014/main" id="{B2988987-B441-AC41-CF86-4B390D0219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8130" name="Notes Placeholder 2">
            <a:extLst>
              <a:ext uri="{FF2B5EF4-FFF2-40B4-BE49-F238E27FC236}">
                <a16:creationId xmlns:a16="http://schemas.microsoft.com/office/drawing/2014/main" id="{62F937B9-D539-EB31-B04B-38EDCDE37E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 dirty="0">
              <a:latin typeface="Times New Roman" panose="02020603050405020304" pitchFamily="18" charset="0"/>
            </a:endParaRPr>
          </a:p>
        </p:txBody>
      </p:sp>
      <p:sp>
        <p:nvSpPr>
          <p:cNvPr id="48131" name="Slide Number Placeholder 3">
            <a:extLst>
              <a:ext uri="{FF2B5EF4-FFF2-40B4-BE49-F238E27FC236}">
                <a16:creationId xmlns:a16="http://schemas.microsoft.com/office/drawing/2014/main" id="{DD2EB8CF-385C-96D8-2BFC-A635FFA4C43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AE18BD08-8454-1E42-A2C8-414DBEBD81F9}" type="slidenum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13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>
            <a:extLst>
              <a:ext uri="{FF2B5EF4-FFF2-40B4-BE49-F238E27FC236}">
                <a16:creationId xmlns:a16="http://schemas.microsoft.com/office/drawing/2014/main" id="{851EF5D0-FC24-8AF6-D2F8-70817EC11E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78" name="Notes Placeholder 2">
            <a:extLst>
              <a:ext uri="{FF2B5EF4-FFF2-40B4-BE49-F238E27FC236}">
                <a16:creationId xmlns:a16="http://schemas.microsoft.com/office/drawing/2014/main" id="{21309BFA-9006-B3DF-A40D-2561AB5D5C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>
              <a:buClrTx/>
              <a:buSzTx/>
              <a:buFontTx/>
              <a:buNone/>
            </a:pPr>
            <a:endParaRPr lang="cy-GB" altLang="en-US" dirty="0">
              <a:latin typeface="Times New Roman" panose="02020603050405020304" pitchFamily="18" charset="0"/>
            </a:endParaRPr>
          </a:p>
        </p:txBody>
      </p:sp>
      <p:sp>
        <p:nvSpPr>
          <p:cNvPr id="50179" name="Slide Number Placeholder 3">
            <a:extLst>
              <a:ext uri="{FF2B5EF4-FFF2-40B4-BE49-F238E27FC236}">
                <a16:creationId xmlns:a16="http://schemas.microsoft.com/office/drawing/2014/main" id="{5580D963-8C25-8F3E-B074-2DF59C740518}"/>
              </a:ext>
            </a:extLst>
          </p:cNvPr>
          <p:cNvSpPr>
            <a:spLocks noGrp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D5512A87-E447-7741-B26B-267C60398426}" type="slidenum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14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id="{9852BF6C-8580-36B3-04EF-57AB7C00FA5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91D0D23-18B5-0848-AAD9-52CC6867DB2D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15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52227" name="Rectangle 1">
            <a:extLst>
              <a:ext uri="{FF2B5EF4-FFF2-40B4-BE49-F238E27FC236}">
                <a16:creationId xmlns:a16="http://schemas.microsoft.com/office/drawing/2014/main" id="{48D61AC3-0252-5370-84D0-16943BFAE9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Text Box 2">
            <a:extLst>
              <a:ext uri="{FF2B5EF4-FFF2-40B4-BE49-F238E27FC236}">
                <a16:creationId xmlns:a16="http://schemas.microsoft.com/office/drawing/2014/main" id="{07F195B9-8C95-E373-A1A3-C3BC93D5A1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 b="1">
                <a:latin typeface="Calibri" panose="020F0502020204030204" pitchFamily="34" charset="0"/>
              </a:rPr>
              <a:t>Ymarferiad 5  Grŵp bach neu fawr  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Ewch trwy'r gwahanol adrannau gyda hwy a dewis rhai o'r pwyntiau mwyaf perthnasol sydd angen iddynt fod yn ymwybodol ohonynt e.e. eu hatgoffa fod angen cyfeirio at y Cod Ymarfer a'r gynnig Actif yn y sylwadau (ardan 3) a'r Ddeddf Hawliau Dynol 1998, cyfraith gwlad a rhyngwladol ac ati yn yr adran Ddiogelu. 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Egluro os ydyw yn y meini prawf marcio, yna mae'n rhaid cyfeirio ato.  </a:t>
            </a:r>
          </a:p>
        </p:txBody>
      </p:sp>
      <p:sp>
        <p:nvSpPr>
          <p:cNvPr id="52229" name="Text Box 3">
            <a:extLst>
              <a:ext uri="{FF2B5EF4-FFF2-40B4-BE49-F238E27FC236}">
                <a16:creationId xmlns:a16="http://schemas.microsoft.com/office/drawing/2014/main" id="{AD34C9A7-F466-845F-3799-0BC08E9310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2230" name="Notes Placeholder 1">
            <a:extLst>
              <a:ext uri="{FF2B5EF4-FFF2-40B4-BE49-F238E27FC236}">
                <a16:creationId xmlns:a16="http://schemas.microsoft.com/office/drawing/2014/main" id="{E8F32852-8AA2-CDE8-30D9-4C19EA243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  <a:p>
            <a:endParaRPr lang="en-US" altLang="en-US" i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id="{C283D53A-3DC4-2345-CA42-8B26F31CFA86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A40332E7-3DA2-1F4E-9CAC-7BBABAD402C8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54275" name="Rectangle 1">
            <a:extLst>
              <a:ext uri="{FF2B5EF4-FFF2-40B4-BE49-F238E27FC236}">
                <a16:creationId xmlns:a16="http://schemas.microsoft.com/office/drawing/2014/main" id="{D2CA5E00-AA90-90ED-B620-E9B3F7C4E4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6" name="Text Box 2">
            <a:extLst>
              <a:ext uri="{FF2B5EF4-FFF2-40B4-BE49-F238E27FC236}">
                <a16:creationId xmlns:a16="http://schemas.microsoft.com/office/drawing/2014/main" id="{FAB376DB-8CF2-E1EF-6DB5-90D8182F3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Tynnu sylw at bwysigrwydd yr astudiaeth achos Diogelu gan ei fod yn cyfrif am 50% o'r marc sydd ei angen i basio bob un o'r adrannau.</a:t>
            </a:r>
          </a:p>
        </p:txBody>
      </p:sp>
      <p:sp>
        <p:nvSpPr>
          <p:cNvPr id="54277" name="Text Box 3">
            <a:extLst>
              <a:ext uri="{FF2B5EF4-FFF2-40B4-BE49-F238E27FC236}">
                <a16:creationId xmlns:a16="http://schemas.microsoft.com/office/drawing/2014/main" id="{6E44F4BF-1F53-4E4F-B1A3-B5E45F9553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4278" name="Notes Placeholder 1">
            <a:extLst>
              <a:ext uri="{FF2B5EF4-FFF2-40B4-BE49-F238E27FC236}">
                <a16:creationId xmlns:a16="http://schemas.microsoft.com/office/drawing/2014/main" id="{7557B4A0-9873-D623-F48E-1EDA2922C1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  <a:p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:a16="http://schemas.microsoft.com/office/drawing/2014/main" id="{F925998E-1B56-5110-3B36-4A46D9CB5CE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739E19B-93EA-0C4F-BCD8-97E7F0EB4DF3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17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56323" name="Rectangle 1">
            <a:extLst>
              <a:ext uri="{FF2B5EF4-FFF2-40B4-BE49-F238E27FC236}">
                <a16:creationId xmlns:a16="http://schemas.microsoft.com/office/drawing/2014/main" id="{F62EC4B4-E31A-0BDC-EA3C-3F698F6B55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4" name="Text Box 2">
            <a:extLst>
              <a:ext uri="{FF2B5EF4-FFF2-40B4-BE49-F238E27FC236}">
                <a16:creationId xmlns:a16="http://schemas.microsoft.com/office/drawing/2014/main" id="{F87BC978-B0E9-430E-9CF7-739467875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Atgoffa fod rhain wedi'u dosbarthu drwy'r gwaith. Hefyd, i edrych ar yr atodiadau yn y llawlyfr (atodiad 5-7 tudalennau 42-52) i gael eglurder ar ddeilliannau dysgu/y safon alwedigaethol genedlaethol.</a:t>
            </a:r>
          </a:p>
        </p:txBody>
      </p:sp>
      <p:sp>
        <p:nvSpPr>
          <p:cNvPr id="56325" name="Text Box 3">
            <a:extLst>
              <a:ext uri="{FF2B5EF4-FFF2-40B4-BE49-F238E27FC236}">
                <a16:creationId xmlns:a16="http://schemas.microsoft.com/office/drawing/2014/main" id="{5E9E3FEE-F343-82CE-6B8E-F873BB64B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6326" name="Notes Placeholder 1">
            <a:extLst>
              <a:ext uri="{FF2B5EF4-FFF2-40B4-BE49-F238E27FC236}">
                <a16:creationId xmlns:a16="http://schemas.microsoft.com/office/drawing/2014/main" id="{6E19E499-9165-C4A3-3AD9-CDA79A023A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y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7EEA80BA-52D5-F7CA-2708-DD81043FF86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AD6EE17-85EE-BE44-8B06-B5EA29DF9525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18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58371" name="Rectangle 1">
            <a:extLst>
              <a:ext uri="{FF2B5EF4-FFF2-40B4-BE49-F238E27FC236}">
                <a16:creationId xmlns:a16="http://schemas.microsoft.com/office/drawing/2014/main" id="{8F2E8338-237A-CC0C-E031-BE71A9A5A2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2" name="Text Box 2">
            <a:extLst>
              <a:ext uri="{FF2B5EF4-FFF2-40B4-BE49-F238E27FC236}">
                <a16:creationId xmlns:a16="http://schemas.microsoft.com/office/drawing/2014/main" id="{D60C3AB8-2A87-2AD9-9430-5547BA7A6D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 b="1">
                <a:latin typeface="Calibri" panose="020F0502020204030204" pitchFamily="34" charset="0"/>
              </a:rPr>
              <a:t>Ymarferiad 3  </a:t>
            </a:r>
            <a:r>
              <a:rPr lang="en-US" altLang="en-US">
                <a:latin typeface="Calibri" panose="020F0502020204030204" pitchFamily="34" charset="0"/>
              </a:rPr>
              <a:t>- Mewn grwpiau bach neu grwp mawr. 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Adborth o’r grwp os oes yna rhywbeth sydd angen eglurhad / eisiau ailymweld.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Annog: cynnwys y cyd-destun Cymreig, damcaniaethau, deddfwriaeth a sgiliau cyfathrebu, gwerthoedd a moeseg os nad ydynt yn cynnig dim i'w drafod. 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 b="1">
                <a:latin typeface="Calibri" panose="020F0502020204030204" pitchFamily="34" charset="0"/>
              </a:rPr>
              <a:t>Ymarfer 4 -  </a:t>
            </a:r>
            <a:r>
              <a:rPr lang="en-US" altLang="en-US">
                <a:latin typeface="Calibri" panose="020F0502020204030204" pitchFamily="34" charset="0"/>
              </a:rPr>
              <a:t>Ymarfer unigol, cynllun gweithredu i gwblhau'r portffolio. </a:t>
            </a:r>
          </a:p>
          <a:p>
            <a:pPr>
              <a:spcBef>
                <a:spcPts val="450"/>
              </a:spcBef>
              <a:buClrTx/>
            </a:pPr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58373" name="Text Box 3">
            <a:extLst>
              <a:ext uri="{FF2B5EF4-FFF2-40B4-BE49-F238E27FC236}">
                <a16:creationId xmlns:a16="http://schemas.microsoft.com/office/drawing/2014/main" id="{D0588205-685F-8787-8F39-92116FEE0C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8374" name="Notes Placeholder 1">
            <a:extLst>
              <a:ext uri="{FF2B5EF4-FFF2-40B4-BE49-F238E27FC236}">
                <a16:creationId xmlns:a16="http://schemas.microsoft.com/office/drawing/2014/main" id="{EFD86DDA-FF81-994D-9829-07020D2B64C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i="1" dirty="0">
              <a:latin typeface="Times New Roman" panose="02020603050405020304" pitchFamily="18" charset="0"/>
            </a:endParaRPr>
          </a:p>
          <a:p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>
            <a:extLst>
              <a:ext uri="{FF2B5EF4-FFF2-40B4-BE49-F238E27FC236}">
                <a16:creationId xmlns:a16="http://schemas.microsoft.com/office/drawing/2014/main" id="{CF593133-89E7-2998-13AA-92D606649B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0418" name="Notes Placeholder 2">
            <a:extLst>
              <a:ext uri="{FF2B5EF4-FFF2-40B4-BE49-F238E27FC236}">
                <a16:creationId xmlns:a16="http://schemas.microsoft.com/office/drawing/2014/main" id="{4B00EF3C-0E9A-C5CF-A487-8DEA856A42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</p:txBody>
      </p:sp>
      <p:sp>
        <p:nvSpPr>
          <p:cNvPr id="60419" name="Slide Number Placeholder 3">
            <a:extLst>
              <a:ext uri="{FF2B5EF4-FFF2-40B4-BE49-F238E27FC236}">
                <a16:creationId xmlns:a16="http://schemas.microsoft.com/office/drawing/2014/main" id="{57CD2334-77EF-2C28-D238-4C41102B30BD}"/>
              </a:ext>
            </a:extLst>
          </p:cNvPr>
          <p:cNvSpPr>
            <a:spLocks noGrp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3F153B96-865D-3C45-872F-B3FA15D092F0}" type="slidenum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19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B81504-8920-4693-8E17-236216F21D10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13553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>
            <a:extLst>
              <a:ext uri="{FF2B5EF4-FFF2-40B4-BE49-F238E27FC236}">
                <a16:creationId xmlns:a16="http://schemas.microsoft.com/office/drawing/2014/main" id="{C99B61D5-2B14-F313-ED49-3EA9398B5D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4514" name="Notes Placeholder 2">
            <a:extLst>
              <a:ext uri="{FF2B5EF4-FFF2-40B4-BE49-F238E27FC236}">
                <a16:creationId xmlns:a16="http://schemas.microsoft.com/office/drawing/2014/main" id="{6704486B-CBA2-7EE9-F27C-01153F7E7C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</p:txBody>
      </p:sp>
      <p:sp>
        <p:nvSpPr>
          <p:cNvPr id="64515" name="Slide Number Placeholder 3">
            <a:extLst>
              <a:ext uri="{FF2B5EF4-FFF2-40B4-BE49-F238E27FC236}">
                <a16:creationId xmlns:a16="http://schemas.microsoft.com/office/drawing/2014/main" id="{21004246-AD80-5CFC-8DAA-060DADB1B252}"/>
              </a:ext>
            </a:extLst>
          </p:cNvPr>
          <p:cNvSpPr>
            <a:spLocks noGrp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D792891F-33BD-0144-991B-FEC831A5962C}" type="slidenum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22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>
            <a:extLst>
              <a:ext uri="{FF2B5EF4-FFF2-40B4-BE49-F238E27FC236}">
                <a16:creationId xmlns:a16="http://schemas.microsoft.com/office/drawing/2014/main" id="{05B7AFBB-3757-4C8A-2D5D-FE0CDB4B016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6562" name="Notes Placeholder 2">
            <a:extLst>
              <a:ext uri="{FF2B5EF4-FFF2-40B4-BE49-F238E27FC236}">
                <a16:creationId xmlns:a16="http://schemas.microsoft.com/office/drawing/2014/main" id="{C533B9E5-34BC-F4C1-1EE4-8131892548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i="1" dirty="0">
              <a:latin typeface="Times New Roman" panose="02020603050405020304" pitchFamily="18" charset="0"/>
            </a:endParaRPr>
          </a:p>
          <a:p>
            <a:endParaRPr lang="en-GB" altLang="en-US" dirty="0">
              <a:latin typeface="Times New Roman" panose="02020603050405020304" pitchFamily="18" charset="0"/>
            </a:endParaRPr>
          </a:p>
        </p:txBody>
      </p:sp>
      <p:sp>
        <p:nvSpPr>
          <p:cNvPr id="66563" name="Slide Number Placeholder 3">
            <a:extLst>
              <a:ext uri="{FF2B5EF4-FFF2-40B4-BE49-F238E27FC236}">
                <a16:creationId xmlns:a16="http://schemas.microsoft.com/office/drawing/2014/main" id="{3A1C73EF-405D-0C8E-DD5C-31FD6DEC02D8}"/>
              </a:ext>
            </a:extLst>
          </p:cNvPr>
          <p:cNvSpPr>
            <a:spLocks noGrp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D701342B-9552-224B-8569-18E34926E3A9}" type="slidenum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23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>
            <a:extLst>
              <a:ext uri="{FF2B5EF4-FFF2-40B4-BE49-F238E27FC236}">
                <a16:creationId xmlns:a16="http://schemas.microsoft.com/office/drawing/2014/main" id="{07ED53F0-6775-5379-7756-5B2AC98A0EEC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F2A1A13-D7C0-D940-B47A-582B11BB6AF5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24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68611" name="Rectangle 1">
            <a:extLst>
              <a:ext uri="{FF2B5EF4-FFF2-40B4-BE49-F238E27FC236}">
                <a16:creationId xmlns:a16="http://schemas.microsoft.com/office/drawing/2014/main" id="{4F601A39-9C55-175D-DC0E-2CA5B2E863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2" name="Text Box 2">
            <a:extLst>
              <a:ext uri="{FF2B5EF4-FFF2-40B4-BE49-F238E27FC236}">
                <a16:creationId xmlns:a16="http://schemas.microsoft.com/office/drawing/2014/main" id="{A765FED3-D63F-5D1B-1CFD-66B98AD83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Gweler tudalennau 2 a 3 y portffolio</a:t>
            </a:r>
          </a:p>
        </p:txBody>
      </p:sp>
      <p:sp>
        <p:nvSpPr>
          <p:cNvPr id="68613" name="Text Box 3">
            <a:extLst>
              <a:ext uri="{FF2B5EF4-FFF2-40B4-BE49-F238E27FC236}">
                <a16:creationId xmlns:a16="http://schemas.microsoft.com/office/drawing/2014/main" id="{54E0F2D1-256B-5318-532C-2BEB9EC0E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68614" name="Notes Placeholder 1">
            <a:extLst>
              <a:ext uri="{FF2B5EF4-FFF2-40B4-BE49-F238E27FC236}">
                <a16:creationId xmlns:a16="http://schemas.microsoft.com/office/drawing/2014/main" id="{CFFAAC92-3CCD-B7F7-BCEA-66B92B0E9D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  <a:p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10C8DC82-78EA-4847-ABB8-A4A4711CD677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03288" algn="l"/>
                <a:tab pos="1808163" algn="l"/>
                <a:tab pos="2713038" algn="l"/>
                <a:tab pos="3617913" algn="l"/>
                <a:tab pos="4521200" algn="l"/>
                <a:tab pos="5426075" algn="l"/>
                <a:tab pos="6330950" algn="l"/>
                <a:tab pos="7235825" algn="l"/>
                <a:tab pos="8140700" algn="l"/>
                <a:tab pos="9043988" algn="l"/>
                <a:tab pos="99488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98808D8F-6DB6-A748-8B54-A989329CE604}" type="slidenum">
              <a:rPr lang="en-US" altLang="en-US" smtClean="0">
                <a:latin typeface="Arial" panose="020B0604020202020204" pitchFamily="34" charset="0"/>
                <a:cs typeface="WenQuanYi Zen Hei Sharp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26</a:t>
            </a:fld>
            <a:endParaRPr lang="en-US" altLang="en-US">
              <a:latin typeface="Arial" panose="020B0604020202020204" pitchFamily="34" charset="0"/>
              <a:cs typeface="WenQuanYi Zen Hei Sharp" charset="0"/>
            </a:endParaRPr>
          </a:p>
        </p:txBody>
      </p:sp>
      <p:sp>
        <p:nvSpPr>
          <p:cNvPr id="71683" name="Rectangle 1">
            <a:extLst>
              <a:ext uri="{FF2B5EF4-FFF2-40B4-BE49-F238E27FC236}">
                <a16:creationId xmlns:a16="http://schemas.microsoft.com/office/drawing/2014/main" id="{769231FF-B6A9-7DF4-B280-B91639CB49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4" name="Text Box 2">
            <a:extLst>
              <a:ext uri="{FF2B5EF4-FFF2-40B4-BE49-F238E27FC236}">
                <a16:creationId xmlns:a16="http://schemas.microsoft.com/office/drawing/2014/main" id="{7312297C-E376-C520-AD33-9F23D02348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4714875"/>
            <a:ext cx="54371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52" tIns="45226" rIns="90452" bIns="45226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Ymarferiad Dewisol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Cyrhaeddiad Gwerthuso</a:t>
            </a:r>
          </a:p>
          <a:p>
            <a:pPr>
              <a:spcBef>
                <a:spcPts val="450"/>
              </a:spcBef>
              <a:buClrTx/>
            </a:pPr>
            <a:r>
              <a:rPr lang="en-US" altLang="en-US">
                <a:latin typeface="Calibri" panose="020F0502020204030204" pitchFamily="34" charset="0"/>
              </a:rPr>
              <a:t>Atgoffa i gysylltu cyn gynted a phosib os ydynt yn cael problemau neu os oes unrhyw reswm am beidio a chyflwyno'r gwaith ar amser.   </a:t>
            </a:r>
          </a:p>
        </p:txBody>
      </p:sp>
      <p:sp>
        <p:nvSpPr>
          <p:cNvPr id="71685" name="Text Box 3">
            <a:extLst>
              <a:ext uri="{FF2B5EF4-FFF2-40B4-BE49-F238E27FC236}">
                <a16:creationId xmlns:a16="http://schemas.microsoft.com/office/drawing/2014/main" id="{3B437017-B4CB-C8BE-17A8-55BAC86A54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9688" y="9428163"/>
            <a:ext cx="2944812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452" tIns="45226" rIns="90452" bIns="45226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71686" name="Notes Placeholder 1">
            <a:extLst>
              <a:ext uri="{FF2B5EF4-FFF2-40B4-BE49-F238E27FC236}">
                <a16:creationId xmlns:a16="http://schemas.microsoft.com/office/drawing/2014/main" id="{5F87A211-64B1-9B9B-B596-B69E2FFD96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41E1D548-0D03-4068-997D-F068E85EB6D9}"/>
              </a:ext>
            </a:extLst>
          </p:cNvPr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5" name="Group 15">
            <a:extLst>
              <a:ext uri="{FF2B5EF4-FFF2-40B4-BE49-F238E27FC236}">
                <a16:creationId xmlns:a16="http://schemas.microsoft.com/office/drawing/2014/main" id="{09CF4BA5-BF98-474E-9E55-1E30862CE21D}"/>
              </a:ext>
            </a:extLst>
          </p:cNvPr>
          <p:cNvGrpSpPr>
            <a:grpSpLocks/>
          </p:cNvGrpSpPr>
          <p:nvPr/>
        </p:nvGrpSpPr>
        <p:grpSpPr bwMode="auto">
          <a:xfrm>
            <a:off x="0" y="4946650"/>
            <a:ext cx="9147175" cy="1911350"/>
            <a:chOff x="-3765" y="4832896"/>
            <a:chExt cx="9147765" cy="2032192"/>
          </a:xfrm>
        </p:grpSpPr>
        <p:sp>
          <p:nvSpPr>
            <p:cNvPr id="6" name="Freeform 16">
              <a:extLst>
                <a:ext uri="{FF2B5EF4-FFF2-40B4-BE49-F238E27FC236}">
                  <a16:creationId xmlns:a16="http://schemas.microsoft.com/office/drawing/2014/main" id="{CFAD20B9-5D84-49A2-943E-6C3BB3E0C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7" name="Freeform 18">
              <a:extLst>
                <a:ext uri="{FF2B5EF4-FFF2-40B4-BE49-F238E27FC236}">
                  <a16:creationId xmlns:a16="http://schemas.microsoft.com/office/drawing/2014/main" id="{49A7CA05-08A9-4DC3-8C55-D5AE89293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2147483646 w 5760"/>
                <a:gd name="T3" fmla="*/ 0 h 528"/>
                <a:gd name="T4" fmla="*/ 2147483646 w 5760"/>
                <a:gd name="T5" fmla="*/ 2147483646 h 528"/>
                <a:gd name="T6" fmla="*/ 2147483646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19">
              <a:extLst>
                <a:ext uri="{FF2B5EF4-FFF2-40B4-BE49-F238E27FC236}">
                  <a16:creationId xmlns:a16="http://schemas.microsoft.com/office/drawing/2014/main" id="{F131BD35-4D50-4289-B1F5-BDD9CBFCA72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8FADB6A-8715-47D0-91A3-0C7AFCDE2C3E}"/>
                </a:ext>
              </a:extLst>
            </p:cNvPr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CDFA6F3C-01D7-43AC-B860-73AA9BD907E0}"/>
              </a:ext>
            </a:extLst>
          </p:cNvPr>
          <p:cNvSpPr txBox="1">
            <a:spLocks/>
          </p:cNvSpPr>
          <p:nvPr/>
        </p:nvSpPr>
        <p:spPr>
          <a:xfrm>
            <a:off x="468313" y="5805488"/>
            <a:ext cx="7335837" cy="596900"/>
          </a:xfrm>
          <a:prstGeom prst="rect">
            <a:avLst/>
          </a:prstGeom>
        </p:spPr>
        <p:txBody>
          <a:bodyPr anchor="ctr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>
                <a:solidFill>
                  <a:schemeClr val="bg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Skills for Collaborating &amp; Communicating with Service Users, Carers and Professional Colleagues</a:t>
            </a: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Date Placeholder 29">
            <a:extLst>
              <a:ext uri="{FF2B5EF4-FFF2-40B4-BE49-F238E27FC236}">
                <a16:creationId xmlns:a16="http://schemas.microsoft.com/office/drawing/2014/main" id="{33503BA9-A642-43DA-98D7-13B63381C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9C58A9B-0EFB-4F61-A632-DFE470C4736A}" type="datetime1">
              <a:rPr lang="en-US" smtClean="0"/>
              <a:pPr>
                <a:defRPr/>
              </a:pPr>
              <a:t>10/11/23</a:t>
            </a:fld>
            <a:endParaRPr lang="en-US" dirty="0"/>
          </a:p>
        </p:txBody>
      </p:sp>
      <p:sp>
        <p:nvSpPr>
          <p:cNvPr id="13" name="Footer Placeholder 18">
            <a:extLst>
              <a:ext uri="{FF2B5EF4-FFF2-40B4-BE49-F238E27FC236}">
                <a16:creationId xmlns:a16="http://schemas.microsoft.com/office/drawing/2014/main" id="{7C7F490F-6DAF-409F-BC58-798AE94EB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26">
            <a:extLst>
              <a:ext uri="{FF2B5EF4-FFF2-40B4-BE49-F238E27FC236}">
                <a16:creationId xmlns:a16="http://schemas.microsoft.com/office/drawing/2014/main" id="{EB44828E-96A2-4AE3-BAE9-6FE5AEDA2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12639C9-D920-4AF7-86CA-FB73A6193D7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FCB3619-E605-46A3-B09E-C36B653DAA4D}"/>
              </a:ext>
            </a:extLst>
          </p:cNvPr>
          <p:cNvSpPr txBox="1">
            <a:spLocks/>
          </p:cNvSpPr>
          <p:nvPr userDrawn="1"/>
        </p:nvSpPr>
        <p:spPr>
          <a:xfrm>
            <a:off x="468313" y="5805488"/>
            <a:ext cx="7335837" cy="5969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>
                <a:solidFill>
                  <a:schemeClr val="bg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CONSOLIDATION WORKHOP 4</a:t>
            </a:r>
          </a:p>
        </p:txBody>
      </p:sp>
    </p:spTree>
    <p:extLst>
      <p:ext uri="{BB962C8B-B14F-4D97-AF65-F5344CB8AC3E}">
        <p14:creationId xmlns:p14="http://schemas.microsoft.com/office/powerpoint/2010/main" val="2998471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C8E00D8B-DEAF-4BD1-B17B-6A9E23592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5B47B-6025-4024-87C8-C9B6DF6F2E26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11A9166C-73CE-4604-BFCE-BE853A7D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E68C904A-35BA-444B-B83B-4E3BA0B42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D619C-9A2E-4280-B9DB-349F82AE6CE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6830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10">
            <a:extLst>
              <a:ext uri="{FF2B5EF4-FFF2-40B4-BE49-F238E27FC236}">
                <a16:creationId xmlns:a16="http://schemas.microsoft.com/office/drawing/2014/main" id="{6B67EB64-8BF1-45C9-BAB8-63389B23077C}"/>
              </a:ext>
            </a:extLst>
          </p:cNvPr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/>
          </a:p>
        </p:txBody>
      </p:sp>
      <p:sp>
        <p:nvSpPr>
          <p:cNvPr id="5" name="Chevron 15">
            <a:extLst>
              <a:ext uri="{FF2B5EF4-FFF2-40B4-BE49-F238E27FC236}">
                <a16:creationId xmlns:a16="http://schemas.microsoft.com/office/drawing/2014/main" id="{83E4171E-AE89-4CBE-BC7F-1F796FDA38DE}"/>
              </a:ext>
            </a:extLst>
          </p:cNvPr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115764A6-F51E-4A5C-BCA8-167EA7F6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74B55A8-9018-4141-82AB-C7FA430CB46C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62D6EF22-9536-4ADC-A61F-6F819574C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D2EFC0C-5708-470C-BFFC-B182BD37B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87DF5-3FAA-4922-B541-AAA310CE8D1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7100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B9FBD1-DCD5-4FB3-AB65-4F55C8F76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1CC419C-39AB-47DE-BDBD-D7E1C20E4638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C887FC-8431-428F-9670-D077D16FE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DD8792-8735-443C-9937-A048F12E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FFC6A-8704-4ADD-99DE-AD6B0CC3F67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095885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DB4DC5-3401-4201-8F2E-3CE1E29BF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49091B-0435-4BD5-B00E-DFE3A4A2D168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DFE98B-641A-4E47-9F34-D80114D1C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4E6D-5882-4ECB-AF9F-360A772FA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A0F15-66FD-47F2-904D-700571CB0C0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31074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771C49-ABCA-4969-919C-EE422CC78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D83482E-4128-4858-9950-ABFB8BCE8977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5F1E3-CC6B-4F28-9611-BF0179020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FC8109-D947-46AF-B691-654CD78DE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EBF1E-A97B-47B5-B28A-D83620E9434E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04568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>
            <a:extLst>
              <a:ext uri="{FF2B5EF4-FFF2-40B4-BE49-F238E27FC236}">
                <a16:creationId xmlns:a16="http://schemas.microsoft.com/office/drawing/2014/main" id="{FE92FEA2-4EDA-4118-A01E-758C3965A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ADFF5-F4AA-48B2-A6EE-9120C8EF8868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3" name="Footer Placeholder 21">
            <a:extLst>
              <a:ext uri="{FF2B5EF4-FFF2-40B4-BE49-F238E27FC236}">
                <a16:creationId xmlns:a16="http://schemas.microsoft.com/office/drawing/2014/main" id="{159B0A55-1FB3-4D3A-BA6B-992B92621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>
            <a:extLst>
              <a:ext uri="{FF2B5EF4-FFF2-40B4-BE49-F238E27FC236}">
                <a16:creationId xmlns:a16="http://schemas.microsoft.com/office/drawing/2014/main" id="{594D897B-2480-4A07-947F-F8CCDF0F6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5D192-0F34-459C-AB14-5F367229235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6507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E1BF1D-B708-425B-969E-4AD991A1C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94A411-9C7B-4277-892E-0F171FBF8ED0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975A39-0DA4-41E9-8C58-0371C1EF3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FC1357-97A8-469F-9635-EC2E09186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46D7A-EE6D-47EF-BB53-6D083EE2690E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90989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>
            <a:extLst>
              <a:ext uri="{FF2B5EF4-FFF2-40B4-BE49-F238E27FC236}">
                <a16:creationId xmlns:a16="http://schemas.microsoft.com/office/drawing/2014/main" id="{3D03546D-4303-458D-A513-C34514854C58}"/>
              </a:ext>
            </a:extLst>
          </p:cNvPr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6" name="Freeform 15">
            <a:extLst>
              <a:ext uri="{FF2B5EF4-FFF2-40B4-BE49-F238E27FC236}">
                <a16:creationId xmlns:a16="http://schemas.microsoft.com/office/drawing/2014/main" id="{462C0B72-FABF-4BA6-9B7F-26A2E0663D8B}"/>
              </a:ext>
            </a:extLst>
          </p:cNvPr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/>
            <a:gdLst>
              <a:gd name="T0" fmla="*/ 0 w 5760"/>
              <a:gd name="T1" fmla="*/ 0 h 528"/>
              <a:gd name="T2" fmla="*/ 2147483646 w 5760"/>
              <a:gd name="T3" fmla="*/ 0 h 528"/>
              <a:gd name="T4" fmla="*/ 2147483646 w 5760"/>
              <a:gd name="T5" fmla="*/ 2147483646 h 528"/>
              <a:gd name="T6" fmla="*/ 2147483646 w 5760"/>
              <a:gd name="T7" fmla="*/ 0 h 52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528"/>
              <a:gd name="T14" fmla="*/ 5760 w 5760"/>
              <a:gd name="T15" fmla="*/ 528 h 5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D21CC22B-BC9E-4B18-B5E3-481E7B5AC708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8EE54A7-3464-417D-968E-CD2965563FAA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9">
            <a:extLst>
              <a:ext uri="{FF2B5EF4-FFF2-40B4-BE49-F238E27FC236}">
                <a16:creationId xmlns:a16="http://schemas.microsoft.com/office/drawing/2014/main" id="{5A295362-B48B-4740-B402-76A7A0B873AD}"/>
              </a:ext>
            </a:extLst>
          </p:cNvPr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/>
          </a:p>
        </p:txBody>
      </p:sp>
      <p:sp>
        <p:nvSpPr>
          <p:cNvPr id="10" name="Chevron 20">
            <a:extLst>
              <a:ext uri="{FF2B5EF4-FFF2-40B4-BE49-F238E27FC236}">
                <a16:creationId xmlns:a16="http://schemas.microsoft.com/office/drawing/2014/main" id="{2F9884D5-7D03-4CDE-8DD4-2D5F51734555}"/>
              </a:ext>
            </a:extLst>
          </p:cNvPr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A1DE9A7B-6865-4D00-B031-3B65183A3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B83FC50-34F8-42E8-976F-B2DD16D1EED8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C658E4C8-93DC-420E-80BA-49E48DB3C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A96BC9B1-8FB6-451C-B405-5A535F945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021BE-59DA-4F00-B1D8-9F8FE8AB3B63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86434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E3F46E20-64EE-42B0-8E5C-B4B2C8EFA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F943D-E519-4E5B-BDD5-9FA833FCE6B5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62994EB8-1859-443B-A2D7-C483BA025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8F95C409-2E77-4FFD-82D4-95966EE48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84D18-B9FE-4DD9-A6E7-498DF1C30AC8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858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FA792E50-7E5F-461D-8AE9-9253EE66C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5503B-1C78-4D5F-B906-138FFB5D8267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A2F9334B-FBA3-4646-86F2-9F21D86E5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4FE173B3-A217-47F7-BFC3-126EC686E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4069F-5484-4D84-A35B-2D1DEC953E58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689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86430027-FC4B-41B5-BB3A-35555F21B5F6}"/>
              </a:ext>
            </a:extLst>
          </p:cNvPr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E09BCA-3C42-42BD-842B-F35D8C880A48}"/>
              </a:ext>
            </a:extLst>
          </p:cNvPr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0C84D3A-8372-45EE-847C-F2E9E5B4F34C}"/>
              </a:ext>
            </a:extLst>
          </p:cNvPr>
          <p:cNvSpPr txBox="1">
            <a:spLocks/>
          </p:cNvSpPr>
          <p:nvPr/>
        </p:nvSpPr>
        <p:spPr>
          <a:xfrm>
            <a:off x="1143000" y="285750"/>
            <a:ext cx="7335838" cy="428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TRAINING THE TRAINERS</a:t>
            </a:r>
            <a:endParaRPr lang="en-GB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295376" y="438150"/>
            <a:ext cx="7335862" cy="42860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47845BD-2636-4ED5-95E8-3E6D66901187}"/>
              </a:ext>
            </a:extLst>
          </p:cNvPr>
          <p:cNvSpPr txBox="1">
            <a:spLocks/>
          </p:cNvSpPr>
          <p:nvPr userDrawn="1"/>
        </p:nvSpPr>
        <p:spPr>
          <a:xfrm>
            <a:off x="1143000" y="285750"/>
            <a:ext cx="7335838" cy="428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TRAINING THE TRAINERS</a:t>
            </a:r>
            <a:endParaRPr lang="en-GB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782394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C4608447-4558-4330-B55D-6D272B3A64B8}"/>
              </a:ext>
            </a:extLst>
          </p:cNvPr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242663A-2A93-4F68-A1D5-82C515126074}"/>
              </a:ext>
            </a:extLst>
          </p:cNvPr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485F8F8-0064-42DC-95A6-9BEFAF247968}"/>
              </a:ext>
            </a:extLst>
          </p:cNvPr>
          <p:cNvSpPr txBox="1">
            <a:spLocks/>
          </p:cNvSpPr>
          <p:nvPr userDrawn="1"/>
        </p:nvSpPr>
        <p:spPr>
          <a:xfrm>
            <a:off x="1143000" y="285750"/>
            <a:ext cx="7335838" cy="428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TRAINING THE TRAINERS</a:t>
            </a:r>
            <a:endParaRPr lang="en-GB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295376" y="438150"/>
            <a:ext cx="7335862" cy="428606"/>
          </a:xfrm>
        </p:spPr>
        <p:txBody>
          <a:bodyPr/>
          <a:lstStyle/>
          <a:p>
            <a:r>
              <a:rPr lang="en-GB" dirty="0"/>
              <a:t>TRAINING THE TRAINERS</a:t>
            </a:r>
          </a:p>
        </p:txBody>
      </p:sp>
    </p:spTree>
    <p:extLst>
      <p:ext uri="{BB962C8B-B14F-4D97-AF65-F5344CB8AC3E}">
        <p14:creationId xmlns:p14="http://schemas.microsoft.com/office/powerpoint/2010/main" val="184466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9266E8A-38B5-0ABF-6F8E-D56084E0FA8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C7CD6-E283-9F4A-9612-3C11D2EDC153}" type="datetime1">
              <a:rPr lang="en-US" altLang="en-US"/>
              <a:pPr>
                <a:defRPr/>
              </a:pPr>
              <a:t>10/11/23</a:t>
            </a:fld>
            <a:endParaRPr lang="en-US" altLang="en-US"/>
          </a:p>
        </p:txBody>
      </p:sp>
      <p:sp>
        <p:nvSpPr>
          <p:cNvPr id="4" name="Slide Number Placeholder 11">
            <a:extLst>
              <a:ext uri="{FF2B5EF4-FFF2-40B4-BE49-F238E27FC236}">
                <a16:creationId xmlns:a16="http://schemas.microsoft.com/office/drawing/2014/main" id="{C271ADD6-E4C9-9683-BCFB-C1DA704B3145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D9E2A-0FB4-1C4B-811C-FD0A7B9544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4281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id="{C41748D3-7784-4D7A-B342-7A841F323DAB}"/>
              </a:ext>
            </a:extLst>
          </p:cNvPr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027" name="Freeform 11">
            <a:extLst>
              <a:ext uri="{FF2B5EF4-FFF2-40B4-BE49-F238E27FC236}">
                <a16:creationId xmlns:a16="http://schemas.microsoft.com/office/drawing/2014/main" id="{CA17C18E-A23D-4831-B4F5-E84D33F59946}"/>
              </a:ext>
            </a:extLst>
          </p:cNvPr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/>
            <a:gdLst>
              <a:gd name="T0" fmla="*/ 0 w 5760"/>
              <a:gd name="T1" fmla="*/ 0 h 528"/>
              <a:gd name="T2" fmla="*/ 2147483646 w 5760"/>
              <a:gd name="T3" fmla="*/ 0 h 528"/>
              <a:gd name="T4" fmla="*/ 2147483646 w 5760"/>
              <a:gd name="T5" fmla="*/ 2147483646 h 528"/>
              <a:gd name="T6" fmla="*/ 2147483646 w 5760"/>
              <a:gd name="T7" fmla="*/ 0 h 52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528"/>
              <a:gd name="T14" fmla="*/ 5760 w 5760"/>
              <a:gd name="T15" fmla="*/ 528 h 5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D81B0765-B953-4AC1-8051-8C727FFD05B5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6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2946F87-8EB5-443A-BD3C-102CFEF2A1BF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5A0BF22D-9FB7-4C10-A717-8CC232D98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29">
            <a:extLst>
              <a:ext uri="{FF2B5EF4-FFF2-40B4-BE49-F238E27FC236}">
                <a16:creationId xmlns:a16="http://schemas.microsoft.com/office/drawing/2014/main" id="{6C13F57F-21CB-48F6-945D-841D276A70A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AD2CEB71-E1B7-4A61-A1D0-F379522E94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9C040444-26B4-4470-BD89-1DCF0F7F57F0}" type="datetime1">
              <a:rPr lang="en-US" smtClean="0"/>
              <a:pPr>
                <a:defRPr/>
              </a:pPr>
              <a:t>10/11/23</a:t>
            </a:fld>
            <a:endParaRPr lang="en-GB"/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7D9FD942-0FD4-424E-9BB6-E03416B769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84BAF48B-F985-46AB-AF9B-BEB1FEA9D0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>
              <a:defRPr/>
            </a:pPr>
            <a:fld id="{BF68429A-D703-4AE5-987F-01DDF85849D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230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44" r:id="rId1"/>
    <p:sldLayoutId id="2147484645" r:id="rId2"/>
    <p:sldLayoutId id="2147484646" r:id="rId3"/>
    <p:sldLayoutId id="2147484647" r:id="rId4"/>
    <p:sldLayoutId id="2147484648" r:id="rId5"/>
    <p:sldLayoutId id="2147484649" r:id="rId6"/>
    <p:sldLayoutId id="2147484650" r:id="rId7"/>
    <p:sldLayoutId id="2147484651" r:id="rId8"/>
    <p:sldLayoutId id="2147484652" r:id="rId9"/>
    <p:sldLayoutId id="2147484653" r:id="rId10"/>
    <p:sldLayoutId id="2147484654" r:id="rId11"/>
    <p:sldLayoutId id="2147484655" r:id="rId12"/>
    <p:sldLayoutId id="2147484642" r:id="rId13"/>
    <p:sldLayoutId id="2147484656" r:id="rId14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1" fontAlgn="base" hangingPunct="1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1" fontAlgn="base" hangingPunct="1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>
            <a:extLst>
              <a:ext uri="{FF2B5EF4-FFF2-40B4-BE49-F238E27FC236}">
                <a16:creationId xmlns:a16="http://schemas.microsoft.com/office/drawing/2014/main" id="{7711A6ED-A2EB-140B-D5AB-46C7628E88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3AA43F-ABF8-2BF6-BFC9-080EF2FF9892}"/>
              </a:ext>
            </a:extLst>
          </p:cNvPr>
          <p:cNvSpPr txBox="1"/>
          <p:nvPr/>
        </p:nvSpPr>
        <p:spPr>
          <a:xfrm>
            <a:off x="1042988" y="1268413"/>
            <a:ext cx="7345362" cy="3046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800" dirty="0">
                <a:solidFill>
                  <a:schemeClr val="tx1"/>
                </a:solidFill>
                <a:latin typeface="+mj-lt"/>
                <a:ea typeface="+mn-ea"/>
              </a:rPr>
              <a:t>Porth </a:t>
            </a:r>
            <a:r>
              <a:rPr lang="en-GB" sz="4800" dirty="0" err="1">
                <a:solidFill>
                  <a:schemeClr val="tx1"/>
                </a:solidFill>
                <a:latin typeface="+mj-lt"/>
                <a:ea typeface="+mn-ea"/>
              </a:rPr>
              <a:t>Agored</a:t>
            </a:r>
            <a:endParaRPr lang="en-GB" sz="4800" dirty="0">
              <a:solidFill>
                <a:schemeClr val="tx1"/>
              </a:solidFill>
              <a:latin typeface="+mj-lt"/>
              <a:ea typeface="+mn-ea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800" dirty="0" err="1">
                <a:solidFill>
                  <a:schemeClr val="tx1"/>
                </a:solidFill>
                <a:latin typeface="+mj-lt"/>
                <a:ea typeface="+mn-ea"/>
              </a:rPr>
              <a:t>Tystysgrif</a:t>
            </a:r>
            <a:r>
              <a:rPr lang="en-GB" sz="48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4800" dirty="0" err="1">
                <a:solidFill>
                  <a:schemeClr val="tx1"/>
                </a:solidFill>
                <a:latin typeface="+mj-lt"/>
                <a:ea typeface="+mn-ea"/>
              </a:rPr>
              <a:t>i</a:t>
            </a:r>
            <a:r>
              <a:rPr lang="en-GB" sz="48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4800" dirty="0" err="1">
                <a:solidFill>
                  <a:schemeClr val="tx1"/>
                </a:solidFill>
                <a:latin typeface="+mj-lt"/>
                <a:ea typeface="+mn-ea"/>
              </a:rPr>
              <a:t>Raddedigion</a:t>
            </a:r>
            <a:endParaRPr lang="en-GB" sz="4800" dirty="0">
              <a:solidFill>
                <a:schemeClr val="tx1"/>
              </a:solidFill>
              <a:latin typeface="+mj-lt"/>
              <a:ea typeface="+mn-ea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800" dirty="0" err="1">
                <a:solidFill>
                  <a:schemeClr val="tx1"/>
                </a:solidFill>
                <a:latin typeface="+mj-lt"/>
                <a:ea typeface="+mn-ea"/>
              </a:rPr>
              <a:t>Gweithdy</a:t>
            </a:r>
            <a:r>
              <a:rPr lang="en-GB" sz="48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4800" dirty="0" err="1">
                <a:solidFill>
                  <a:schemeClr val="tx1"/>
                </a:solidFill>
                <a:latin typeface="+mj-lt"/>
                <a:ea typeface="+mn-ea"/>
              </a:rPr>
              <a:t>Cadarnhau</a:t>
            </a:r>
            <a:r>
              <a:rPr lang="en-GB" sz="4800" dirty="0">
                <a:solidFill>
                  <a:schemeClr val="tx1"/>
                </a:solidFill>
                <a:latin typeface="+mj-lt"/>
                <a:ea typeface="+mn-ea"/>
              </a:rPr>
              <a:t> 4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0276E56-6288-2D0E-E16E-8A751D7EA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6262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br>
              <a:rPr lang="en-GB" sz="3500" dirty="0"/>
            </a:br>
            <a:r>
              <a:rPr lang="en-GB" sz="3500" dirty="0" err="1"/>
              <a:t>Rhaglen</a:t>
            </a:r>
            <a:r>
              <a:rPr lang="en-GB" sz="3500" dirty="0"/>
              <a:t> </a:t>
            </a:r>
            <a:r>
              <a:rPr lang="en-GB" sz="3500" dirty="0" err="1"/>
              <a:t>Gweithdy</a:t>
            </a:r>
            <a:r>
              <a:rPr lang="en-GB" sz="3500" dirty="0"/>
              <a:t> 4 </a:t>
            </a:r>
          </a:p>
        </p:txBody>
      </p:sp>
      <p:sp>
        <p:nvSpPr>
          <p:cNvPr id="30722" name="Slide Number Placeholder 8">
            <a:extLst>
              <a:ext uri="{FF2B5EF4-FFF2-40B4-BE49-F238E27FC236}">
                <a16:creationId xmlns:a16="http://schemas.microsoft.com/office/drawing/2014/main" id="{726BCDE3-96C9-FD25-755B-39B4C6044A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2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2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fld id="{2FB8EB77-FF47-8F48-86F8-19FFC22056EA}" type="slidenum">
              <a:rPr lang="en-GB" altLang="en-US" sz="1000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</a:pPr>
              <a:t>2</a:t>
            </a:fld>
            <a:endParaRPr lang="en-GB" altLang="en-US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37C0CAAA-68D5-7DD9-AAEE-27452A345AF6}"/>
              </a:ext>
            </a:extLst>
          </p:cNvPr>
          <p:cNvSpPr txBox="1">
            <a:spLocks/>
          </p:cNvSpPr>
          <p:nvPr/>
        </p:nvSpPr>
        <p:spPr bwMode="auto">
          <a:xfrm>
            <a:off x="1692275" y="404813"/>
            <a:ext cx="822960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/>
          <a:lstStyle>
            <a:lvl1pPr marL="450850" indent="-45085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2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2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buFont typeface="Wingdings" pitchFamily="2" charset="2"/>
              <a:buChar char="Ø"/>
            </a:pPr>
            <a:endParaRPr lang="en-GB" altLang="en-US"/>
          </a:p>
        </p:txBody>
      </p:sp>
      <p:graphicFrame>
        <p:nvGraphicFramePr>
          <p:cNvPr id="13319" name="Content Placeholder 7">
            <a:extLst>
              <a:ext uri="{FF2B5EF4-FFF2-40B4-BE49-F238E27FC236}">
                <a16:creationId xmlns:a16="http://schemas.microsoft.com/office/drawing/2014/main" id="{D6ADFB9E-3228-0135-5CAD-02C126AAED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0840704"/>
              </p:ext>
            </p:extLst>
          </p:nvPr>
        </p:nvGraphicFramePr>
        <p:xfrm>
          <a:off x="457200" y="1196752"/>
          <a:ext cx="822960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>
            <a:extLst>
              <a:ext uri="{FF2B5EF4-FFF2-40B4-BE49-F238E27FC236}">
                <a16:creationId xmlns:a16="http://schemas.microsoft.com/office/drawing/2014/main" id="{3A8210EC-76C1-13BE-9533-D384454900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416050"/>
            <a:ext cx="8229600" cy="459105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63538" indent="-255588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7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9pPr>
          </a:lstStyle>
          <a:p>
            <a:pPr marL="450850" indent="-3429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ea typeface="+mn-ea"/>
              </a:rPr>
              <a:t>Cyfrinachedd</a:t>
            </a:r>
            <a:endParaRPr lang="cy-GB" sz="2800" dirty="0">
              <a:ea typeface="+mn-ea"/>
            </a:endParaRPr>
          </a:p>
          <a:p>
            <a:pPr marL="450850" indent="-3429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ea typeface="+mn-ea"/>
              </a:rPr>
              <a:t>Parch</a:t>
            </a:r>
            <a:endParaRPr lang="cy-GB" sz="2800" dirty="0">
              <a:ea typeface="+mn-ea"/>
            </a:endParaRPr>
          </a:p>
          <a:p>
            <a:pPr marL="450850" indent="-3429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ea typeface="+mn-ea"/>
              </a:rPr>
              <a:t>Un person </a:t>
            </a:r>
            <a:r>
              <a:rPr lang="en-GB" sz="2800" dirty="0" err="1">
                <a:ea typeface="+mn-ea"/>
              </a:rPr>
              <a:t>i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siarad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ar</a:t>
            </a:r>
            <a:r>
              <a:rPr lang="en-GB" sz="2800" dirty="0">
                <a:ea typeface="+mn-ea"/>
              </a:rPr>
              <a:t> y </a:t>
            </a:r>
            <a:r>
              <a:rPr lang="en-GB" sz="2800" dirty="0" err="1">
                <a:ea typeface="+mn-ea"/>
              </a:rPr>
              <a:t>tro</a:t>
            </a:r>
            <a:r>
              <a:rPr lang="en-GB" sz="2800" dirty="0">
                <a:ea typeface="+mn-ea"/>
              </a:rPr>
              <a:t>. </a:t>
            </a:r>
            <a:r>
              <a:rPr lang="en-GB" sz="2800" dirty="0" err="1">
                <a:ea typeface="+mn-ea"/>
              </a:rPr>
              <a:t>Plîs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defnyddiwch</a:t>
            </a:r>
            <a:r>
              <a:rPr lang="en-GB" sz="2800" dirty="0">
                <a:ea typeface="+mn-ea"/>
              </a:rPr>
              <a:t> y </a:t>
            </a:r>
            <a:r>
              <a:rPr lang="en-GB" sz="2800" dirty="0" err="1">
                <a:ea typeface="+mn-ea"/>
              </a:rPr>
              <a:t>botwm</a:t>
            </a:r>
            <a:r>
              <a:rPr lang="en-GB" sz="2800" dirty="0">
                <a:ea typeface="+mn-ea"/>
              </a:rPr>
              <a:t> ‘</a:t>
            </a:r>
            <a:r>
              <a:rPr lang="en-GB" sz="2800" dirty="0" err="1">
                <a:ea typeface="+mn-ea"/>
              </a:rPr>
              <a:t>llaw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i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fyny</a:t>
            </a:r>
            <a:r>
              <a:rPr lang="en-GB" sz="2800" dirty="0">
                <a:ea typeface="+mn-ea"/>
              </a:rPr>
              <a:t>’ </a:t>
            </a:r>
            <a:r>
              <a:rPr lang="en-GB" sz="2800" dirty="0" err="1">
                <a:ea typeface="+mn-ea"/>
              </a:rPr>
              <a:t>os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hoffech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wneud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sylw</a:t>
            </a:r>
            <a:r>
              <a:rPr lang="en-GB" sz="2800" dirty="0">
                <a:ea typeface="+mn-ea"/>
              </a:rPr>
              <a:t>.</a:t>
            </a:r>
            <a:endParaRPr lang="cy-GB" sz="2800" dirty="0">
              <a:ea typeface="+mn-ea"/>
            </a:endParaRPr>
          </a:p>
          <a:p>
            <a:pPr marL="450850" indent="-342900">
              <a:buFont typeface="Arial" panose="020B0604020202020204" pitchFamily="34" charset="0"/>
              <a:buChar char="•"/>
              <a:defRPr/>
            </a:pPr>
            <a:r>
              <a:rPr lang="en-GB" sz="2800" dirty="0" err="1">
                <a:ea typeface="+mn-ea"/>
              </a:rPr>
              <a:t>Defnyddiwch</a:t>
            </a:r>
            <a:r>
              <a:rPr lang="en-GB" sz="2800" dirty="0">
                <a:ea typeface="+mn-ea"/>
              </a:rPr>
              <a:t> y </a:t>
            </a:r>
            <a:r>
              <a:rPr lang="en-GB" sz="2800" dirty="0" err="1">
                <a:ea typeface="+mn-ea"/>
              </a:rPr>
              <a:t>bocs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trafod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yn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ystod</a:t>
            </a:r>
            <a:r>
              <a:rPr lang="en-GB" sz="2800" dirty="0">
                <a:ea typeface="+mn-ea"/>
              </a:rPr>
              <a:t> y </a:t>
            </a:r>
            <a:r>
              <a:rPr lang="en-GB" sz="2800" dirty="0" err="1">
                <a:ea typeface="+mn-ea"/>
              </a:rPr>
              <a:t>cyflwyniad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i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ofyn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cwestiwn</a:t>
            </a:r>
            <a:r>
              <a:rPr lang="en-GB" sz="2800" dirty="0">
                <a:ea typeface="+mn-ea"/>
              </a:rPr>
              <a:t> neu </a:t>
            </a:r>
            <a:r>
              <a:rPr lang="en-GB" sz="2800" dirty="0" err="1">
                <a:ea typeface="+mn-ea"/>
              </a:rPr>
              <a:t>i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ychwanegu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sylw</a:t>
            </a:r>
            <a:endParaRPr lang="cy-GB" sz="2800" dirty="0">
              <a:ea typeface="+mn-ea"/>
            </a:endParaRPr>
          </a:p>
          <a:p>
            <a:pPr marL="450850" indent="-342900">
              <a:buFont typeface="Arial" panose="020B0604020202020204" pitchFamily="34" charset="0"/>
              <a:buChar char="•"/>
              <a:defRPr/>
            </a:pPr>
            <a:r>
              <a:rPr lang="en-GB" sz="2800" dirty="0" err="1">
                <a:ea typeface="+mn-ea"/>
              </a:rPr>
              <a:t>Cyfraniad</a:t>
            </a:r>
            <a:r>
              <a:rPr lang="en-GB" sz="2800" dirty="0">
                <a:ea typeface="+mn-ea"/>
              </a:rPr>
              <a:t>- </a:t>
            </a:r>
            <a:r>
              <a:rPr lang="en-GB" sz="2800" dirty="0" err="1">
                <a:ea typeface="+mn-ea"/>
              </a:rPr>
              <a:t>plîs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cyfrannwch</a:t>
            </a:r>
            <a:r>
              <a:rPr lang="en-GB" sz="2800" dirty="0">
                <a:ea typeface="+mn-ea"/>
              </a:rPr>
              <a:t> a </a:t>
            </a:r>
            <a:r>
              <a:rPr lang="en-GB" sz="2800" dirty="0" err="1">
                <a:ea typeface="+mn-ea"/>
              </a:rPr>
              <a:t>cheisiwch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gadw</a:t>
            </a:r>
            <a:r>
              <a:rPr lang="en-GB" sz="2800" dirty="0">
                <a:ea typeface="+mn-ea"/>
              </a:rPr>
              <a:t> </a:t>
            </a:r>
            <a:r>
              <a:rPr lang="en-GB" sz="2800" dirty="0" err="1">
                <a:ea typeface="+mn-ea"/>
              </a:rPr>
              <a:t>ffocws</a:t>
            </a:r>
            <a:endParaRPr lang="cy-GB" sz="2800" dirty="0">
              <a:ea typeface="+mn-ea"/>
            </a:endParaRPr>
          </a:p>
          <a:p>
            <a:pPr>
              <a:buClr>
                <a:srgbClr val="2DA2BF"/>
              </a:buClr>
              <a:buSzPct val="68000"/>
              <a:buFont typeface="Wingdings 3" panose="05040102010807070707" pitchFamily="18" charset="2"/>
              <a:buNone/>
              <a:defRPr/>
            </a:pPr>
            <a:endParaRPr lang="en-US" altLang="en-US" sz="3200" dirty="0">
              <a:ea typeface="+mn-ea"/>
            </a:endParaRPr>
          </a:p>
        </p:txBody>
      </p:sp>
      <p:sp>
        <p:nvSpPr>
          <p:cNvPr id="31746" name="Text Box 3">
            <a:extLst>
              <a:ext uri="{FF2B5EF4-FFF2-40B4-BE49-F238E27FC236}">
                <a16:creationId xmlns:a16="http://schemas.microsoft.com/office/drawing/2014/main" id="{499BAA0D-3F4C-177D-BF35-C3CB7E4F2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8196" name="Title 2">
            <a:extLst>
              <a:ext uri="{FF2B5EF4-FFF2-40B4-BE49-F238E27FC236}">
                <a16:creationId xmlns:a16="http://schemas.microsoft.com/office/drawing/2014/main" id="{EFD84A04-2D4B-D63D-433D-580AFB245C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39774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200" u="sng" dirty="0"/>
              <a:t> </a:t>
            </a:r>
            <a:br>
              <a:rPr lang="en-GB" altLang="en-US" sz="3200" dirty="0"/>
            </a:br>
            <a:r>
              <a:rPr lang="en-GB" altLang="en-US" sz="4000" dirty="0" err="1"/>
              <a:t>Rheolau</a:t>
            </a:r>
            <a:r>
              <a:rPr lang="en-GB" altLang="en-US" sz="4000" dirty="0"/>
              <a:t> </a:t>
            </a:r>
            <a:r>
              <a:rPr lang="en-GB" altLang="en-US" sz="4000" dirty="0" err="1"/>
              <a:t>ar</a:t>
            </a:r>
            <a:r>
              <a:rPr lang="en-GB" altLang="en-US" sz="4000" dirty="0"/>
              <a:t> </a:t>
            </a:r>
            <a:r>
              <a:rPr lang="en-GB" altLang="en-US" sz="4000" dirty="0" err="1"/>
              <a:t>gyfer</a:t>
            </a:r>
            <a:r>
              <a:rPr lang="en-GB" altLang="en-US" sz="4000" dirty="0"/>
              <a:t> </a:t>
            </a:r>
            <a:r>
              <a:rPr lang="en-GB" altLang="en-US" sz="4000" dirty="0" err="1"/>
              <a:t>gweithdai</a:t>
            </a:r>
            <a:r>
              <a:rPr lang="en-GB" altLang="en-US" sz="4000" dirty="0"/>
              <a:t> </a:t>
            </a:r>
            <a:r>
              <a:rPr lang="en-GB" altLang="en-US" sz="4000" dirty="0" err="1"/>
              <a:t>rhithiol</a:t>
            </a:r>
            <a:endParaRPr lang="en-GB" altLang="en-US" sz="40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43B466A-5A0E-406A-DB1D-920FDBC2A1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cy-GB" sz="2400" b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Tasg 1 rhan b  </a:t>
            </a:r>
          </a:p>
          <a:p>
            <a:pPr marL="0" indent="0" fontAlgn="base">
              <a:buNone/>
            </a:pPr>
            <a:r>
              <a:rPr lang="cy-GB" sz="2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Cyfanswm o 750 o eiriau (+/- 10%) – 2 ran i’r cwestiwn. </a:t>
            </a:r>
            <a:endParaRPr lang="cy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/>
            <a:r>
              <a:rPr lang="cy-GB" sz="2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Gan fyfyrio’n feirniadol ar eich datblygiad proffesiynol dros gyfnod y rhaglen dan 3 deilliant dysgu Gofal Cymdeithasol Cymru, ar sail eich myfyrio ar gyfer Tasg 1 rhan a. dylech gynnwys cyfeiriad at hyfforddiant, dysgu, ymchwil a goruchwyliaeth a dynodi anghenion dysgu i’r dyfodol </a:t>
            </a:r>
            <a:r>
              <a:rPr lang="cy-GB" sz="2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(650 o eiriau (+/-10%). </a:t>
            </a:r>
            <a:endParaRPr lang="cy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cy-GB" sz="2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Gan fyfyrio ar adborth a gawsoch gan unigolion sydd angen gofal a chymorth, esboniwch sut mae’r wybodaeth hon wedi helpu i lunio eich ymarfer a’ch datblygiad proffesiynol i’r dyfodol </a:t>
            </a:r>
            <a:r>
              <a:rPr lang="cy-GB" sz="2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(100 o eiriau +/-10%).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53D8843-13A3-3A2D-61DB-8B69AFF71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sz="4400">
                <a:latin typeface="Arial" charset="0"/>
              </a:rPr>
              <a:t>Adolygiad Datblygiadol </a:t>
            </a:r>
            <a:br>
              <a:rPr lang="cy-GB" sz="4400">
                <a:latin typeface="Arial" charset="0"/>
              </a:rPr>
            </a:br>
            <a:r>
              <a:rPr lang="cy-GB" sz="4400">
                <a:latin typeface="Arial" charset="0"/>
              </a:rPr>
              <a:t>Tasg 1 rhan b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9B69B4-D115-93B1-004F-29D1F1848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D619C-9A2E-4280-B9DB-349F82AE6CEA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845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>
            <a:extLst>
              <a:ext uri="{FF2B5EF4-FFF2-40B4-BE49-F238E27FC236}">
                <a16:creationId xmlns:a16="http://schemas.microsoft.com/office/drawing/2014/main" id="{A8CD55BB-3841-2684-A63A-5274A97391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700" y="27305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Cynllunio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Datblygiad</a:t>
            </a: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Personol</a:t>
            </a:r>
            <a:endParaRPr lang="en-GB" sz="4000" dirty="0">
              <a:solidFill>
                <a:schemeClr val="tx1"/>
              </a:solidFill>
              <a:latin typeface="+mj-lt"/>
              <a:ea typeface="+mn-ea"/>
            </a:endParaRPr>
          </a:p>
        </p:txBody>
      </p:sp>
      <p:sp>
        <p:nvSpPr>
          <p:cNvPr id="33794" name="Text Box 2">
            <a:extLst>
              <a:ext uri="{FF2B5EF4-FFF2-40B4-BE49-F238E27FC236}">
                <a16:creationId xmlns:a16="http://schemas.microsoft.com/office/drawing/2014/main" id="{34A30A76-8469-BAAA-AE11-0EC9BB9606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417638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14339" name="Text Box 3">
            <a:extLst>
              <a:ext uri="{FF2B5EF4-FFF2-40B4-BE49-F238E27FC236}">
                <a16:creationId xmlns:a16="http://schemas.microsoft.com/office/drawing/2014/main" id="{FAEAFB04-5CFC-5813-B8B2-603164B4AB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538" y="1212850"/>
            <a:ext cx="8229600" cy="473710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65125" indent="-254000"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SzPct val="68000"/>
              <a:defRPr/>
            </a:pPr>
            <a:r>
              <a:rPr lang="en-GB" altLang="en-US" sz="2400" b="1" dirty="0">
                <a:ea typeface="+mn-ea"/>
              </a:rPr>
              <a:t>Mae </a:t>
            </a:r>
            <a:r>
              <a:rPr lang="en-GB" altLang="en-US" sz="2400" b="1" dirty="0" err="1">
                <a:ea typeface="+mn-ea"/>
              </a:rPr>
              <a:t>CDP</a:t>
            </a:r>
            <a:r>
              <a:rPr lang="en-GB" altLang="en-US" sz="2400" b="1" dirty="0">
                <a:ea typeface="+mn-ea"/>
              </a:rPr>
              <a:t> </a:t>
            </a:r>
            <a:r>
              <a:rPr lang="en-GB" altLang="en-US" sz="2400" b="1" dirty="0" err="1">
                <a:ea typeface="+mn-ea"/>
              </a:rPr>
              <a:t>yn</a:t>
            </a:r>
            <a:r>
              <a:rPr lang="en-GB" altLang="en-US" sz="2400" b="1" dirty="0">
                <a:ea typeface="+mn-ea"/>
              </a:rPr>
              <a:t> broses </a:t>
            </a:r>
            <a:r>
              <a:rPr lang="en-GB" altLang="en-US" sz="2400" b="1" dirty="0" err="1">
                <a:ea typeface="+mn-ea"/>
              </a:rPr>
              <a:t>sydd</a:t>
            </a:r>
            <a:r>
              <a:rPr lang="en-GB" altLang="en-US" sz="2400" b="1" dirty="0">
                <a:ea typeface="+mn-ea"/>
              </a:rPr>
              <a:t> </a:t>
            </a:r>
            <a:r>
              <a:rPr lang="en-GB" altLang="en-US" sz="2400" b="1" dirty="0" err="1">
                <a:ea typeface="+mn-ea"/>
              </a:rPr>
              <a:t>yn</a:t>
            </a:r>
            <a:r>
              <a:rPr lang="en-GB" altLang="en-US" sz="2400" b="1" dirty="0">
                <a:ea typeface="+mn-ea"/>
              </a:rPr>
              <a:t>:</a:t>
            </a:r>
          </a:p>
          <a:p>
            <a:pPr marL="363538" indent="-255588" eaLnBrk="1" hangingPunct="1">
              <a:spcBef>
                <a:spcPts val="6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GB" altLang="en-US" sz="2400" dirty="0" err="1">
                <a:ea typeface="+mn-ea"/>
              </a:rPr>
              <a:t>Ehangu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dealltwriaeth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ohonoch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hun</a:t>
            </a:r>
            <a:endParaRPr lang="en-GB" altLang="en-US" sz="2400" dirty="0">
              <a:ea typeface="+mn-ea"/>
            </a:endParaRPr>
          </a:p>
          <a:p>
            <a:pPr marL="363538" indent="-255588" eaLnBrk="1" hangingPunct="1">
              <a:spcBef>
                <a:spcPts val="6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gwneud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yn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fwy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ymwybodol</a:t>
            </a:r>
            <a:r>
              <a:rPr lang="en-GB" altLang="en-US" sz="2400" dirty="0">
                <a:ea typeface="+mn-ea"/>
              </a:rPr>
              <a:t> o </a:t>
            </a:r>
            <a:r>
              <a:rPr lang="en-GB" altLang="en-US" sz="2400" dirty="0" err="1">
                <a:ea typeface="+mn-ea"/>
              </a:rPr>
              <a:t>beth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sy'n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ysgogi</a:t>
            </a:r>
            <a:endParaRPr lang="en-GB" altLang="en-US" sz="2400" dirty="0">
              <a:ea typeface="+mn-ea"/>
            </a:endParaRPr>
          </a:p>
          <a:p>
            <a:pPr marL="363538" indent="-255588" eaLnBrk="1" hangingPunct="1">
              <a:spcBef>
                <a:spcPts val="6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helpu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i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ddeall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sut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yr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ydych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eisiau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elwa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o'ch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bywyd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a'ch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gyrfa</a:t>
            </a:r>
            <a:endParaRPr lang="en-GB" altLang="en-US" sz="2400" dirty="0">
              <a:ea typeface="+mn-ea"/>
            </a:endParaRPr>
          </a:p>
          <a:p>
            <a:pPr marL="363538" indent="-255588" eaLnBrk="1" hangingPunct="1">
              <a:spcBef>
                <a:spcPts val="6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helpu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i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sylweddoli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beth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yw'r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cyfygniadau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arnoch</a:t>
            </a:r>
            <a:r>
              <a:rPr lang="en-GB" altLang="en-US" sz="2400" dirty="0">
                <a:ea typeface="+mn-ea"/>
              </a:rPr>
              <a:t>, a </a:t>
            </a:r>
            <a:r>
              <a:rPr lang="en-GB" altLang="en-US" sz="2400" dirty="0" err="1">
                <a:ea typeface="+mn-ea"/>
              </a:rPr>
              <a:t>sut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i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ymdrin</a:t>
            </a:r>
            <a:r>
              <a:rPr lang="en-GB" altLang="en-US" sz="2400" dirty="0">
                <a:ea typeface="+mn-ea"/>
              </a:rPr>
              <a:t> â </a:t>
            </a:r>
            <a:r>
              <a:rPr lang="en-GB" altLang="en-US" sz="2400" dirty="0" err="1">
                <a:ea typeface="+mn-ea"/>
              </a:rPr>
              <a:t>hwy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yn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ymarferol</a:t>
            </a:r>
            <a:r>
              <a:rPr lang="en-GB" altLang="en-US" sz="2400" dirty="0">
                <a:ea typeface="+mn-ea"/>
              </a:rPr>
              <a:t>  </a:t>
            </a:r>
          </a:p>
          <a:p>
            <a:pPr marL="363538" indent="-255588" eaLnBrk="1" hangingPunct="1">
              <a:spcBef>
                <a:spcPts val="6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helpu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i</a:t>
            </a:r>
            <a:r>
              <a:rPr lang="en-GB" altLang="en-US" sz="2400" dirty="0">
                <a:ea typeface="+mn-ea"/>
              </a:rPr>
              <a:t> weld </a:t>
            </a: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hun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yn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yr</a:t>
            </a:r>
            <a:r>
              <a:rPr lang="en-GB" altLang="en-US" sz="2400" dirty="0">
                <a:ea typeface="+mn-ea"/>
              </a:rPr>
              <a:t> un </a:t>
            </a:r>
            <a:r>
              <a:rPr lang="en-GB" altLang="en-US" sz="2400" dirty="0" err="1">
                <a:ea typeface="+mn-ea"/>
              </a:rPr>
              <a:t>ffordd</a:t>
            </a:r>
            <a:r>
              <a:rPr lang="en-GB" altLang="en-US" sz="2400" dirty="0">
                <a:ea typeface="+mn-ea"/>
              </a:rPr>
              <a:t> ag y </a:t>
            </a:r>
            <a:r>
              <a:rPr lang="en-GB" altLang="en-US" sz="2400" dirty="0" err="1">
                <a:ea typeface="+mn-ea"/>
              </a:rPr>
              <a:t>mae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pobl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eraill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yn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gweld</a:t>
            </a:r>
            <a:r>
              <a:rPr lang="en-GB" altLang="en-US" sz="2400" dirty="0">
                <a:ea typeface="+mn-ea"/>
              </a:rPr>
              <a:t>;</a:t>
            </a:r>
          </a:p>
          <a:p>
            <a:pPr marL="363538" indent="-255588" eaLnBrk="1" hangingPunct="1">
              <a:spcBef>
                <a:spcPts val="6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GB" altLang="en-US" sz="2400" dirty="0" err="1">
                <a:ea typeface="+mn-ea"/>
              </a:rPr>
              <a:t>Eich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helpu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i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gynllunio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dros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yr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hirdymor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tuag</a:t>
            </a:r>
            <a:r>
              <a:rPr lang="en-GB" altLang="en-US" sz="2400" dirty="0">
                <a:ea typeface="+mn-ea"/>
              </a:rPr>
              <a:t> at </a:t>
            </a:r>
            <a:r>
              <a:rPr lang="en-GB" altLang="en-US" sz="2400" dirty="0" err="1">
                <a:ea typeface="+mn-ea"/>
              </a:rPr>
              <a:t>amcanion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sy'n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bwysig</a:t>
            </a:r>
            <a:r>
              <a:rPr lang="en-GB" altLang="en-US" sz="2400" dirty="0">
                <a:ea typeface="+mn-ea"/>
              </a:rPr>
              <a:t> </a:t>
            </a:r>
            <a:r>
              <a:rPr lang="en-GB" altLang="en-US" sz="2400" dirty="0" err="1">
                <a:ea typeface="+mn-ea"/>
              </a:rPr>
              <a:t>i</a:t>
            </a:r>
            <a:r>
              <a:rPr lang="en-GB" altLang="en-US" sz="2400" dirty="0">
                <a:ea typeface="+mn-ea"/>
              </a:rPr>
              <a:t> chi</a:t>
            </a:r>
          </a:p>
          <a:p>
            <a:pPr marL="363538" indent="-255588"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None/>
              <a:defRPr/>
            </a:pPr>
            <a:endParaRPr lang="en-GB" altLang="en-US" sz="2400" dirty="0">
              <a:ea typeface="+mn-ea"/>
            </a:endParaRPr>
          </a:p>
        </p:txBody>
      </p:sp>
      <p:sp>
        <p:nvSpPr>
          <p:cNvPr id="33796" name="Text Box 6">
            <a:extLst>
              <a:ext uri="{FF2B5EF4-FFF2-40B4-BE49-F238E27FC236}">
                <a16:creationId xmlns:a16="http://schemas.microsoft.com/office/drawing/2014/main" id="{DA71290D-B5CB-24DB-3FA9-24451763D0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pic>
        <p:nvPicPr>
          <p:cNvPr id="33797" name="Picture 5">
            <a:extLst>
              <a:ext uri="{FF2B5EF4-FFF2-40B4-BE49-F238E27FC236}">
                <a16:creationId xmlns:a16="http://schemas.microsoft.com/office/drawing/2014/main" id="{53E76CDF-2506-9B62-BCC1-970D430DD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600700"/>
            <a:ext cx="18700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>
            <a:extLst>
              <a:ext uri="{FF2B5EF4-FFF2-40B4-BE49-F238E27FC236}">
                <a16:creationId xmlns:a16="http://schemas.microsoft.com/office/drawing/2014/main" id="{4A847DF0-1EE2-2322-EA56-B2F897F233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052513"/>
            <a:ext cx="8229600" cy="4954587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107950"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b="1" dirty="0" err="1">
                <a:latin typeface="Lucida Sans Unicode" pitchFamily="32" charset="0"/>
                <a:ea typeface="+mn-ea"/>
              </a:rPr>
              <a:t>Myfyrio</a:t>
            </a:r>
            <a:endParaRPr lang="en-GB" altLang="en-US" b="1" dirty="0">
              <a:latin typeface="Lucida Sans Unicode" pitchFamily="32" charset="0"/>
              <a:ea typeface="+mn-ea"/>
            </a:endParaRP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dirty="0" err="1">
                <a:latin typeface="Lucida Sans Unicode" pitchFamily="32" charset="0"/>
                <a:ea typeface="+mn-ea"/>
              </a:rPr>
              <a:t>Bydd</a:t>
            </a:r>
            <a:r>
              <a:rPr lang="en-GB" altLang="en-US" dirty="0">
                <a:latin typeface="Lucida Sans Unicode" pitchFamily="32" charset="0"/>
                <a:ea typeface="+mn-ea"/>
              </a:rPr>
              <a:t> y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ffocws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yn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newid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gydag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amser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ond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bydd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yn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cynnwys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materion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megis</a:t>
            </a:r>
            <a:r>
              <a:rPr lang="en-GB" altLang="en-US" dirty="0">
                <a:latin typeface="Lucida Sans Unicode" pitchFamily="32" charset="0"/>
                <a:ea typeface="+mn-ea"/>
              </a:rPr>
              <a:t> -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pwy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ydych</a:t>
            </a:r>
            <a:r>
              <a:rPr lang="en-GB" altLang="en-US" dirty="0">
                <a:latin typeface="Lucida Sans Unicode" pitchFamily="32" charset="0"/>
                <a:ea typeface="+mn-ea"/>
              </a:rPr>
              <a:t> chi, pa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fath</a:t>
            </a:r>
            <a:r>
              <a:rPr lang="en-GB" altLang="en-US" dirty="0">
                <a:latin typeface="Lucida Sans Unicode" pitchFamily="32" charset="0"/>
                <a:ea typeface="+mn-ea"/>
              </a:rPr>
              <a:t> o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ymarferydd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ydych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eisiau</a:t>
            </a:r>
            <a:r>
              <a:rPr lang="en-GB" altLang="en-US" dirty="0">
                <a:latin typeface="Lucida Sans Unicode" pitchFamily="32" charset="0"/>
                <a:ea typeface="+mn-ea"/>
              </a:rPr>
              <a:t> bod,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beth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yw'r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dewisiadau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eraill</a:t>
            </a:r>
            <a:r>
              <a:rPr lang="en-GB" altLang="en-US" dirty="0">
                <a:latin typeface="Lucida Sans Unicode" pitchFamily="32" charset="0"/>
                <a:ea typeface="+mn-ea"/>
              </a:rPr>
              <a:t>, a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beth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ydych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wedi'i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ddysgu</a:t>
            </a:r>
            <a:r>
              <a:rPr lang="en-GB" altLang="en-US" dirty="0">
                <a:latin typeface="Lucida Sans Unicode" pitchFamily="32" charset="0"/>
                <a:ea typeface="+mn-ea"/>
              </a:rPr>
              <a:t>.</a:t>
            </a: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b="1" dirty="0" err="1">
                <a:latin typeface="Lucida Sans Unicode" pitchFamily="32" charset="0"/>
                <a:ea typeface="+mn-ea"/>
              </a:rPr>
              <a:t>Cynyddu</a:t>
            </a:r>
            <a:r>
              <a:rPr lang="en-GB" altLang="en-US" b="1" dirty="0">
                <a:latin typeface="Lucida Sans Unicode" pitchFamily="32" charset="0"/>
                <a:ea typeface="+mn-ea"/>
              </a:rPr>
              <a:t> Hunan-</a:t>
            </a:r>
            <a:r>
              <a:rPr lang="en-GB" altLang="en-US" b="1" dirty="0" err="1">
                <a:latin typeface="Lucida Sans Unicode" pitchFamily="32" charset="0"/>
                <a:ea typeface="+mn-ea"/>
              </a:rPr>
              <a:t>ymwybyddiaeth</a:t>
            </a:r>
            <a:endParaRPr lang="en-GB" altLang="en-US" b="1" dirty="0">
              <a:latin typeface="Lucida Sans Unicode" pitchFamily="32" charset="0"/>
              <a:ea typeface="+mn-ea"/>
            </a:endParaRP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dirty="0" err="1">
                <a:latin typeface="Lucida Sans Unicode" pitchFamily="32" charset="0"/>
                <a:ea typeface="+mn-ea"/>
              </a:rPr>
              <a:t>Yn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cynnwys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cryfderau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diddordebau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beth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sy'n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ysbrydoli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hoff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bethau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rhinweddau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a'ch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cyfyngiadau</a:t>
            </a:r>
            <a:r>
              <a:rPr lang="en-GB" altLang="en-US" dirty="0">
                <a:latin typeface="Lucida Sans Unicode" pitchFamily="32" charset="0"/>
                <a:ea typeface="+mn-ea"/>
              </a:rPr>
              <a:t>.</a:t>
            </a: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b="1" dirty="0">
                <a:latin typeface="Lucida Sans Unicode" pitchFamily="32" charset="0"/>
                <a:ea typeface="+mn-ea"/>
              </a:rPr>
              <a:t>Bod </a:t>
            </a:r>
            <a:r>
              <a:rPr lang="en-GB" altLang="en-US" b="1" dirty="0" err="1">
                <a:latin typeface="Lucida Sans Unicode" pitchFamily="32" charset="0"/>
                <a:ea typeface="+mn-ea"/>
              </a:rPr>
              <a:t>yn</a:t>
            </a:r>
            <a:r>
              <a:rPr lang="en-GB" altLang="en-US" b="1" dirty="0">
                <a:latin typeface="Lucida Sans Unicode" pitchFamily="32" charset="0"/>
                <a:ea typeface="+mn-ea"/>
              </a:rPr>
              <a:t> </a:t>
            </a:r>
            <a:r>
              <a:rPr lang="en-GB" altLang="en-US" b="1" dirty="0" err="1">
                <a:latin typeface="Lucida Sans Unicode" pitchFamily="32" charset="0"/>
                <a:ea typeface="+mn-ea"/>
              </a:rPr>
              <a:t>Wybodus</a:t>
            </a:r>
            <a:endParaRPr lang="en-GB" altLang="en-US" b="1" dirty="0">
              <a:latin typeface="Lucida Sans Unicode" pitchFamily="32" charset="0"/>
              <a:ea typeface="+mn-ea"/>
            </a:endParaRP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dirty="0" err="1">
                <a:latin typeface="Lucida Sans Unicode" pitchFamily="32" charset="0"/>
                <a:ea typeface="+mn-ea"/>
              </a:rPr>
              <a:t>Canfod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gwybodaeth</a:t>
            </a:r>
            <a:r>
              <a:rPr lang="en-GB" altLang="en-US" dirty="0">
                <a:latin typeface="Lucida Sans Unicode" pitchFamily="32" charset="0"/>
                <a:ea typeface="+mn-ea"/>
              </a:rPr>
              <a:t> am y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cyfleoedd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a'r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dewisiadau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sydd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ar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gael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i</a:t>
            </a:r>
            <a:r>
              <a:rPr lang="en-GB" altLang="en-US" dirty="0">
                <a:latin typeface="Lucida Sans Unicode" pitchFamily="32" charset="0"/>
                <a:ea typeface="+mn-ea"/>
              </a:rPr>
              <a:t> chi,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er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mwyn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ehangu'ch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safbwynt</a:t>
            </a:r>
            <a:r>
              <a:rPr lang="en-GB" altLang="en-US" dirty="0">
                <a:latin typeface="Lucida Sans Unicode" pitchFamily="32" charset="0"/>
                <a:ea typeface="+mn-ea"/>
              </a:rPr>
              <a:t>.</a:t>
            </a: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b="1" dirty="0" err="1">
                <a:latin typeface="Lucida Sans Unicode" pitchFamily="32" charset="0"/>
                <a:ea typeface="+mn-ea"/>
              </a:rPr>
              <a:t>Cymryd</a:t>
            </a:r>
            <a:r>
              <a:rPr lang="en-GB" altLang="en-US" b="1" dirty="0">
                <a:latin typeface="Lucida Sans Unicode" pitchFamily="32" charset="0"/>
                <a:ea typeface="+mn-ea"/>
              </a:rPr>
              <a:t> </a:t>
            </a:r>
            <a:r>
              <a:rPr lang="en-GB" altLang="en-US" b="1" dirty="0" err="1">
                <a:latin typeface="Lucida Sans Unicode" pitchFamily="32" charset="0"/>
                <a:ea typeface="+mn-ea"/>
              </a:rPr>
              <a:t>Cyfrifoldeb</a:t>
            </a:r>
            <a:r>
              <a:rPr lang="en-GB" altLang="en-US" b="1" dirty="0">
                <a:latin typeface="Lucida Sans Unicode" pitchFamily="32" charset="0"/>
                <a:ea typeface="+mn-ea"/>
              </a:rPr>
              <a:t> </a:t>
            </a:r>
            <a:r>
              <a:rPr lang="en-GB" altLang="en-US" b="1" dirty="0" err="1">
                <a:latin typeface="Lucida Sans Unicode" pitchFamily="32" charset="0"/>
                <a:ea typeface="+mn-ea"/>
              </a:rPr>
              <a:t>Personol</a:t>
            </a:r>
            <a:endParaRPr lang="en-GB" altLang="en-US" b="1" dirty="0">
              <a:latin typeface="Lucida Sans Unicode" pitchFamily="32" charset="0"/>
              <a:ea typeface="+mn-ea"/>
            </a:endParaRP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dirty="0" err="1">
                <a:latin typeface="Lucida Sans Unicode" pitchFamily="32" charset="0"/>
                <a:ea typeface="+mn-ea"/>
              </a:rPr>
              <a:t>Cymryd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cyfrifoldeb</a:t>
            </a:r>
            <a:r>
              <a:rPr lang="en-GB" altLang="en-US" dirty="0">
                <a:latin typeface="Lucida Sans Unicode" pitchFamily="32" charset="0"/>
                <a:ea typeface="+mn-ea"/>
              </a:rPr>
              <a:t> am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addysg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hyfforddiant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dysg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a'ch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dewisiadau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hunain</a:t>
            </a:r>
            <a:endParaRPr lang="en-GB" altLang="en-US" dirty="0">
              <a:latin typeface="Lucida Sans Unicode" pitchFamily="32" charset="0"/>
              <a:ea typeface="+mn-ea"/>
            </a:endParaRP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b="1" dirty="0" err="1">
                <a:latin typeface="Lucida Sans Unicode" pitchFamily="32" charset="0"/>
                <a:ea typeface="+mn-ea"/>
              </a:rPr>
              <a:t>Datblygu</a:t>
            </a:r>
            <a:r>
              <a:rPr lang="en-GB" altLang="en-US" b="1" dirty="0">
                <a:latin typeface="Lucida Sans Unicode" pitchFamily="32" charset="0"/>
                <a:ea typeface="+mn-ea"/>
              </a:rPr>
              <a:t> </a:t>
            </a:r>
            <a:r>
              <a:rPr lang="en-GB" altLang="en-US" b="1" dirty="0" err="1">
                <a:latin typeface="Lucida Sans Unicode" pitchFamily="32" charset="0"/>
                <a:ea typeface="+mn-ea"/>
              </a:rPr>
              <a:t>Strategaeth</a:t>
            </a:r>
            <a:endParaRPr lang="en-GB" altLang="en-US" b="1" dirty="0">
              <a:latin typeface="Lucida Sans Unicode" pitchFamily="32" charset="0"/>
              <a:ea typeface="+mn-ea"/>
            </a:endParaRP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dirty="0" err="1">
                <a:latin typeface="Lucida Sans Unicode" pitchFamily="32" charset="0"/>
                <a:ea typeface="+mn-ea"/>
              </a:rPr>
              <a:t>Sut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i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gyrraedd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lle'r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ydych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eisiau</a:t>
            </a:r>
            <a:r>
              <a:rPr lang="en-GB" altLang="en-US" dirty="0">
                <a:latin typeface="Lucida Sans Unicode" pitchFamily="32" charset="0"/>
                <a:ea typeface="+mn-ea"/>
              </a:rPr>
              <a:t> bod. 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helpu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i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gynllunio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gosod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targedau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gweithredu</a:t>
            </a:r>
            <a:r>
              <a:rPr lang="en-GB" altLang="en-US" dirty="0">
                <a:latin typeface="Lucida Sans Unicode" pitchFamily="32" charset="0"/>
                <a:ea typeface="+mn-ea"/>
              </a:rPr>
              <a:t>,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datblygu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sgiliau</a:t>
            </a:r>
            <a:r>
              <a:rPr lang="en-GB" altLang="en-US" dirty="0">
                <a:latin typeface="Lucida Sans Unicode" pitchFamily="32" charset="0"/>
                <a:ea typeface="+mn-ea"/>
              </a:rPr>
              <a:t> ac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adolygu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eich</a:t>
            </a:r>
            <a:r>
              <a:rPr lang="en-GB" altLang="en-US" dirty="0">
                <a:latin typeface="Lucida Sans Unicode" pitchFamily="32" charset="0"/>
                <a:ea typeface="+mn-ea"/>
              </a:rPr>
              <a:t> </a:t>
            </a:r>
            <a:r>
              <a:rPr lang="en-GB" altLang="en-US" dirty="0" err="1">
                <a:latin typeface="Lucida Sans Unicode" pitchFamily="32" charset="0"/>
                <a:ea typeface="+mn-ea"/>
              </a:rPr>
              <a:t>sefyllfa</a:t>
            </a:r>
            <a:r>
              <a:rPr lang="en-GB" altLang="en-US" dirty="0">
                <a:latin typeface="Lucida Sans Unicode" pitchFamily="32" charset="0"/>
                <a:ea typeface="+mn-ea"/>
              </a:rPr>
              <a:t>. </a:t>
            </a:r>
          </a:p>
          <a:p>
            <a:pPr marL="106363"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None/>
              <a:defRPr/>
            </a:pPr>
            <a:endParaRPr lang="en-GB" altLang="en-US" dirty="0">
              <a:latin typeface="Lucida Sans Unicode" pitchFamily="32" charset="0"/>
              <a:ea typeface="+mn-ea"/>
            </a:endParaRPr>
          </a:p>
        </p:txBody>
      </p:sp>
      <p:sp>
        <p:nvSpPr>
          <p:cNvPr id="35842" name="Text Box 3">
            <a:extLst>
              <a:ext uri="{FF2B5EF4-FFF2-40B4-BE49-F238E27FC236}">
                <a16:creationId xmlns:a16="http://schemas.microsoft.com/office/drawing/2014/main" id="{65FAB746-EF0A-96D9-0700-32B23417FD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F58B213-C3F9-7D8E-B42F-BEE4FE530EEC}"/>
              </a:ext>
            </a:extLst>
          </p:cNvPr>
          <p:cNvSpPr/>
          <p:nvPr/>
        </p:nvSpPr>
        <p:spPr>
          <a:xfrm>
            <a:off x="457200" y="219075"/>
            <a:ext cx="8047038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Beth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mae</a:t>
            </a: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CDP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yn</a:t>
            </a: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ei</a:t>
            </a: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Olygu</a:t>
            </a: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1">
            <a:extLst>
              <a:ext uri="{FF2B5EF4-FFF2-40B4-BE49-F238E27FC236}">
                <a16:creationId xmlns:a16="http://schemas.microsoft.com/office/drawing/2014/main" id="{BCE95D1C-25BF-5FFC-45BF-F440EF209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513" y="1556792"/>
            <a:ext cx="8229600" cy="4851946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107950"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400"/>
              </a:spcBef>
              <a:buSzPct val="68000"/>
              <a:defRPr/>
            </a:pPr>
            <a:r>
              <a:rPr lang="en-US" altLang="en-US" sz="2000" dirty="0">
                <a:ea typeface="+mn-ea"/>
              </a:rPr>
              <a:t>Mae </a:t>
            </a:r>
            <a:r>
              <a:rPr lang="en-US" altLang="en-US" sz="2000" b="1" dirty="0" err="1">
                <a:ea typeface="+mn-ea"/>
              </a:rPr>
              <a:t>tasg</a:t>
            </a:r>
            <a:r>
              <a:rPr lang="en-US" altLang="en-US" sz="2000" b="1" dirty="0">
                <a:ea typeface="+mn-ea"/>
              </a:rPr>
              <a:t> 1 </a:t>
            </a:r>
            <a:r>
              <a:rPr lang="en-US" altLang="en-US" sz="2000" b="1" dirty="0" err="1">
                <a:ea typeface="+mn-ea"/>
              </a:rPr>
              <a:t>rhan</a:t>
            </a:r>
            <a:r>
              <a:rPr lang="en-US" altLang="en-US" sz="2000" b="1" dirty="0">
                <a:ea typeface="+mn-ea"/>
              </a:rPr>
              <a:t> b </a:t>
            </a:r>
            <a:r>
              <a:rPr lang="cy-GB" altLang="en-US" sz="2000" dirty="0">
                <a:ea typeface="+mn-ea"/>
              </a:rPr>
              <a:t>yn</a:t>
            </a:r>
            <a:r>
              <a:rPr lang="en-US" altLang="en-US" sz="2000" dirty="0">
                <a:ea typeface="+mn-ea"/>
              </a:rPr>
              <a:t> </a:t>
            </a:r>
            <a:r>
              <a:rPr lang="cy-GB" altLang="en-US" sz="2000" dirty="0">
                <a:ea typeface="+mn-ea"/>
              </a:rPr>
              <a:t>gofyn i chi barhau i ddefnyddio model myfyriol </a:t>
            </a:r>
            <a:r>
              <a:rPr lang="cy-GB" altLang="en-US" sz="2000" b="1" dirty="0">
                <a:ea typeface="+mn-ea"/>
              </a:rPr>
              <a:t>i fyfyrio’n feirniadol </a:t>
            </a:r>
            <a:r>
              <a:rPr lang="cy-GB" altLang="en-US" sz="2000" dirty="0">
                <a:ea typeface="+mn-ea"/>
              </a:rPr>
              <a:t>ar eich datblygiad ers cwblhau tasg 1 rhan a, gan </a:t>
            </a:r>
          </a:p>
          <a:p>
            <a:pPr marL="450850" indent="-342900">
              <a:spcBef>
                <a:spcPts val="400"/>
              </a:spcBef>
              <a:buSzPct val="68000"/>
              <a:buFont typeface="Arial" panose="020B0604020202020204" pitchFamily="34" charset="0"/>
              <a:buChar char="•"/>
              <a:defRPr/>
            </a:pPr>
            <a:r>
              <a:rPr lang="cy-GB" altLang="en-US" sz="2000" dirty="0">
                <a:ea typeface="+mn-ea"/>
              </a:rPr>
              <a:t>Gynnwys cyfeirio at yr hyfforddiant, y dysgu, yr ymchwil a’r defnydd o oruchwyliaeth.  </a:t>
            </a:r>
          </a:p>
          <a:p>
            <a:pPr marL="393700" indent="-285750">
              <a:spcBef>
                <a:spcPts val="400"/>
              </a:spcBef>
              <a:buSzPct val="68000"/>
              <a:buFont typeface="Arial" panose="020B0604020202020204" pitchFamily="34" charset="0"/>
              <a:buChar char="•"/>
              <a:defRPr/>
            </a:pPr>
            <a:r>
              <a:rPr lang="cy-GB" altLang="en-US" sz="2000" dirty="0">
                <a:ea typeface="+mn-ea"/>
              </a:rPr>
              <a:t>Mewn trafodaeth gyda’ch mentor/ goruchwyliwr/ rheolwr llinell, ystyriwch i ba raddau mae’r anghenion dysgu a nodwyd gennych yn tasg 1 rhan a), wedi eu cyflawni. </a:t>
            </a:r>
          </a:p>
          <a:p>
            <a:pPr marL="393700" indent="-285750">
              <a:spcBef>
                <a:spcPts val="400"/>
              </a:spcBef>
              <a:buSzPct val="68000"/>
              <a:buFont typeface="Arial" panose="020B0604020202020204" pitchFamily="34" charset="0"/>
              <a:buChar char="•"/>
              <a:defRPr/>
            </a:pPr>
            <a:r>
              <a:rPr lang="cy-GB" altLang="en-US" sz="2000" dirty="0">
                <a:ea typeface="+mn-ea"/>
              </a:rPr>
              <a:t>Nodwch unrhyw anghenion dysgu ychwanegol i gefnogi eich datblygiad wrth i chi drosglwyddo i ddod yn ymarferydd profiadol.</a:t>
            </a:r>
          </a:p>
          <a:p>
            <a:pPr marL="393700" indent="-285750">
              <a:spcBef>
                <a:spcPts val="400"/>
              </a:spcBef>
              <a:buSzPct val="68000"/>
              <a:buFont typeface="Arial" panose="020B0604020202020204" pitchFamily="34" charset="0"/>
              <a:buChar char="•"/>
              <a:defRPr/>
            </a:pPr>
            <a:r>
              <a:rPr lang="cy-GB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Gan fyfyrio ar adborth a gawsoch gan unigolion sydd angen gofal a chymorth, esboniwch sut mae’r wybodaeth hon wedi helpu i lunio eich ymarfer a’ch datblygiad proffesiynol i’r dyfodol</a:t>
            </a:r>
            <a:endParaRPr lang="cy-GB" altLang="en-US" i="1" dirty="0">
              <a:ea typeface="+mn-ea"/>
            </a:endParaRPr>
          </a:p>
        </p:txBody>
      </p:sp>
      <p:sp>
        <p:nvSpPr>
          <p:cNvPr id="37890" name="Text Box 4">
            <a:extLst>
              <a:ext uri="{FF2B5EF4-FFF2-40B4-BE49-F238E27FC236}">
                <a16:creationId xmlns:a16="http://schemas.microsoft.com/office/drawing/2014/main" id="{981AEAA6-BE4B-7FDC-BD16-98FFF70F6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E5E8374-68C7-CD68-54AE-780EBB79578C}"/>
              </a:ext>
            </a:extLst>
          </p:cNvPr>
          <p:cNvSpPr/>
          <p:nvPr/>
        </p:nvSpPr>
        <p:spPr>
          <a:xfrm>
            <a:off x="452438" y="546100"/>
            <a:ext cx="83200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3600" dirty="0" err="1">
                <a:solidFill>
                  <a:schemeClr val="tx1"/>
                </a:solidFill>
                <a:latin typeface="+mj-lt"/>
                <a:ea typeface="+mn-ea"/>
              </a:rPr>
              <a:t>Adolygiad</a:t>
            </a:r>
            <a:r>
              <a:rPr lang="en-GB" sz="36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+mj-lt"/>
                <a:ea typeface="+mn-ea"/>
              </a:rPr>
              <a:t>Datblygiadol</a:t>
            </a:r>
            <a:r>
              <a:rPr lang="en-GB" sz="36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+mj-lt"/>
                <a:ea typeface="+mn-ea"/>
              </a:rPr>
              <a:t>Proffesiynol</a:t>
            </a:r>
            <a:endParaRPr lang="en-GB" sz="3600" dirty="0">
              <a:solidFill>
                <a:schemeClr val="tx1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>
            <a:extLst>
              <a:ext uri="{FF2B5EF4-FFF2-40B4-BE49-F238E27FC236}">
                <a16:creationId xmlns:a16="http://schemas.microsoft.com/office/drawing/2014/main" id="{189C6D20-ECA8-7E1A-EC3B-22396506D6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57313"/>
            <a:ext cx="5707063" cy="4649787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107950"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cy-GB" sz="2000" b="1" dirty="0">
                <a:ea typeface="+mn-ea"/>
              </a:rPr>
              <a:t>Ymarferiad 1</a:t>
            </a:r>
            <a:endParaRPr lang="en-GB" sz="2000" dirty="0">
              <a:ea typeface="+mn-ea"/>
            </a:endParaRPr>
          </a:p>
          <a:p>
            <a:pPr>
              <a:defRPr/>
            </a:pPr>
            <a:r>
              <a:rPr lang="cy-GB" sz="2000" dirty="0">
                <a:ea typeface="+mn-ea"/>
              </a:rPr>
              <a:t>Mewn grwpiau bychan, myfyriwch ar eich datblygiad ers cwblhau tasg 1 rhan a (yn ystod y flwyddyn ddiwethaf); gan gynnwys cyfeirio at yr hyfforddiant, y dysgu, yr ymchwil a’r defnydd o oruchwyliaeth.  </a:t>
            </a:r>
          </a:p>
          <a:p>
            <a:pPr marL="450850" indent="-342900">
              <a:buFont typeface="Arial" panose="020B0604020202020204" pitchFamily="34" charset="0"/>
              <a:buChar char="•"/>
              <a:defRPr/>
            </a:pPr>
            <a:r>
              <a:rPr lang="cy-GB" sz="2000" dirty="0">
                <a:ea typeface="+mn-ea"/>
              </a:rPr>
              <a:t>I ba raddau y mae'r anghenion dysgu y nodwyd gennych ar ddechrau'r broses, o dan y 3 canlyniad dysgu GCC, wedi eu cyflawni? </a:t>
            </a:r>
            <a:endParaRPr lang="en-GB" sz="2000" dirty="0">
              <a:ea typeface="+mn-ea"/>
            </a:endParaRPr>
          </a:p>
          <a:p>
            <a:pPr marL="450850" indent="-342900">
              <a:buFont typeface="Arial" panose="020B0604020202020204" pitchFamily="34" charset="0"/>
              <a:buChar char="•"/>
              <a:defRPr/>
            </a:pPr>
            <a:r>
              <a:rPr lang="cy-GB" sz="2000" dirty="0">
                <a:ea typeface="+mn-ea"/>
              </a:rPr>
              <a:t>Meddyliwch am beth sydd wedi gweithio'n dda neu sydd ddim wedi gweithio cystal i chi o ran eich dysgu.</a:t>
            </a:r>
            <a:endParaRPr lang="en-GB" sz="2000" dirty="0">
              <a:ea typeface="+mn-ea"/>
            </a:endParaRPr>
          </a:p>
          <a:p>
            <a:pPr marL="450850" indent="-342900">
              <a:buFont typeface="Arial" panose="020B0604020202020204" pitchFamily="34" charset="0"/>
              <a:buChar char="•"/>
              <a:defRPr/>
            </a:pPr>
            <a:r>
              <a:rPr lang="cy-GB" sz="2000" dirty="0">
                <a:ea typeface="+mn-ea"/>
              </a:rPr>
              <a:t>Defnyddiwch fodel myfyriol os yw hynny'n bosib (gweler gweithdy 1).   </a:t>
            </a:r>
            <a:endParaRPr lang="en-GB" sz="2000" dirty="0">
              <a:ea typeface="+mn-ea"/>
            </a:endParaRPr>
          </a:p>
          <a:p>
            <a:pPr marL="106363"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Char char=""/>
              <a:defRPr/>
            </a:pPr>
            <a:endParaRPr lang="en-GB" altLang="en-US" sz="2400" dirty="0">
              <a:latin typeface="Lucida Sans Unicode" pitchFamily="32" charset="0"/>
              <a:ea typeface="+mn-ea"/>
            </a:endParaRPr>
          </a:p>
          <a:p>
            <a:pPr marL="106363"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None/>
              <a:defRPr/>
            </a:pPr>
            <a:endParaRPr lang="en-GB" altLang="en-US" sz="2400" dirty="0">
              <a:latin typeface="Lucida Sans Unicode" pitchFamily="32" charset="0"/>
              <a:ea typeface="+mn-ea"/>
            </a:endParaRPr>
          </a:p>
        </p:txBody>
      </p:sp>
      <p:sp>
        <p:nvSpPr>
          <p:cNvPr id="39938" name="Text Box 4">
            <a:extLst>
              <a:ext uri="{FF2B5EF4-FFF2-40B4-BE49-F238E27FC236}">
                <a16:creationId xmlns:a16="http://schemas.microsoft.com/office/drawing/2014/main" id="{11F0BED1-78B3-677D-6721-5299BAD93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9A7F0-DEA1-4B4F-752D-3DE0A9F0FB7E}"/>
              </a:ext>
            </a:extLst>
          </p:cNvPr>
          <p:cNvSpPr txBox="1"/>
          <p:nvPr/>
        </p:nvSpPr>
        <p:spPr>
          <a:xfrm>
            <a:off x="446088" y="403225"/>
            <a:ext cx="8075612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2800" dirty="0" err="1">
                <a:solidFill>
                  <a:schemeClr val="tx1"/>
                </a:solidFill>
                <a:latin typeface="+mj-lt"/>
                <a:ea typeface="+mn-ea"/>
              </a:rPr>
              <a:t>Tasg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+mn-ea"/>
              </a:rPr>
              <a:t> 1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2800" dirty="0" err="1">
                <a:solidFill>
                  <a:schemeClr val="tx1"/>
                </a:solidFill>
                <a:latin typeface="+mj-lt"/>
                <a:ea typeface="+mn-ea"/>
              </a:rPr>
              <a:t>Adolygu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+mj-lt"/>
                <a:ea typeface="+mn-ea"/>
              </a:rPr>
              <a:t>Datblygiad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+mj-lt"/>
                <a:ea typeface="+mn-ea"/>
              </a:rPr>
              <a:t>Proffesiynol</a:t>
            </a:r>
            <a:endParaRPr lang="en-GB" sz="2800" dirty="0">
              <a:solidFill>
                <a:schemeClr val="tx1"/>
              </a:solidFill>
              <a:latin typeface="+mj-lt"/>
              <a:ea typeface="+mn-ea"/>
            </a:endParaRPr>
          </a:p>
        </p:txBody>
      </p:sp>
      <p:pic>
        <p:nvPicPr>
          <p:cNvPr id="39940" name="Picture 1">
            <a:extLst>
              <a:ext uri="{FF2B5EF4-FFF2-40B4-BE49-F238E27FC236}">
                <a16:creationId xmlns:a16="http://schemas.microsoft.com/office/drawing/2014/main" id="{9E22713F-8A8D-1D30-AEC0-BFB4555CF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700" y="5470525"/>
            <a:ext cx="173990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6" descr="Diagram&#10;&#10;Description automatically generated">
            <a:extLst>
              <a:ext uri="{FF2B5EF4-FFF2-40B4-BE49-F238E27FC236}">
                <a16:creationId xmlns:a16="http://schemas.microsoft.com/office/drawing/2014/main" id="{5889728D-E343-6B46-C1D1-EB80BBF8F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275" y="1717675"/>
            <a:ext cx="2576513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3" descr="Diagram&#10;&#10;Description automatically generated">
            <a:extLst>
              <a:ext uri="{FF2B5EF4-FFF2-40B4-BE49-F238E27FC236}">
                <a16:creationId xmlns:a16="http://schemas.microsoft.com/office/drawing/2014/main" id="{0420A7F9-FAC3-8C9C-533D-E1F0A78B1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4149725"/>
            <a:ext cx="2859087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3" name="Graphic 8" descr="Sun">
            <a:extLst>
              <a:ext uri="{FF2B5EF4-FFF2-40B4-BE49-F238E27FC236}">
                <a16:creationId xmlns:a16="http://schemas.microsoft.com/office/drawing/2014/main" id="{0E37EACD-640E-9502-E837-08C8F0C92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88913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4" name="Picture 9">
            <a:extLst>
              <a:ext uri="{FF2B5EF4-FFF2-40B4-BE49-F238E27FC236}">
                <a16:creationId xmlns:a16="http://schemas.microsoft.com/office/drawing/2014/main" id="{8DD754BC-0E1D-9CEC-43FE-0D3B7E56C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913" y="180975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1">
            <a:extLst>
              <a:ext uri="{FF2B5EF4-FFF2-40B4-BE49-F238E27FC236}">
                <a16:creationId xmlns:a16="http://schemas.microsoft.com/office/drawing/2014/main" id="{081A0F3B-FB67-8F79-5048-BF611A553B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773238"/>
            <a:ext cx="8229600" cy="423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63538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2" charset="2"/>
              <a:buChar char="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buClr>
                <a:srgbClr val="2DA2BF"/>
              </a:buClr>
            </a:pPr>
            <a:r>
              <a:rPr lang="cy-GB" altLang="en-US" sz="2200">
                <a:solidFill>
                  <a:srgbClr val="000000"/>
                </a:solidFill>
                <a:latin typeface="Arial" panose="020B0604020202020204" pitchFamily="34" charset="0"/>
              </a:rPr>
              <a:t>Mae gwaith cymdeithasol yn gofyn am lefelau uchel o sgiliau rhyngbersonol a chyfathrebu eglur i sicrhau bod eich llais yn cael ei glywed, i wrando ar bobl eraill, ac i sicrhau'r deilliannau gorau posib i unigolion.  </a:t>
            </a:r>
          </a:p>
          <a:p>
            <a:pPr>
              <a:buClr>
                <a:srgbClr val="2DA2BF"/>
              </a:buClr>
            </a:pPr>
            <a:r>
              <a:rPr lang="cy-GB" altLang="en-US" sz="2200">
                <a:solidFill>
                  <a:srgbClr val="000000"/>
                </a:solidFill>
                <a:latin typeface="Arial" panose="020B0604020202020204" pitchFamily="34" charset="0"/>
              </a:rPr>
              <a:t>Er mwyn mynd i'r afael ag anghydraddoldebau ac i ymarfer yn effeithiol mewn sefyllfaoedd cymhleth, bydd angen i chi ystyried pob diwrnod gwaith, a phob digwyddiad gwaith cymdeithasol fel cyfle i adlewyrchu ac i ddysgu, a hynny o brofiadau pobl eraill yn ogystal â'ch profiadau chi eich hun.  Conglfeini dysgu, ac ymarfer gwaith cymdeithasol effeithiol yw cadw meddwl agored, gonestrwydd, hunan-ymwybyddiaeth a gwyleidd-dra.</a:t>
            </a:r>
          </a:p>
          <a:p>
            <a:pPr>
              <a:buClr>
                <a:srgbClr val="2DA2BF"/>
              </a:buClr>
              <a:buFont typeface="Wingdings 3" pitchFamily="2" charset="2"/>
              <a:buNone/>
            </a:pPr>
            <a:endParaRPr lang="en-US" altLang="en-US" sz="2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986" name="Text Box 3">
            <a:extLst>
              <a:ext uri="{FF2B5EF4-FFF2-40B4-BE49-F238E27FC236}">
                <a16:creationId xmlns:a16="http://schemas.microsoft.com/office/drawing/2014/main" id="{2FD53DE8-C7CC-BBFC-6FAF-21500FBA3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5DCDC1-6A4D-D191-4E4E-CAA9F2C95617}"/>
              </a:ext>
            </a:extLst>
          </p:cNvPr>
          <p:cNvSpPr txBox="1"/>
          <p:nvPr/>
        </p:nvSpPr>
        <p:spPr>
          <a:xfrm>
            <a:off x="1476375" y="539750"/>
            <a:ext cx="6696075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3200" dirty="0">
                <a:solidFill>
                  <a:schemeClr val="tx1"/>
                </a:solidFill>
                <a:latin typeface="+mj-lt"/>
                <a:ea typeface="+mn-ea"/>
              </a:rPr>
              <a:t>Pwysigrwydd </a:t>
            </a:r>
            <a:r>
              <a:rPr lang="en-GB" sz="3200" dirty="0" err="1">
                <a:solidFill>
                  <a:schemeClr val="tx1"/>
                </a:solidFill>
                <a:latin typeface="+mj-lt"/>
                <a:ea typeface="+mn-ea"/>
              </a:rPr>
              <a:t>Datblygiad</a:t>
            </a:r>
            <a:r>
              <a:rPr lang="en-GB" sz="3200" dirty="0">
                <a:solidFill>
                  <a:schemeClr val="tx1"/>
                </a:solidFill>
                <a:latin typeface="+mj-lt"/>
                <a:ea typeface="+mn-ea"/>
              </a:rPr>
              <a:t> a </a:t>
            </a:r>
            <a:r>
              <a:rPr lang="en-GB" sz="3200" dirty="0" err="1">
                <a:solidFill>
                  <a:schemeClr val="tx1"/>
                </a:solidFill>
                <a:latin typeface="+mj-lt"/>
                <a:ea typeface="+mn-ea"/>
              </a:rPr>
              <a:t>Dysgu</a:t>
            </a:r>
            <a:r>
              <a:rPr lang="en-GB" sz="32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+mj-lt"/>
                <a:ea typeface="+mn-ea"/>
              </a:rPr>
              <a:t>Proffesiynol</a:t>
            </a:r>
            <a:r>
              <a:rPr lang="en-GB" sz="32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+mj-lt"/>
                <a:ea typeface="+mn-ea"/>
              </a:rPr>
              <a:t>Parhaus</a:t>
            </a:r>
            <a:endParaRPr lang="en-GB" sz="3200" dirty="0">
              <a:solidFill>
                <a:schemeClr val="tx1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1">
            <a:extLst>
              <a:ext uri="{FF2B5EF4-FFF2-40B4-BE49-F238E27FC236}">
                <a16:creationId xmlns:a16="http://schemas.microsoft.com/office/drawing/2014/main" id="{20433A73-F91C-3FCE-36F5-6E5058C220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836613"/>
            <a:ext cx="7402512" cy="510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10795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2" charset="2"/>
              <a:buChar char="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2" charset="2"/>
              <a:buChar char="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Wingdings 3" pitchFamily="2" charset="2"/>
              <a:buNone/>
            </a:pPr>
            <a:r>
              <a:rPr lang="en-GB" alt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 recognised factor of a professional workforce is the proactive use of continued professional development, so that staff can expand their knowledge and skills for effective and continually improving practice. Therefore, it is a central aspect in improving social work practice over time, something that all social care professionals and the individuals who put their faith in that care and support aspire to.”</a:t>
            </a:r>
          </a:p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GB" altLang="en-US" sz="18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>
              <a:buClrTx/>
              <a:buFontTx/>
              <a:buNone/>
            </a:pPr>
            <a:r>
              <a:rPr lang="en-US" altLang="en-US" sz="18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Sarah Roschira - Comisiynydd Pobl Hŷn Cymru – 2014</a:t>
            </a:r>
          </a:p>
          <a:p>
            <a:pPr>
              <a:buClr>
                <a:srgbClr val="2DA2BF"/>
              </a:buClr>
              <a:buFont typeface="Wingdings 3" pitchFamily="2" charset="2"/>
              <a:buNone/>
            </a:pPr>
            <a:endParaRPr lang="en-US" altLang="en-US" sz="1800" i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034" name="Text Box 2">
            <a:extLst>
              <a:ext uri="{FF2B5EF4-FFF2-40B4-BE49-F238E27FC236}">
                <a16:creationId xmlns:a16="http://schemas.microsoft.com/office/drawing/2014/main" id="{C3E898B8-19AA-276E-5CAD-70E1B8D25F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pic>
        <p:nvPicPr>
          <p:cNvPr id="44035" name="Picture 3">
            <a:extLst>
              <a:ext uri="{FF2B5EF4-FFF2-40B4-BE49-F238E27FC236}">
                <a16:creationId xmlns:a16="http://schemas.microsoft.com/office/drawing/2014/main" id="{5ABD8C5F-B2A4-D92D-466F-0ED1199D3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5133975"/>
            <a:ext cx="2160588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30F42A1-5E64-A537-A80F-5F529F517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cy-GB" dirty="0"/>
              <a:t>Pa anghenion dysgu newydd allwch chi ei nodi ar gyfer eich datblygiad proffesiynol i’r dyfodol? </a:t>
            </a: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cy-GB" dirty="0"/>
              <a:t>A oes rhai anghenion dysgu a nodwyd yn nhasg 1 rhan a, heb eu cyflawni, neu oes yna unrhyw anghenion dysgu newydd yr hoffech eu cymryd ymlaen? </a:t>
            </a:r>
            <a:endParaRPr lang="en-GB" dirty="0">
              <a:highlight>
                <a:srgbClr val="FFFF00"/>
              </a:highlight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0F146F-F9A4-4C57-268C-6584458AD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y-GB" altLang="en-US" dirty="0"/>
              <a:t>Ymarferiad Grŵp 2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41460D-FF53-BCC9-0D27-52B8F1B0C5C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7B2B92B-6B09-B84B-9B47-41E9DD63041D}" type="datetime1">
              <a:rPr lang="en-US" altLang="en-US" smtClean="0"/>
              <a:pPr>
                <a:defRPr/>
              </a:pPr>
              <a:t>10/11/23</a:t>
            </a:fld>
            <a:endParaRPr lang="en-US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Dalfan Cynnwys 2">
            <a:extLst>
              <a:ext uri="{FF2B5EF4-FFF2-40B4-BE49-F238E27FC236}">
                <a16:creationId xmlns:a16="http://schemas.microsoft.com/office/drawing/2014/main" id="{8BD653AF-14B5-F770-0CB0-220EA2C0A3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altLang="cy-GB" sz="2400"/>
              <a:t>I ddangos ein hymrwymiad i werthfawrogi arbenigedd pawb yn gyfartal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altLang="cy-GB" sz="2400"/>
              <a:t>Deall safbwynt y bobl rydym yn gweithio gydw hwy a gwarndo ar eu barn yn unol a’r Ddeddf Gwasanaethau Cymdeithasol a Llesiant (Cymru) 2014.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altLang="cy-GB" sz="2400"/>
              <a:t>Gweithio o fewn ein Cod Ymarfer Proffesiynol (Gofal Cymdeithasol Cymru 2017)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altLang="cy-GB" sz="2400"/>
              <a:t>Cynnwys pobl rydym yn gweithio gyda hwy am ein datblygiad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y-GB" altLang="cy-GB"/>
          </a:p>
        </p:txBody>
      </p:sp>
      <p:sp>
        <p:nvSpPr>
          <p:cNvPr id="2" name="Teitl 1">
            <a:extLst>
              <a:ext uri="{FF2B5EF4-FFF2-40B4-BE49-F238E27FC236}">
                <a16:creationId xmlns:a16="http://schemas.microsoft.com/office/drawing/2014/main" id="{932150AB-F31A-57E6-C784-3A6F93E898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y-GB" altLang="cy-GB" sz="2400"/>
              <a:t>Pam bod adborth rydym yn ei dderbyn gan unigolion rydym yn gweithio gyda hwy mor bwysig</a:t>
            </a:r>
          </a:p>
        </p:txBody>
      </p:sp>
      <p:sp>
        <p:nvSpPr>
          <p:cNvPr id="46083" name="Dalfan Dyddiad 3">
            <a:extLst>
              <a:ext uri="{FF2B5EF4-FFF2-40B4-BE49-F238E27FC236}">
                <a16:creationId xmlns:a16="http://schemas.microsoft.com/office/drawing/2014/main" id="{594F064A-BF41-7180-F381-8F5EACB70F3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24F70182-80C6-A445-9040-889BBF7EC9DC}" type="datetime1">
              <a:rPr lang="en-US" altLang="en-US" smtClean="0">
                <a:solidFill>
                  <a:srgbClr val="FFFF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pPr/>
              <a:t>10/11/23</a:t>
            </a:fld>
            <a:endParaRPr lang="en-US" altLang="en-US">
              <a:solidFill>
                <a:srgbClr val="FFFFFF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FDEC122-B89F-5C95-5D11-AF957BF23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" y="357645"/>
            <a:ext cx="7523664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sz="3600" dirty="0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Beth </a:t>
            </a:r>
            <a:r>
              <a:rPr lang="en-GB" sz="3600" dirty="0" err="1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mae</a:t>
            </a:r>
            <a:r>
              <a:rPr lang="en-GB" sz="3600" dirty="0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en-GB" sz="3600" dirty="0" err="1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unigolion</a:t>
            </a:r>
            <a:r>
              <a:rPr lang="en-GB" sz="3600" dirty="0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en-GB" sz="3600" dirty="0" err="1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yn</a:t>
            </a:r>
            <a:r>
              <a:rPr lang="en-GB" sz="3600" dirty="0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en-GB" sz="3600" dirty="0" err="1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ei</a:t>
            </a:r>
            <a:r>
              <a:rPr lang="en-GB" sz="3600" dirty="0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en-GB" sz="3600" dirty="0" err="1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ddweud</a:t>
            </a:r>
            <a:r>
              <a:rPr lang="en-GB" sz="3600" dirty="0">
                <a:effectLst>
                  <a:outerShdw blurRad="31750" dist="25400" dir="5400000" algn="tl">
                    <a:srgbClr val="000000">
                      <a:alpha val="25000"/>
                    </a:srgbClr>
                  </a:outerShdw>
                </a:effectLst>
              </a:rPr>
              <a:t>/ </a:t>
            </a:r>
            <a:br>
              <a:rPr lang="cy-GB" dirty="0">
                <a:effectLst/>
              </a:rPr>
            </a:br>
            <a:endParaRPr lang="en-GB" sz="2400" dirty="0">
              <a:highlight>
                <a:srgbClr val="FFFF00"/>
              </a:highlight>
            </a:endParaRPr>
          </a:p>
        </p:txBody>
      </p:sp>
      <p:sp>
        <p:nvSpPr>
          <p:cNvPr id="47106" name="Content Placeholder 10">
            <a:extLst>
              <a:ext uri="{FF2B5EF4-FFF2-40B4-BE49-F238E27FC236}">
                <a16:creationId xmlns:a16="http://schemas.microsoft.com/office/drawing/2014/main" id="{A1D4D299-CAB1-615C-4061-1B81BB5E562F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 rot="201299">
            <a:off x="74142" y="1487254"/>
            <a:ext cx="5107283" cy="3451443"/>
          </a:xfrm>
          <a:ln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7" indent="0">
              <a:buNone/>
            </a:pPr>
            <a:endParaRPr lang="en-US" alt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76FE7749-C290-8BAF-C6C0-C9E0ECB385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12164" y="1124744"/>
            <a:ext cx="4041775" cy="4439901"/>
          </a:xfrm>
        </p:spPr>
        <p:txBody>
          <a:bodyPr/>
          <a:lstStyle/>
          <a:p>
            <a:pPr marL="109537" indent="0">
              <a:buFont typeface="Wingdings 3" panose="05040102010807070707" pitchFamily="18" charset="2"/>
              <a:buNone/>
              <a:defRPr/>
            </a:pPr>
            <a:r>
              <a:rPr lang="en-GB" dirty="0"/>
              <a:t>Beth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gweithwyr</a:t>
            </a:r>
            <a:r>
              <a:rPr lang="en-GB" dirty="0"/>
              <a:t> </a:t>
            </a:r>
            <a:r>
              <a:rPr lang="en-GB" dirty="0" err="1"/>
              <a:t>cymdeithasol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ddweud</a:t>
            </a:r>
            <a:endParaRPr lang="cy-GB" dirty="0"/>
          </a:p>
          <a:p>
            <a:pPr marL="109537" indent="0">
              <a:buFont typeface="Wingdings 3" panose="05040102010807070707" pitchFamily="18" charset="2"/>
              <a:buNone/>
              <a:defRPr/>
            </a:pPr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80596CF1-71B7-2638-A1D2-04D91922C7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13FEBED1-4C3D-EC48-92F2-F2B021C7946A}" type="slidenum">
              <a:rPr lang="en-GB" altLang="en-US" smtClean="0"/>
              <a:pPr/>
              <a:t>13</a:t>
            </a:fld>
            <a:endParaRPr lang="en-GB" altLang="en-US"/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F33205E-0932-FC16-6580-A591B316D75A}"/>
              </a:ext>
            </a:extLst>
          </p:cNvPr>
          <p:cNvSpPr/>
          <p:nvPr/>
        </p:nvSpPr>
        <p:spPr>
          <a:xfrm>
            <a:off x="252889" y="1718842"/>
            <a:ext cx="4608513" cy="437832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As an individual </a:t>
            </a:r>
          </a:p>
          <a:p>
            <a:pPr algn="ctr">
              <a:defRPr/>
            </a:pPr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who uses service I have not been asked for feedback from any social worker in 20 years! I think the opportunity to do this would have empowered me and helped me to feel better listened to and understood which I would value. </a:t>
            </a:r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12ECBA09-70F4-F741-EBB7-31B7A6153F89}"/>
              </a:ext>
            </a:extLst>
          </p:cNvPr>
          <p:cNvSpPr/>
          <p:nvPr/>
        </p:nvSpPr>
        <p:spPr>
          <a:xfrm>
            <a:off x="5316538" y="2344738"/>
            <a:ext cx="3792537" cy="338851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As a professional, </a:t>
            </a:r>
          </a:p>
          <a:p>
            <a:pPr algn="ctr">
              <a:defRPr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I value feedback from individuals I work with, I feel it is vital in informing my practice to be able to reflect and develop my skills.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D1EAE7-8D49-9FB6-949D-CBF40410E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938" y="692150"/>
            <a:ext cx="8229600" cy="5262563"/>
          </a:xfrm>
        </p:spPr>
        <p:txBody>
          <a:bodyPr/>
          <a:lstStyle/>
          <a:p>
            <a:pPr marL="109537" indent="0" eaLnBrk="1" hangingPunct="1">
              <a:buFont typeface="Wingdings 3" panose="05040102010807070707" pitchFamily="18" charset="2"/>
              <a:buNone/>
              <a:defRPr/>
            </a:pPr>
            <a:endParaRPr lang="en-GB" dirty="0"/>
          </a:p>
          <a:p>
            <a:pPr marL="0" indent="0" eaLnBrk="1" hangingPunct="1">
              <a:buFont typeface="Wingdings 3" panose="05040102010807070707" pitchFamily="18" charset="2"/>
              <a:buNone/>
              <a:defRPr/>
            </a:pPr>
            <a:endParaRPr lang="en-GB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endParaRPr lang="cy-GB" sz="2400" dirty="0"/>
          </a:p>
          <a:p>
            <a:pPr marL="109537" indent="0" eaLnBrk="1" hangingPunct="1">
              <a:buNone/>
              <a:defRPr/>
            </a:pPr>
            <a:r>
              <a:rPr lang="cy-GB" sz="2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Gan fyfyrio ar adborth a gawsoch gan unigolion sydd angen gofal a chymorth, esboniwch sut mae’r wybodaeth hon wedi helpu i lunio eich ymarfer a’ch datblygiad proffesiynol i’r dyfodol</a:t>
            </a:r>
            <a:endParaRPr lang="cy-GB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endParaRPr lang="en-GB" dirty="0"/>
          </a:p>
        </p:txBody>
      </p:sp>
      <p:sp>
        <p:nvSpPr>
          <p:cNvPr id="22530" name="Title 2">
            <a:extLst>
              <a:ext uri="{FF2B5EF4-FFF2-40B4-BE49-F238E27FC236}">
                <a16:creationId xmlns:a16="http://schemas.microsoft.com/office/drawing/2014/main" id="{D3B7CF27-0169-97BD-BF2B-5CC4A81DE5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br>
              <a:rPr lang="cy-GB" altLang="en-US" dirty="0"/>
            </a:br>
            <a:r>
              <a:rPr lang="cy-GB" altLang="en-US" dirty="0"/>
              <a:t>Ymarferiad 3</a:t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49155" name="Date Placeholder 1">
            <a:extLst>
              <a:ext uri="{FF2B5EF4-FFF2-40B4-BE49-F238E27FC236}">
                <a16:creationId xmlns:a16="http://schemas.microsoft.com/office/drawing/2014/main" id="{5AC52B16-188A-BC8E-7888-9210EB245F1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0E29B40E-8340-E043-B66E-92B722090B58}" type="datetime1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10/11/23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>
            <a:extLst>
              <a:ext uri="{FF2B5EF4-FFF2-40B4-BE49-F238E27FC236}">
                <a16:creationId xmlns:a16="http://schemas.microsoft.com/office/drawing/2014/main" id="{3716C54E-7F67-B80C-EAA6-DB29FCE90E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196975"/>
            <a:ext cx="7786687" cy="4810125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63538" indent="-255588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marL="107950" indent="0">
              <a:spcBef>
                <a:spcPts val="400"/>
              </a:spcBef>
              <a:buClr>
                <a:srgbClr val="2DA2BF"/>
              </a:buClr>
              <a:buSzPct val="68000"/>
              <a:defRPr/>
            </a:pPr>
            <a:r>
              <a:rPr lang="cy-GB" sz="2400" dirty="0">
                <a:solidFill>
                  <a:schemeClr val="tx1"/>
                </a:solidFill>
                <a:ea typeface="+mn-ea"/>
              </a:rPr>
              <a:t>Meini Prawf Marcio</a:t>
            </a:r>
          </a:p>
          <a:p>
            <a:pPr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Char char=""/>
              <a:defRPr/>
            </a:pPr>
            <a:r>
              <a:rPr lang="cy-GB" altLang="en-US" sz="2400" dirty="0">
                <a:latin typeface="Lucida Sans Unicode" pitchFamily="32" charset="0"/>
                <a:ea typeface="+mn-ea"/>
              </a:rPr>
              <a:t>Mae’r meini prawf marcio yn darparu'r safonau gofynnol sy'n rhaid eu cyrraedd i lwyddo yn ogystal ag eglurhad pellach o sut i gael marciau uwch </a:t>
            </a:r>
          </a:p>
          <a:p>
            <a:pPr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Char char=""/>
              <a:defRPr/>
            </a:pPr>
            <a:r>
              <a:rPr lang="cy-GB" altLang="en-US" sz="2400" dirty="0">
                <a:latin typeface="Lucida Sans Unicode" pitchFamily="32" charset="0"/>
                <a:ea typeface="+mn-ea"/>
              </a:rPr>
              <a:t>Mae’n bwysig eich bod yn cyfeirio at hyn er mwyn sicrhau eich bod yn cyrraedd y meini prawf</a:t>
            </a:r>
          </a:p>
          <a:p>
            <a:pPr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Char char=""/>
              <a:defRPr/>
            </a:pPr>
            <a:r>
              <a:rPr lang="cy-GB" altLang="en-US" sz="2400" dirty="0">
                <a:latin typeface="Lucida Sans Unicode" pitchFamily="32" charset="0"/>
                <a:ea typeface="+mn-ea"/>
              </a:rPr>
              <a:t>Treuliwch ychydig o amser yn edrych ar y meini prawf marcio ar gyfer pob adran</a:t>
            </a:r>
          </a:p>
          <a:p>
            <a:pPr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Char char=""/>
              <a:defRPr/>
            </a:pPr>
            <a:r>
              <a:rPr lang="cy-GB" altLang="en-US" sz="2400" dirty="0">
                <a:latin typeface="Lucida Sans Unicode" pitchFamily="32" charset="0"/>
                <a:ea typeface="+mn-ea"/>
              </a:rPr>
              <a:t>Mae’n rhaid i chi gwrdd a phob elfen o’r meini prawf marcio ac ateb pob elfen o’r cwestiwn i basio</a:t>
            </a:r>
          </a:p>
          <a:p>
            <a:pPr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Char char=""/>
              <a:defRPr/>
            </a:pPr>
            <a:endParaRPr lang="cy-GB" altLang="en-US" sz="2400" dirty="0">
              <a:latin typeface="Lucida Sans Unicode" pitchFamily="32" charset="0"/>
              <a:ea typeface="+mn-ea"/>
            </a:endParaRPr>
          </a:p>
          <a:p>
            <a:pPr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Char char=""/>
              <a:defRPr/>
            </a:pPr>
            <a:endParaRPr lang="cy-GB" altLang="en-US" sz="2700" dirty="0">
              <a:latin typeface="Lucida Sans Unicode" pitchFamily="32" charset="0"/>
              <a:ea typeface="+mn-ea"/>
            </a:endParaRPr>
          </a:p>
          <a:p>
            <a:pPr marL="365125" indent="-254000">
              <a:spcBef>
                <a:spcPts val="400"/>
              </a:spcBef>
              <a:buSzPct val="68000"/>
              <a:defRPr/>
            </a:pPr>
            <a:endParaRPr lang="en-GB" altLang="en-US" sz="2700" dirty="0">
              <a:latin typeface="Lucida Sans Unicode" pitchFamily="32" charset="0"/>
              <a:ea typeface="+mn-ea"/>
            </a:endParaRPr>
          </a:p>
          <a:p>
            <a:pPr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None/>
              <a:defRPr/>
            </a:pPr>
            <a:endParaRPr lang="en-GB" altLang="en-US" sz="2700" dirty="0">
              <a:latin typeface="Lucida Sans Unicode" pitchFamily="32" charset="0"/>
              <a:ea typeface="+mn-ea"/>
            </a:endParaRPr>
          </a:p>
        </p:txBody>
      </p:sp>
      <p:sp>
        <p:nvSpPr>
          <p:cNvPr id="51202" name="Text Box 3">
            <a:extLst>
              <a:ext uri="{FF2B5EF4-FFF2-40B4-BE49-F238E27FC236}">
                <a16:creationId xmlns:a16="http://schemas.microsoft.com/office/drawing/2014/main" id="{94F915AF-27A3-13A8-DBEC-88B27D51C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F9F1A8-FE8A-F767-D6CB-09AEEAA4CA43}"/>
              </a:ext>
            </a:extLst>
          </p:cNvPr>
          <p:cNvSpPr txBox="1"/>
          <p:nvPr/>
        </p:nvSpPr>
        <p:spPr>
          <a:xfrm>
            <a:off x="179388" y="260350"/>
            <a:ext cx="82296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       </a:t>
            </a:r>
            <a:r>
              <a:rPr lang="en-GB" sz="4000" dirty="0" err="1">
                <a:solidFill>
                  <a:schemeClr val="tx1"/>
                </a:solidFill>
                <a:ea typeface="+mn-ea"/>
              </a:rPr>
              <a:t>Cwblhau’r</a:t>
            </a:r>
            <a:r>
              <a:rPr lang="en-GB" sz="4000" dirty="0">
                <a:solidFill>
                  <a:schemeClr val="tx1"/>
                </a:solidFill>
                <a:ea typeface="+mn-ea"/>
              </a:rPr>
              <a:t> </a:t>
            </a:r>
            <a:r>
              <a:rPr lang="en-GB" sz="4000" dirty="0" err="1">
                <a:solidFill>
                  <a:schemeClr val="tx1"/>
                </a:solidFill>
                <a:ea typeface="+mn-ea"/>
              </a:rPr>
              <a:t>Portffolio</a:t>
            </a:r>
            <a:r>
              <a:rPr lang="en-GB" sz="4000" dirty="0">
                <a:solidFill>
                  <a:schemeClr val="tx1"/>
                </a:solidFill>
                <a:ea typeface="+mn-ea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ext Box 1">
            <a:extLst>
              <a:ext uri="{FF2B5EF4-FFF2-40B4-BE49-F238E27FC236}">
                <a16:creationId xmlns:a16="http://schemas.microsoft.com/office/drawing/2014/main" id="{5331FB52-F302-39A7-14B9-352FFFE504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196975"/>
            <a:ext cx="8229600" cy="4810125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63538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2" charset="2"/>
              <a:buChar char="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2" charset="2"/>
              <a:buChar char="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000"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buClr>
                <a:srgbClr val="2DA2BF"/>
              </a:buClr>
              <a:defRPr/>
            </a:pPr>
            <a:r>
              <a:rPr lang="en-US" altLang="en-US" sz="2800" dirty="0" err="1">
                <a:solidFill>
                  <a:srgbClr val="000000"/>
                </a:solidFill>
              </a:rPr>
              <a:t>Tasg</a:t>
            </a:r>
            <a:r>
              <a:rPr lang="en-US" altLang="en-US" sz="2800" dirty="0">
                <a:solidFill>
                  <a:srgbClr val="000000"/>
                </a:solidFill>
              </a:rPr>
              <a:t> 1 - </a:t>
            </a:r>
            <a:r>
              <a:rPr lang="en-US" altLang="en-US" sz="2800" dirty="0" err="1">
                <a:solidFill>
                  <a:srgbClr val="000000"/>
                </a:solidFill>
              </a:rPr>
              <a:t>Adolygiad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datblygol</a:t>
            </a:r>
            <a:r>
              <a:rPr lang="en-US" altLang="en-US" sz="2800" dirty="0">
                <a:solidFill>
                  <a:srgbClr val="000000"/>
                </a:solidFill>
              </a:rPr>
              <a:t> (</a:t>
            </a:r>
            <a:r>
              <a:rPr lang="en-US" altLang="en-US" sz="2800" dirty="0" err="1">
                <a:solidFill>
                  <a:srgbClr val="000000"/>
                </a:solidFill>
              </a:rPr>
              <a:t>rhan</a:t>
            </a:r>
            <a:r>
              <a:rPr lang="en-US" altLang="en-US" sz="2800" dirty="0">
                <a:solidFill>
                  <a:srgbClr val="000000"/>
                </a:solidFill>
              </a:rPr>
              <a:t> a </a:t>
            </a:r>
            <a:r>
              <a:rPr lang="en-US" altLang="en-US" sz="2800" dirty="0" err="1">
                <a:solidFill>
                  <a:srgbClr val="000000"/>
                </a:solidFill>
              </a:rPr>
              <a:t>a</a:t>
            </a:r>
            <a:r>
              <a:rPr lang="en-US" altLang="en-US" sz="2800" dirty="0">
                <a:solidFill>
                  <a:srgbClr val="000000"/>
                </a:solidFill>
              </a:rPr>
              <a:t> b) = 15%</a:t>
            </a:r>
          </a:p>
          <a:p>
            <a:pPr>
              <a:buClr>
                <a:srgbClr val="2DA2BF"/>
              </a:buClr>
              <a:defRPr/>
            </a:pPr>
            <a:r>
              <a:rPr lang="en-US" altLang="en-US" sz="2800" dirty="0" err="1">
                <a:solidFill>
                  <a:srgbClr val="000000"/>
                </a:solidFill>
              </a:rPr>
              <a:t>Tasg</a:t>
            </a:r>
            <a:r>
              <a:rPr lang="en-US" altLang="en-US" sz="2800" dirty="0">
                <a:solidFill>
                  <a:srgbClr val="000000"/>
                </a:solidFill>
              </a:rPr>
              <a:t> 2 - </a:t>
            </a:r>
            <a:r>
              <a:rPr lang="en-US" altLang="en-US" sz="2800" dirty="0" err="1">
                <a:solidFill>
                  <a:srgbClr val="000000"/>
                </a:solidFill>
              </a:rPr>
              <a:t>Arsylwi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ymarfer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gwaith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cymdeithasol</a:t>
            </a:r>
            <a:r>
              <a:rPr lang="en-US" altLang="en-US" sz="2800" dirty="0">
                <a:solidFill>
                  <a:srgbClr val="000000"/>
                </a:solidFill>
              </a:rPr>
              <a:t> = 20%</a:t>
            </a:r>
          </a:p>
          <a:p>
            <a:pPr>
              <a:buClr>
                <a:srgbClr val="2DA2BF"/>
              </a:buClr>
              <a:defRPr/>
            </a:pPr>
            <a:r>
              <a:rPr lang="en-US" altLang="en-US" sz="2800" dirty="0" err="1">
                <a:solidFill>
                  <a:srgbClr val="000000"/>
                </a:solidFill>
              </a:rPr>
              <a:t>Tasg</a:t>
            </a:r>
            <a:r>
              <a:rPr lang="en-US" altLang="en-US" sz="2800" dirty="0">
                <a:solidFill>
                  <a:srgbClr val="000000"/>
                </a:solidFill>
              </a:rPr>
              <a:t> 3 - </a:t>
            </a:r>
            <a:r>
              <a:rPr lang="en-US" altLang="en-US" sz="2800" dirty="0" err="1">
                <a:solidFill>
                  <a:srgbClr val="000000"/>
                </a:solidFill>
              </a:rPr>
              <a:t>Astudiaeth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achos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diogelu</a:t>
            </a:r>
            <a:r>
              <a:rPr lang="en-US" altLang="en-US" sz="2800" dirty="0">
                <a:solidFill>
                  <a:srgbClr val="000000"/>
                </a:solidFill>
              </a:rPr>
              <a:t> = 50%</a:t>
            </a:r>
          </a:p>
          <a:p>
            <a:pPr>
              <a:buClr>
                <a:srgbClr val="2DA2BF"/>
              </a:buClr>
              <a:defRPr/>
            </a:pPr>
            <a:r>
              <a:rPr lang="en-US" altLang="en-US" sz="2800" dirty="0" err="1">
                <a:solidFill>
                  <a:srgbClr val="000000"/>
                </a:solidFill>
              </a:rPr>
              <a:t>Tasg</a:t>
            </a:r>
            <a:r>
              <a:rPr lang="en-US" altLang="en-US" sz="2800" dirty="0">
                <a:solidFill>
                  <a:srgbClr val="000000"/>
                </a:solidFill>
              </a:rPr>
              <a:t> 4 - </a:t>
            </a:r>
            <a:r>
              <a:rPr lang="en-US" altLang="en-US" sz="2800" dirty="0" err="1">
                <a:solidFill>
                  <a:srgbClr val="000000"/>
                </a:solidFill>
              </a:rPr>
              <a:t>Diogelu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mewn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maes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nad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ydyw'n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brif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faes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eich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ymarfer</a:t>
            </a:r>
            <a:r>
              <a:rPr lang="en-US" altLang="en-US" sz="2800" dirty="0">
                <a:solidFill>
                  <a:srgbClr val="000000"/>
                </a:solidFill>
              </a:rPr>
              <a:t>= 15%</a:t>
            </a:r>
          </a:p>
          <a:p>
            <a:pPr>
              <a:buClr>
                <a:srgbClr val="2DA2BF"/>
              </a:buClr>
              <a:defRPr/>
            </a:pPr>
            <a:r>
              <a:rPr lang="en-US" altLang="en-US" sz="2800" dirty="0">
                <a:solidFill>
                  <a:srgbClr val="000000"/>
                </a:solidFill>
              </a:rPr>
              <a:t>Mae </a:t>
            </a:r>
            <a:r>
              <a:rPr lang="en-US" altLang="en-US" sz="2800" dirty="0" err="1">
                <a:solidFill>
                  <a:srgbClr val="000000"/>
                </a:solidFill>
              </a:rPr>
              <a:t>gofyn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i</a:t>
            </a:r>
            <a:r>
              <a:rPr lang="en-US" altLang="en-US" sz="2800" dirty="0">
                <a:solidFill>
                  <a:srgbClr val="000000"/>
                </a:solidFill>
              </a:rPr>
              <a:t> chi </a:t>
            </a:r>
            <a:r>
              <a:rPr lang="en-US" altLang="en-US" sz="2800" dirty="0" err="1">
                <a:solidFill>
                  <a:srgbClr val="000000"/>
                </a:solidFill>
              </a:rPr>
              <a:t>lwyddo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ym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mhob</a:t>
            </a:r>
            <a:r>
              <a:rPr lang="en-US" altLang="en-US" sz="2800" dirty="0">
                <a:solidFill>
                  <a:srgbClr val="000000"/>
                </a:solidFill>
              </a:rPr>
              <a:t> un </a:t>
            </a:r>
            <a:r>
              <a:rPr lang="en-US" altLang="en-US" sz="2800" dirty="0" err="1">
                <a:solidFill>
                  <a:srgbClr val="000000"/>
                </a:solidFill>
              </a:rPr>
              <a:t>o'r</a:t>
            </a:r>
            <a:r>
              <a:rPr lang="en-US" altLang="en-US" sz="2800" dirty="0">
                <a:solidFill>
                  <a:srgbClr val="000000"/>
                </a:solidFill>
              </a:rPr>
              <a:t> 4 </a:t>
            </a:r>
            <a:r>
              <a:rPr lang="en-US" altLang="en-US" sz="2800" dirty="0" err="1">
                <a:solidFill>
                  <a:srgbClr val="000000"/>
                </a:solidFill>
              </a:rPr>
              <a:t>tasg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er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mwyn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pasio’r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</a:rPr>
              <a:t>portffolio</a:t>
            </a:r>
            <a:r>
              <a:rPr lang="en-US" altLang="en-US" sz="2800" dirty="0">
                <a:solidFill>
                  <a:srgbClr val="000000"/>
                </a:solidFill>
              </a:rPr>
              <a:t>.  </a:t>
            </a:r>
          </a:p>
        </p:txBody>
      </p:sp>
      <p:sp>
        <p:nvSpPr>
          <p:cNvPr id="53250" name="Text Box 3">
            <a:extLst>
              <a:ext uri="{FF2B5EF4-FFF2-40B4-BE49-F238E27FC236}">
                <a16:creationId xmlns:a16="http://schemas.microsoft.com/office/drawing/2014/main" id="{7A8CDF9D-E6AE-86EA-5FEE-73F9CCB93B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484487-C5BD-B410-E575-82C73DFCBF8E}"/>
              </a:ext>
            </a:extLst>
          </p:cNvPr>
          <p:cNvSpPr txBox="1"/>
          <p:nvPr/>
        </p:nvSpPr>
        <p:spPr>
          <a:xfrm>
            <a:off x="417513" y="282575"/>
            <a:ext cx="82296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Cynllun</a:t>
            </a: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Marcio</a:t>
            </a:r>
            <a:endParaRPr lang="en-GB" sz="4000" dirty="0">
              <a:solidFill>
                <a:schemeClr val="tx1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>
            <a:extLst>
              <a:ext uri="{FF2B5EF4-FFF2-40B4-BE49-F238E27FC236}">
                <a16:creationId xmlns:a16="http://schemas.microsoft.com/office/drawing/2014/main" id="{02989D70-F1C2-F946-B5C8-A47235488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4437063"/>
            <a:ext cx="1655762" cy="4318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5298" name="Text Box 2">
            <a:extLst>
              <a:ext uri="{FF2B5EF4-FFF2-40B4-BE49-F238E27FC236}">
                <a16:creationId xmlns:a16="http://schemas.microsoft.com/office/drawing/2014/main" id="{443B3516-5261-BDA0-AE76-E6492B5917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5299" name="Text Box 3">
            <a:extLst>
              <a:ext uri="{FF2B5EF4-FFF2-40B4-BE49-F238E27FC236}">
                <a16:creationId xmlns:a16="http://schemas.microsoft.com/office/drawing/2014/main" id="{B1F3A8F2-67A2-0719-5EF4-8F653542E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00113" y="1417638"/>
            <a:ext cx="8229601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pic>
        <p:nvPicPr>
          <p:cNvPr id="55300" name="Picture 4">
            <a:extLst>
              <a:ext uri="{FF2B5EF4-FFF2-40B4-BE49-F238E27FC236}">
                <a16:creationId xmlns:a16="http://schemas.microsoft.com/office/drawing/2014/main" id="{A4ACFC9C-83E8-4AFC-E0F4-F925755E2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863" y="4292600"/>
            <a:ext cx="3978275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2" name="Text Box 6">
            <a:extLst>
              <a:ext uri="{FF2B5EF4-FFF2-40B4-BE49-F238E27FC236}">
                <a16:creationId xmlns:a16="http://schemas.microsoft.com/office/drawing/2014/main" id="{46EFAB8B-B648-77DE-D570-B920AE339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1416313"/>
            <a:ext cx="8229600" cy="4525962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65125" indent="-254000"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400"/>
              </a:spcBef>
              <a:buSzPct val="68000"/>
              <a:defRPr/>
            </a:pPr>
            <a:r>
              <a:rPr lang="en-US" altLang="en-US" sz="2700" dirty="0" err="1">
                <a:ea typeface="+mn-ea"/>
              </a:rPr>
              <a:t>Cofiwch</a:t>
            </a:r>
            <a:r>
              <a:rPr lang="en-US" altLang="en-US" sz="2700" dirty="0">
                <a:ea typeface="+mn-ea"/>
              </a:rPr>
              <a:t> y </a:t>
            </a:r>
            <a:r>
              <a:rPr lang="en-US" altLang="en-US" sz="2700" dirty="0" err="1">
                <a:ea typeface="+mn-ea"/>
              </a:rPr>
              <a:t>dylid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cyflwyno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tystiolaeth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o'r</a:t>
            </a:r>
            <a:r>
              <a:rPr lang="en-US" altLang="en-US" sz="2700" dirty="0">
                <a:ea typeface="+mn-ea"/>
              </a:rPr>
              <a:t> 3 </a:t>
            </a:r>
            <a:r>
              <a:rPr lang="en-US" altLang="en-US" sz="2700" dirty="0" err="1">
                <a:ea typeface="+mn-ea"/>
              </a:rPr>
              <a:t>phrif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thema</a:t>
            </a:r>
            <a:r>
              <a:rPr lang="en-US" altLang="en-US" sz="2700" dirty="0">
                <a:ea typeface="+mn-ea"/>
              </a:rPr>
              <a:t>/ </a:t>
            </a:r>
            <a:r>
              <a:rPr lang="en-US" altLang="en-US" sz="2700" dirty="0" err="1">
                <a:ea typeface="+mn-ea"/>
              </a:rPr>
              <a:t>canlyniadau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dysgu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yn</a:t>
            </a:r>
            <a:r>
              <a:rPr lang="en-US" altLang="en-US" sz="2700" dirty="0">
                <a:ea typeface="+mn-ea"/>
              </a:rPr>
              <a:t> y </a:t>
            </a:r>
            <a:r>
              <a:rPr lang="en-US" altLang="en-US" sz="2700" dirty="0" err="1">
                <a:ea typeface="+mn-ea"/>
              </a:rPr>
              <a:t>Gwaith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Portffolio</a:t>
            </a:r>
            <a:endParaRPr lang="en-GB" altLang="en-US" dirty="0">
              <a:highlight>
                <a:srgbClr val="FFFF00"/>
              </a:highlight>
              <a:latin typeface="+mj-lt"/>
              <a:ea typeface="+mn-ea"/>
            </a:endParaRP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sz="2800" dirty="0"/>
              <a:t>(</a:t>
            </a:r>
            <a:r>
              <a:rPr lang="en-GB" altLang="en-US" sz="2800" dirty="0" err="1"/>
              <a:t>gweler</a:t>
            </a:r>
            <a:r>
              <a:rPr lang="en-GB" altLang="en-US" sz="2800" dirty="0"/>
              <a:t> y </a:t>
            </a:r>
            <a:r>
              <a:rPr lang="en-GB" altLang="en-US" sz="2800" dirty="0" err="1"/>
              <a:t>Llawlyfr</a:t>
            </a:r>
            <a:r>
              <a:rPr lang="en-GB" altLang="en-US" sz="2800" dirty="0"/>
              <a:t> </a:t>
            </a:r>
            <a:r>
              <a:rPr lang="en-GB" altLang="en-US" sz="2800" dirty="0" err="1"/>
              <a:t>atodiad</a:t>
            </a:r>
            <a:r>
              <a:rPr lang="en-GB" altLang="en-US" sz="2800" dirty="0"/>
              <a:t> 4)</a:t>
            </a:r>
            <a:endParaRPr lang="en-US" altLang="en-US" sz="2700" dirty="0">
              <a:ea typeface="+mn-ea"/>
            </a:endParaRPr>
          </a:p>
          <a:p>
            <a:pPr marL="363538" indent="-255588">
              <a:spcBef>
                <a:spcPts val="400"/>
              </a:spcBef>
              <a:buClr>
                <a:srgbClr val="2DA2BF"/>
              </a:buClr>
              <a:buSzPct val="68000"/>
              <a:buFont typeface="Wingdings" charset="2"/>
              <a:buChar char=""/>
              <a:defRPr/>
            </a:pPr>
            <a:r>
              <a:rPr lang="en-US" altLang="en-US" sz="2700" dirty="0" err="1">
                <a:ea typeface="+mn-ea"/>
              </a:rPr>
              <a:t>Dadansoddi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wrth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asesu</a:t>
            </a:r>
            <a:endParaRPr lang="en-US" altLang="en-US" sz="2700" dirty="0">
              <a:ea typeface="+mn-ea"/>
            </a:endParaRPr>
          </a:p>
          <a:p>
            <a:pPr marL="363538" indent="-255588">
              <a:spcBef>
                <a:spcPts val="400"/>
              </a:spcBef>
              <a:buClr>
                <a:srgbClr val="2DA2BF"/>
              </a:buClr>
              <a:buSzPct val="68000"/>
              <a:buFont typeface="Wingdings" charset="2"/>
              <a:buChar char=""/>
              <a:defRPr/>
            </a:pPr>
            <a:r>
              <a:rPr lang="en-US" altLang="en-US" sz="2700" dirty="0" err="1">
                <a:ea typeface="+mn-ea"/>
              </a:rPr>
              <a:t>Gweithio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ar</a:t>
            </a:r>
            <a:r>
              <a:rPr lang="en-US" altLang="en-US" sz="2700" dirty="0">
                <a:ea typeface="+mn-ea"/>
              </a:rPr>
              <a:t> y </a:t>
            </a:r>
            <a:r>
              <a:rPr lang="en-US" altLang="en-US" sz="2700" dirty="0" err="1">
                <a:ea typeface="+mn-ea"/>
              </a:rPr>
              <a:t>cyd</a:t>
            </a:r>
            <a:r>
              <a:rPr lang="en-US" altLang="en-US" sz="2700" dirty="0">
                <a:ea typeface="+mn-ea"/>
              </a:rPr>
              <a:t> </a:t>
            </a:r>
          </a:p>
          <a:p>
            <a:pPr marL="363538" indent="-255588">
              <a:spcBef>
                <a:spcPts val="400"/>
              </a:spcBef>
              <a:buClr>
                <a:srgbClr val="2DA2BF"/>
              </a:buClr>
              <a:buSzPct val="68000"/>
              <a:buFont typeface="Wingdings" charset="2"/>
              <a:buChar char=""/>
              <a:defRPr/>
            </a:pPr>
            <a:r>
              <a:rPr lang="en-US" altLang="en-US" sz="2700" dirty="0">
                <a:ea typeface="+mn-ea"/>
              </a:rPr>
              <a:t>Barn </a:t>
            </a:r>
            <a:r>
              <a:rPr lang="en-US" altLang="en-US" sz="2700" dirty="0" err="1">
                <a:ea typeface="+mn-ea"/>
              </a:rPr>
              <a:t>broffesiynol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mewn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sefyllfaoedd</a:t>
            </a:r>
            <a:r>
              <a:rPr lang="en-US" altLang="en-US" sz="2700" dirty="0">
                <a:ea typeface="+mn-ea"/>
              </a:rPr>
              <a:t> </a:t>
            </a:r>
            <a:r>
              <a:rPr lang="en-US" altLang="en-US" sz="2700" dirty="0" err="1">
                <a:ea typeface="+mn-ea"/>
              </a:rPr>
              <a:t>cymhleth</a:t>
            </a:r>
            <a:endParaRPr lang="en-US" altLang="en-US" sz="2700" dirty="0">
              <a:ea typeface="+mn-ea"/>
            </a:endParaRPr>
          </a:p>
          <a:p>
            <a:pPr>
              <a:spcBef>
                <a:spcPts val="400"/>
              </a:spcBef>
              <a:buSzPct val="68000"/>
              <a:defRPr/>
            </a:pPr>
            <a:endParaRPr lang="en-US" altLang="en-US" sz="2700" dirty="0">
              <a:ea typeface="+mn-ea"/>
            </a:endParaRPr>
          </a:p>
        </p:txBody>
      </p:sp>
      <p:sp>
        <p:nvSpPr>
          <p:cNvPr id="55302" name="Text Box 7">
            <a:extLst>
              <a:ext uri="{FF2B5EF4-FFF2-40B4-BE49-F238E27FC236}">
                <a16:creationId xmlns:a16="http://schemas.microsoft.com/office/drawing/2014/main" id="{1DC51718-9FEC-9443-77E0-F585599A9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D0F22E-86BD-A798-8F99-D33725010306}"/>
              </a:ext>
            </a:extLst>
          </p:cNvPr>
          <p:cNvSpPr txBox="1"/>
          <p:nvPr/>
        </p:nvSpPr>
        <p:spPr>
          <a:xfrm>
            <a:off x="417513" y="282575"/>
            <a:ext cx="82296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        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Canlyniadau</a:t>
            </a: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Dysgu</a:t>
            </a:r>
            <a:endParaRPr lang="en-GB" sz="4000" dirty="0">
              <a:solidFill>
                <a:schemeClr val="tx1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>
            <a:extLst>
              <a:ext uri="{FF2B5EF4-FFF2-40B4-BE49-F238E27FC236}">
                <a16:creationId xmlns:a16="http://schemas.microsoft.com/office/drawing/2014/main" id="{E423B39D-1FDB-769E-17FB-9FB47B394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107950"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5638" algn="l"/>
                <a:tab pos="1570038" algn="l"/>
                <a:tab pos="2484438" algn="l"/>
                <a:tab pos="3398838" algn="l"/>
                <a:tab pos="4313238" algn="l"/>
                <a:tab pos="5227638" algn="l"/>
                <a:tab pos="6142038" algn="l"/>
                <a:tab pos="7056438" algn="l"/>
                <a:tab pos="7970838" algn="l"/>
                <a:tab pos="8885238" algn="l"/>
                <a:tab pos="9799638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sz="2700" u="sng" dirty="0" err="1">
                <a:latin typeface="Lucida Sans Unicode" pitchFamily="32" charset="0"/>
                <a:ea typeface="+mn-ea"/>
              </a:rPr>
              <a:t>Ymarferiad</a:t>
            </a:r>
            <a:r>
              <a:rPr lang="en-GB" altLang="en-US" sz="2700" u="sng" dirty="0">
                <a:latin typeface="Lucida Sans Unicode" pitchFamily="32" charset="0"/>
                <a:ea typeface="+mn-ea"/>
              </a:rPr>
              <a:t> 4</a:t>
            </a:r>
          </a:p>
          <a:p>
            <a:pPr>
              <a:spcBef>
                <a:spcPts val="400"/>
              </a:spcBef>
              <a:buSzPct val="68000"/>
              <a:defRPr/>
            </a:pPr>
            <a:r>
              <a:rPr lang="en-GB" altLang="en-US" sz="2700" dirty="0">
                <a:latin typeface="Lucida Sans Unicode" pitchFamily="32" charset="0"/>
                <a:ea typeface="+mn-ea"/>
              </a:rPr>
              <a:t>Beth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yw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eich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sefyllfa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ar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hyn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o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bryd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o ran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cwblhau'r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aseiniadau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/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portffolio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. </a:t>
            </a:r>
          </a:p>
          <a:p>
            <a:pPr marL="106363">
              <a:spcBef>
                <a:spcPts val="4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Nodwch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unrhyw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feysydd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sydd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angen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mwy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 o </a:t>
            </a:r>
            <a:r>
              <a:rPr lang="en-GB" altLang="en-US" sz="2700" dirty="0" err="1">
                <a:latin typeface="Lucida Sans Unicode" pitchFamily="32" charset="0"/>
                <a:ea typeface="+mn-ea"/>
              </a:rPr>
              <a:t>eglurder</a:t>
            </a:r>
            <a:r>
              <a:rPr lang="en-GB" altLang="en-US" sz="2700" dirty="0">
                <a:latin typeface="Lucida Sans Unicode" pitchFamily="32" charset="0"/>
                <a:ea typeface="+mn-ea"/>
              </a:rPr>
              <a:t>.</a:t>
            </a:r>
          </a:p>
          <a:p>
            <a:pPr>
              <a:defRPr/>
            </a:pPr>
            <a:r>
              <a:rPr lang="cy-GB" sz="2400" dirty="0">
                <a:ea typeface="+mn-ea"/>
              </a:rPr>
              <a:t>Ystyriwch bob adran: </a:t>
            </a:r>
            <a:endParaRPr lang="en-GB" sz="2400" dirty="0">
              <a:ea typeface="+mn-ea"/>
            </a:endParaRPr>
          </a:p>
          <a:p>
            <a:pPr>
              <a:defRPr/>
            </a:pPr>
            <a:r>
              <a:rPr lang="cy-GB" sz="2400" dirty="0">
                <a:ea typeface="+mn-ea"/>
              </a:rPr>
              <a:t>Tasg 1 - Adolygiad o ddatblygiad proffesiynol</a:t>
            </a:r>
            <a:endParaRPr lang="en-GB" sz="2400" dirty="0">
              <a:ea typeface="+mn-ea"/>
            </a:endParaRPr>
          </a:p>
          <a:p>
            <a:pPr>
              <a:defRPr/>
            </a:pPr>
            <a:r>
              <a:rPr lang="cy-GB" sz="2400" dirty="0">
                <a:ea typeface="+mn-ea"/>
              </a:rPr>
              <a:t>Tasg 2 - Arsylwi ymarfer </a:t>
            </a:r>
          </a:p>
          <a:p>
            <a:pPr>
              <a:defRPr/>
            </a:pPr>
            <a:r>
              <a:rPr lang="cy-GB" sz="2400" dirty="0">
                <a:ea typeface="+mn-ea"/>
              </a:rPr>
              <a:t>Tasg 3 - Diogelu </a:t>
            </a:r>
          </a:p>
          <a:p>
            <a:pPr>
              <a:defRPr/>
            </a:pPr>
            <a:r>
              <a:rPr lang="cy-GB" sz="2400" dirty="0">
                <a:ea typeface="+mn-ea"/>
              </a:rPr>
              <a:t>Tasg 4 - Diogelu mewn maes nad yw'n brif faes yn eich gwaith</a:t>
            </a:r>
            <a:endParaRPr lang="en-GB" altLang="en-US" sz="2700" dirty="0">
              <a:latin typeface="Lucida Sans Unicode" pitchFamily="32" charset="0"/>
              <a:ea typeface="+mn-ea"/>
            </a:endParaRPr>
          </a:p>
          <a:p>
            <a:pPr marL="106363"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6" charset="2"/>
              <a:buNone/>
              <a:defRPr/>
            </a:pPr>
            <a:endParaRPr lang="en-GB" altLang="en-US" sz="2700" dirty="0">
              <a:latin typeface="Lucida Sans Unicode" pitchFamily="32" charset="0"/>
              <a:ea typeface="+mn-ea"/>
            </a:endParaRPr>
          </a:p>
        </p:txBody>
      </p:sp>
      <p:sp>
        <p:nvSpPr>
          <p:cNvPr id="57346" name="Text Box 3">
            <a:extLst>
              <a:ext uri="{FF2B5EF4-FFF2-40B4-BE49-F238E27FC236}">
                <a16:creationId xmlns:a16="http://schemas.microsoft.com/office/drawing/2014/main" id="{4BC6C465-AC83-EC0A-2A4A-26803E4EA3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F54F82-AC2F-50AB-8D1D-AE9CEDD9CE67}"/>
              </a:ext>
            </a:extLst>
          </p:cNvPr>
          <p:cNvSpPr txBox="1"/>
          <p:nvPr/>
        </p:nvSpPr>
        <p:spPr>
          <a:xfrm>
            <a:off x="417513" y="282575"/>
            <a:ext cx="82296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       Cwblhau’r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Portffolio</a:t>
            </a:r>
            <a:endParaRPr lang="en-GB" sz="4000" dirty="0">
              <a:solidFill>
                <a:schemeClr val="tx1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Content Placeholder 3">
            <a:extLst>
              <a:ext uri="{FF2B5EF4-FFF2-40B4-BE49-F238E27FC236}">
                <a16:creationId xmlns:a16="http://schemas.microsoft.com/office/drawing/2014/main" id="{E8BCAC83-F946-7EF8-1482-77A9BF20AA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6050"/>
            <a:ext cx="8228013" cy="4589463"/>
          </a:xfrm>
        </p:spPr>
        <p:txBody>
          <a:bodyPr/>
          <a:lstStyle/>
          <a:p>
            <a:pPr eaLnBrk="1" hangingPunct="1"/>
            <a:r>
              <a:rPr lang="cy-GB" altLang="en-US" sz="2400" b="1"/>
              <a:t>Methu ag ateb y cwestiwn yn llawn/heb ateb pob elfen o'r cwestiwn</a:t>
            </a:r>
            <a:endParaRPr lang="en-GB" altLang="en-US" sz="2400"/>
          </a:p>
          <a:p>
            <a:r>
              <a:rPr lang="cy-GB" altLang="en-US" sz="2400"/>
              <a:t>Cyfeirnodi gwael a darnau mawr o’r gwaith heb ei gyfeirnodi </a:t>
            </a:r>
          </a:p>
          <a:p>
            <a:r>
              <a:rPr lang="cy-GB" altLang="en-US" sz="2400"/>
              <a:t>Heb roi acronymau'n llawn wrth eu defnyddio am y tro cyntaf</a:t>
            </a:r>
            <a:endParaRPr lang="en-GB" altLang="en-US" sz="2400"/>
          </a:p>
          <a:p>
            <a:pPr eaLnBrk="1" hangingPunct="1"/>
            <a:r>
              <a:rPr lang="cy-GB" altLang="en-US" sz="2400"/>
              <a:t>Heb nodi dyddiadau'r Deddfau/cyfeiriadau</a:t>
            </a:r>
          </a:p>
          <a:p>
            <a:pPr eaLnBrk="1" hangingPunct="1"/>
            <a:r>
              <a:rPr lang="cy-GB" altLang="en-US" sz="2400"/>
              <a:t>Dyfynnu Deddfau a gwaith arall heb gyfeirnodi (byddwch yn ofalus o lên-ladrad) </a:t>
            </a:r>
            <a:endParaRPr lang="en-GB" altLang="en-US" sz="2400"/>
          </a:p>
          <a:p>
            <a:pPr eaLnBrk="1" hangingPunct="1"/>
            <a:r>
              <a:rPr lang="cy-GB" altLang="en-US" sz="2400"/>
              <a:t>Rhoi gormod o fanylion mewn adrannau adfyfyrio </a:t>
            </a:r>
            <a:endParaRPr lang="en-GB" altLang="en-US" sz="2400"/>
          </a:p>
          <a:p>
            <a:pPr eaLnBrk="1" hangingPunct="1"/>
            <a:endParaRPr lang="en-GB" altLang="en-US"/>
          </a:p>
        </p:txBody>
      </p:sp>
      <p:sp>
        <p:nvSpPr>
          <p:cNvPr id="32770" name="Title 2">
            <a:extLst>
              <a:ext uri="{FF2B5EF4-FFF2-40B4-BE49-F238E27FC236}">
                <a16:creationId xmlns:a16="http://schemas.microsoft.com/office/drawing/2014/main" id="{8E274A7C-401E-3C4E-D1F1-4B4415CB91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549276"/>
            <a:ext cx="8228013" cy="4635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br>
              <a:rPr lang="cy-GB" altLang="en-US" sz="3600" dirty="0"/>
            </a:br>
            <a:br>
              <a:rPr lang="cy-GB" altLang="en-US" sz="3600" dirty="0"/>
            </a:br>
            <a:r>
              <a:rPr lang="cy-GB" altLang="en-US" sz="3600" dirty="0"/>
              <a:t>Rhestr wirio Camgymeriadau Cyffredin</a:t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59395" name="Date Placeholder 1">
            <a:extLst>
              <a:ext uri="{FF2B5EF4-FFF2-40B4-BE49-F238E27FC236}">
                <a16:creationId xmlns:a16="http://schemas.microsoft.com/office/drawing/2014/main" id="{1B122D9D-0A40-42F8-2AAD-10057980FA0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D07A9373-2EFC-8F45-B38C-0A86F82BBA4D}" type="datetime1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10/11/23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59396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3CF6A12-D977-DCC3-C3D2-6C63C5D05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388" y="5321300"/>
            <a:ext cx="233362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27F65D70-84AE-41E0-AC8A-80ABCF17E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sz="2000" dirty="0"/>
              <a:t>Tasg 1- Mae’n rhaid cynnwys model/</a:t>
            </a:r>
            <a:r>
              <a:rPr lang="cy-GB" sz="2000" dirty="0" err="1"/>
              <a:t>au</a:t>
            </a:r>
            <a:r>
              <a:rPr lang="cy-GB" sz="2000" dirty="0"/>
              <a:t> myfyriol wedi ei gyfeirnodi drwy’r gwaith, rhan a) a b), a rhoi ystyriaeth i hyfforddiant, dysgu, ymchwil a’ch defnydd o oruchwyliaeth.</a:t>
            </a:r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FF399C39-40FA-4734-9A67-9DCB8F4B37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6126480"/>
            <a:ext cx="4040188" cy="45719"/>
          </a:xfrm>
        </p:spPr>
        <p:txBody>
          <a:bodyPr/>
          <a:lstStyle/>
          <a:p>
            <a:endParaRPr lang="cy-GB" dirty="0"/>
          </a:p>
        </p:txBody>
      </p:sp>
      <p:sp>
        <p:nvSpPr>
          <p:cNvPr id="4" name="Dalfan Testun 3">
            <a:extLst>
              <a:ext uri="{FF2B5EF4-FFF2-40B4-BE49-F238E27FC236}">
                <a16:creationId xmlns:a16="http://schemas.microsoft.com/office/drawing/2014/main" id="{98B54BF6-BF81-4054-BD54-28C6EE7771BE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 flipV="1">
            <a:off x="4645026" y="6172199"/>
            <a:ext cx="4041775" cy="45719"/>
          </a:xfrm>
        </p:spPr>
        <p:txBody>
          <a:bodyPr/>
          <a:lstStyle/>
          <a:p>
            <a:endParaRPr lang="cy-GB" dirty="0"/>
          </a:p>
        </p:txBody>
      </p:sp>
      <p:sp>
        <p:nvSpPr>
          <p:cNvPr id="5" name="Dalfan Cynnwys 4">
            <a:extLst>
              <a:ext uri="{FF2B5EF4-FFF2-40B4-BE49-F238E27FC236}">
                <a16:creationId xmlns:a16="http://schemas.microsoft.com/office/drawing/2014/main" id="{C5D29E92-AF89-438F-B982-0101DA57480E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432978"/>
          </a:xfrm>
        </p:spPr>
        <p:txBody>
          <a:bodyPr/>
          <a:lstStyle/>
          <a:p>
            <a:pPr marL="109537" indent="0">
              <a:buNone/>
            </a:pPr>
            <a:r>
              <a:rPr lang="cy-GB" sz="1800" b="1" dirty="0"/>
              <a:t>Rhan a</a:t>
            </a:r>
          </a:p>
          <a:p>
            <a:pPr marL="109537" indent="0">
              <a:buNone/>
            </a:pPr>
            <a:r>
              <a:rPr lang="cy-GB" sz="1600" dirty="0"/>
              <a:t>Rhaid adnabod anghenion dysgu i’r dyfodol o dan y 3 canlyniad dysgu GCC- dyma ran helaeth o’r dasg.</a:t>
            </a:r>
          </a:p>
          <a:p>
            <a:pPr marL="109537" indent="0">
              <a:buNone/>
            </a:pPr>
            <a:r>
              <a:rPr lang="cy-GB" sz="1600" dirty="0"/>
              <a:t>I gychwyn, myfyriwch ar eich dysgu yn y gorffennol a’ch datblygiad (tua chwarter o’r cyfrif geiriau).</a:t>
            </a:r>
          </a:p>
          <a:p>
            <a:pPr marL="109537" indent="0">
              <a:buNone/>
            </a:pPr>
            <a:r>
              <a:rPr lang="cy-GB" sz="1600" dirty="0"/>
              <a:t>Yna rhowch ystyriaeth i’ch anghenion dysgu a sut rydych yn bwriadu cwrdd â’r rhain:</a:t>
            </a:r>
          </a:p>
          <a:p>
            <a:pPr marL="363538">
              <a:buClr>
                <a:srgbClr val="2DA2BF"/>
              </a:buClr>
              <a:buFont typeface="Wingdings" charset="2"/>
              <a:buChar char=""/>
              <a:defRPr/>
            </a:pPr>
            <a:r>
              <a:rPr lang="en-US" altLang="en-US" sz="1600" dirty="0" err="1"/>
              <a:t>Dadansoddi</a:t>
            </a:r>
            <a:r>
              <a:rPr lang="en-US" altLang="en-US" sz="1600" dirty="0"/>
              <a:t> </a:t>
            </a:r>
            <a:r>
              <a:rPr lang="en-US" altLang="en-US" sz="1600" dirty="0" err="1"/>
              <a:t>wrth</a:t>
            </a:r>
            <a:r>
              <a:rPr lang="en-US" altLang="en-US" sz="1600" dirty="0"/>
              <a:t> </a:t>
            </a:r>
            <a:r>
              <a:rPr lang="en-US" altLang="en-US" sz="1600" dirty="0" err="1"/>
              <a:t>asesu</a:t>
            </a:r>
            <a:r>
              <a:rPr lang="en-US" altLang="en-US" sz="1600" dirty="0"/>
              <a:t> (</a:t>
            </a:r>
            <a:r>
              <a:rPr lang="en-US" altLang="en-US" sz="1600" dirty="0" err="1"/>
              <a:t>chwater</a:t>
            </a:r>
            <a:r>
              <a:rPr lang="en-US" altLang="en-US" sz="1600" dirty="0"/>
              <a:t> </a:t>
            </a:r>
            <a:r>
              <a:rPr lang="en-US" altLang="en-US" sz="1600" dirty="0" err="1"/>
              <a:t>o’r</a:t>
            </a:r>
            <a:r>
              <a:rPr lang="en-US" altLang="en-US" sz="1600" dirty="0"/>
              <a:t> </a:t>
            </a:r>
            <a:r>
              <a:rPr lang="en-US" altLang="en-US" sz="1600" dirty="0" err="1"/>
              <a:t>cynnwys</a:t>
            </a:r>
            <a:r>
              <a:rPr lang="en-US" altLang="en-US" sz="1600" dirty="0"/>
              <a:t> </a:t>
            </a:r>
            <a:r>
              <a:rPr lang="en-US" altLang="en-US" sz="1600" dirty="0" err="1"/>
              <a:t>geiriau</a:t>
            </a:r>
            <a:r>
              <a:rPr lang="en-US" altLang="en-US" sz="1600" dirty="0"/>
              <a:t>)</a:t>
            </a:r>
          </a:p>
          <a:p>
            <a:pPr marL="363538">
              <a:buClr>
                <a:srgbClr val="2DA2BF"/>
              </a:buClr>
              <a:buFont typeface="Wingdings" charset="2"/>
              <a:buChar char=""/>
              <a:defRPr/>
            </a:pPr>
            <a:r>
              <a:rPr lang="en-US" altLang="en-US" sz="1600" dirty="0" err="1"/>
              <a:t>Gweithio</a:t>
            </a:r>
            <a:r>
              <a:rPr lang="en-US" altLang="en-US" sz="1600" dirty="0"/>
              <a:t> </a:t>
            </a:r>
            <a:r>
              <a:rPr lang="en-US" altLang="en-US" sz="1600" dirty="0" err="1"/>
              <a:t>ar</a:t>
            </a:r>
            <a:r>
              <a:rPr lang="en-US" altLang="en-US" sz="1600" dirty="0"/>
              <a:t> y </a:t>
            </a:r>
            <a:r>
              <a:rPr lang="en-US" altLang="en-US" sz="1600" dirty="0" err="1"/>
              <a:t>cyd</a:t>
            </a:r>
            <a:r>
              <a:rPr lang="en-US" altLang="en-US" sz="1600" dirty="0"/>
              <a:t>  (</a:t>
            </a:r>
            <a:r>
              <a:rPr lang="en-US" altLang="en-US" sz="1600" dirty="0" err="1"/>
              <a:t>chwarter</a:t>
            </a:r>
            <a:r>
              <a:rPr lang="en-US" altLang="en-US" sz="1600" dirty="0"/>
              <a:t>)</a:t>
            </a:r>
          </a:p>
          <a:p>
            <a:pPr marL="363538">
              <a:buClr>
                <a:srgbClr val="2DA2BF"/>
              </a:buClr>
              <a:buFont typeface="Wingdings" charset="2"/>
              <a:buChar char=""/>
              <a:defRPr/>
            </a:pPr>
            <a:r>
              <a:rPr lang="en-US" altLang="en-US" sz="1600" dirty="0"/>
              <a:t>Barn </a:t>
            </a:r>
            <a:r>
              <a:rPr lang="en-US" altLang="en-US" sz="1600" dirty="0" err="1"/>
              <a:t>broffesiynol</a:t>
            </a:r>
            <a:r>
              <a:rPr lang="en-US" altLang="en-US" sz="1600" dirty="0"/>
              <a:t> </a:t>
            </a:r>
            <a:r>
              <a:rPr lang="en-US" altLang="en-US" sz="1600" dirty="0" err="1"/>
              <a:t>mewn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sefyllfaoedd</a:t>
            </a:r>
            <a:r>
              <a:rPr lang="en-US" altLang="en-US" sz="1600" dirty="0"/>
              <a:t> </a:t>
            </a:r>
            <a:r>
              <a:rPr lang="en-US" altLang="en-US" sz="1600" dirty="0" err="1"/>
              <a:t>cymhleth</a:t>
            </a:r>
            <a:r>
              <a:rPr lang="en-US" altLang="en-US" sz="1600" dirty="0"/>
              <a:t> (</a:t>
            </a:r>
            <a:r>
              <a:rPr lang="en-US" altLang="en-US" sz="1600" dirty="0" err="1"/>
              <a:t>chwarter</a:t>
            </a:r>
            <a:r>
              <a:rPr lang="en-US" altLang="en-US" sz="1600" dirty="0"/>
              <a:t>)_</a:t>
            </a:r>
          </a:p>
          <a:p>
            <a:pPr marL="109537" indent="0">
              <a:buNone/>
            </a:pPr>
            <a:endParaRPr lang="cy-GB" sz="1600" dirty="0"/>
          </a:p>
        </p:txBody>
      </p:sp>
      <p:sp>
        <p:nvSpPr>
          <p:cNvPr id="6" name="Dalfan Cynnwys 5">
            <a:extLst>
              <a:ext uri="{FF2B5EF4-FFF2-40B4-BE49-F238E27FC236}">
                <a16:creationId xmlns:a16="http://schemas.microsoft.com/office/drawing/2014/main" id="{00E10E33-0EBC-46B9-A802-05369371507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109537" indent="0">
              <a:buNone/>
            </a:pPr>
            <a:r>
              <a:rPr lang="cy-GB" sz="1800" b="1" dirty="0"/>
              <a:t>Rhan b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y-GB" sz="1600" dirty="0"/>
              <a:t>Fyfyrio ar adborth gan unigolion a sut mae’r adborth wedi llywio eich datblygiad proffesiynol.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y-GB" sz="1600" dirty="0"/>
              <a:t>Ystyried mewn trafodaeth gyda'ch mentor/ goruchwyliwr/ rheolwr i ba raddau rydych wedi cyflawni eich anghenion dysgu.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y-GB" sz="1600" dirty="0"/>
              <a:t>Nodwch unrhyw anghenion dysgu ychwanegol i gefnogi’ch datblygiad wrth bontio i ddod yn ymarferydd profiadol.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y-GB" sz="1600" dirty="0"/>
              <a:t>Bydd angen cynnwys cyfeirnodau academaidd/ tystiolaeth yn rhan a </a:t>
            </a:r>
            <a:r>
              <a:rPr lang="cy-GB" sz="1600" dirty="0" err="1"/>
              <a:t>a</a:t>
            </a:r>
            <a:r>
              <a:rPr lang="cy-GB" sz="1600" dirty="0"/>
              <a:t> b.</a:t>
            </a:r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F4E8FCB0-471B-4EFF-9D1A-03BB5D5EA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BA0F15-66FD-47F2-904D-700571CB0C0C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08256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3">
            <a:extLst>
              <a:ext uri="{FF2B5EF4-FFF2-40B4-BE49-F238E27FC236}">
                <a16:creationId xmlns:a16="http://schemas.microsoft.com/office/drawing/2014/main" id="{4992A067-7034-7C79-2F08-9D380852C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2875"/>
            <a:ext cx="8228013" cy="4592638"/>
          </a:xfrm>
        </p:spPr>
        <p:txBody>
          <a:bodyPr/>
          <a:lstStyle/>
          <a:p>
            <a:pPr marL="109537" indent="0" eaLnBrk="1" hangingPunct="1">
              <a:buFont typeface="Wingdings 3" panose="05040102010807070707" pitchFamily="18" charset="2"/>
              <a:buNone/>
              <a:defRPr/>
            </a:pPr>
            <a:r>
              <a:rPr lang="cy-GB" altLang="en-US" sz="2200" b="1" dirty="0"/>
              <a:t>Tasg 2 - Arsylwi ymarfer</a:t>
            </a:r>
            <a:endParaRPr lang="en-GB" altLang="en-US" sz="22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Sicrhewch fod y cyflwyniad yn rhoi gwybodaeth glir am y sefyllfa e.e. oedran, ethnigrwydd, rhyw, angen ieithyddol </a:t>
            </a:r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Adfyfyriwch yn glir ar ddulliau cyfathrebu, moeseg a gwerthoedd ac o ddefnyddio dull sy’n canolbwyntio ar yr unigolyn </a:t>
            </a:r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Cyfeiriwch at Gôd Ymarfer Proffesiynol (nid oes angen nodi pob pwynt e.e. 1.2, 1.3; cyfeiriwch at y ddogfen yn unig (Gofal Cymdeithasol Cymru, 2017)</a:t>
            </a:r>
            <a:endParaRPr lang="en-GB" altLang="en-US" sz="20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Cofiwch adfyfyrio yng nghyd-destun Cymru a phwysleisiwch y ‘Cynnig Rhagweithiol’ a chyfeirio at Mwy na Geiriau (Llywodraeth Cymru 2012) </a:t>
            </a:r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Gwyliwch y fideos "Mwy na Geiriau". Dylai hyn lywio adfyfyrdod y dysgwr</a:t>
            </a:r>
            <a:endParaRPr lang="en-GB" altLang="en-US" sz="20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endParaRPr lang="en-GB" altLang="en-US" dirty="0"/>
          </a:p>
        </p:txBody>
      </p:sp>
      <p:sp>
        <p:nvSpPr>
          <p:cNvPr id="36866" name="Title 2">
            <a:extLst>
              <a:ext uri="{FF2B5EF4-FFF2-40B4-BE49-F238E27FC236}">
                <a16:creationId xmlns:a16="http://schemas.microsoft.com/office/drawing/2014/main" id="{EAB3704F-AD74-C56E-A96C-E6C890B052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576" y="395288"/>
            <a:ext cx="7723262" cy="80168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br>
              <a:rPr lang="cy-GB" altLang="en-US" dirty="0"/>
            </a:br>
            <a:br>
              <a:rPr lang="cy-GB" altLang="en-US" dirty="0"/>
            </a:br>
            <a:r>
              <a:rPr lang="cy-GB" altLang="en-US" dirty="0"/>
              <a:t>Rhestr wirio</a:t>
            </a:r>
            <a:br>
              <a:rPr lang="en-GB" altLang="en-US" dirty="0"/>
            </a:br>
            <a:br>
              <a:rPr lang="en-GB" altLang="en-US" dirty="0"/>
            </a:br>
            <a:endParaRPr lang="en-GB" altLang="en-US" dirty="0"/>
          </a:p>
        </p:txBody>
      </p:sp>
      <p:sp>
        <p:nvSpPr>
          <p:cNvPr id="62467" name="Date Placeholder 1">
            <a:extLst>
              <a:ext uri="{FF2B5EF4-FFF2-40B4-BE49-F238E27FC236}">
                <a16:creationId xmlns:a16="http://schemas.microsoft.com/office/drawing/2014/main" id="{F03D885F-7232-CB21-4B5F-79C80F98224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CBE3DCA3-2E16-F44B-BC36-3957BBDD3008}" type="datetime1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10/11/23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Content Placeholder 3">
            <a:extLst>
              <a:ext uri="{FF2B5EF4-FFF2-40B4-BE49-F238E27FC236}">
                <a16:creationId xmlns:a16="http://schemas.microsoft.com/office/drawing/2014/main" id="{45E1BDDF-E599-0DBB-28C0-FB5EBED4D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543550"/>
          </a:xfrm>
        </p:spPr>
        <p:txBody>
          <a:bodyPr/>
          <a:lstStyle/>
          <a:p>
            <a:pPr marL="109537" indent="0" eaLnBrk="1" hangingPunct="1">
              <a:buFont typeface="Wingdings 3" panose="05040102010807070707" pitchFamily="18" charset="2"/>
              <a:buNone/>
              <a:defRPr/>
            </a:pPr>
            <a:r>
              <a:rPr lang="cy-GB" altLang="en-US" sz="2000" b="1" dirty="0"/>
              <a:t>Tasg 3 </a:t>
            </a:r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Dylai'r cyflwyniadau roi gwybodaeth glir am y sefyllfa e.e. oedran, ethnigrwydd, rhyw, yr iaith a siaredir ac ati, a nodi'r ddeddfwriaeth berthnasol a fydd yn cael ei thrafod.</a:t>
            </a:r>
            <a:endParaRPr lang="en-GB" altLang="en-US" sz="20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Cyfeiriwch yn glir at y ddeddfwriaeth berthnasol o ran </a:t>
            </a:r>
            <a:r>
              <a:rPr lang="cy-GB" altLang="en-US" sz="2000" b="1" dirty="0"/>
              <a:t>diogelu (gan gynnwys </a:t>
            </a:r>
            <a:r>
              <a:rPr lang="cy-GB" altLang="en-US" sz="2000" b="1" i="1" dirty="0"/>
              <a:t>Cymru o fewn y Deyrnas Unedig, yr Undeb Ewropeaidd (UE) a’r tu allan i’r UE</a:t>
            </a:r>
            <a:r>
              <a:rPr lang="cy-GB" altLang="en-US" sz="2000" b="1" dirty="0"/>
              <a:t>  </a:t>
            </a:r>
            <a:r>
              <a:rPr lang="cy-GB" altLang="en-US" sz="2000" dirty="0"/>
              <a:t>ac adfyfyriwch arni</a:t>
            </a:r>
            <a:endParaRPr lang="en-GB" altLang="en-US" sz="20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Penderfynwch beth yw rôl y dysgwr yn y mater diogelu</a:t>
            </a:r>
            <a:endParaRPr lang="en-GB" altLang="en-US" sz="20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Adfyfyriwch ar y tri canlyniad dysgu (gweler atodiad 4)</a:t>
            </a:r>
            <a:endParaRPr lang="en-GB" altLang="en-US" sz="20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Mae'n bwysig adfyfyrio a pheidio â rhoi gormod o fanylion</a:t>
            </a:r>
            <a:endParaRPr lang="en-GB" altLang="en-US" sz="20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Adfyfyriwch ar y "</a:t>
            </a:r>
            <a:r>
              <a:rPr lang="cy-GB" altLang="en-US" sz="2000" b="1" dirty="0"/>
              <a:t>theorïau</a:t>
            </a:r>
            <a:r>
              <a:rPr lang="cy-GB" altLang="en-US" sz="2000" dirty="0"/>
              <a:t>"; mae hyn yn awgrymu mwy nag un, sicrhewch fod theorïau'n cael eu cyfeirnodi'n gywir</a:t>
            </a:r>
            <a:endParaRPr lang="en-GB" altLang="en-US" sz="20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r>
              <a:rPr lang="cy-GB" altLang="en-US" sz="2000" dirty="0"/>
              <a:t>Trafodwch y byrddau diogelu a hyd a lled y gwaith yng Nghymru</a:t>
            </a:r>
            <a:endParaRPr lang="en-GB" altLang="en-US" sz="2000" dirty="0"/>
          </a:p>
        </p:txBody>
      </p:sp>
      <p:sp>
        <p:nvSpPr>
          <p:cNvPr id="37890" name="Title 2">
            <a:extLst>
              <a:ext uri="{FF2B5EF4-FFF2-40B4-BE49-F238E27FC236}">
                <a16:creationId xmlns:a16="http://schemas.microsoft.com/office/drawing/2014/main" id="{76FAE765-0BCB-A661-3D08-1C2EC0D901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32657"/>
            <a:ext cx="8228013" cy="648071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br>
              <a:rPr lang="cy-GB" altLang="en-US" sz="3600" dirty="0"/>
            </a:br>
            <a:r>
              <a:rPr lang="cy-GB" altLang="en-US" sz="3600" dirty="0"/>
              <a:t>Rhestr wirio</a:t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63491" name="Date Placeholder 1">
            <a:extLst>
              <a:ext uri="{FF2B5EF4-FFF2-40B4-BE49-F238E27FC236}">
                <a16:creationId xmlns:a16="http://schemas.microsoft.com/office/drawing/2014/main" id="{0BB9CA4F-C1BE-9E44-5736-3543D234CD4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E838FDEE-C615-8949-8934-13A755A54A17}" type="datetime1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10/11/23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Content Placeholder 2">
            <a:extLst>
              <a:ext uri="{FF2B5EF4-FFF2-40B4-BE49-F238E27FC236}">
                <a16:creationId xmlns:a16="http://schemas.microsoft.com/office/drawing/2014/main" id="{646F3D33-D9A2-EEC0-BF38-E2840D8D2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810125"/>
          </a:xfrm>
        </p:spPr>
        <p:txBody>
          <a:bodyPr/>
          <a:lstStyle/>
          <a:p>
            <a:pPr marL="109537" indent="0" eaLnBrk="1" hangingPunct="1">
              <a:buFont typeface="Wingdings 3" pitchFamily="2" charset="2"/>
              <a:buNone/>
              <a:defRPr/>
            </a:pPr>
            <a:r>
              <a:rPr lang="cy-GB" altLang="en-US" dirty="0"/>
              <a:t>Tasg 4</a:t>
            </a:r>
            <a:endParaRPr lang="en-GB" altLang="en-US" dirty="0"/>
          </a:p>
          <a:p>
            <a:pPr eaLnBrk="1" hangingPunct="1">
              <a:defRPr/>
            </a:pPr>
            <a:r>
              <a:rPr lang="cy-GB" altLang="en-US" dirty="0"/>
              <a:t>Sicrhewch fod y gwaith yn seiliedig ar faes nad yw'n brif faes gwaith i'r dysgwr, e.e. os yw tasg 3 yn seiliedig ar achos diogelu plentyn, rhaid i tasg 4 drafod diogelu oedolion, ac i'r gwrthwyneb</a:t>
            </a:r>
            <a:endParaRPr lang="en-GB" altLang="en-US" dirty="0"/>
          </a:p>
          <a:p>
            <a:pPr eaLnBrk="1" hangingPunct="1">
              <a:defRPr/>
            </a:pPr>
            <a:r>
              <a:rPr lang="cy-GB" altLang="en-US" dirty="0"/>
              <a:t>Pwysleisiwch y gwahaniaethau rhwng diogelu plant a diogelu oedolion </a:t>
            </a:r>
            <a:endParaRPr lang="en-GB" altLang="en-US" dirty="0"/>
          </a:p>
          <a:p>
            <a:pPr marL="109537" indent="0" eaLnBrk="1" hangingPunct="1">
              <a:buFont typeface="Wingdings 3" pitchFamily="2" charset="2"/>
              <a:buNone/>
              <a:defRPr/>
            </a:pPr>
            <a:r>
              <a:rPr lang="cy-GB" altLang="en-US" b="1" dirty="0"/>
              <a:t>Rhaid cynnwys cyfeirnodau academaidd ym mhob adran; dylai hynny gynnwys, lle bo'n berthnasol, ymchwil academaidd diweddar.  </a:t>
            </a:r>
            <a:endParaRPr lang="en-GB" altLang="en-US" b="1" dirty="0"/>
          </a:p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39938" name="Title 1">
            <a:extLst>
              <a:ext uri="{FF2B5EF4-FFF2-40B4-BE49-F238E27FC236}">
                <a16:creationId xmlns:a16="http://schemas.microsoft.com/office/drawing/2014/main" id="{A237932B-A10D-02E5-38DF-2AB2B6AD58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7513" y="2794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br>
              <a:rPr lang="cy-GB" altLang="en-US" sz="3600" dirty="0"/>
            </a:br>
            <a:r>
              <a:rPr lang="cy-GB" altLang="en-US" sz="3600" dirty="0"/>
              <a:t>Rhestr wirio</a:t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65539" name="Date Placeholder 3">
            <a:extLst>
              <a:ext uri="{FF2B5EF4-FFF2-40B4-BE49-F238E27FC236}">
                <a16:creationId xmlns:a16="http://schemas.microsoft.com/office/drawing/2014/main" id="{6183A9A4-8BD2-3F91-C95F-C7B8AD2E470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fld id="{D7B25A59-64A7-8D41-9524-8564530D445C}" type="datetime1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/>
              <a:t>10/11/23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>
            <a:extLst>
              <a:ext uri="{FF2B5EF4-FFF2-40B4-BE49-F238E27FC236}">
                <a16:creationId xmlns:a16="http://schemas.microsoft.com/office/drawing/2014/main" id="{CFE9A470-8B02-1122-B571-2C01BE931E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027112"/>
            <a:ext cx="8229600" cy="5210176"/>
          </a:xfrm>
          <a:prstGeom prst="rect">
            <a:avLst/>
          </a:prstGeom>
          <a:noFill/>
          <a:ln>
            <a:noFill/>
          </a:ln>
          <a:effectLst/>
        </p:spPr>
        <p:txBody>
          <a:bodyPr lIns="45720" tIns="46800" rIns="45720" bIns="46800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7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cs typeface="WenQuanYi Zen Hei Sharp" charset="0"/>
              </a:defRPr>
            </a:lvl9pPr>
          </a:lstStyle>
          <a:p>
            <a:pPr>
              <a:buClrTx/>
              <a:buSzPct val="68000"/>
              <a:buFontTx/>
              <a:buNone/>
              <a:defRPr/>
            </a:pPr>
            <a:r>
              <a:rPr lang="en-US" altLang="en-US" sz="2000" b="1" dirty="0">
                <a:latin typeface="+mj-lt"/>
                <a:ea typeface="+mn-ea"/>
              </a:rPr>
              <a:t>Cyfrinachedd</a:t>
            </a:r>
          </a:p>
          <a:p>
            <a:pPr>
              <a:buClrTx/>
              <a:buSzPct val="68000"/>
              <a:buFontTx/>
              <a:buNone/>
              <a:defRPr/>
            </a:pPr>
            <a:r>
              <a:rPr lang="en-US" altLang="en-US" sz="2000" dirty="0" err="1">
                <a:latin typeface="+mj-lt"/>
                <a:ea typeface="+mn-ea"/>
              </a:rPr>
              <a:t>Mae'n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bwysig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nad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oes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modd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adnabod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unrhyw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unigolyn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yn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uniongyrchol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neu'n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anuniongyrchol</a:t>
            </a:r>
            <a:r>
              <a:rPr lang="en-US" altLang="en-US" sz="2000" dirty="0">
                <a:latin typeface="+mj-lt"/>
                <a:ea typeface="+mn-ea"/>
              </a:rPr>
              <a:t>, </a:t>
            </a:r>
            <a:r>
              <a:rPr lang="en-US" altLang="en-US" sz="2000" dirty="0" err="1">
                <a:latin typeface="+mj-lt"/>
                <a:ea typeface="+mn-ea"/>
              </a:rPr>
              <a:t>o'r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wybodaeth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sydd</a:t>
            </a:r>
            <a:r>
              <a:rPr lang="en-US" altLang="en-US" sz="2000" dirty="0">
                <a:latin typeface="+mj-lt"/>
                <a:ea typeface="+mn-ea"/>
              </a:rPr>
              <a:t> </a:t>
            </a:r>
            <a:r>
              <a:rPr lang="en-US" altLang="en-US" sz="2000" dirty="0" err="1">
                <a:latin typeface="+mj-lt"/>
                <a:ea typeface="+mn-ea"/>
              </a:rPr>
              <a:t>yn</a:t>
            </a:r>
            <a:r>
              <a:rPr lang="en-US" altLang="en-US" sz="2000" dirty="0">
                <a:latin typeface="+mj-lt"/>
                <a:ea typeface="+mn-ea"/>
              </a:rPr>
              <a:t> y </a:t>
            </a:r>
            <a:r>
              <a:rPr lang="en-US" altLang="en-US" sz="2000" dirty="0" err="1">
                <a:latin typeface="+mj-lt"/>
                <a:ea typeface="+mn-ea"/>
              </a:rPr>
              <a:t>portffolio</a:t>
            </a:r>
            <a:r>
              <a:rPr lang="en-US" altLang="en-US" sz="2000" dirty="0">
                <a:latin typeface="+mj-lt"/>
                <a:ea typeface="+mn-ea"/>
              </a:rPr>
              <a:t>. </a:t>
            </a:r>
          </a:p>
          <a:p>
            <a:pPr marL="342900" indent="-342900">
              <a:buClrTx/>
              <a:buSzPct val="68000"/>
              <a:buFont typeface="Arial" panose="020B0604020202020204" pitchFamily="34" charset="0"/>
              <a:buChar char="•"/>
              <a:defRPr/>
            </a:pPr>
            <a:r>
              <a:rPr lang="en-US" altLang="en-US" sz="2000" b="1" dirty="0" err="1">
                <a:latin typeface="+mj-lt"/>
                <a:ea typeface="+mn-ea"/>
              </a:rPr>
              <a:t>Rhaid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i</a:t>
            </a:r>
            <a:r>
              <a:rPr lang="en-US" altLang="en-US" sz="2000" b="1" dirty="0">
                <a:latin typeface="+mj-lt"/>
                <a:ea typeface="+mn-ea"/>
              </a:rPr>
              <a:t> chi </a:t>
            </a:r>
            <a:r>
              <a:rPr lang="en-US" altLang="en-US" sz="2000" b="1" dirty="0" err="1">
                <a:latin typeface="+mj-lt"/>
                <a:ea typeface="+mn-ea"/>
              </a:rPr>
              <a:t>gymryd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cyfrifoldeb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personol</a:t>
            </a:r>
            <a:r>
              <a:rPr lang="en-US" altLang="en-US" sz="2000" b="1" dirty="0">
                <a:latin typeface="+mj-lt"/>
                <a:ea typeface="+mn-ea"/>
              </a:rPr>
              <a:t> am </a:t>
            </a:r>
            <a:r>
              <a:rPr lang="en-US" altLang="en-US" sz="2000" b="1" dirty="0" err="1">
                <a:latin typeface="+mj-lt"/>
                <a:ea typeface="+mn-ea"/>
              </a:rPr>
              <a:t>gydymffurfio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â'r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gofynion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cyfrinachedd</a:t>
            </a:r>
            <a:r>
              <a:rPr lang="en-US" altLang="en-US" sz="2000" b="1" dirty="0">
                <a:latin typeface="+mj-lt"/>
                <a:ea typeface="+mn-ea"/>
              </a:rPr>
              <a:t> a </a:t>
            </a:r>
            <a:r>
              <a:rPr lang="en-US" altLang="en-US" sz="2000" b="1" dirty="0" err="1">
                <a:latin typeface="+mj-lt"/>
                <a:ea typeface="+mn-ea"/>
              </a:rPr>
              <a:t>pheidio</a:t>
            </a:r>
            <a:r>
              <a:rPr lang="en-US" altLang="en-US" sz="2000" b="1" dirty="0">
                <a:latin typeface="+mj-lt"/>
                <a:ea typeface="+mn-ea"/>
              </a:rPr>
              <a:t> â </a:t>
            </a:r>
            <a:r>
              <a:rPr lang="en-US" altLang="en-US" sz="2000" b="1" dirty="0" err="1">
                <a:latin typeface="+mj-lt"/>
                <a:ea typeface="+mn-ea"/>
              </a:rPr>
              <a:t>dibynnu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ar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bobl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eraill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i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ganfod</a:t>
            </a:r>
            <a:r>
              <a:rPr lang="en-US" altLang="en-US" sz="2000" b="1" dirty="0">
                <a:latin typeface="+mj-lt"/>
                <a:ea typeface="+mn-ea"/>
              </a:rPr>
              <a:t> a </a:t>
            </a:r>
            <a:r>
              <a:rPr lang="en-US" altLang="en-US" sz="2000" b="1" dirty="0" err="1">
                <a:latin typeface="+mj-lt"/>
                <a:ea typeface="+mn-ea"/>
              </a:rPr>
              <a:t>yw'r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gofynion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wedi'u</a:t>
            </a:r>
            <a:r>
              <a:rPr lang="en-US" altLang="en-US" sz="2000" b="1" dirty="0">
                <a:latin typeface="+mj-lt"/>
                <a:ea typeface="+mn-ea"/>
              </a:rPr>
              <a:t> </a:t>
            </a:r>
            <a:r>
              <a:rPr lang="en-US" altLang="en-US" sz="2000" b="1" dirty="0" err="1">
                <a:latin typeface="+mj-lt"/>
                <a:ea typeface="+mn-ea"/>
              </a:rPr>
              <a:t>torri</a:t>
            </a:r>
            <a:r>
              <a:rPr lang="en-US" altLang="en-US" sz="2000" b="1" dirty="0">
                <a:latin typeface="+mj-lt"/>
                <a:ea typeface="+mn-ea"/>
              </a:rPr>
              <a:t>.</a:t>
            </a:r>
          </a:p>
          <a:p>
            <a:pPr>
              <a:buClrTx/>
              <a:buSzPct val="68000"/>
              <a:buFontTx/>
              <a:buNone/>
              <a:defRPr/>
            </a:pPr>
            <a:r>
              <a:rPr lang="en-GB" sz="2000" b="1" dirty="0" err="1">
                <a:solidFill>
                  <a:schemeClr val="tx1"/>
                </a:solidFill>
                <a:latin typeface="+mj-lt"/>
                <a:ea typeface="+mn-ea"/>
              </a:rPr>
              <a:t>Llên-ladrad</a:t>
            </a:r>
            <a:endParaRPr lang="en-GB" sz="2000" b="1" dirty="0">
              <a:solidFill>
                <a:schemeClr val="tx1"/>
              </a:solidFill>
              <a:latin typeface="+mj-lt"/>
              <a:ea typeface="+mn-ea"/>
            </a:endParaRPr>
          </a:p>
          <a:p>
            <a:pPr>
              <a:lnSpc>
                <a:spcPct val="80000"/>
              </a:lnSpc>
              <a:buSzPct val="68000"/>
              <a:defRPr/>
            </a:pP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Byddwch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yn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ymwybodol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y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dylech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; </a:t>
            </a:r>
          </a:p>
          <a:p>
            <a:pPr marL="363538" indent="-255588">
              <a:lnSpc>
                <a:spcPct val="80000"/>
              </a:lnSpc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Gydnabod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unrhyw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waith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gan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bobl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eraill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gyda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chyfeiriadau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addas</a:t>
            </a:r>
          </a:p>
          <a:p>
            <a:pPr marL="363538" indent="-255588">
              <a:lnSpc>
                <a:spcPct val="80000"/>
              </a:lnSpc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Ni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ddylech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: </a:t>
            </a:r>
          </a:p>
          <a:p>
            <a:pPr marL="363538" indent="-255588">
              <a:lnSpc>
                <a:spcPct val="80000"/>
              </a:lnSpc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Lên-ladrata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unrhyw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waith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blaenorol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a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gyflwynwyd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gennych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,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e.e.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o'ch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gradd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gwaith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cymdeithasol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; </a:t>
            </a:r>
          </a:p>
          <a:p>
            <a:pPr marL="363538" indent="-255588">
              <a:lnSpc>
                <a:spcPct val="80000"/>
              </a:lnSpc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Defnyddio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portffolio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unrhyw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ddysgwr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arall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fel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canllaw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,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na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chopïo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unrhyw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ran o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bortffolio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dysgwr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arall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;</a:t>
            </a:r>
          </a:p>
          <a:p>
            <a:pPr marL="363538" indent="-255588">
              <a:lnSpc>
                <a:spcPct val="80000"/>
              </a:lnSpc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Y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brif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reol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yw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"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Os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nad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ydych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yn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sicr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–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defnyddiwch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 </a:t>
            </a:r>
            <a:r>
              <a:rPr lang="en-US" altLang="en-US" sz="2000" dirty="0" err="1">
                <a:solidFill>
                  <a:srgbClr val="464646"/>
                </a:solidFill>
                <a:latin typeface="+mj-lt"/>
                <a:ea typeface="+mn-ea"/>
              </a:rPr>
              <a:t>gyfeiriadau</a:t>
            </a:r>
            <a:r>
              <a:rPr lang="en-US" altLang="en-US" sz="2000" dirty="0">
                <a:solidFill>
                  <a:srgbClr val="464646"/>
                </a:solidFill>
                <a:latin typeface="+mj-lt"/>
                <a:ea typeface="+mn-ea"/>
              </a:rPr>
              <a:t>" </a:t>
            </a:r>
          </a:p>
          <a:p>
            <a:pPr>
              <a:buClrTx/>
              <a:buSzPct val="68000"/>
              <a:buFontTx/>
              <a:buNone/>
              <a:defRPr/>
            </a:pPr>
            <a:endParaRPr lang="en-US" altLang="en-US" sz="1800" dirty="0">
              <a:latin typeface="Arial" panose="020B0604020202020204" pitchFamily="34" charset="0"/>
              <a:ea typeface="+mn-ea"/>
            </a:endParaRPr>
          </a:p>
        </p:txBody>
      </p:sp>
      <p:sp>
        <p:nvSpPr>
          <p:cNvPr id="67586" name="Text Box 3">
            <a:extLst>
              <a:ext uri="{FF2B5EF4-FFF2-40B4-BE49-F238E27FC236}">
                <a16:creationId xmlns:a16="http://schemas.microsoft.com/office/drawing/2014/main" id="{0602C896-0033-5916-0022-049BE2AA1E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3B36B9-B668-60CE-249B-53D60F6781E2}"/>
              </a:ext>
            </a:extLst>
          </p:cNvPr>
          <p:cNvSpPr txBox="1"/>
          <p:nvPr/>
        </p:nvSpPr>
        <p:spPr>
          <a:xfrm>
            <a:off x="417513" y="282575"/>
            <a:ext cx="82296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       </a:t>
            </a:r>
            <a:r>
              <a:rPr lang="en-GB" sz="3200" dirty="0">
                <a:solidFill>
                  <a:schemeClr val="tx1"/>
                </a:solidFill>
                <a:latin typeface="+mj-lt"/>
                <a:ea typeface="+mn-ea"/>
              </a:rPr>
              <a:t>Pwysigrwydd Cyfrinachedd</a:t>
            </a:r>
          </a:p>
        </p:txBody>
      </p:sp>
      <p:pic>
        <p:nvPicPr>
          <p:cNvPr id="67588" name="Picture 3">
            <a:extLst>
              <a:ext uri="{FF2B5EF4-FFF2-40B4-BE49-F238E27FC236}">
                <a16:creationId xmlns:a16="http://schemas.microsoft.com/office/drawing/2014/main" id="{B608DFF4-7BBA-43CA-7FC8-80D1F100E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1728788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itl 2">
            <a:extLst>
              <a:ext uri="{FF2B5EF4-FFF2-40B4-BE49-F238E27FC236}">
                <a16:creationId xmlns:a16="http://schemas.microsoft.com/office/drawing/2014/main" id="{B287568B-421E-33F0-3052-ED4E99C8A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513" y="404664"/>
            <a:ext cx="8229600" cy="63567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y-GB" dirty="0"/>
              <a:t>Y Broses Gyflwyno</a:t>
            </a:r>
            <a:br>
              <a:rPr lang="cy-GB" dirty="0"/>
            </a:br>
            <a:r>
              <a:rPr lang="en-GB" sz="2200" b="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Mae 2 </a:t>
            </a:r>
            <a:r>
              <a:rPr lang="en-GB" sz="2200" b="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bwynt</a:t>
            </a:r>
            <a:r>
              <a:rPr lang="en-GB" sz="2200" b="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b="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cyflwyno</a:t>
            </a:r>
            <a:r>
              <a:rPr lang="en-GB" sz="2200" b="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b="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2200" b="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b="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2200" b="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b="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eich</a:t>
            </a:r>
            <a:r>
              <a:rPr lang="en-GB" sz="2200" b="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b="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portffolio</a:t>
            </a:r>
            <a:r>
              <a:rPr lang="en-GB" sz="2200" b="0" kern="0" dirty="0">
                <a:solidFill>
                  <a:srgbClr val="549E39"/>
                </a:solidFill>
                <a:effectLst/>
                <a:latin typeface="Wingdings 3" pitchFamily="2" charset="2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en-GB" sz="2200" b="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y-GB" sz="2200" b="0" dirty="0"/>
          </a:p>
        </p:txBody>
      </p:sp>
      <p:sp>
        <p:nvSpPr>
          <p:cNvPr id="2" name="Dalfan Cynnwys 1">
            <a:extLst>
              <a:ext uri="{FF2B5EF4-FFF2-40B4-BE49-F238E27FC236}">
                <a16:creationId xmlns:a16="http://schemas.microsoft.com/office/drawing/2014/main" id="{CC918841-B4F7-347C-11CA-271B86FDCAEA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24082" y="1190331"/>
            <a:ext cx="4867997" cy="5263005"/>
          </a:xfrm>
        </p:spPr>
        <p:txBody>
          <a:bodyPr/>
          <a:lstStyle/>
          <a:p>
            <a:pPr fontAlgn="base"/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Cyflwyniadau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Brifysgol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drwy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Moodle.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Font typeface="Wingdings" pitchFamily="2" charset="2"/>
              <a:buChar char=""/>
            </a:pP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Cyflwynwch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llwythwch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portffolio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drwy’ch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cyfrif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Moodle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dyddiad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terfyn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amser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Font typeface="Wingdings" pitchFamily="2" charset="2"/>
              <a:buChar char=""/>
            </a:pP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Mae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chi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cyflwyno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bob un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5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elfen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tasgau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portffolio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linc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briodol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Turnitin.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Font typeface="Wingdings" pitchFamily="2" charset="2"/>
              <a:buChar char=""/>
            </a:pP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ddylai’r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adran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pwynt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cyflwyno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olaf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tasg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5)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gynnwys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rhestr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cyfeiriadau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dyddiadau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gweithdai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adroddiad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mentor,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manylion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dysgwr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llofnodion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gwiriad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rheolwr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llinell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ogystal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â’r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cytundeb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dysgu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Font typeface="Wingdings" pitchFamily="2" charset="2"/>
              <a:buChar char=""/>
            </a:pP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Sicrhewch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gwaith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ysgrifenedig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adrannau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2-7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dilyn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canllawiau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ynghylch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cyfrinachedd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Font typeface="Wingdings" pitchFamily="2" charset="2"/>
              <a:buChar char=""/>
            </a:pP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ofynnir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am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enw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ffeil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Turnitin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nodwch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Enw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a’ch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Rhif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Myfyriwr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Font typeface="Wingdings" pitchFamily="2" charset="2"/>
              <a:buChar char=""/>
            </a:pPr>
            <a:r>
              <a:rPr lang="en-GB" sz="16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Nid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oes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cynnwys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llofnodion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eich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cyflwyniad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i’r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6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Brifysgol</a:t>
            </a:r>
            <a:r>
              <a:rPr lang="en-GB" sz="16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 3" panose="05040102010807070707" pitchFamily="18" charset="2"/>
              <a:buChar char=""/>
              <a:defRPr/>
            </a:pPr>
            <a:endParaRPr lang="cy-GB" sz="1600" dirty="0"/>
          </a:p>
          <a:p>
            <a:pPr>
              <a:buFont typeface="Wingdings 3" panose="05040102010807070707" pitchFamily="18" charset="2"/>
              <a:buChar char=""/>
              <a:defRPr/>
            </a:pPr>
            <a:endParaRPr lang="cy-GB" sz="2000" dirty="0"/>
          </a:p>
          <a:p>
            <a:pPr>
              <a:buFont typeface="Wingdings 3" panose="05040102010807070707" pitchFamily="18" charset="2"/>
              <a:buChar char=""/>
              <a:defRPr/>
            </a:pPr>
            <a:endParaRPr lang="cy-GB" sz="2000" dirty="0"/>
          </a:p>
          <a:p>
            <a:pPr marL="109537" indent="0">
              <a:buFont typeface="Wingdings 3" panose="05040102010807070707" pitchFamily="18" charset="2"/>
              <a:buNone/>
              <a:defRPr/>
            </a:pPr>
            <a:endParaRPr lang="cy-GB" sz="2000" dirty="0"/>
          </a:p>
          <a:p>
            <a:pPr eaLnBrk="1" hangingPunct="1">
              <a:buFont typeface="Wingdings 3" panose="05040102010807070707" pitchFamily="18" charset="2"/>
              <a:buChar char=""/>
              <a:defRPr/>
            </a:pPr>
            <a:endParaRPr lang="cy-GB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C63BC66-BE65-5642-E354-D973634A75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292079" y="1190331"/>
            <a:ext cx="3707904" cy="4478338"/>
          </a:xfrm>
        </p:spPr>
        <p:txBody>
          <a:bodyPr/>
          <a:lstStyle/>
          <a:p>
            <a:pPr marL="109537" indent="0">
              <a:buFont typeface="Wingdings 3" panose="05040102010807070707" pitchFamily="18" charset="2"/>
              <a:buNone/>
              <a:defRPr/>
            </a:pPr>
            <a:r>
              <a:rPr lang="cy-GB" sz="1600" b="1" dirty="0"/>
              <a:t>Cyflwyno i’r Awdurdod Lleol drwy e-bost i’ch cydlynydd hyfforddi penodedig / rheolwr</a:t>
            </a:r>
          </a:p>
          <a:p>
            <a:pPr>
              <a:buFont typeface="Wingdings 3" panose="05040102010807070707" pitchFamily="18" charset="2"/>
              <a:buChar char=""/>
              <a:defRPr/>
            </a:pPr>
            <a:r>
              <a:rPr lang="cy-GB" sz="1600" dirty="0"/>
              <a:t>Cyflwynwch </a:t>
            </a:r>
            <a:r>
              <a:rPr lang="cy-GB" sz="1600" b="1" dirty="0"/>
              <a:t>PDF</a:t>
            </a:r>
            <a:r>
              <a:rPr lang="cy-GB" sz="1600" dirty="0"/>
              <a:t> o’r portffolio cyflawn wedi’i gwblhau cyn y dyddiad/amser terfyn i gyfeiriad e-bost awdurdod lleol penodedig eich cydlynydd hyfforddi. </a:t>
            </a:r>
          </a:p>
          <a:p>
            <a:pPr>
              <a:buFont typeface="Wingdings 3" panose="05040102010807070707" pitchFamily="18" charset="2"/>
              <a:buChar char=""/>
              <a:defRPr/>
            </a:pPr>
            <a:r>
              <a:rPr lang="cy-GB" sz="1600" dirty="0"/>
              <a:t>Rhaid ei gyflwyno fel un ddogfen gyflawn a chynnwys copïau wedi’u sganio o bob llofnod gwreiddiol, neu lofnod electroneg gydag e-bost cadarnhau gan y rheolwr llinell </a:t>
            </a:r>
            <a:r>
              <a:rPr lang="cy-GB" sz="1600" b="1" dirty="0"/>
              <a:t>oni roddir cyfarwyddiadau eraill i chi.</a:t>
            </a:r>
            <a:r>
              <a:rPr lang="cy-GB" sz="1600" dirty="0"/>
              <a:t> (Gosodwch y tudalennau wedi’u sganio / llofnodion yn yr adrannau perthnasol). </a:t>
            </a:r>
          </a:p>
          <a:p>
            <a:pPr marL="109537" indent="0">
              <a:buFont typeface="Wingdings 3" pitchFamily="2" charset="2"/>
              <a:buNone/>
              <a:defRPr/>
            </a:pPr>
            <a:endParaRPr lang="en-US" dirty="0"/>
          </a:p>
        </p:txBody>
      </p:sp>
      <p:sp>
        <p:nvSpPr>
          <p:cNvPr id="56324" name="Dalfan Dyddiad 3">
            <a:extLst>
              <a:ext uri="{FF2B5EF4-FFF2-40B4-BE49-F238E27FC236}">
                <a16:creationId xmlns:a16="http://schemas.microsoft.com/office/drawing/2014/main" id="{F8000649-98D4-8BA0-3B52-0D3BD52B2A3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BCF0804B-E1FA-EF4F-A1AA-CB7951251D80}" type="datetime1">
              <a:rPr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10/11/23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ext Box 2">
            <a:extLst>
              <a:ext uri="{FF2B5EF4-FFF2-40B4-BE49-F238E27FC236}">
                <a16:creationId xmlns:a16="http://schemas.microsoft.com/office/drawing/2014/main" id="{749F7AD6-96B1-608D-B9C8-32BDC1BA1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012825"/>
            <a:ext cx="7848600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pic>
        <p:nvPicPr>
          <p:cNvPr id="70658" name="Picture 3">
            <a:extLst>
              <a:ext uri="{FF2B5EF4-FFF2-40B4-BE49-F238E27FC236}">
                <a16:creationId xmlns:a16="http://schemas.microsoft.com/office/drawing/2014/main" id="{4C801833-E35A-BB4B-C35D-3F48922B9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313" y="4708525"/>
            <a:ext cx="2276475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8" name="Text Box 5">
            <a:extLst>
              <a:ext uri="{FF2B5EF4-FFF2-40B4-BE49-F238E27FC236}">
                <a16:creationId xmlns:a16="http://schemas.microsoft.com/office/drawing/2014/main" id="{85DFEE57-494B-28DB-AD92-B409A702F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90600"/>
            <a:ext cx="8229600" cy="501650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63538" indent="-255588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9pPr>
          </a:lstStyle>
          <a:p>
            <a:pPr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400" dirty="0" err="1">
                <a:solidFill>
                  <a:srgbClr val="000000"/>
                </a:solidFill>
              </a:rPr>
              <a:t>Ydych</a:t>
            </a:r>
            <a:r>
              <a:rPr lang="en-US" altLang="en-US" sz="2400" dirty="0">
                <a:solidFill>
                  <a:srgbClr val="000000"/>
                </a:solidFill>
              </a:rPr>
              <a:t> chi </a:t>
            </a:r>
            <a:r>
              <a:rPr lang="en-US" altLang="en-US" sz="2400" dirty="0" err="1">
                <a:solidFill>
                  <a:srgbClr val="000000"/>
                </a:solidFill>
              </a:rPr>
              <a:t>wedi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trefnu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eich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dyddiau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astudio</a:t>
            </a:r>
            <a:r>
              <a:rPr lang="en-US" altLang="en-US" sz="2400" dirty="0">
                <a:solidFill>
                  <a:srgbClr val="000000"/>
                </a:solidFill>
              </a:rPr>
              <a:t>?</a:t>
            </a:r>
          </a:p>
          <a:p>
            <a:pPr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400" dirty="0" err="1">
                <a:solidFill>
                  <a:srgbClr val="000000"/>
                </a:solidFill>
              </a:rPr>
              <a:t>Mae'r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weithdrefn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ar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gyfer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amgylchiadau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esgusodol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wedi'i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chynnwys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yn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Llawlyfr</a:t>
            </a:r>
            <a:r>
              <a:rPr lang="en-US" altLang="en-US" sz="2400" dirty="0">
                <a:solidFill>
                  <a:srgbClr val="000000"/>
                </a:solidFill>
              </a:rPr>
              <a:t> y </a:t>
            </a:r>
            <a:r>
              <a:rPr lang="en-US" altLang="en-US" sz="2400" dirty="0" err="1">
                <a:solidFill>
                  <a:srgbClr val="000000"/>
                </a:solidFill>
              </a:rPr>
              <a:t>Rhaglen</a:t>
            </a:r>
            <a:r>
              <a:rPr lang="en-US" altLang="en-US" sz="2400" dirty="0">
                <a:solidFill>
                  <a:srgbClr val="000000"/>
                </a:solidFill>
              </a:rPr>
              <a:t> ac </a:t>
            </a:r>
            <a:r>
              <a:rPr lang="en-US" altLang="en-US" sz="2400" dirty="0" err="1">
                <a:solidFill>
                  <a:srgbClr val="000000"/>
                </a:solidFill>
              </a:rPr>
              <a:t>ar</a:t>
            </a:r>
            <a:r>
              <a:rPr lang="en-US" altLang="en-US" sz="2400" dirty="0">
                <a:solidFill>
                  <a:srgbClr val="000000"/>
                </a:solidFill>
              </a:rPr>
              <a:t> moodle </a:t>
            </a:r>
          </a:p>
          <a:p>
            <a:pPr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400" dirty="0" err="1">
                <a:solidFill>
                  <a:srgbClr val="000000"/>
                </a:solidFill>
              </a:rPr>
              <a:t>Cysylltwch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  <a:latin typeface="Calibri"/>
              </a:rPr>
              <a:t>â</a:t>
            </a:r>
            <a:r>
              <a:rPr lang="en-US" altLang="en-US" sz="2400" dirty="0" err="1">
                <a:solidFill>
                  <a:srgbClr val="000000"/>
                </a:solidFill>
              </a:rPr>
              <a:t>'r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adran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hyfforddi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os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ydych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yn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cael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problemau</a:t>
            </a:r>
            <a:endParaRPr lang="en-US" altLang="en-US" sz="2400" dirty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400" dirty="0" err="1">
                <a:solidFill>
                  <a:srgbClr val="000000"/>
                </a:solidFill>
              </a:rPr>
              <a:t>Cofiwch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lenwi</a:t>
            </a:r>
            <a:r>
              <a:rPr lang="en-US" altLang="en-US" sz="2400" dirty="0">
                <a:solidFill>
                  <a:srgbClr val="000000"/>
                </a:solidFill>
              </a:rPr>
              <a:t> a </a:t>
            </a:r>
            <a:r>
              <a:rPr lang="en-US" altLang="en-US" sz="2400" dirty="0" err="1">
                <a:solidFill>
                  <a:srgbClr val="000000"/>
                </a:solidFill>
              </a:rPr>
              <a:t>dychwelyd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yr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holiaduron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gwerthuso</a:t>
            </a:r>
            <a:r>
              <a:rPr lang="en-US" altLang="en-US" sz="2400" dirty="0">
                <a:solidFill>
                  <a:srgbClr val="000000"/>
                </a:solidFill>
              </a:rPr>
              <a:t> y </a:t>
            </a:r>
            <a:r>
              <a:rPr lang="en-US" altLang="en-US" sz="2400" dirty="0" err="1">
                <a:solidFill>
                  <a:srgbClr val="000000"/>
                </a:solidFill>
              </a:rPr>
              <a:t>byddwch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yn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eu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derbyn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wrth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i</a:t>
            </a:r>
            <a:r>
              <a:rPr lang="en-US" altLang="en-US" sz="2400" dirty="0">
                <a:solidFill>
                  <a:srgbClr val="000000"/>
                </a:solidFill>
              </a:rPr>
              <a:t> chi </a:t>
            </a:r>
            <a:r>
              <a:rPr lang="en-US" altLang="en-US" sz="2400" dirty="0" err="1">
                <a:solidFill>
                  <a:srgbClr val="000000"/>
                </a:solidFill>
              </a:rPr>
              <a:t>gwblhau'r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rhaglen</a:t>
            </a:r>
            <a:endParaRPr lang="en-US" altLang="en-US" sz="2400" dirty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Arial" charset="0"/>
              <a:buChar char="•"/>
              <a:defRPr/>
            </a:pPr>
            <a:r>
              <a:rPr lang="en-US" altLang="en-US" sz="2400" dirty="0" err="1">
                <a:solidFill>
                  <a:srgbClr val="000000"/>
                </a:solidFill>
              </a:rPr>
              <a:t>Peidiwch</a:t>
            </a:r>
            <a:r>
              <a:rPr lang="en-US" altLang="en-US" sz="2400" dirty="0">
                <a:solidFill>
                  <a:srgbClr val="000000"/>
                </a:solidFill>
              </a:rPr>
              <a:t> â </a:t>
            </a:r>
            <a:r>
              <a:rPr lang="en-US" altLang="en-US" sz="2400" dirty="0" err="1">
                <a:solidFill>
                  <a:srgbClr val="000000"/>
                </a:solidFill>
              </a:rPr>
              <a:t>gadael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  <a:r>
              <a:rPr lang="en-US" altLang="en-US" sz="2400" dirty="0" err="1">
                <a:solidFill>
                  <a:srgbClr val="000000"/>
                </a:solidFill>
              </a:rPr>
              <a:t>hyn</a:t>
            </a:r>
            <a:r>
              <a:rPr lang="en-US" altLang="en-US" sz="2400" dirty="0">
                <a:solidFill>
                  <a:srgbClr val="000000"/>
                </a:solidFill>
              </a:rPr>
              <a:t> tan y </a:t>
            </a:r>
            <a:r>
              <a:rPr lang="en-US" altLang="en-US" sz="2400" dirty="0" err="1">
                <a:solidFill>
                  <a:srgbClr val="000000"/>
                </a:solidFill>
              </a:rPr>
              <a:t>funud</a:t>
            </a:r>
            <a:r>
              <a:rPr lang="en-US" altLang="en-US" sz="2400" dirty="0">
                <a:solidFill>
                  <a:srgbClr val="000000"/>
                </a:solidFill>
              </a:rPr>
              <a:t> </a:t>
            </a:r>
          </a:p>
          <a:p>
            <a:pPr marL="107950" indent="0"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Times New Roman" pitchFamily="16" charset="0"/>
              <a:buNone/>
              <a:defRPr/>
            </a:pPr>
            <a:r>
              <a:rPr lang="en-US" altLang="en-US" sz="2400" b="1" dirty="0">
                <a:solidFill>
                  <a:srgbClr val="000000"/>
                </a:solidFill>
              </a:rPr>
              <a:t>   </a:t>
            </a:r>
            <a:r>
              <a:rPr lang="en-US" altLang="en-US" sz="2400" dirty="0" err="1">
                <a:solidFill>
                  <a:srgbClr val="000000"/>
                </a:solidFill>
                <a:latin typeface="+mj-lt"/>
              </a:rPr>
              <a:t>olaf</a:t>
            </a:r>
            <a:br>
              <a:rPr lang="en-US" altLang="en-US" sz="2700" dirty="0">
                <a:solidFill>
                  <a:srgbClr val="000000"/>
                </a:solidFill>
              </a:rPr>
            </a:br>
            <a:r>
              <a:rPr lang="en-US" altLang="en-US" sz="2400" b="1" kern="0" dirty="0" err="1">
                <a:solidFill>
                  <a:srgbClr val="464646"/>
                </a:solidFill>
                <a:latin typeface="Lucida Sans Unicode"/>
              </a:rPr>
              <a:t>Gweddill</a:t>
            </a:r>
            <a:r>
              <a:rPr lang="en-US" altLang="en-US" sz="2400" b="1" kern="0" dirty="0">
                <a:solidFill>
                  <a:srgbClr val="464646"/>
                </a:solidFill>
                <a:latin typeface="Lucida Sans Unicode"/>
              </a:rPr>
              <a:t> y </a:t>
            </a:r>
            <a:r>
              <a:rPr lang="en-US" altLang="en-US" sz="2400" b="1" kern="0" dirty="0" err="1">
                <a:solidFill>
                  <a:srgbClr val="464646"/>
                </a:solidFill>
                <a:latin typeface="Lucida Sans Unicode"/>
              </a:rPr>
              <a:t>dydd</a:t>
            </a:r>
            <a:endParaRPr lang="en-US" altLang="en-US" sz="2400" b="1" kern="0" dirty="0">
              <a:solidFill>
                <a:srgbClr val="464646"/>
              </a:solidFill>
              <a:latin typeface="Lucida Sans Unicode"/>
            </a:endParaRPr>
          </a:p>
          <a:p>
            <a:pPr>
              <a:defRPr/>
            </a:pPr>
            <a:r>
              <a:rPr lang="cy-GB" altLang="en-US" sz="2400" dirty="0">
                <a:solidFill>
                  <a:schemeClr val="tx1"/>
                </a:solidFill>
              </a:rPr>
              <a:t>Amser unigol gyda hyfforddwyr i drafod </a:t>
            </a:r>
          </a:p>
          <a:p>
            <a:pPr>
              <a:defRPr/>
            </a:pPr>
            <a:r>
              <a:rPr lang="cy-GB" altLang="en-US" sz="2400" dirty="0">
                <a:solidFill>
                  <a:schemeClr val="tx1"/>
                </a:solidFill>
              </a:rPr>
              <a:t>eich gwaith</a:t>
            </a:r>
            <a:endParaRPr lang="en-GB" altLang="en-US" sz="24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cy-GB" altLang="en-US" sz="2400" dirty="0">
                <a:solidFill>
                  <a:schemeClr val="tx1"/>
                </a:solidFill>
              </a:rPr>
              <a:t>Amser i weithio ar eich portffolios</a:t>
            </a:r>
            <a:endParaRPr lang="en-GB" altLang="en-US" sz="2400" dirty="0">
              <a:solidFill>
                <a:schemeClr val="tx1"/>
              </a:solidFill>
            </a:endParaRPr>
          </a:p>
          <a:p>
            <a:pPr marL="107950" indent="0"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Times New Roman" pitchFamily="16" charset="0"/>
              <a:buNone/>
              <a:defRPr/>
            </a:pPr>
            <a:endParaRPr lang="en-US" altLang="en-US" sz="2400" dirty="0">
              <a:solidFill>
                <a:srgbClr val="000000"/>
              </a:solidFill>
            </a:endParaRPr>
          </a:p>
        </p:txBody>
      </p:sp>
      <p:sp>
        <p:nvSpPr>
          <p:cNvPr id="70660" name="Text Box 6">
            <a:extLst>
              <a:ext uri="{FF2B5EF4-FFF2-40B4-BE49-F238E27FC236}">
                <a16:creationId xmlns:a16="http://schemas.microsoft.com/office/drawing/2014/main" id="{622A6407-7404-3770-C75C-682E431B9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8B44A1-72BB-8CD5-DB2B-59952A4FD742}"/>
              </a:ext>
            </a:extLst>
          </p:cNvPr>
          <p:cNvSpPr txBox="1"/>
          <p:nvPr/>
        </p:nvSpPr>
        <p:spPr>
          <a:xfrm>
            <a:off x="457200" y="282575"/>
            <a:ext cx="82296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GB" sz="4000" dirty="0">
                <a:solidFill>
                  <a:schemeClr val="tx1"/>
                </a:solidFill>
                <a:latin typeface="+mj-lt"/>
                <a:ea typeface="+mn-ea"/>
              </a:rPr>
              <a:t>                I </a:t>
            </a:r>
            <a:r>
              <a:rPr lang="en-GB" sz="4000" dirty="0" err="1">
                <a:solidFill>
                  <a:schemeClr val="tx1"/>
                </a:solidFill>
                <a:latin typeface="+mj-lt"/>
                <a:ea typeface="+mn-ea"/>
              </a:rPr>
              <a:t>Orffen</a:t>
            </a:r>
            <a:endParaRPr lang="en-GB" sz="4000" dirty="0">
              <a:solidFill>
                <a:schemeClr val="tx1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21063C8-2F39-4C89-98F5-1B2C8FDC83F6}" vid="{8CCD9A0A-AC9B-4F57-8631-F1C4B5334A6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1443</TotalTime>
  <Words>2798</Words>
  <Application>Microsoft Macintosh PowerPoint</Application>
  <PresentationFormat>On-screen Show (4:3)</PresentationFormat>
  <Paragraphs>240</Paragraphs>
  <Slides>26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Arial</vt:lpstr>
      <vt:lpstr>Calibri</vt:lpstr>
      <vt:lpstr>Cavolini</vt:lpstr>
      <vt:lpstr>Lucida Sans Unicode</vt:lpstr>
      <vt:lpstr>Times New Roman</vt:lpstr>
      <vt:lpstr>Verdana</vt:lpstr>
      <vt:lpstr>Wingdings</vt:lpstr>
      <vt:lpstr>Wingdings 2</vt:lpstr>
      <vt:lpstr>Wingdings 3</vt:lpstr>
      <vt:lpstr>Theme1</vt:lpstr>
      <vt:lpstr>PowerPoint Presentation</vt:lpstr>
      <vt:lpstr> Rhaglen Gweithdy 4 </vt:lpstr>
      <vt:lpstr>  Rheolau ar gyfer gweithdai rhithiol</vt:lpstr>
      <vt:lpstr>Adolygiad Datblygiadol  Tasg 1 rhan b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Ymarferiad Grŵp 2</vt:lpstr>
      <vt:lpstr>Pam bod adborth rydym yn ei dderbyn gan unigolion rydym yn gweithio gyda hwy mor bwysig</vt:lpstr>
      <vt:lpstr>Beth mae unigolion yn ei ddweud/  </vt:lpstr>
      <vt:lpstr> Ymarferiad 3 </vt:lpstr>
      <vt:lpstr>PowerPoint Presentation</vt:lpstr>
      <vt:lpstr>PowerPoint Presentation</vt:lpstr>
      <vt:lpstr>PowerPoint Presentation</vt:lpstr>
      <vt:lpstr>PowerPoint Presentation</vt:lpstr>
      <vt:lpstr>  Rhestr wirio Camgymeriadau Cyffredin </vt:lpstr>
      <vt:lpstr>Tasg 1- Mae’n rhaid cynnwys model/au myfyriol wedi ei gyfeirnodi drwy’r gwaith, rhan a) a b), a rhoi ystyriaeth i hyfforddiant, dysgu, ymchwil a’ch defnydd o oruchwyliaeth.</vt:lpstr>
      <vt:lpstr>  Rhestr wirio  </vt:lpstr>
      <vt:lpstr> Rhestr wirio </vt:lpstr>
      <vt:lpstr> Rhestr wirio </vt:lpstr>
      <vt:lpstr>PowerPoint Presentation</vt:lpstr>
      <vt:lpstr>Y Broses Gyflwyno Mae 2 bwynt cyflwyno ar gyfer eich portffolio 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Porth Agored Graduate Certificate Consolidation  Workshop 4 Cohort 14</dc:title>
  <dc:creator>Paula Mccreary</dc:creator>
  <cp:lastModifiedBy>Paula McCreary</cp:lastModifiedBy>
  <cp:revision>53</cp:revision>
  <cp:lastPrinted>2020-10-06T07:31:18Z</cp:lastPrinted>
  <dcterms:created xsi:type="dcterms:W3CDTF">2020-09-26T13:20:37Z</dcterms:created>
  <dcterms:modified xsi:type="dcterms:W3CDTF">2023-10-11T08:16:38Z</dcterms:modified>
</cp:coreProperties>
</file>