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FDCF4CF-60C9-4196-BEFE-A21464DDEB87}">
          <p14:sldIdLst>
            <p14:sldId id="256"/>
            <p14:sldId id="257"/>
            <p14:sldId id="258"/>
            <p14:sldId id="259"/>
            <p14:sldId id="260"/>
            <p14:sldId id="261"/>
            <p14:sldId id="262"/>
            <p14:sldId id="263"/>
            <p14:sldId id="264"/>
            <p14:sldId id="265"/>
          </p14:sldIdLst>
        </p14:section>
      </p14:section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idenmckenzie2017@hotmail.com" initials="k" lastIdx="1" clrIdx="0">
    <p:extLst>
      <p:ext uri="{19B8F6BF-5375-455C-9EA6-DF929625EA0E}">
        <p15:presenceInfo xmlns:p15="http://schemas.microsoft.com/office/powerpoint/2012/main" userId="9404b2655e72afd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3" d="100"/>
          <a:sy n="53" d="100"/>
        </p:scale>
        <p:origin x="1416"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DADDC4-7AA5-4EDD-977F-24BD8B1B5C41}" type="datetimeFigureOut">
              <a:rPr lang="en-GB" smtClean="0"/>
              <a:t>10/01/2018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FDCB67-34AA-43AB-AEEF-675D7608B53A}" type="slidenum">
              <a:rPr lang="en-GB" smtClean="0"/>
              <a:t>‹#›</a:t>
            </a:fld>
            <a:endParaRPr lang="en-GB"/>
          </a:p>
        </p:txBody>
      </p:sp>
    </p:spTree>
    <p:extLst>
      <p:ext uri="{BB962C8B-B14F-4D97-AF65-F5344CB8AC3E}">
        <p14:creationId xmlns:p14="http://schemas.microsoft.com/office/powerpoint/2010/main" val="4089644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AE77B-2D0D-4351-AA51-E6964CC7D1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395EFF-9295-4AF1-997A-2A15A2B65C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95841B-E2C7-4981-8962-93A928F2C617}"/>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5" name="Footer Placeholder 4">
            <a:extLst>
              <a:ext uri="{FF2B5EF4-FFF2-40B4-BE49-F238E27FC236}">
                <a16:creationId xmlns:a16="http://schemas.microsoft.com/office/drawing/2014/main" id="{F7B0B690-8384-4FE9-8D6D-01AD7CAC2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1A371D-ADBE-47C7-97B5-E3B8AE399B49}"/>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1448853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A6619-B70C-45E4-AA79-296306A118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A07F41-FE83-4FF5-A987-CD7AF344E3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CEE67B-1E0C-4FB6-AAA6-55E11B40F221}"/>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5" name="Footer Placeholder 4">
            <a:extLst>
              <a:ext uri="{FF2B5EF4-FFF2-40B4-BE49-F238E27FC236}">
                <a16:creationId xmlns:a16="http://schemas.microsoft.com/office/drawing/2014/main" id="{2D8E67FB-257D-4BD3-85D5-3EF4721803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DC1DED-2498-4DAB-92FB-F1238FD1BB0E}"/>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1201808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90974-523F-4C7C-9E64-CA7A1C7743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2F5C29-7710-4043-A456-163A38DE69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0F0556C-5395-40F1-B338-117A4617D72E}"/>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5" name="Footer Placeholder 4">
            <a:extLst>
              <a:ext uri="{FF2B5EF4-FFF2-40B4-BE49-F238E27FC236}">
                <a16:creationId xmlns:a16="http://schemas.microsoft.com/office/drawing/2014/main" id="{7C700322-8BC4-4F8C-90BB-F50387A1F8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1BDA36-A6ED-4C4E-A5E3-A0BB8BEA38DF}"/>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3561716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EB059-9D9C-446E-B233-4AEF816523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BF1CFF-2F80-46F8-8D53-686F40C0189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1EA59C-5D98-40AE-8A0A-BC15E573344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11D1AF-C60E-4A7C-9E31-78EBBE102488}"/>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6" name="Footer Placeholder 5">
            <a:extLst>
              <a:ext uri="{FF2B5EF4-FFF2-40B4-BE49-F238E27FC236}">
                <a16:creationId xmlns:a16="http://schemas.microsoft.com/office/drawing/2014/main" id="{EEA6333B-A445-4E9E-A5AB-D5464644AA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1D7422-CD8E-4F32-A688-7CF7DFDC4DA9}"/>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46491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10EA5-B2A2-4FA9-A316-E5C458337F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1CDA08-5BAA-4DB5-80C8-CB9E2AC6BF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8F0C0E6-ED47-4131-8E77-F16C3849544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05E71AF-D3BA-4E52-B20B-1BC1812FF8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FBC024F-B750-4E96-BE08-8411A5634E1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89A0C7-27B1-4D3E-A967-536A6EB92304}"/>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8" name="Footer Placeholder 7">
            <a:extLst>
              <a:ext uri="{FF2B5EF4-FFF2-40B4-BE49-F238E27FC236}">
                <a16:creationId xmlns:a16="http://schemas.microsoft.com/office/drawing/2014/main" id="{C4075D44-1EC4-45B0-BF56-8B14A6E0A3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937A76-20D9-4380-AAB3-75AE9A42CB85}"/>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4199634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66BD8-A28E-4E68-BECA-5D18A796CD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DF2AC4-EF5E-46C9-A495-5AC0F01F041D}"/>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4" name="Footer Placeholder 3">
            <a:extLst>
              <a:ext uri="{FF2B5EF4-FFF2-40B4-BE49-F238E27FC236}">
                <a16:creationId xmlns:a16="http://schemas.microsoft.com/office/drawing/2014/main" id="{4AEE10BC-1B1F-432F-983C-D1C1E30AD5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AA2BB7-1C71-4E34-A612-3A165339F039}"/>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83791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F536AF-AB8D-4FD6-81F3-904AA8F56A0D}"/>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3" name="Footer Placeholder 2">
            <a:extLst>
              <a:ext uri="{FF2B5EF4-FFF2-40B4-BE49-F238E27FC236}">
                <a16:creationId xmlns:a16="http://schemas.microsoft.com/office/drawing/2014/main" id="{70D509FF-F38C-4B40-8849-E4F05417C4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2F9D0F-4D24-4A87-9AD6-1A20845F70D3}"/>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1670669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ED1FA-9426-4F8E-AD30-D686EFD9FB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66220C-FB90-4BA0-B4B8-4532E1DB6F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493AAB-F06E-48E8-AEB7-EA0F904964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5803807-E08D-4BB0-B480-5AA35800E2BA}"/>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6" name="Footer Placeholder 5">
            <a:extLst>
              <a:ext uri="{FF2B5EF4-FFF2-40B4-BE49-F238E27FC236}">
                <a16:creationId xmlns:a16="http://schemas.microsoft.com/office/drawing/2014/main" id="{3FB97AC3-E36E-421F-BEA2-C8AF1F4CD7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10CFF-3D2B-421D-945A-A6298BB0AE69}"/>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2857242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8E86-C245-41D5-B6BD-2352812B24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13B894-172F-4DD2-945C-549F7410C5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8D938C-22D3-4B4E-810F-421361D94D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087F2FD-E413-4AAF-A683-4F1E461CB279}"/>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6" name="Footer Placeholder 5">
            <a:extLst>
              <a:ext uri="{FF2B5EF4-FFF2-40B4-BE49-F238E27FC236}">
                <a16:creationId xmlns:a16="http://schemas.microsoft.com/office/drawing/2014/main" id="{DF7A264C-1E5E-4B81-A411-087E636B74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497738-34C5-4CE9-BD8C-4391CD7B3F3A}"/>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1058411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CAC87-A1C3-460F-9767-0E84F43BF4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5533EC-9F9B-40ED-BFCA-3C7C157F60A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5FB4E-687B-460F-B640-2AF3944AA950}"/>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5" name="Footer Placeholder 4">
            <a:extLst>
              <a:ext uri="{FF2B5EF4-FFF2-40B4-BE49-F238E27FC236}">
                <a16:creationId xmlns:a16="http://schemas.microsoft.com/office/drawing/2014/main" id="{72314D2D-48C2-45D7-AD54-D0D042EA5D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5D27CC-D1C5-4644-BCCA-B789071FC4B2}"/>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1004435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E3CC8D-6D4E-439B-B59F-9169EC432F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F7F322-FE60-4335-A55D-10CF6C6BA3B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71DCF4-36C1-45D1-A7AF-116AE6F9D577}"/>
              </a:ext>
            </a:extLst>
          </p:cNvPr>
          <p:cNvSpPr>
            <a:spLocks noGrp="1"/>
          </p:cNvSpPr>
          <p:nvPr>
            <p:ph type="dt" sz="half" idx="10"/>
          </p:nvPr>
        </p:nvSpPr>
        <p:spPr/>
        <p:txBody>
          <a:bodyPr/>
          <a:lstStyle/>
          <a:p>
            <a:fld id="{0118BE4C-D042-48D7-9636-F76F8013E18E}" type="datetimeFigureOut">
              <a:rPr lang="en-GB" smtClean="0"/>
              <a:t>10/01/2018</a:t>
            </a:fld>
            <a:endParaRPr lang="en-GB"/>
          </a:p>
        </p:txBody>
      </p:sp>
      <p:sp>
        <p:nvSpPr>
          <p:cNvPr id="5" name="Footer Placeholder 4">
            <a:extLst>
              <a:ext uri="{FF2B5EF4-FFF2-40B4-BE49-F238E27FC236}">
                <a16:creationId xmlns:a16="http://schemas.microsoft.com/office/drawing/2014/main" id="{4A226D7A-6FDA-4639-9E65-E75E2FD965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DAE1BB-51AE-4626-88AA-D71D48FB6955}"/>
              </a:ext>
            </a:extLst>
          </p:cNvPr>
          <p:cNvSpPr>
            <a:spLocks noGrp="1"/>
          </p:cNvSpPr>
          <p:nvPr>
            <p:ph type="sldNum" sz="quarter" idx="12"/>
          </p:nvPr>
        </p:nvSpPr>
        <p:spPr/>
        <p:txBody>
          <a:bodyPr/>
          <a:lstStyle/>
          <a:p>
            <a:fld id="{050AB828-2A41-44DA-BA3B-9DE79A29270D}" type="slidenum">
              <a:rPr lang="en-GB" smtClean="0"/>
              <a:t>‹#›</a:t>
            </a:fld>
            <a:endParaRPr lang="en-GB"/>
          </a:p>
        </p:txBody>
      </p:sp>
    </p:spTree>
    <p:extLst>
      <p:ext uri="{BB962C8B-B14F-4D97-AF65-F5344CB8AC3E}">
        <p14:creationId xmlns:p14="http://schemas.microsoft.com/office/powerpoint/2010/main" val="412692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4D24DB-BE0D-426F-BA7E-F48C10D885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261138-70C0-479C-8A07-60ECE62988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298B18-AAE3-4682-B23C-BB8CF42276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18BE4C-D042-48D7-9636-F76F8013E18E}" type="datetimeFigureOut">
              <a:rPr lang="en-GB" smtClean="0"/>
              <a:t>10/01/2018</a:t>
            </a:fld>
            <a:endParaRPr lang="en-GB"/>
          </a:p>
        </p:txBody>
      </p:sp>
      <p:sp>
        <p:nvSpPr>
          <p:cNvPr id="5" name="Footer Placeholder 4">
            <a:extLst>
              <a:ext uri="{FF2B5EF4-FFF2-40B4-BE49-F238E27FC236}">
                <a16:creationId xmlns:a16="http://schemas.microsoft.com/office/drawing/2014/main" id="{18A32097-5B85-4CE2-8DDE-A18A21ABA4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E8211C-CA20-4361-8A79-A7A251892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0AB828-2A41-44DA-BA3B-9DE79A29270D}" type="slidenum">
              <a:rPr lang="en-GB" smtClean="0"/>
              <a:t>‹#›</a:t>
            </a:fld>
            <a:endParaRPr lang="en-GB"/>
          </a:p>
        </p:txBody>
      </p:sp>
    </p:spTree>
    <p:extLst>
      <p:ext uri="{BB962C8B-B14F-4D97-AF65-F5344CB8AC3E}">
        <p14:creationId xmlns:p14="http://schemas.microsoft.com/office/powerpoint/2010/main" val="3966843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FCBEA43-921E-43C1-A9DD-3DE4ADA6B4C2}"/>
              </a:ext>
            </a:extLst>
          </p:cNvPr>
          <p:cNvSpPr>
            <a:spLocks noGrp="1"/>
          </p:cNvSpPr>
          <p:nvPr>
            <p:ph type="subTitle" idx="1"/>
          </p:nvPr>
        </p:nvSpPr>
        <p:spPr>
          <a:xfrm>
            <a:off x="1524000" y="1444487"/>
            <a:ext cx="9144000" cy="3813313"/>
          </a:xfrm>
        </p:spPr>
        <p:txBody>
          <a:bodyPr>
            <a:normAutofit/>
          </a:bodyPr>
          <a:lstStyle/>
          <a:p>
            <a:r>
              <a:rPr lang="en-GB" sz="3200" b="1" dirty="0"/>
              <a:t>Malcolm Griffith-Thomas</a:t>
            </a:r>
          </a:p>
          <a:p>
            <a:r>
              <a:rPr lang="en-GB" sz="3200" b="1" dirty="0"/>
              <a:t>1704210</a:t>
            </a:r>
          </a:p>
          <a:p>
            <a:r>
              <a:rPr lang="en-GB" sz="3200" b="1" dirty="0"/>
              <a:t>Maalcolmgt85@icloud.com</a:t>
            </a:r>
          </a:p>
          <a:p>
            <a:r>
              <a:rPr lang="en-GB" sz="3200" b="1" dirty="0"/>
              <a:t>Collaboration for Global Citizenship </a:t>
            </a:r>
          </a:p>
          <a:p>
            <a:r>
              <a:rPr lang="en-GB" sz="3200" b="1" dirty="0"/>
              <a:t>(BMSP4003)</a:t>
            </a:r>
          </a:p>
          <a:p>
            <a:r>
              <a:rPr lang="en-GB" sz="3200" b="1" dirty="0"/>
              <a:t>Assignment 1</a:t>
            </a:r>
          </a:p>
        </p:txBody>
      </p:sp>
    </p:spTree>
    <p:extLst>
      <p:ext uri="{BB962C8B-B14F-4D97-AF65-F5344CB8AC3E}">
        <p14:creationId xmlns:p14="http://schemas.microsoft.com/office/powerpoint/2010/main" val="1161580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7B0831-089C-4FAE-ACB4-5F3D0A01585D}"/>
              </a:ext>
            </a:extLst>
          </p:cNvPr>
          <p:cNvPicPr>
            <a:picLocks noChangeAspect="1"/>
          </p:cNvPicPr>
          <p:nvPr/>
        </p:nvPicPr>
        <p:blipFill>
          <a:blip r:embed="rId2"/>
          <a:stretch>
            <a:fillRect/>
          </a:stretch>
        </p:blipFill>
        <p:spPr>
          <a:xfrm>
            <a:off x="2309812" y="1924050"/>
            <a:ext cx="7572375" cy="3009900"/>
          </a:xfrm>
          <a:prstGeom prst="rect">
            <a:avLst/>
          </a:prstGeom>
        </p:spPr>
      </p:pic>
      <p:sp>
        <p:nvSpPr>
          <p:cNvPr id="5" name="TextBox 4">
            <a:extLst>
              <a:ext uri="{FF2B5EF4-FFF2-40B4-BE49-F238E27FC236}">
                <a16:creationId xmlns:a16="http://schemas.microsoft.com/office/drawing/2014/main" id="{D206A8F4-BFB7-4FE2-A7B6-B8BE2C192423}"/>
              </a:ext>
            </a:extLst>
          </p:cNvPr>
          <p:cNvSpPr txBox="1"/>
          <p:nvPr/>
        </p:nvSpPr>
        <p:spPr>
          <a:xfrm>
            <a:off x="1447800" y="685800"/>
            <a:ext cx="9067800" cy="369332"/>
          </a:xfrm>
          <a:prstGeom prst="rect">
            <a:avLst/>
          </a:prstGeom>
          <a:noFill/>
        </p:spPr>
        <p:txBody>
          <a:bodyPr wrap="square" rtlCol="0">
            <a:spAutoFit/>
          </a:bodyPr>
          <a:lstStyle/>
          <a:p>
            <a:r>
              <a:rPr lang="en-GB" dirty="0"/>
              <a:t>Today I'm going to talk about an organisation called Create Me Happy </a:t>
            </a:r>
          </a:p>
        </p:txBody>
      </p:sp>
      <p:sp>
        <p:nvSpPr>
          <p:cNvPr id="6" name="TextBox 5">
            <a:extLst>
              <a:ext uri="{FF2B5EF4-FFF2-40B4-BE49-F238E27FC236}">
                <a16:creationId xmlns:a16="http://schemas.microsoft.com/office/drawing/2014/main" id="{B6EF8525-0301-449F-A2CA-7D1EA30733B2}"/>
              </a:ext>
            </a:extLst>
          </p:cNvPr>
          <p:cNvSpPr txBox="1"/>
          <p:nvPr/>
        </p:nvSpPr>
        <p:spPr>
          <a:xfrm>
            <a:off x="7040880" y="4749284"/>
            <a:ext cx="2615184" cy="369332"/>
          </a:xfrm>
          <a:prstGeom prst="rect">
            <a:avLst/>
          </a:prstGeom>
          <a:noFill/>
        </p:spPr>
        <p:txBody>
          <a:bodyPr wrap="square" rtlCol="0">
            <a:spAutoFit/>
          </a:bodyPr>
          <a:lstStyle/>
          <a:p>
            <a:r>
              <a:rPr lang="en-GB" dirty="0">
                <a:effectLst/>
              </a:rPr>
              <a:t>(Google.co.uk, 2018)</a:t>
            </a:r>
            <a:endParaRPr lang="en-GB" dirty="0"/>
          </a:p>
        </p:txBody>
      </p:sp>
    </p:spTree>
    <p:extLst>
      <p:ext uri="{BB962C8B-B14F-4D97-AF65-F5344CB8AC3E}">
        <p14:creationId xmlns:p14="http://schemas.microsoft.com/office/powerpoint/2010/main" val="2753623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28366F-EA67-4D0E-9BC3-1A703F37FC3F}"/>
              </a:ext>
            </a:extLst>
          </p:cNvPr>
          <p:cNvSpPr txBox="1"/>
          <p:nvPr/>
        </p:nvSpPr>
        <p:spPr>
          <a:xfrm>
            <a:off x="447675" y="495005"/>
            <a:ext cx="4410075" cy="523220"/>
          </a:xfrm>
          <a:prstGeom prst="rect">
            <a:avLst/>
          </a:prstGeom>
          <a:noFill/>
        </p:spPr>
        <p:txBody>
          <a:bodyPr wrap="square" rtlCol="0">
            <a:spAutoFit/>
          </a:bodyPr>
          <a:lstStyle/>
          <a:p>
            <a:r>
              <a:rPr lang="en-GB" sz="2800" b="1" u="sng" dirty="0"/>
              <a:t>Who are Create me Happy??</a:t>
            </a:r>
          </a:p>
        </p:txBody>
      </p:sp>
      <p:sp>
        <p:nvSpPr>
          <p:cNvPr id="7" name="TextBox 6">
            <a:extLst>
              <a:ext uri="{FF2B5EF4-FFF2-40B4-BE49-F238E27FC236}">
                <a16:creationId xmlns:a16="http://schemas.microsoft.com/office/drawing/2014/main" id="{2F67245F-63BF-4B09-ADB0-C342444A6506}"/>
              </a:ext>
            </a:extLst>
          </p:cNvPr>
          <p:cNvSpPr txBox="1"/>
          <p:nvPr/>
        </p:nvSpPr>
        <p:spPr>
          <a:xfrm>
            <a:off x="447675" y="1499533"/>
            <a:ext cx="11296650" cy="120032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0000"/>
                </a:solidFill>
              </a:rPr>
              <a:t>Constituted </a:t>
            </a:r>
            <a:r>
              <a:rPr lang="en-GB" dirty="0" err="1">
                <a:solidFill>
                  <a:srgbClr val="FF0000"/>
                </a:solidFill>
              </a:rPr>
              <a:t>oragnisation</a:t>
            </a:r>
            <a:endParaRPr lang="en-GB" dirty="0">
              <a:solidFill>
                <a:srgbClr val="FF0000"/>
              </a:solidFill>
            </a:endParaRPr>
          </a:p>
          <a:p>
            <a:pPr marL="285750" indent="-285750">
              <a:buFont typeface="Arial" panose="020B0604020202020204" pitchFamily="34" charset="0"/>
              <a:buChar char="•"/>
            </a:pPr>
            <a:r>
              <a:rPr lang="en-GB" dirty="0">
                <a:solidFill>
                  <a:srgbClr val="FF0000"/>
                </a:solidFill>
              </a:rPr>
              <a:t>Founded in 2012</a:t>
            </a:r>
          </a:p>
          <a:p>
            <a:pPr marL="285750" indent="-285750">
              <a:buFont typeface="Arial" panose="020B0604020202020204" pitchFamily="34" charset="0"/>
              <a:buChar char="•"/>
            </a:pPr>
            <a:r>
              <a:rPr lang="en-GB" dirty="0">
                <a:solidFill>
                  <a:srgbClr val="FF0000"/>
                </a:solidFill>
              </a:rPr>
              <a:t>Robert and Jane Gwynn</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3C9EEC7E-4F6A-42FF-A135-6EE252A48961}"/>
              </a:ext>
            </a:extLst>
          </p:cNvPr>
          <p:cNvSpPr txBox="1"/>
          <p:nvPr/>
        </p:nvSpPr>
        <p:spPr>
          <a:xfrm>
            <a:off x="447675" y="2887743"/>
            <a:ext cx="5457825" cy="523220"/>
          </a:xfrm>
          <a:prstGeom prst="rect">
            <a:avLst/>
          </a:prstGeom>
          <a:noFill/>
        </p:spPr>
        <p:txBody>
          <a:bodyPr wrap="square" rtlCol="0">
            <a:spAutoFit/>
          </a:bodyPr>
          <a:lstStyle/>
          <a:p>
            <a:r>
              <a:rPr lang="en-GB" sz="2800" b="1" u="sng" dirty="0"/>
              <a:t>Their objectives</a:t>
            </a:r>
          </a:p>
        </p:txBody>
      </p:sp>
      <p:sp>
        <p:nvSpPr>
          <p:cNvPr id="9" name="TextBox 8">
            <a:extLst>
              <a:ext uri="{FF2B5EF4-FFF2-40B4-BE49-F238E27FC236}">
                <a16:creationId xmlns:a16="http://schemas.microsoft.com/office/drawing/2014/main" id="{22257BC8-577A-48C3-9D17-2E489930E4AE}"/>
              </a:ext>
            </a:extLst>
          </p:cNvPr>
          <p:cNvSpPr txBox="1"/>
          <p:nvPr/>
        </p:nvSpPr>
        <p:spPr>
          <a:xfrm>
            <a:off x="647700" y="3790950"/>
            <a:ext cx="6610350" cy="923330"/>
          </a:xfrm>
          <a:prstGeom prst="rect">
            <a:avLst/>
          </a:prstGeom>
          <a:noFill/>
        </p:spPr>
        <p:txBody>
          <a:bodyPr wrap="square" rtlCol="0">
            <a:spAutoFit/>
          </a:bodyPr>
          <a:lstStyle/>
          <a:p>
            <a:r>
              <a:rPr lang="en-GB" dirty="0"/>
              <a:t>Raising awareness of Parental Depression and its impact &amp; raising a generation for whom the social stigma of mental illness does not exist. </a:t>
            </a:r>
          </a:p>
        </p:txBody>
      </p:sp>
      <p:sp>
        <p:nvSpPr>
          <p:cNvPr id="10" name="TextBox 9">
            <a:extLst>
              <a:ext uri="{FF2B5EF4-FFF2-40B4-BE49-F238E27FC236}">
                <a16:creationId xmlns:a16="http://schemas.microsoft.com/office/drawing/2014/main" id="{C6A77068-2475-4C9D-8AC1-0C6EF9C34874}"/>
              </a:ext>
            </a:extLst>
          </p:cNvPr>
          <p:cNvSpPr txBox="1"/>
          <p:nvPr/>
        </p:nvSpPr>
        <p:spPr>
          <a:xfrm>
            <a:off x="647700" y="4714280"/>
            <a:ext cx="4210050" cy="523220"/>
          </a:xfrm>
          <a:prstGeom prst="rect">
            <a:avLst/>
          </a:prstGeom>
          <a:noFill/>
        </p:spPr>
        <p:txBody>
          <a:bodyPr wrap="square" rtlCol="0">
            <a:spAutoFit/>
          </a:bodyPr>
          <a:lstStyle/>
          <a:p>
            <a:r>
              <a:rPr lang="en-GB" sz="2800" b="1" u="sng" dirty="0"/>
              <a:t>What they do</a:t>
            </a:r>
          </a:p>
        </p:txBody>
      </p:sp>
      <p:sp>
        <p:nvSpPr>
          <p:cNvPr id="12" name="TextBox 11">
            <a:extLst>
              <a:ext uri="{FF2B5EF4-FFF2-40B4-BE49-F238E27FC236}">
                <a16:creationId xmlns:a16="http://schemas.microsoft.com/office/drawing/2014/main" id="{F94A91F4-B80F-440E-83C7-713924D17B78}"/>
              </a:ext>
            </a:extLst>
          </p:cNvPr>
          <p:cNvSpPr txBox="1"/>
          <p:nvPr/>
        </p:nvSpPr>
        <p:spPr>
          <a:xfrm>
            <a:off x="647700" y="5637610"/>
            <a:ext cx="7424928" cy="923330"/>
          </a:xfrm>
          <a:prstGeom prst="rect">
            <a:avLst/>
          </a:prstGeom>
          <a:noFill/>
        </p:spPr>
        <p:txBody>
          <a:bodyPr wrap="square" rtlCol="0">
            <a:spAutoFit/>
          </a:bodyPr>
          <a:lstStyle/>
          <a:p>
            <a:pPr marL="285750" indent="-285750">
              <a:buFont typeface="Arial" panose="020B0604020202020204" pitchFamily="34" charset="0"/>
              <a:buChar char="•"/>
            </a:pPr>
            <a:r>
              <a:rPr lang="en-GB" dirty="0"/>
              <a:t>Bring communities together</a:t>
            </a:r>
          </a:p>
          <a:p>
            <a:pPr marL="285750" indent="-285750">
              <a:buFont typeface="Arial" panose="020B0604020202020204" pitchFamily="34" charset="0"/>
              <a:buChar char="•"/>
            </a:pPr>
            <a:r>
              <a:rPr lang="en-GB" dirty="0"/>
              <a:t>Open avenues through networking days </a:t>
            </a:r>
          </a:p>
          <a:p>
            <a:pPr marL="285750" indent="-285750">
              <a:buFont typeface="Arial" panose="020B0604020202020204" pitchFamily="34" charset="0"/>
              <a:buChar char="•"/>
            </a:pPr>
            <a:r>
              <a:rPr lang="en-GB" dirty="0"/>
              <a:t>Support mental health issues and wellbeing </a:t>
            </a:r>
          </a:p>
        </p:txBody>
      </p:sp>
    </p:spTree>
    <p:extLst>
      <p:ext uri="{BB962C8B-B14F-4D97-AF65-F5344CB8AC3E}">
        <p14:creationId xmlns:p14="http://schemas.microsoft.com/office/powerpoint/2010/main" val="4072455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1000"/>
                                        <p:tgtEl>
                                          <p:spTgt spid="7">
                                            <p:txEl>
                                              <p:pRg st="1" end="1"/>
                                            </p:txEl>
                                          </p:spTgt>
                                        </p:tgtEl>
                                      </p:cBhvr>
                                    </p:animEffect>
                                    <p:anim calcmode="lin" valueType="num">
                                      <p:cBhvr>
                                        <p:cTn id="19"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wipe(down)">
                                      <p:cBhvr>
                                        <p:cTn id="25" dur="500"/>
                                        <p:tgtEl>
                                          <p:spTgt spid="7">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Effect transition="in" filter="fade">
                                      <p:cBhvr>
                                        <p:cTn id="35" dur="500"/>
                                        <p:tgtEl>
                                          <p:spTgt spid="9">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10">
                                            <p:txEl>
                                              <p:pRg st="0" end="0"/>
                                            </p:txEl>
                                          </p:spTgt>
                                        </p:tgtEl>
                                        <p:attrNameLst>
                                          <p:attrName>style.visibility</p:attrName>
                                        </p:attrNameLst>
                                      </p:cBhvr>
                                      <p:to>
                                        <p:strVal val="visible"/>
                                      </p:to>
                                    </p:set>
                                    <p:animEffect transition="in" filter="wipe(down)">
                                      <p:cBhvr>
                                        <p:cTn id="40" dur="500"/>
                                        <p:tgtEl>
                                          <p:spTgt spid="10">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nodeType="clickEffect">
                                  <p:stCondLst>
                                    <p:cond delay="0"/>
                                  </p:stCondLst>
                                  <p:childTnLst>
                                    <p:set>
                                      <p:cBhvr>
                                        <p:cTn id="44" dur="1" fill="hold">
                                          <p:stCondLst>
                                            <p:cond delay="0"/>
                                          </p:stCondLst>
                                        </p:cTn>
                                        <p:tgtEl>
                                          <p:spTgt spid="12">
                                            <p:txEl>
                                              <p:pRg st="0" end="0"/>
                                            </p:txEl>
                                          </p:spTgt>
                                        </p:tgtEl>
                                        <p:attrNameLst>
                                          <p:attrName>style.visibility</p:attrName>
                                        </p:attrNameLst>
                                      </p:cBhvr>
                                      <p:to>
                                        <p:strVal val="visible"/>
                                      </p:to>
                                    </p:set>
                                    <p:animEffect transition="in" filter="barn(inVertical)">
                                      <p:cBhvr>
                                        <p:cTn id="45" dur="500"/>
                                        <p:tgtEl>
                                          <p:spTgt spid="12">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nodeType="clickEffect">
                                  <p:stCondLst>
                                    <p:cond delay="0"/>
                                  </p:stCondLst>
                                  <p:childTnLst>
                                    <p:set>
                                      <p:cBhvr>
                                        <p:cTn id="49" dur="1" fill="hold">
                                          <p:stCondLst>
                                            <p:cond delay="0"/>
                                          </p:stCondLst>
                                        </p:cTn>
                                        <p:tgtEl>
                                          <p:spTgt spid="12">
                                            <p:txEl>
                                              <p:pRg st="1" end="1"/>
                                            </p:txEl>
                                          </p:spTgt>
                                        </p:tgtEl>
                                        <p:attrNameLst>
                                          <p:attrName>style.visibility</p:attrName>
                                        </p:attrNameLst>
                                      </p:cBhvr>
                                      <p:to>
                                        <p:strVal val="visible"/>
                                      </p:to>
                                    </p:set>
                                    <p:animEffect transition="in" filter="wipe(down)">
                                      <p:cBhvr>
                                        <p:cTn id="50" dur="500"/>
                                        <p:tgtEl>
                                          <p:spTgt spid="12">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nodeType="clickEffect">
                                  <p:stCondLst>
                                    <p:cond delay="0"/>
                                  </p:stCondLst>
                                  <p:childTnLst>
                                    <p:set>
                                      <p:cBhvr>
                                        <p:cTn id="54" dur="1" fill="hold">
                                          <p:stCondLst>
                                            <p:cond delay="0"/>
                                          </p:stCondLst>
                                        </p:cTn>
                                        <p:tgtEl>
                                          <p:spTgt spid="12">
                                            <p:txEl>
                                              <p:pRg st="2" end="2"/>
                                            </p:txEl>
                                          </p:spTgt>
                                        </p:tgtEl>
                                        <p:attrNameLst>
                                          <p:attrName>style.visibility</p:attrName>
                                        </p:attrNameLst>
                                      </p:cBhvr>
                                      <p:to>
                                        <p:strVal val="visible"/>
                                      </p:to>
                                    </p:set>
                                    <p:animEffect transition="in" filter="wipe(down)">
                                      <p:cBhvr>
                                        <p:cTn id="55" dur="500"/>
                                        <p:tgtEl>
                                          <p:spTgt spid="1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6D23F-FFAB-4729-8F66-ED08F0D4663C}"/>
              </a:ext>
            </a:extLst>
          </p:cNvPr>
          <p:cNvSpPr>
            <a:spLocks noGrp="1"/>
          </p:cNvSpPr>
          <p:nvPr>
            <p:ph type="title"/>
          </p:nvPr>
        </p:nvSpPr>
        <p:spPr/>
        <p:txBody>
          <a:bodyPr>
            <a:normAutofit/>
          </a:bodyPr>
          <a:lstStyle/>
          <a:p>
            <a:r>
              <a:rPr lang="en-GB" sz="3600" b="1" u="sng" dirty="0"/>
              <a:t>The Journey</a:t>
            </a:r>
          </a:p>
        </p:txBody>
      </p:sp>
      <p:sp>
        <p:nvSpPr>
          <p:cNvPr id="5" name="TextBox 4">
            <a:extLst>
              <a:ext uri="{FF2B5EF4-FFF2-40B4-BE49-F238E27FC236}">
                <a16:creationId xmlns:a16="http://schemas.microsoft.com/office/drawing/2014/main" id="{226ADB18-C4FE-4DEE-935B-FC22B4368FB1}"/>
              </a:ext>
            </a:extLst>
          </p:cNvPr>
          <p:cNvSpPr txBox="1"/>
          <p:nvPr/>
        </p:nvSpPr>
        <p:spPr>
          <a:xfrm>
            <a:off x="838200" y="1690688"/>
            <a:ext cx="10648950" cy="2585323"/>
          </a:xfrm>
          <a:prstGeom prst="rect">
            <a:avLst/>
          </a:prstGeom>
          <a:noFill/>
        </p:spPr>
        <p:txBody>
          <a:bodyPr wrap="square" rtlCol="0">
            <a:spAutoFit/>
          </a:bodyPr>
          <a:lstStyle/>
          <a:p>
            <a:pPr marL="285750" indent="-285750">
              <a:buFont typeface="Arial" panose="020B0604020202020204" pitchFamily="34" charset="0"/>
              <a:buChar char="•"/>
            </a:pPr>
            <a:r>
              <a:rPr lang="en-GB" sz="2400" dirty="0"/>
              <a:t>Lego Club</a:t>
            </a:r>
          </a:p>
          <a:p>
            <a:pPr marL="285750" indent="-285750">
              <a:buFont typeface="Arial" panose="020B0604020202020204" pitchFamily="34" charset="0"/>
              <a:buChar char="•"/>
            </a:pPr>
            <a:r>
              <a:rPr lang="en-GB" sz="2400" dirty="0"/>
              <a:t>Cuppa Club</a:t>
            </a:r>
          </a:p>
          <a:p>
            <a:pPr marL="285750" indent="-285750">
              <a:buFont typeface="Arial" panose="020B0604020202020204" pitchFamily="34" charset="0"/>
              <a:buChar char="•"/>
            </a:pPr>
            <a:r>
              <a:rPr lang="en-GB" sz="2400" dirty="0"/>
              <a:t>Time credit Spice</a:t>
            </a:r>
          </a:p>
          <a:p>
            <a:pPr marL="285750" indent="-285750">
              <a:buFont typeface="Arial" panose="020B0604020202020204" pitchFamily="34" charset="0"/>
              <a:buChar char="•"/>
            </a:pPr>
            <a:r>
              <a:rPr lang="en-GB" sz="2400" dirty="0"/>
              <a:t>Big Lotto Funding</a:t>
            </a:r>
          </a:p>
          <a:p>
            <a:pPr marL="285750" indent="-285750">
              <a:buFont typeface="Arial" panose="020B0604020202020204" pitchFamily="34" charset="0"/>
              <a:buChar char="•"/>
            </a:pPr>
            <a:r>
              <a:rPr lang="en-GB" sz="2400" dirty="0"/>
              <a:t>Networking with external organisations</a:t>
            </a:r>
          </a:p>
          <a:p>
            <a:pPr marL="285750" indent="-285750">
              <a:buFont typeface="Arial" panose="020B0604020202020204" pitchFamily="34" charset="0"/>
              <a:buChar char="•"/>
            </a:pPr>
            <a:r>
              <a:rPr lang="en-GB" sz="2400" dirty="0" err="1"/>
              <a:t>Janey</a:t>
            </a:r>
            <a:r>
              <a:rPr lang="en-GB" sz="2400" dirty="0"/>
              <a:t> Antonio Award</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03956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000"/>
                                        <p:tgtEl>
                                          <p:spTgt spid="5">
                                            <p:txEl>
                                              <p:pRg st="0" end="0"/>
                                            </p:txEl>
                                          </p:spTgt>
                                        </p:tgtEl>
                                      </p:cBhvr>
                                    </p:animEffect>
                                    <p:anim calcmode="lin" valueType="num">
                                      <p:cBhvr>
                                        <p:cTn id="1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000"/>
                                        <p:tgtEl>
                                          <p:spTgt spid="5">
                                            <p:txEl>
                                              <p:pRg st="1" end="1"/>
                                            </p:txEl>
                                          </p:spTgt>
                                        </p:tgtEl>
                                      </p:cBhvr>
                                    </p:animEffect>
                                    <p:anim calcmode="lin" valueType="num">
                                      <p:cBhvr>
                                        <p:cTn id="1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1000"/>
                                        <p:tgtEl>
                                          <p:spTgt spid="5">
                                            <p:txEl>
                                              <p:pRg st="2" end="2"/>
                                            </p:txEl>
                                          </p:spTgt>
                                        </p:tgtEl>
                                      </p:cBhvr>
                                    </p:animEffect>
                                    <p:anim calcmode="lin" valueType="num">
                                      <p:cBhvr>
                                        <p:cTn id="2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5">
                                            <p:txEl>
                                              <p:pRg st="3" end="3"/>
                                            </p:txEl>
                                          </p:spTgt>
                                        </p:tgtEl>
                                        <p:attrNameLst>
                                          <p:attrName>style.visibility</p:attrName>
                                        </p:attrNameLst>
                                      </p:cBhvr>
                                      <p:to>
                                        <p:strVal val="visible"/>
                                      </p:to>
                                    </p:set>
                                    <p:animEffect transition="in" filter="fade">
                                      <p:cBhvr>
                                        <p:cTn id="32" dur="1000"/>
                                        <p:tgtEl>
                                          <p:spTgt spid="5">
                                            <p:txEl>
                                              <p:pRg st="3" end="3"/>
                                            </p:txEl>
                                          </p:spTgt>
                                        </p:tgtEl>
                                      </p:cBhvr>
                                    </p:animEffect>
                                    <p:anim calcmode="lin" valueType="num">
                                      <p:cBhvr>
                                        <p:cTn id="3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anim calcmode="lin" valueType="num">
                                      <p:cBhvr additive="base">
                                        <p:cTn id="3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animEffect transition="in" filter="fade">
                                      <p:cBhvr>
                                        <p:cTn id="45" dur="1000"/>
                                        <p:tgtEl>
                                          <p:spTgt spid="5">
                                            <p:txEl>
                                              <p:pRg st="5" end="5"/>
                                            </p:txEl>
                                          </p:spTgt>
                                        </p:tgtEl>
                                      </p:cBhvr>
                                    </p:animEffect>
                                    <p:anim calcmode="lin" valueType="num">
                                      <p:cBhvr>
                                        <p:cTn id="46"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1C4BD6-26DE-4555-B873-D8D37642EDFC}"/>
              </a:ext>
            </a:extLst>
          </p:cNvPr>
          <p:cNvSpPr txBox="1"/>
          <p:nvPr/>
        </p:nvSpPr>
        <p:spPr>
          <a:xfrm>
            <a:off x="530352" y="365760"/>
            <a:ext cx="6528816" cy="646331"/>
          </a:xfrm>
          <a:prstGeom prst="rect">
            <a:avLst/>
          </a:prstGeom>
          <a:noFill/>
        </p:spPr>
        <p:txBody>
          <a:bodyPr wrap="square" rtlCol="0">
            <a:spAutoFit/>
          </a:bodyPr>
          <a:lstStyle/>
          <a:p>
            <a:r>
              <a:rPr lang="en-GB" sz="3600" b="1" u="sng" dirty="0" err="1"/>
              <a:t>Janey</a:t>
            </a:r>
            <a:r>
              <a:rPr lang="en-GB" sz="3600" b="1" u="sng" dirty="0"/>
              <a:t> Antonio</a:t>
            </a:r>
          </a:p>
        </p:txBody>
      </p:sp>
      <p:sp>
        <p:nvSpPr>
          <p:cNvPr id="5" name="Rectangle 4">
            <a:extLst>
              <a:ext uri="{FF2B5EF4-FFF2-40B4-BE49-F238E27FC236}">
                <a16:creationId xmlns:a16="http://schemas.microsoft.com/office/drawing/2014/main" id="{73365BF1-24DB-4762-B625-8590860A1F8E}"/>
              </a:ext>
            </a:extLst>
          </p:cNvPr>
          <p:cNvSpPr/>
          <p:nvPr/>
        </p:nvSpPr>
        <p:spPr>
          <a:xfrm>
            <a:off x="688848" y="1436037"/>
            <a:ext cx="6096000" cy="3693319"/>
          </a:xfrm>
          <a:prstGeom prst="rect">
            <a:avLst/>
          </a:prstGeom>
        </p:spPr>
        <p:txBody>
          <a:bodyPr>
            <a:spAutoFit/>
          </a:bodyPr>
          <a:lstStyle/>
          <a:p>
            <a:r>
              <a:rPr lang="en-GB" dirty="0"/>
              <a:t>"The work I do focuses on raising awareness of parental depression. I grew up with severe depression in my family and now raise my own children in similar circumstances. Parental depression has a major impact on children but my group ‘Create Me Happy’ provides safe spaces for families to come together in our Lego Clubs and at a weekly peer support drop-in centre. I also volunteer for Mind, Time to Change, Home-Start and Spice. I like to speak to politicians and health boards about lived experience and am a member of two county mental health forums. I believe in whole-family support, I believe in love and I believe in depression, it has made me who I am today and I am not above sharing that for the benefit of others."</a:t>
            </a:r>
          </a:p>
        </p:txBody>
      </p:sp>
      <p:pic>
        <p:nvPicPr>
          <p:cNvPr id="7" name="Picture 6">
            <a:extLst>
              <a:ext uri="{FF2B5EF4-FFF2-40B4-BE49-F238E27FC236}">
                <a16:creationId xmlns:a16="http://schemas.microsoft.com/office/drawing/2014/main" id="{EAD287FE-CFDB-4A13-8278-4B1266629C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4619" y="1012091"/>
            <a:ext cx="2821877" cy="4243424"/>
          </a:xfrm>
          <a:prstGeom prst="rect">
            <a:avLst/>
          </a:prstGeom>
        </p:spPr>
      </p:pic>
      <p:sp>
        <p:nvSpPr>
          <p:cNvPr id="8" name="TextBox 7">
            <a:extLst>
              <a:ext uri="{FF2B5EF4-FFF2-40B4-BE49-F238E27FC236}">
                <a16:creationId xmlns:a16="http://schemas.microsoft.com/office/drawing/2014/main" id="{194E01C3-E735-450F-A0BA-E5E7C38F2EB9}"/>
              </a:ext>
            </a:extLst>
          </p:cNvPr>
          <p:cNvSpPr txBox="1"/>
          <p:nvPr/>
        </p:nvSpPr>
        <p:spPr>
          <a:xfrm>
            <a:off x="8004619" y="4886183"/>
            <a:ext cx="2254949" cy="369332"/>
          </a:xfrm>
          <a:prstGeom prst="rect">
            <a:avLst/>
          </a:prstGeom>
          <a:noFill/>
        </p:spPr>
        <p:txBody>
          <a:bodyPr wrap="square" rtlCol="0">
            <a:spAutoFit/>
          </a:bodyPr>
          <a:lstStyle/>
          <a:p>
            <a:r>
              <a:rPr lang="en-GB" dirty="0"/>
              <a:t>(blog, 2018)</a:t>
            </a:r>
          </a:p>
        </p:txBody>
      </p:sp>
    </p:spTree>
    <p:extLst>
      <p:ext uri="{BB962C8B-B14F-4D97-AF65-F5344CB8AC3E}">
        <p14:creationId xmlns:p14="http://schemas.microsoft.com/office/powerpoint/2010/main" val="856991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in)">
                                      <p:cBhvr>
                                        <p:cTn id="1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096AC9-9BF0-4F63-ABC7-8D5B4F93D5D9}"/>
              </a:ext>
            </a:extLst>
          </p:cNvPr>
          <p:cNvSpPr txBox="1"/>
          <p:nvPr/>
        </p:nvSpPr>
        <p:spPr>
          <a:xfrm>
            <a:off x="384048" y="365760"/>
            <a:ext cx="5193792" cy="584775"/>
          </a:xfrm>
          <a:prstGeom prst="rect">
            <a:avLst/>
          </a:prstGeom>
          <a:noFill/>
        </p:spPr>
        <p:txBody>
          <a:bodyPr wrap="square" rtlCol="0">
            <a:spAutoFit/>
          </a:bodyPr>
          <a:lstStyle/>
          <a:p>
            <a:r>
              <a:rPr lang="en-GB" sz="3200" b="1" u="sng" dirty="0"/>
              <a:t>Setup cost</a:t>
            </a:r>
          </a:p>
        </p:txBody>
      </p:sp>
      <p:sp>
        <p:nvSpPr>
          <p:cNvPr id="5" name="TextBox 4">
            <a:extLst>
              <a:ext uri="{FF2B5EF4-FFF2-40B4-BE49-F238E27FC236}">
                <a16:creationId xmlns:a16="http://schemas.microsoft.com/office/drawing/2014/main" id="{874D23FC-524C-482D-A52A-F14931F80E58}"/>
              </a:ext>
            </a:extLst>
          </p:cNvPr>
          <p:cNvSpPr txBox="1"/>
          <p:nvPr/>
        </p:nvSpPr>
        <p:spPr>
          <a:xfrm>
            <a:off x="585216" y="1481328"/>
            <a:ext cx="8668512"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There was no initial set up cost</a:t>
            </a:r>
          </a:p>
        </p:txBody>
      </p:sp>
      <p:sp>
        <p:nvSpPr>
          <p:cNvPr id="6" name="TextBox 5">
            <a:extLst>
              <a:ext uri="{FF2B5EF4-FFF2-40B4-BE49-F238E27FC236}">
                <a16:creationId xmlns:a16="http://schemas.microsoft.com/office/drawing/2014/main" id="{001BC0B1-15DA-460C-B8A2-48C4E30553DD}"/>
              </a:ext>
            </a:extLst>
          </p:cNvPr>
          <p:cNvSpPr txBox="1"/>
          <p:nvPr/>
        </p:nvSpPr>
        <p:spPr>
          <a:xfrm>
            <a:off x="384048" y="2416022"/>
            <a:ext cx="5870448" cy="523220"/>
          </a:xfrm>
          <a:prstGeom prst="rect">
            <a:avLst/>
          </a:prstGeom>
          <a:noFill/>
        </p:spPr>
        <p:txBody>
          <a:bodyPr wrap="square" rtlCol="0">
            <a:spAutoFit/>
          </a:bodyPr>
          <a:lstStyle/>
          <a:p>
            <a:r>
              <a:rPr lang="en-GB" sz="2800" b="1" u="sng" dirty="0"/>
              <a:t>How did they do this </a:t>
            </a:r>
          </a:p>
        </p:txBody>
      </p:sp>
      <p:sp>
        <p:nvSpPr>
          <p:cNvPr id="8" name="TextBox 7">
            <a:extLst>
              <a:ext uri="{FF2B5EF4-FFF2-40B4-BE49-F238E27FC236}">
                <a16:creationId xmlns:a16="http://schemas.microsoft.com/office/drawing/2014/main" id="{7C03EECE-629F-44DA-B5A9-C9AA8CEA59DB}"/>
              </a:ext>
            </a:extLst>
          </p:cNvPr>
          <p:cNvSpPr txBox="1"/>
          <p:nvPr/>
        </p:nvSpPr>
        <p:spPr>
          <a:xfrm>
            <a:off x="384048" y="3072384"/>
            <a:ext cx="7918704" cy="1200329"/>
          </a:xfrm>
          <a:prstGeom prst="rect">
            <a:avLst/>
          </a:prstGeom>
          <a:noFill/>
        </p:spPr>
        <p:txBody>
          <a:bodyPr wrap="square" rtlCol="0">
            <a:spAutoFit/>
          </a:bodyPr>
          <a:lstStyle/>
          <a:p>
            <a:pPr marL="285750" indent="-285750">
              <a:buFont typeface="Arial" panose="020B0604020202020204" pitchFamily="34" charset="0"/>
              <a:buChar char="•"/>
            </a:pPr>
            <a:r>
              <a:rPr lang="en-GB" dirty="0"/>
              <a:t>Contacted the local Rural council</a:t>
            </a:r>
          </a:p>
          <a:p>
            <a:pPr marL="285750" indent="-285750">
              <a:buFont typeface="Arial" panose="020B0604020202020204" pitchFamily="34" charset="0"/>
              <a:buChar char="•"/>
            </a:pPr>
            <a:r>
              <a:rPr lang="en-GB" dirty="0"/>
              <a:t>Contacted local businesses for donations </a:t>
            </a:r>
          </a:p>
          <a:p>
            <a:pPr marL="285750" indent="-285750">
              <a:buFont typeface="Arial" panose="020B0604020202020204" pitchFamily="34" charset="0"/>
              <a:buChar char="•"/>
            </a:pPr>
            <a:r>
              <a:rPr lang="en-GB" dirty="0"/>
              <a:t>All staff are volunteers that enjoy what they do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5185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arn(inVertical)">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down)">
                                      <p:cBhvr>
                                        <p:cTn id="18" dur="5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Effect transition="in" filter="fade">
                                      <p:cBhvr>
                                        <p:cTn id="23" dur="500"/>
                                        <p:tgtEl>
                                          <p:spTgt spid="8">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
                                            <p:txEl>
                                              <p:pRg st="1" end="1"/>
                                            </p:txEl>
                                          </p:spTgt>
                                        </p:tgtEl>
                                        <p:attrNameLst>
                                          <p:attrName>style.visibility</p:attrName>
                                        </p:attrNameLst>
                                      </p:cBhvr>
                                      <p:to>
                                        <p:strVal val="visible"/>
                                      </p:to>
                                    </p:set>
                                    <p:animEffect transition="in" filter="fade">
                                      <p:cBhvr>
                                        <p:cTn id="28" dur="500"/>
                                        <p:tgtEl>
                                          <p:spTgt spid="8">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Effect transition="in" filter="fade">
                                      <p:cBhvr>
                                        <p:cTn id="33"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6D727D-6ABE-4413-A86A-1B69C45AA809}"/>
              </a:ext>
            </a:extLst>
          </p:cNvPr>
          <p:cNvSpPr txBox="1"/>
          <p:nvPr/>
        </p:nvSpPr>
        <p:spPr>
          <a:xfrm>
            <a:off x="402336" y="420624"/>
            <a:ext cx="4590288" cy="523220"/>
          </a:xfrm>
          <a:prstGeom prst="rect">
            <a:avLst/>
          </a:prstGeom>
          <a:noFill/>
        </p:spPr>
        <p:txBody>
          <a:bodyPr wrap="square" rtlCol="0">
            <a:spAutoFit/>
          </a:bodyPr>
          <a:lstStyle/>
          <a:p>
            <a:r>
              <a:rPr lang="en-GB" sz="2800" b="1" u="sng" dirty="0"/>
              <a:t>Sustainability</a:t>
            </a:r>
          </a:p>
        </p:txBody>
      </p:sp>
      <p:sp>
        <p:nvSpPr>
          <p:cNvPr id="5" name="TextBox 4">
            <a:extLst>
              <a:ext uri="{FF2B5EF4-FFF2-40B4-BE49-F238E27FC236}">
                <a16:creationId xmlns:a16="http://schemas.microsoft.com/office/drawing/2014/main" id="{4BE2859E-3C85-486C-8E9A-780E94C8F65D}"/>
              </a:ext>
            </a:extLst>
          </p:cNvPr>
          <p:cNvSpPr txBox="1"/>
          <p:nvPr/>
        </p:nvSpPr>
        <p:spPr>
          <a:xfrm>
            <a:off x="402336" y="1152144"/>
            <a:ext cx="11283696" cy="2862322"/>
          </a:xfrm>
          <a:prstGeom prst="rect">
            <a:avLst/>
          </a:prstGeom>
          <a:noFill/>
        </p:spPr>
        <p:txBody>
          <a:bodyPr wrap="square" rtlCol="0">
            <a:spAutoFit/>
          </a:bodyPr>
          <a:lstStyle/>
          <a:p>
            <a:r>
              <a:rPr lang="en-GB" dirty="0"/>
              <a:t>Create me happy are sustainable</a:t>
            </a:r>
          </a:p>
          <a:p>
            <a:endParaRPr lang="en-GB" dirty="0"/>
          </a:p>
          <a:p>
            <a:pPr marL="285750" indent="-285750">
              <a:buFont typeface="Arial" panose="020B0604020202020204" pitchFamily="34" charset="0"/>
              <a:buChar char="•"/>
            </a:pPr>
            <a:r>
              <a:rPr lang="en-GB" dirty="0"/>
              <a:t>No overheads</a:t>
            </a:r>
          </a:p>
          <a:p>
            <a:pPr marL="285750" indent="-285750">
              <a:buFont typeface="Arial" panose="020B0604020202020204" pitchFamily="34" charset="0"/>
              <a:buChar char="•"/>
            </a:pPr>
            <a:r>
              <a:rPr lang="en-GB" dirty="0"/>
              <a:t>All staff are volunteers</a:t>
            </a:r>
          </a:p>
          <a:p>
            <a:pPr marL="285750" indent="-285750">
              <a:buFont typeface="Arial" panose="020B0604020202020204" pitchFamily="34" charset="0"/>
              <a:buChar char="•"/>
            </a:pPr>
            <a:r>
              <a:rPr lang="en-GB" dirty="0"/>
              <a:t>Costs are covered when attending events</a:t>
            </a:r>
          </a:p>
          <a:p>
            <a:pPr marL="285750" indent="-285750">
              <a:buFont typeface="Arial" panose="020B0604020202020204" pitchFamily="34" charset="0"/>
              <a:buChar char="•"/>
            </a:pPr>
            <a:r>
              <a:rPr lang="en-GB" dirty="0"/>
              <a:t>All guest speakers are paid in time credits</a:t>
            </a:r>
          </a:p>
          <a:p>
            <a:pPr marL="285750" indent="-285750">
              <a:buFont typeface="Arial" panose="020B0604020202020204" pitchFamily="34" charset="0"/>
              <a:buChar char="•"/>
            </a:pPr>
            <a:r>
              <a:rPr lang="en-GB" dirty="0"/>
              <a:t>Spend and earn opportunities</a:t>
            </a:r>
          </a:p>
          <a:p>
            <a:pPr marL="285750" indent="-285750">
              <a:buFont typeface="Arial" panose="020B0604020202020204" pitchFamily="34" charset="0"/>
              <a:buChar char="•"/>
            </a:pPr>
            <a:r>
              <a:rPr lang="en-GB" dirty="0"/>
              <a:t>Continued support from community</a:t>
            </a:r>
          </a:p>
          <a:p>
            <a:pPr marL="285750" indent="-285750">
              <a:buFont typeface="Arial" panose="020B0604020202020204" pitchFamily="34" charset="0"/>
              <a:buChar char="•"/>
            </a:pPr>
            <a:r>
              <a:rPr lang="en-GB" dirty="0"/>
              <a:t>Continued support from local businesses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745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down)">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wipe(down)">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wipe(down)">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wipe(down)">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wipe(down)">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wipe(down)">
                                      <p:cBhvr>
                                        <p:cTn id="42" dur="500"/>
                                        <p:tgtEl>
                                          <p:spTgt spid="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animEffect transition="in" filter="wipe(down)">
                                      <p:cBhvr>
                                        <p:cTn id="4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BA378B-D30D-4EDF-9F4A-CD80533F8AC4}"/>
              </a:ext>
            </a:extLst>
          </p:cNvPr>
          <p:cNvSpPr txBox="1"/>
          <p:nvPr/>
        </p:nvSpPr>
        <p:spPr>
          <a:xfrm>
            <a:off x="347472" y="530352"/>
            <a:ext cx="2779776" cy="523220"/>
          </a:xfrm>
          <a:prstGeom prst="rect">
            <a:avLst/>
          </a:prstGeom>
          <a:noFill/>
        </p:spPr>
        <p:txBody>
          <a:bodyPr wrap="square" rtlCol="0">
            <a:spAutoFit/>
          </a:bodyPr>
          <a:lstStyle/>
          <a:p>
            <a:r>
              <a:rPr lang="en-GB" sz="2800" b="1" u="sng" dirty="0"/>
              <a:t>Does it work?</a:t>
            </a:r>
          </a:p>
        </p:txBody>
      </p:sp>
      <p:sp>
        <p:nvSpPr>
          <p:cNvPr id="5" name="TextBox 4">
            <a:extLst>
              <a:ext uri="{FF2B5EF4-FFF2-40B4-BE49-F238E27FC236}">
                <a16:creationId xmlns:a16="http://schemas.microsoft.com/office/drawing/2014/main" id="{F7AD61EC-B897-418B-8F97-B30043A64E75}"/>
              </a:ext>
            </a:extLst>
          </p:cNvPr>
          <p:cNvSpPr txBox="1"/>
          <p:nvPr/>
        </p:nvSpPr>
        <p:spPr>
          <a:xfrm>
            <a:off x="585216" y="1261872"/>
            <a:ext cx="9802368" cy="4247317"/>
          </a:xfrm>
          <a:prstGeom prst="rect">
            <a:avLst/>
          </a:prstGeom>
          <a:noFill/>
        </p:spPr>
        <p:txBody>
          <a:bodyPr wrap="square" rtlCol="0">
            <a:spAutoFit/>
          </a:bodyPr>
          <a:lstStyle/>
          <a:p>
            <a:pPr marL="285750" indent="-285750">
              <a:buFont typeface="Arial" panose="020B0604020202020204" pitchFamily="34" charset="0"/>
              <a:buChar char="•"/>
            </a:pPr>
            <a:r>
              <a:rPr lang="en-GB" dirty="0"/>
              <a:t>Brings people together</a:t>
            </a:r>
          </a:p>
          <a:p>
            <a:pPr marL="285750" indent="-285750">
              <a:buFont typeface="Arial" panose="020B0604020202020204" pitchFamily="34" charset="0"/>
              <a:buChar char="•"/>
            </a:pPr>
            <a:r>
              <a:rPr lang="en-GB" dirty="0"/>
              <a:t>Helps those in need</a:t>
            </a:r>
          </a:p>
          <a:p>
            <a:pPr marL="285750" indent="-285750">
              <a:buFont typeface="Arial" panose="020B0604020202020204" pitchFamily="34" charset="0"/>
              <a:buChar char="•"/>
            </a:pPr>
            <a:r>
              <a:rPr lang="en-GB" dirty="0"/>
              <a:t>No requirements</a:t>
            </a:r>
          </a:p>
          <a:p>
            <a:pPr marL="285750" indent="-285750">
              <a:buFont typeface="Arial" panose="020B0604020202020204" pitchFamily="34" charset="0"/>
              <a:buChar char="•"/>
            </a:pPr>
            <a:r>
              <a:rPr lang="en-GB" dirty="0"/>
              <a:t>Networking opportunities for community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I can tell you first hand that this works, I volunteered for create me happy from day one and loved every minute of it. People are often reluctant when they come in for the first time, however I can honestly say anyone who stepped foot inside the door returned. The opportunities that have been created for me from doing this are </a:t>
            </a:r>
            <a:r>
              <a:rPr lang="en-GB" dirty="0" err="1"/>
              <a:t>unbelieveable</a:t>
            </a:r>
            <a:r>
              <a:rPr lang="en-GB" dirty="0"/>
              <a:t>, trips away to networking days, planning of the Big Lunch, trips out for the family on spend activities and so on. It works in the community you see faces appear each week, some people who have lived in the village all their life but know nobody, people now see this as a weekly drop in centre and schedule it in as one of their weekly activities. There are no negatives in my eyes. The work we all do helps others in need, points them in the right direction and gives support in every aspect. But don’t just take my word for it</a:t>
            </a:r>
          </a:p>
        </p:txBody>
      </p:sp>
    </p:spTree>
    <p:extLst>
      <p:ext uri="{BB962C8B-B14F-4D97-AF65-F5344CB8AC3E}">
        <p14:creationId xmlns:p14="http://schemas.microsoft.com/office/powerpoint/2010/main" val="1348849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arn(inVertical)">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barn(inVertical)">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barn(inVertical)">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wipe(down)">
                                      <p:cBhvr>
                                        <p:cTn id="3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EE4AE-52BF-4DF8-9BC3-613EB2D4B8F5}"/>
              </a:ext>
            </a:extLst>
          </p:cNvPr>
          <p:cNvSpPr>
            <a:spLocks noGrp="1"/>
          </p:cNvSpPr>
          <p:nvPr>
            <p:ph type="title"/>
          </p:nvPr>
        </p:nvSpPr>
        <p:spPr/>
        <p:txBody>
          <a:bodyPr>
            <a:normAutofit/>
          </a:bodyPr>
          <a:lstStyle/>
          <a:p>
            <a:r>
              <a:rPr lang="en-GB" sz="3200" b="1" u="sng" dirty="0"/>
              <a:t>Reviews from the public</a:t>
            </a:r>
          </a:p>
        </p:txBody>
      </p:sp>
      <p:sp>
        <p:nvSpPr>
          <p:cNvPr id="3" name="Content Placeholder 2">
            <a:extLst>
              <a:ext uri="{FF2B5EF4-FFF2-40B4-BE49-F238E27FC236}">
                <a16:creationId xmlns:a16="http://schemas.microsoft.com/office/drawing/2014/main" id="{190FE84F-1268-465A-90BA-1971B7A2F6AB}"/>
              </a:ext>
            </a:extLst>
          </p:cNvPr>
          <p:cNvSpPr>
            <a:spLocks noGrp="1"/>
          </p:cNvSpPr>
          <p:nvPr>
            <p:ph idx="1"/>
          </p:nvPr>
        </p:nvSpPr>
        <p:spPr/>
        <p:txBody>
          <a:bodyPr/>
          <a:lstStyle/>
          <a:p>
            <a:pPr marL="0" indent="0" algn="ctr">
              <a:buNone/>
            </a:pPr>
            <a:r>
              <a:rPr lang="en-GB" dirty="0"/>
              <a:t>as a qualified child psychologist, who myself suffered with a breakdown over the death of my daughter many years ago</a:t>
            </a:r>
            <a:br>
              <a:rPr lang="en-GB" dirty="0"/>
            </a:br>
            <a:r>
              <a:rPr lang="en-GB" dirty="0"/>
              <a:t>but had no support until something drastic happened, and I think you have done and are doing an amazing thing with this cause, it will help so many other families. If you need any helpers or anything I would be happy to help x</a:t>
            </a:r>
          </a:p>
          <a:p>
            <a:pPr marL="0" indent="0">
              <a:buNone/>
            </a:pPr>
            <a:r>
              <a:rPr lang="en-GB" dirty="0"/>
              <a:t>Keep up the good work. Keep the </a:t>
            </a:r>
            <a:r>
              <a:rPr lang="en-GB" dirty="0" err="1"/>
              <a:t>legox</a:t>
            </a:r>
            <a:endParaRPr lang="en-GB" dirty="0"/>
          </a:p>
          <a:p>
            <a:pPr marL="0" indent="0">
              <a:buNone/>
            </a:pPr>
            <a:r>
              <a:rPr lang="en-GB" dirty="0"/>
              <a:t>I am SO inspired by the work Create Me Happy does and it's a pleasure to be able to support you - good luck with your </a:t>
            </a:r>
            <a:r>
              <a:rPr lang="en-GB" dirty="0" err="1"/>
              <a:t>crowdfunder</a:t>
            </a:r>
            <a:r>
              <a:rPr lang="en-GB" dirty="0"/>
              <a:t> campaign!</a:t>
            </a:r>
          </a:p>
          <a:p>
            <a:pPr marL="0" indent="0" algn="ctr">
              <a:buNone/>
            </a:pPr>
            <a:r>
              <a:rPr lang="en-GB" dirty="0"/>
              <a:t>(Crowdfunder.co.uk, 2018) </a:t>
            </a:r>
          </a:p>
        </p:txBody>
      </p:sp>
    </p:spTree>
    <p:extLst>
      <p:ext uri="{BB962C8B-B14F-4D97-AF65-F5344CB8AC3E}">
        <p14:creationId xmlns:p14="http://schemas.microsoft.com/office/powerpoint/2010/main" val="4036495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E7F5-8F41-4ADB-86D6-87F30160887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55D4AE8-C815-4621-A51C-524A3137686D}"/>
              </a:ext>
            </a:extLst>
          </p:cNvPr>
          <p:cNvSpPr>
            <a:spLocks noGrp="1"/>
          </p:cNvSpPr>
          <p:nvPr>
            <p:ph idx="1"/>
          </p:nvPr>
        </p:nvSpPr>
        <p:spPr>
          <a:xfrm>
            <a:off x="838200" y="1825625"/>
            <a:ext cx="10515600" cy="4667250"/>
          </a:xfrm>
        </p:spPr>
        <p:txBody>
          <a:bodyPr>
            <a:normAutofit fontScale="92500" lnSpcReduction="20000"/>
          </a:bodyPr>
          <a:lstStyle/>
          <a:p>
            <a:pPr marL="0" indent="0">
              <a:buNone/>
            </a:pPr>
            <a:r>
              <a:rPr lang="en-GB" dirty="0">
                <a:effectLst/>
              </a:rPr>
              <a:t>Google.co.uk. (2018). </a:t>
            </a:r>
            <a:r>
              <a:rPr lang="en-GB" i="1" dirty="0">
                <a:effectLst/>
              </a:rPr>
              <a:t>create me happy - Google Search</a:t>
            </a:r>
            <a:r>
              <a:rPr lang="en-GB" dirty="0">
                <a:effectLst/>
              </a:rPr>
              <a:t>. [online] Available at: https://www.google.co.uk/</a:t>
            </a:r>
            <a:r>
              <a:rPr lang="en-GB" dirty="0" err="1">
                <a:effectLst/>
              </a:rPr>
              <a:t>search?biw</a:t>
            </a:r>
            <a:r>
              <a:rPr lang="en-GB" dirty="0">
                <a:effectLst/>
              </a:rPr>
              <a:t>=1366&amp;bih=652&amp;tbm=</a:t>
            </a:r>
            <a:r>
              <a:rPr lang="en-GB" dirty="0" err="1">
                <a:effectLst/>
              </a:rPr>
              <a:t>isch&amp;sa</a:t>
            </a:r>
            <a:r>
              <a:rPr lang="en-GB" dirty="0">
                <a:effectLst/>
              </a:rPr>
              <a:t>=1&amp;ei=xoRWWrC7KMmagAb2t4TABw&amp;q=</a:t>
            </a:r>
            <a:r>
              <a:rPr lang="en-GB" dirty="0" err="1">
                <a:effectLst/>
              </a:rPr>
              <a:t>create+me+happy</a:t>
            </a:r>
            <a:r>
              <a:rPr lang="en-GB" dirty="0">
                <a:effectLst/>
              </a:rPr>
              <a:t>+&amp;</a:t>
            </a:r>
            <a:r>
              <a:rPr lang="en-GB" dirty="0" err="1">
                <a:effectLst/>
              </a:rPr>
              <a:t>oq</a:t>
            </a:r>
            <a:r>
              <a:rPr lang="en-GB" dirty="0">
                <a:effectLst/>
              </a:rPr>
              <a:t>=</a:t>
            </a:r>
            <a:r>
              <a:rPr lang="en-GB" dirty="0" err="1">
                <a:effectLst/>
              </a:rPr>
              <a:t>create+me+happy</a:t>
            </a:r>
            <a:r>
              <a:rPr lang="en-GB" dirty="0">
                <a:effectLst/>
              </a:rPr>
              <a:t>+&amp;</a:t>
            </a:r>
            <a:r>
              <a:rPr lang="en-GB" dirty="0" err="1">
                <a:effectLst/>
              </a:rPr>
              <a:t>gs_l</a:t>
            </a:r>
            <a:r>
              <a:rPr lang="en-GB" dirty="0">
                <a:effectLst/>
              </a:rPr>
              <a:t>=psy-ab.3...3780.5180.0.5927.8.8.0.0.0.0.138.684.6j2.8.0....0...1c.1.64.psy-ab..1.0.0....0.Ni2YvAxz3TI#imgrc=rdHcU7mGb8OmxM: [Accessed 10 Jan. 2018].</a:t>
            </a:r>
            <a:endParaRPr lang="en-GB" dirty="0"/>
          </a:p>
          <a:p>
            <a:pPr marL="0" indent="0">
              <a:buNone/>
            </a:pPr>
            <a:endParaRPr lang="en-GB" dirty="0"/>
          </a:p>
          <a:p>
            <a:pPr marL="0" indent="0">
              <a:buNone/>
            </a:pPr>
            <a:r>
              <a:rPr lang="en-GB" dirty="0"/>
              <a:t>(2018). </a:t>
            </a:r>
            <a:r>
              <a:rPr lang="en-GB" i="1" dirty="0"/>
              <a:t>Rethink Mental Illness</a:t>
            </a:r>
            <a:r>
              <a:rPr lang="en-GB" dirty="0"/>
              <a:t>. [online] Rethink.org. Available at: https://www.rethink.org/news-views/2015/11/winners-of-the-janey-antoniou-awards-2015-announced [Accessed 10 Jan. 2018].</a:t>
            </a:r>
          </a:p>
          <a:p>
            <a:pPr marL="0" indent="0">
              <a:buNone/>
            </a:pPr>
            <a:endParaRPr lang="en-GB" dirty="0"/>
          </a:p>
          <a:p>
            <a:pPr marL="0" indent="0">
              <a:buNone/>
            </a:pPr>
            <a:r>
              <a:rPr lang="en-GB" dirty="0"/>
              <a:t>Crowdfunder.co.uk. (2018). </a:t>
            </a:r>
            <a:r>
              <a:rPr lang="en-GB" i="1" dirty="0"/>
              <a:t>Create Me Happy</a:t>
            </a:r>
            <a:r>
              <a:rPr lang="en-GB" dirty="0"/>
              <a:t>. [online] Available at: http://www.crowdfunder.co.uk/create-me-happy/ [Accessed 10 Jan. 2018].</a:t>
            </a:r>
          </a:p>
          <a:p>
            <a:pPr marL="0" indent="0">
              <a:buNone/>
            </a:pPr>
            <a:endParaRPr lang="en-GB" dirty="0"/>
          </a:p>
          <a:p>
            <a:endParaRPr lang="en-GB" dirty="0"/>
          </a:p>
        </p:txBody>
      </p:sp>
    </p:spTree>
    <p:extLst>
      <p:ext uri="{BB962C8B-B14F-4D97-AF65-F5344CB8AC3E}">
        <p14:creationId xmlns:p14="http://schemas.microsoft.com/office/powerpoint/2010/main" val="7760296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738</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The Journey</vt:lpstr>
      <vt:lpstr>PowerPoint Presentation</vt:lpstr>
      <vt:lpstr>PowerPoint Presentation</vt:lpstr>
      <vt:lpstr>PowerPoint Presentation</vt:lpstr>
      <vt:lpstr>PowerPoint Presentation</vt:lpstr>
      <vt:lpstr>Reviews from the public</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kaidenmckenzie2017@hotmail.com</dc:creator>
  <cp:lastModifiedBy>kaidenmckenzie2017@hotmail.com</cp:lastModifiedBy>
  <cp:revision>15</cp:revision>
  <dcterms:created xsi:type="dcterms:W3CDTF">2018-01-10T21:25:47Z</dcterms:created>
  <dcterms:modified xsi:type="dcterms:W3CDTF">2018-01-10T23:27:58Z</dcterms:modified>
</cp:coreProperties>
</file>