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4" r:id="rId6"/>
    <p:sldId id="265" r:id="rId7"/>
    <p:sldId id="269" r:id="rId8"/>
    <p:sldId id="270" r:id="rId9"/>
    <p:sldId id="266" r:id="rId10"/>
    <p:sldId id="268"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B51B3-FFDD-4702-8EC2-9810FF3CC15B}" v="32" dt="2023-12-03T19:50:33.3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047" autoAdjust="0"/>
  </p:normalViewPr>
  <p:slideViewPr>
    <p:cSldViewPr snapToGrid="0">
      <p:cViewPr varScale="1">
        <p:scale>
          <a:sx n="43" d="100"/>
          <a:sy n="43" d="100"/>
        </p:scale>
        <p:origin x="1576" y="4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8DC4E0-C326-4BD7-9069-466C5F8B5D03}" type="datetimeFigureOut">
              <a:rPr lang="en-GB" smtClean="0"/>
              <a:t>03/12/2023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5C266-66B2-403B-8129-D15C98155B74}" type="slidenum">
              <a:rPr lang="en-GB" smtClean="0"/>
              <a:t>‹#›</a:t>
            </a:fld>
            <a:endParaRPr lang="en-GB"/>
          </a:p>
        </p:txBody>
      </p:sp>
    </p:spTree>
    <p:extLst>
      <p:ext uri="{BB962C8B-B14F-4D97-AF65-F5344CB8AC3E}">
        <p14:creationId xmlns:p14="http://schemas.microsoft.com/office/powerpoint/2010/main" val="1563906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ositivepsychology.com/positive-psychology-and-mental-health/#:~:text=Using%20Positive%20Psychology%20in%20Mental%20Health%20Counseling,-One%20of%20the&amp;text=Positive%20psychologist%20began%20paying%20more,clients%20find%20meaning%20in%20life."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ositivepsychology.com/positive-psychology-and-mental-health/#:~:text=Using%20Positive%20Psychology%20in%20Mental%20Health%20Counseling,-One%20of%20the&amp;text=Positive%20psychologist%20began%20paying%20more,clients%20find%20meaning%20in%20lif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the recent shift within the field of psychology, most psychologists focused on ridding the world of mental illness, while paying little attention to the enhancement of positive mental health. Although some psychologists researched well-being before the official launch of positive psychology in 1998, these early investigations pale in comparison to the 2000 articles, chapters, and books that are published annually  (Diener, 2007).</a:t>
            </a:r>
          </a:p>
        </p:txBody>
      </p:sp>
      <p:sp>
        <p:nvSpPr>
          <p:cNvPr id="4" name="Slide Number Placeholder 3"/>
          <p:cNvSpPr>
            <a:spLocks noGrp="1"/>
          </p:cNvSpPr>
          <p:nvPr>
            <p:ph type="sldNum" sz="quarter" idx="5"/>
          </p:nvPr>
        </p:nvSpPr>
        <p:spPr/>
        <p:txBody>
          <a:bodyPr/>
          <a:lstStyle/>
          <a:p>
            <a:fld id="{2F05C266-66B2-403B-8129-D15C98155B74}" type="slidenum">
              <a:rPr lang="en-GB" smtClean="0"/>
              <a:t>1</a:t>
            </a:fld>
            <a:endParaRPr lang="en-GB"/>
          </a:p>
        </p:txBody>
      </p:sp>
    </p:spTree>
    <p:extLst>
      <p:ext uri="{BB962C8B-B14F-4D97-AF65-F5344CB8AC3E}">
        <p14:creationId xmlns:p14="http://schemas.microsoft.com/office/powerpoint/2010/main" val="4129178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PPC suggests that the coach view the client as a 'whole', focusing on strengths, positive behaviours, and purpose. Which are used as building blocks for coachee development and performance improvement.</a:t>
            </a:r>
          </a:p>
          <a:p>
            <a:endParaRPr lang="en-GB" dirty="0"/>
          </a:p>
          <a:p>
            <a:r>
              <a:rPr lang="en-GB" dirty="0"/>
              <a:t>Both positive psychology and coaching philosophy are inconsistent with interventions that are driven by pathology-focused medical models.</a:t>
            </a:r>
          </a:p>
          <a:p>
            <a:endParaRPr lang="en-GB" dirty="0"/>
          </a:p>
          <a:p>
            <a:r>
              <a:rPr lang="en-GB" b="0" i="0" dirty="0">
                <a:solidFill>
                  <a:srgbClr val="191D34"/>
                </a:solidFill>
                <a:effectLst/>
                <a:latin typeface="Lora" pitchFamily="2" charset="0"/>
              </a:rPr>
              <a:t>Positive psychologists began paying more attention to building on positive behaviours and traits already present in individuals. Positive psychology interventions aim to boost positive emotions and help clients find meaning in life. </a:t>
            </a:r>
            <a:r>
              <a:rPr lang="en-GB" dirty="0">
                <a:hlinkClick r:id="rId3"/>
              </a:rPr>
              <a:t>The Connections Between Positive Psychology &amp; Mental Health</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2</a:t>
            </a:fld>
            <a:endParaRPr lang="en-GB"/>
          </a:p>
        </p:txBody>
      </p:sp>
    </p:spTree>
    <p:extLst>
      <p:ext uri="{BB962C8B-B14F-4D97-AF65-F5344CB8AC3E}">
        <p14:creationId xmlns:p14="http://schemas.microsoft.com/office/powerpoint/2010/main" val="3087108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 the most ambitious positive psychology initiative has been the development of the VIA-IS (Peterson &amp; Seligman, 2004), a carefully developed classification of character strengths. After consulting with numerous experts, Peterson and colleagues identified 24 strengths of character that are valued by most of the world's cultures. These qualities include critical thinking, humour, spirituality, hope, and many others. </a:t>
            </a:r>
          </a:p>
          <a:p>
            <a:endParaRPr lang="en-GB" dirty="0"/>
          </a:p>
          <a:p>
            <a:r>
              <a:rPr lang="en-GB" dirty="0"/>
              <a:t>The VIA-IS is a 240-item self-report questionnaire that assesses these character strengths, each categorized within six virtues (</a:t>
            </a:r>
            <a:r>
              <a:rPr lang="en-GB" dirty="0" err="1"/>
              <a:t>Dahlsgaard</a:t>
            </a:r>
            <a:r>
              <a:rPr lang="en-GB" dirty="0"/>
              <a:t>, Peterson, &amp; Seligman, 2005). WE all know of a few others out there too!</a:t>
            </a:r>
          </a:p>
          <a:p>
            <a:endParaRPr lang="en-GB" dirty="0"/>
          </a:p>
          <a:p>
            <a:r>
              <a:rPr lang="en-GB" dirty="0"/>
              <a:t>----------------------------------------------------------------------------------------------------------------------------------------------------------------</a:t>
            </a:r>
          </a:p>
          <a:p>
            <a:endParaRPr lang="en-GB" dirty="0"/>
          </a:p>
          <a:p>
            <a:r>
              <a:rPr lang="en-GB" dirty="0"/>
              <a:t>Virtues are defined as 'the core characteristics valued by moral philosophers and religious thinkers', while character strengths are 'the psychological ingredients' - i.e., processes or mechanisms - that define the virtues (Peterson &amp; Seligman, 2004). The five highest strengths are often referred to as 'signature strengths', which are celebrated and exercised frequently.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3</a:t>
            </a:fld>
            <a:endParaRPr lang="en-GB"/>
          </a:p>
        </p:txBody>
      </p:sp>
    </p:spTree>
    <p:extLst>
      <p:ext uri="{BB962C8B-B14F-4D97-AF65-F5344CB8AC3E}">
        <p14:creationId xmlns:p14="http://schemas.microsoft.com/office/powerpoint/2010/main" val="234092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exemplifies how VIA can be integrated into coaching models in common use. Many coaches use the 'GROW’  model as a way to structure the coaching session. </a:t>
            </a:r>
          </a:p>
          <a:p>
            <a:r>
              <a:rPr lang="en-GB" dirty="0"/>
              <a:t>The VIA questionnaire has facilitated a new approach to this process. One frequently used PPC exercise involves finding ways in which </a:t>
            </a:r>
            <a:r>
              <a:rPr lang="en-GB" dirty="0" err="1"/>
              <a:t>coachees</a:t>
            </a:r>
            <a:r>
              <a:rPr lang="en-GB" dirty="0"/>
              <a:t> can apply their strengths to achieve desired outcomes. </a:t>
            </a:r>
          </a:p>
          <a:p>
            <a:endParaRPr lang="en-GB" dirty="0"/>
          </a:p>
          <a:p>
            <a:r>
              <a:rPr lang="en-GB" dirty="0"/>
              <a:t>For example:</a:t>
            </a:r>
          </a:p>
          <a:p>
            <a:endParaRPr lang="en-GB" dirty="0"/>
          </a:p>
          <a:p>
            <a:r>
              <a:rPr lang="en-GB" dirty="0"/>
              <a:t>'Visualize yourself on one side of a gap, with the goal on the other side. Now,  construct bridges over that gap,  consider your top five strengths, and see how each one can be used to connect you to what you truly want to be’. </a:t>
            </a:r>
          </a:p>
          <a:p>
            <a:endParaRPr lang="en-GB" dirty="0"/>
          </a:p>
          <a:p>
            <a:r>
              <a:rPr lang="en-GB" dirty="0"/>
              <a:t>If the client's top strength is curiosity, we would begin there. For example, we might encourage a CEO to use his or her creativity to improve products that have been profitable in the past. The coach and coachee then develop an action plan, a road map for traversing the aforementioned bridge. The coachee is then asked to create another bridge based on his or her second-highest strength, and repeat the process until five bridges have been developed. </a:t>
            </a:r>
          </a:p>
          <a:p>
            <a:endParaRPr lang="en-GB" dirty="0"/>
          </a:p>
          <a:p>
            <a:endParaRPr lang="en-GB" dirty="0"/>
          </a:p>
          <a:p>
            <a:endParaRPr lang="en-GB" dirty="0"/>
          </a:p>
          <a:p>
            <a:r>
              <a:rPr lang="en-GB" dirty="0"/>
              <a:t>This step-by-step process integrates the VIA with established coaching approaches for translating brainstorming into action. This approach can easily be translated into an unstructured, emergent process. When coaching in the 'options' phase, for example, the coach might use knowledge of strengths to ask powerful and inspirational questions that reveal a broader range of choices. Such questions can be as simple as: 'how can you use your strengths in this situation?'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model incorporates the </a:t>
            </a:r>
            <a:r>
              <a:rPr lang="en-GB" dirty="0" err="1"/>
              <a:t>coachee's</a:t>
            </a:r>
            <a:r>
              <a:rPr lang="en-GB" dirty="0"/>
              <a:t> goals; the reality of the </a:t>
            </a:r>
            <a:r>
              <a:rPr lang="en-GB" dirty="0" err="1"/>
              <a:t>coachee's</a:t>
            </a:r>
            <a:r>
              <a:rPr lang="en-GB" dirty="0"/>
              <a:t> current circumstances, resources, and obstacles; the options available for moving toward a goal; and the will/way forward. (Whitmore, 2002).</a:t>
            </a:r>
          </a:p>
          <a:p>
            <a:endParaRPr lang="en-GB" dirty="0"/>
          </a:p>
          <a:p>
            <a:endParaRPr lang="en-GB" dirty="0"/>
          </a:p>
          <a:p>
            <a:endParaRPr lang="en-GB" b="0" i="0" dirty="0">
              <a:solidFill>
                <a:srgbClr val="374151"/>
              </a:solidFill>
              <a:effectLst/>
              <a:latin typeface="Söhne"/>
            </a:endParaRPr>
          </a:p>
          <a:p>
            <a:endParaRPr lang="en-GB" b="0" i="0" dirty="0">
              <a:solidFill>
                <a:srgbClr val="37373A"/>
              </a:solidFill>
              <a:effectLst/>
              <a:latin typeface="Work Sans" panose="020F0502020204030204" pitchFamily="2"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4</a:t>
            </a:fld>
            <a:endParaRPr lang="en-GB"/>
          </a:p>
        </p:txBody>
      </p:sp>
    </p:spTree>
    <p:extLst>
      <p:ext uri="{BB962C8B-B14F-4D97-AF65-F5344CB8AC3E}">
        <p14:creationId xmlns:p14="http://schemas.microsoft.com/office/powerpoint/2010/main" val="43207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EXAMPLES OF POSITIVE INTERVENTIONS THAT CAN BE INTEGRATED INTO AN ONGOING COACHING PROCESS</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Past</a:t>
            </a:r>
            <a:r>
              <a:rPr lang="en-GB" sz="1200" dirty="0"/>
              <a:t>: 3 good things – giving the person a feeling of well being and achievement </a:t>
            </a:r>
            <a:r>
              <a:rPr lang="en-GB" dirty="0"/>
              <a:t>(Seligman et al., 2005), </a:t>
            </a:r>
            <a:r>
              <a:rPr lang="en-GB" sz="1200" dirty="0"/>
              <a:t>(</a:t>
            </a:r>
            <a:r>
              <a:rPr lang="en-GB" dirty="0"/>
              <a:t>Sheldon &amp; Lyubomirsky, 2004)</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Present</a:t>
            </a:r>
            <a:r>
              <a:rPr lang="en-GB" sz="1200" dirty="0"/>
              <a:t>: Gratitude visit - Think of a person to whom you feel gratitude for something he or she has done in the past. Draft a concrete and well-written letter to this person, describing what the person did and how it affected your life. </a:t>
            </a:r>
            <a:r>
              <a:rPr lang="sv-SE" dirty="0"/>
              <a:t>(Fredrickson, 2006; Tugade &amp; Fredrickson, 2004). It doesn’t have to be extravagant.</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Future</a:t>
            </a:r>
            <a:r>
              <a:rPr lang="en-GB" sz="1200" dirty="0"/>
              <a:t>: in the spirit of the miracle question  - imagine everything you’ve dreamed of has gone your way, all your goals realised and you’re living your best life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5</a:t>
            </a:fld>
            <a:endParaRPr lang="en-GB"/>
          </a:p>
        </p:txBody>
      </p:sp>
    </p:spTree>
    <p:extLst>
      <p:ext uri="{BB962C8B-B14F-4D97-AF65-F5344CB8AC3E}">
        <p14:creationId xmlns:p14="http://schemas.microsoft.com/office/powerpoint/2010/main" val="3541655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b="1" u="sng" dirty="0"/>
              <a:t>Life coaching </a:t>
            </a:r>
          </a:p>
          <a:p>
            <a:r>
              <a:rPr lang="en-GB" dirty="0"/>
              <a:t>Empirically-validated positive psychology interventions can be invaluable in the context of life coaching. The approaches and research of the self determination theory (SDT) and self-concordance theories (SCT) are particularly informative. </a:t>
            </a:r>
          </a:p>
          <a:p>
            <a:endParaRPr lang="en-GB" dirty="0"/>
          </a:p>
          <a:p>
            <a:endParaRPr lang="en-GB" dirty="0"/>
          </a:p>
          <a:p>
            <a:endParaRPr lang="en-GB" dirty="0"/>
          </a:p>
          <a:p>
            <a:endParaRPr lang="en-GB" dirty="0"/>
          </a:p>
          <a:p>
            <a:endParaRPr lang="en-GB" dirty="0"/>
          </a:p>
          <a:p>
            <a:endParaRPr lang="en-GB" dirty="0"/>
          </a:p>
          <a:p>
            <a:r>
              <a:rPr lang="en-GB" b="1" dirty="0"/>
              <a:t>Skills and Performance Coaching</a:t>
            </a:r>
          </a:p>
          <a:p>
            <a:r>
              <a:rPr lang="en-GB" dirty="0"/>
              <a:t>Many PPC theories and tools can be useful in the context of skill and performance coaching. These include theories of flow and peak performance states, theories of explanatory style, interventions such as the 'best possible future self' exercise, and many others. </a:t>
            </a:r>
          </a:p>
          <a:p>
            <a:endParaRPr lang="en-GB" dirty="0"/>
          </a:p>
          <a:p>
            <a:r>
              <a:rPr lang="en-GB" dirty="0"/>
              <a:t>Focussing on an area of positive psychology that is particularly important for skill and performance coaching: cognitive hope theory.</a:t>
            </a:r>
          </a:p>
          <a:p>
            <a:endParaRPr lang="en-GB" dirty="0"/>
          </a:p>
          <a:p>
            <a:r>
              <a:rPr lang="en-GB" dirty="0"/>
              <a:t>Hope is more than 'wishful thinking'. Rick Snyder and Shane Lopez, the leading researchers on hope theory, have carefully elucidated and defined the construct of hope. According to this cognitive theory of hope, the construct is comprised of two aspects: '</a:t>
            </a:r>
            <a:r>
              <a:rPr lang="en-GB" dirty="0" err="1"/>
              <a:t>waypower</a:t>
            </a:r>
            <a:r>
              <a:rPr lang="en-GB" dirty="0"/>
              <a:t>' and 'willpower'. </a:t>
            </a:r>
            <a:r>
              <a:rPr lang="en-GB" dirty="0" err="1"/>
              <a:t>Waypower</a:t>
            </a:r>
            <a:r>
              <a:rPr lang="en-GB" dirty="0"/>
              <a:t> is a process that involves identifying goals, and finding ways to achieve goals despite obstacles. Willpower involves a general belief in one's own ability to achieve goals (i.e., 'agency beliefs') (Snyder, et </a:t>
            </a:r>
            <a:r>
              <a:rPr lang="en-GB" dirty="0" err="1"/>
              <a:t>aI</a:t>
            </a:r>
            <a:r>
              <a:rPr lang="en-GB" dirty="0"/>
              <a:t>., 1991). Pathways thinking (i.e., generating several feasible routes toward a goal) is crucial; the first pathway toward a goal that is considered or attempted may not be the best path available. If the primary pathway is unavailable, a hopeful person will find an alternate route (Snyder, 2003). Research suggests that a hopeful disposition yields many benefits. Hope inhibits handicapping and self-deprecatory thoughts, as well as negative emotions. Hopeful people focus more on disease prevention, and hopeful athletes exhibit better athletic performance. In fact, up to 56% of the variance in females' athletic success can be attributed to hope (Curry, Snyder, Cook, Ruby, &amp; Rehm, 1997). Hope may also promote academic achievement, and is one of the strongest predictors of overcoming adversity (Snyder, Rand, &amp; </a:t>
            </a:r>
            <a:r>
              <a:rPr lang="en-GB" dirty="0" err="1"/>
              <a:t>Sigmon</a:t>
            </a:r>
            <a:r>
              <a:rPr lang="en-GB" dirty="0"/>
              <a:t>, 2002).  </a:t>
            </a:r>
          </a:p>
          <a:p>
            <a:endParaRPr lang="en-GB" dirty="0"/>
          </a:p>
          <a:p>
            <a:r>
              <a:rPr lang="en-GB" dirty="0"/>
              <a:t>PPC builds on both aspects of hope, in order to help clients improve their performance. During coaching sessions, agency and pathways thinking are often described as WILL power and WAY power. Both are essential for successful performance.</a:t>
            </a:r>
          </a:p>
          <a:p>
            <a:endParaRPr lang="en-GB" dirty="0"/>
          </a:p>
          <a:p>
            <a:r>
              <a:rPr lang="en-GB" dirty="0"/>
              <a:t>Maddux (2002) suggests that 'imaginal' experiences (e.g., imagining ourselves or others behaving effectively in hypothetical situations) can also boost self-efficacy. Verbally persuading individuals of their efficacy, in contrast, is only occasionally successful (Bandura, 1994).</a:t>
            </a:r>
          </a:p>
          <a:p>
            <a:endParaRPr lang="en-GB" dirty="0"/>
          </a:p>
          <a:p>
            <a:r>
              <a:rPr lang="en-GB" b="1" i="0" u="none" dirty="0"/>
              <a:t>Executive Coaching</a:t>
            </a:r>
          </a:p>
          <a:p>
            <a:r>
              <a:rPr lang="en-GB" dirty="0"/>
              <a:t>According to positive psychology research, top performers have very specific goal-setting habits. It is often assumed that these individuals set high goals, while low achievers set low goals. However, evidence suggests that top achievers know their capabilities, and set goals that are only slightly above their current performance levels (Latham, 2000). Conversely, low achievers are unaware of their ability levels, and often set goals that are unrealistically ambitious. Top achievers also set goals based on their strengths, building their personal and professional lives on these personal assets. They learn to recognize and develop their talents, find roles that suit them best, and creatively invent ways to apply their talents and strengths when necessary. </a:t>
            </a:r>
          </a:p>
          <a:p>
            <a:endParaRPr lang="en-GB" dirty="0"/>
          </a:p>
          <a:p>
            <a:r>
              <a:rPr lang="en-GB" dirty="0"/>
              <a:t>Knowledge of strengths can be used to re-craft jobs, negotiate development challenges, construct teams on the basis of complementary strengths profiles, and build better relationships with colleagues and superiors</a:t>
            </a:r>
          </a:p>
          <a:p>
            <a:endParaRPr lang="en-GB" dirty="0"/>
          </a:p>
          <a:p>
            <a:r>
              <a:rPr lang="en-GB" b="1" dirty="0"/>
              <a:t>Team Coaching</a:t>
            </a:r>
          </a:p>
          <a:p>
            <a:r>
              <a:rPr lang="en-GB" dirty="0"/>
              <a:t>PPC also lends itself well to team coaching for businesses and organizations. One development in positive psychology is the study of organizational dynamics that produce exceptional outcomes. Cameron, Dutton, and Quinn (2003) have proposed that this process depends largely on positive emotions that are contagious, and that broaden our repertoires of thoughts and behaviours (Fredrickson, 2003). They assert that positive emotions give rise to a wide range of desirable organizational behaviours, such as creativity, tolerance of failure, and transformational leadership. These outcomes, in turn, promote further positive emotions. PPC can be used to help teams capitalize on this knowledge of positive group dynamics. Positive psychology coaches help teams identify and build on positive emotions through investment in high quality connections and relationships (Dutton &amp; </a:t>
            </a:r>
            <a:r>
              <a:rPr lang="en-GB" dirty="0" err="1"/>
              <a:t>Heaphy</a:t>
            </a:r>
            <a:r>
              <a:rPr lang="en-GB" dirty="0"/>
              <a:t>, 2003), random acts of kindness (Lyubomirsky, 2008), and other strategies</a:t>
            </a:r>
          </a:p>
          <a:p>
            <a:endParaRPr lang="en-GB" dirty="0"/>
          </a:p>
          <a:p>
            <a:endParaRPr lang="en-GB" dirty="0"/>
          </a:p>
          <a:p>
            <a:endParaRPr lang="en-GB" dirty="0"/>
          </a:p>
          <a:p>
            <a:r>
              <a:rPr lang="en-GB" b="0" i="1" u="sng" dirty="0"/>
              <a:t>SDT</a:t>
            </a:r>
            <a:r>
              <a:rPr lang="en-GB" dirty="0"/>
              <a:t> asserts that satisfaction of these needs enhances motivation and well-being, and that deficiencies of these needs undermine effective functioning and well-being. </a:t>
            </a:r>
          </a:p>
          <a:p>
            <a:r>
              <a:rPr lang="en-GB" b="0" i="1" u="sng" dirty="0"/>
              <a:t>PPC</a:t>
            </a:r>
            <a:r>
              <a:rPr lang="en-GB" b="1" dirty="0"/>
              <a:t> </a:t>
            </a:r>
            <a:r>
              <a:rPr lang="en-GB" dirty="0"/>
              <a:t>applies self-determination theory in many ways. The coach supports the client's autonomy by enabling clients to make their own decisions. Coaches may also help clients achieve or enhance competencies by guiding them through the applications of strengths, and by identifying evidence supporting the use of these strengths.</a:t>
            </a:r>
          </a:p>
          <a:p>
            <a:endParaRPr lang="en-GB" dirty="0"/>
          </a:p>
          <a:p>
            <a:endParaRPr lang="en-GB" dirty="0"/>
          </a:p>
          <a:p>
            <a:r>
              <a:rPr lang="en-GB" dirty="0"/>
              <a:t>PPC is deeply influenced by a number of psychological paradigms, For example, </a:t>
            </a:r>
          </a:p>
          <a:p>
            <a:r>
              <a:rPr lang="en-GB" b="1" dirty="0"/>
              <a:t>humanistic psychology</a:t>
            </a:r>
            <a:r>
              <a:rPr lang="en-GB" dirty="0"/>
              <a:t>. focuses on developing talents, building self-efficacy, and moving individuals toward self-actualizing goals. </a:t>
            </a:r>
          </a:p>
          <a:p>
            <a:endParaRPr lang="en-GB" dirty="0"/>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6</a:t>
            </a:fld>
            <a:endParaRPr lang="en-GB"/>
          </a:p>
        </p:txBody>
      </p:sp>
    </p:spTree>
    <p:extLst>
      <p:ext uri="{BB962C8B-B14F-4D97-AF65-F5344CB8AC3E}">
        <p14:creationId xmlns:p14="http://schemas.microsoft.com/office/powerpoint/2010/main" val="605211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Life coaching </a:t>
            </a:r>
          </a:p>
          <a:p>
            <a:r>
              <a:rPr lang="en-GB" dirty="0"/>
              <a:t>Empirically-validated positive psychology interventions can be invaluable in the context of life coaching. The approaches and research of self determination theory (SDT) and self-concordance theories (SCT) are particularly informative. </a:t>
            </a:r>
          </a:p>
          <a:p>
            <a:r>
              <a:rPr lang="en-GB" b="1" dirty="0"/>
              <a:t>SDT</a:t>
            </a:r>
            <a:r>
              <a:rPr lang="en-GB" dirty="0"/>
              <a:t> (Ryan &amp; Deci, 2000) postulates the existence of three inherent universal needs, or basic psychological nutrients. </a:t>
            </a:r>
          </a:p>
          <a:p>
            <a:r>
              <a:rPr lang="en-GB" dirty="0"/>
              <a:t>• Autonomy: the need to choose what one is doing, being an agent of one's own life </a:t>
            </a:r>
          </a:p>
          <a:p>
            <a:r>
              <a:rPr lang="en-GB" dirty="0"/>
              <a:t>• Competence: the need to feel confident in doing what one is doing </a:t>
            </a:r>
          </a:p>
          <a:p>
            <a:r>
              <a:rPr lang="en-GB" dirty="0"/>
              <a:t>• Relatedness: the need to have human connections that are close and secure, while still respecting autonomy and facilitating competence.</a:t>
            </a:r>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7</a:t>
            </a:fld>
            <a:endParaRPr lang="en-GB"/>
          </a:p>
        </p:txBody>
      </p:sp>
    </p:spTree>
    <p:extLst>
      <p:ext uri="{BB962C8B-B14F-4D97-AF65-F5344CB8AC3E}">
        <p14:creationId xmlns:p14="http://schemas.microsoft.com/office/powerpoint/2010/main" val="3712971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u="sng" dirty="0"/>
              <a:t>SCT</a:t>
            </a:r>
            <a:r>
              <a:rPr lang="en-GB" dirty="0"/>
              <a:t>, like SDT, is applied frequently in the context of life coaching.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coach helps the client ensure that his/her goals are self-concordant (i.e., based on fundamental human needs), inspired by lifelong passions, and consistent with core values. Both working toward and achieving these goals is likely to enhance well-being. </a:t>
            </a:r>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8</a:t>
            </a:fld>
            <a:endParaRPr lang="en-GB"/>
          </a:p>
        </p:txBody>
      </p:sp>
    </p:spTree>
    <p:extLst>
      <p:ext uri="{BB962C8B-B14F-4D97-AF65-F5344CB8AC3E}">
        <p14:creationId xmlns:p14="http://schemas.microsoft.com/office/powerpoint/2010/main" val="466179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being reassuring</a:t>
            </a:r>
            <a:r>
              <a:rPr lang="en-GB" dirty="0"/>
              <a:t>, </a:t>
            </a:r>
            <a:r>
              <a:rPr lang="en-GB" b="1" dirty="0"/>
              <a:t>caring, and kind to clients. </a:t>
            </a:r>
            <a:r>
              <a:rPr lang="en-GB" dirty="0"/>
              <a:t>These are certainly important aspects of any therapeutic relationship, including PPC, but it cannot be reduced to these 'non-specific' factors. PPC is a complex confluence of science and art. Coaches utilize a variety of highly developed and evidence-based coaching tools to help clients achieve optimal performance. </a:t>
            </a:r>
          </a:p>
          <a:p>
            <a:endParaRPr lang="en-GB" dirty="0"/>
          </a:p>
          <a:p>
            <a:r>
              <a:rPr lang="en-GB" dirty="0"/>
              <a:t>When focusing on the positive, the potential exists for </a:t>
            </a:r>
            <a:r>
              <a:rPr lang="en-GB" b="1" dirty="0"/>
              <a:t>lack of balance</a:t>
            </a:r>
            <a:r>
              <a:rPr lang="en-GB" dirty="0"/>
              <a:t>; insufficient attention may be devoted to negativity, or to deeper, underlying issues (Popovic &amp; </a:t>
            </a:r>
            <a:r>
              <a:rPr lang="en-GB" dirty="0" err="1"/>
              <a:t>Boniwell</a:t>
            </a:r>
            <a:r>
              <a:rPr lang="en-GB" dirty="0"/>
              <a:t>, 2007). </a:t>
            </a:r>
          </a:p>
          <a:p>
            <a:endParaRPr lang="en-GB" b="1" dirty="0"/>
          </a:p>
          <a:p>
            <a:r>
              <a:rPr lang="en-GB" b="1" dirty="0"/>
              <a:t>Richard Lazarus </a:t>
            </a:r>
            <a:r>
              <a:rPr lang="en-GB" dirty="0"/>
              <a:t>(2003: 94</a:t>
            </a:r>
            <a:r>
              <a:rPr lang="en-GB" b="1" dirty="0"/>
              <a:t>), challenges the implicit message of separation between positive and negativ</a:t>
            </a:r>
            <a:r>
              <a:rPr lang="en-GB" dirty="0"/>
              <a:t>e</a:t>
            </a:r>
            <a:r>
              <a:rPr lang="en-GB" b="1" dirty="0"/>
              <a:t>, arguing that they are two sides of the same coin</a:t>
            </a:r>
            <a:r>
              <a:rPr lang="en-GB" dirty="0"/>
              <a:t>: 'God needs Satan and vice versa. One would not exist without the other. We need the bad, which is part of life, to fully appreciate the good. Any time you narrow the focus of attention too much to one side or another, you are in danger of losing perspective’.</a:t>
            </a:r>
          </a:p>
          <a:p>
            <a:endParaRPr lang="en-GB" dirty="0"/>
          </a:p>
          <a:p>
            <a:endParaRPr lang="en-GB" dirty="0"/>
          </a:p>
          <a:p>
            <a:endParaRPr lang="en-GB" dirty="0"/>
          </a:p>
          <a:p>
            <a:r>
              <a:rPr lang="en-GB" dirty="0"/>
              <a:t>This may sound noble, but it may also give rise to an unintended conclusion: victims of unfortunate circumstances can be blamed for their own misery. Instead of acknowledging the socioeconomic forces that may have contributed to an individual's psychological struggles, we may implicitly and unintentionally highlight an individual's failures to exhibit the necessary optimism, strength, virtue, and willpower to be happy despite challenges. Held (1999: 980) writes: In my own experiences as ... a clinical psychologist, I have repeatedly noticed that some people seem to feel guilty, defective, or both when they can't feel good. They sometimes apologize for not being able to smile in the face of adversity, as if they were committing an act of treason by feeling and acting unhappy. </a:t>
            </a:r>
          </a:p>
          <a:p>
            <a:endParaRPr lang="en-GB" dirty="0"/>
          </a:p>
          <a:p>
            <a:r>
              <a:rPr lang="en-GB" dirty="0"/>
              <a:t>This appears to reflect an unspoken cultural mandate, which holds that unhappiness is intolerable and should therefore be abolished. The mandate may paradoxically decrease subjective well-being, the very condition it is designed to enhance. For some people who face trying circumstances, it may be possible to apply the tools of positive psychology in order to improve psychological well-being. For others, doing so is simply infeasible. It is crucial that coaches do not imply, even unintentionally, any culpability in those whose circumstances have made it difficult to achieve lasting happiness. </a:t>
            </a:r>
          </a:p>
          <a:p>
            <a:endParaRPr lang="en-GB" dirty="0"/>
          </a:p>
          <a:p>
            <a:endParaRPr lang="en-GB" dirty="0"/>
          </a:p>
        </p:txBody>
      </p:sp>
      <p:sp>
        <p:nvSpPr>
          <p:cNvPr id="4" name="Slide Number Placeholder 3"/>
          <p:cNvSpPr>
            <a:spLocks noGrp="1"/>
          </p:cNvSpPr>
          <p:nvPr>
            <p:ph type="sldNum" sz="quarter" idx="5"/>
          </p:nvPr>
        </p:nvSpPr>
        <p:spPr/>
        <p:txBody>
          <a:bodyPr/>
          <a:lstStyle/>
          <a:p>
            <a:fld id="{2F05C266-66B2-403B-8129-D15C98155B74}" type="slidenum">
              <a:rPr lang="en-GB" smtClean="0"/>
              <a:t>9</a:t>
            </a:fld>
            <a:endParaRPr lang="en-GB"/>
          </a:p>
        </p:txBody>
      </p:sp>
    </p:spTree>
    <p:extLst>
      <p:ext uri="{BB962C8B-B14F-4D97-AF65-F5344CB8AC3E}">
        <p14:creationId xmlns:p14="http://schemas.microsoft.com/office/powerpoint/2010/main" val="3163605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being biased either way is the best approach – combining theories and models that are the right fit for the coach and the coachee.  All theories and models have their place, it’s having the experience of utilising them correctly, in the right circumstance and situation that counts.</a:t>
            </a:r>
          </a:p>
          <a:p>
            <a:endParaRPr lang="en-GB" dirty="0"/>
          </a:p>
          <a:p>
            <a:r>
              <a:rPr lang="en-GB" dirty="0"/>
              <a:t>It is argued that PPC is a constructive coaching tradition that combines the very essence of coaching with a robust theoretical and empirical base. As coaches begin to apply the approach they may find that the dichotomy between positive and negative is somewhat misleading; </a:t>
            </a:r>
          </a:p>
          <a:p>
            <a:endParaRPr lang="en-GB" dirty="0"/>
          </a:p>
          <a:p>
            <a:r>
              <a:rPr lang="en-GB" b="0" dirty="0"/>
              <a:t>In my opinion, a balanced approach is required.  One that moves </a:t>
            </a:r>
            <a:r>
              <a:rPr lang="en-GB" dirty="0"/>
              <a:t>away from ideological biases on either side, and combines positive psychological science with coaching intuition to positively transform the lives of coaching clients. </a:t>
            </a:r>
          </a:p>
        </p:txBody>
      </p:sp>
      <p:sp>
        <p:nvSpPr>
          <p:cNvPr id="4" name="Slide Number Placeholder 3"/>
          <p:cNvSpPr>
            <a:spLocks noGrp="1"/>
          </p:cNvSpPr>
          <p:nvPr>
            <p:ph type="sldNum" sz="quarter" idx="5"/>
          </p:nvPr>
        </p:nvSpPr>
        <p:spPr/>
        <p:txBody>
          <a:bodyPr/>
          <a:lstStyle/>
          <a:p>
            <a:fld id="{2F05C266-66B2-403B-8129-D15C98155B74}" type="slidenum">
              <a:rPr lang="en-GB" smtClean="0"/>
              <a:t>10</a:t>
            </a:fld>
            <a:endParaRPr lang="en-GB"/>
          </a:p>
        </p:txBody>
      </p:sp>
    </p:spTree>
    <p:extLst>
      <p:ext uri="{BB962C8B-B14F-4D97-AF65-F5344CB8AC3E}">
        <p14:creationId xmlns:p14="http://schemas.microsoft.com/office/powerpoint/2010/main" val="3956526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Bandura, A. (1994). Self-efficacy. In V.S. </a:t>
            </a:r>
            <a:r>
              <a:rPr lang="en-GB" dirty="0" err="1"/>
              <a:t>Ramachaudran</a:t>
            </a:r>
            <a:r>
              <a:rPr lang="en-GB" dirty="0"/>
              <a:t> (Ed.), </a:t>
            </a:r>
            <a:r>
              <a:rPr lang="en-GB" dirty="0" err="1"/>
              <a:t>Encyclopedia</a:t>
            </a:r>
            <a:r>
              <a:rPr lang="en-GB" dirty="0"/>
              <a:t> of human </a:t>
            </a:r>
            <a:r>
              <a:rPr lang="en-GB" dirty="0" err="1"/>
              <a:t>behavior</a:t>
            </a:r>
            <a:r>
              <a:rPr lang="en-GB" dirty="0"/>
              <a:t> (vol. 4, pp. 71-81). New York: Academic Press. </a:t>
            </a:r>
          </a:p>
          <a:p>
            <a:r>
              <a:rPr lang="en-GB" dirty="0"/>
              <a:t>Cameron, K.S., Dutton, J.E., &amp; Quinn, R.E. (2003). Positive organizational scholarship. San Francisco, CA: </a:t>
            </a:r>
            <a:r>
              <a:rPr lang="en-GB" dirty="0" err="1"/>
              <a:t>BerrettKoehler</a:t>
            </a:r>
            <a:r>
              <a:rPr lang="en-GB" dirty="0"/>
              <a:t>. </a:t>
            </a:r>
          </a:p>
          <a:p>
            <a:r>
              <a:rPr lang="en-GB" dirty="0" err="1"/>
              <a:t>Dahlsgaard</a:t>
            </a:r>
            <a:r>
              <a:rPr lang="en-GB" dirty="0"/>
              <a:t>, K., Peterson, c., &amp; Seligman, M.E.P. (2005). Shared virtue: The convergence of valued human strengths across culture and history. Review of General Psychology, ~3): 203-13</a:t>
            </a:r>
          </a:p>
          <a:p>
            <a:r>
              <a:rPr lang="en-GB" dirty="0"/>
              <a:t>Diener, E. (2007). Myths in the science of happiness, and directions for future research. In M. Eid &amp; R. Larsen (Eds.), The science of subjective well-being (pp. 493-514). New York: Guilford</a:t>
            </a:r>
          </a:p>
          <a:p>
            <a:r>
              <a:rPr lang="en-GB" dirty="0"/>
              <a:t>Dutton, H., &amp; </a:t>
            </a:r>
            <a:r>
              <a:rPr lang="en-GB" dirty="0" err="1"/>
              <a:t>Heaphy</a:t>
            </a:r>
            <a:r>
              <a:rPr lang="en-GB" dirty="0"/>
              <a:t>, E.D. (2003). The power of high-quality connections. In K.S. Cameron, J.E. Dutton &amp; R.E. Quinn (Eds.), Positive organizational scholarship: Foundations of a new discipline. San Francisco, CA: Berrett-Koehler. </a:t>
            </a:r>
          </a:p>
          <a:p>
            <a:r>
              <a:rPr lang="en-GB" dirty="0"/>
              <a:t>Fredrickson, B.L., &amp; </a:t>
            </a:r>
            <a:r>
              <a:rPr lang="en-GB" dirty="0" err="1"/>
              <a:t>Losada</a:t>
            </a:r>
            <a:r>
              <a:rPr lang="en-GB" dirty="0"/>
              <a:t>, M.F. (2005). Positive affect and the complex dynamics of human flourishing. American Psychologist, 6fJ.,7): 678-86. </a:t>
            </a:r>
          </a:p>
          <a:p>
            <a:r>
              <a:rPr lang="en-GB" dirty="0"/>
              <a:t>Gable, S., &amp; Haidt, J. (2005). What (and why) is positive psychology? Review of General Psychology, SX2): 103-10. </a:t>
            </a:r>
          </a:p>
          <a:p>
            <a:r>
              <a:rPr lang="en-GB" dirty="0"/>
              <a:t>Held, B. (1999). The tyranny of the positive attitude in America: Observation and speculation. Journal of Clinical Psychology, 58(9): 956-91. </a:t>
            </a:r>
          </a:p>
          <a:p>
            <a:r>
              <a:rPr lang="en-GB" dirty="0"/>
              <a:t>Latham, G. (2000). Motivating employee performance through goal setting. In E.A. Locke (Ed.), Handbook of principles of organizational </a:t>
            </a:r>
            <a:r>
              <a:rPr lang="en-GB" dirty="0" err="1"/>
              <a:t>behavior</a:t>
            </a:r>
            <a:r>
              <a:rPr lang="en-GB" dirty="0"/>
              <a:t> (pp. 107-19). San Francisco, CA: Blackwell. </a:t>
            </a:r>
          </a:p>
          <a:p>
            <a:r>
              <a:rPr lang="en-GB" dirty="0"/>
              <a:t>Lazarus, R.S. (2003). Does the positive psychology movement have legs? Psychological Inquiry, 14: 93-109. </a:t>
            </a:r>
          </a:p>
          <a:p>
            <a:r>
              <a:rPr lang="en-GB" dirty="0"/>
              <a:t>Lyubomirsky, S. (2008). The HOW of happiness. New York: Penguin Press.</a:t>
            </a:r>
          </a:p>
          <a:p>
            <a:r>
              <a:rPr lang="en-GB" dirty="0"/>
              <a:t>Maddux, J.R. (2002). Self-efficacy: The power of believing you can. In C.R. Snyder &amp; S.J. Lopez (Eds.), Handbook of positive psychology (pp. 277-87). New York: Oxford University Press. </a:t>
            </a:r>
          </a:p>
          <a:p>
            <a:r>
              <a:rPr lang="en-GB" dirty="0"/>
              <a:t>Peterson, c., &amp; Seligman, M.E.P. (2004). Character strengths and virtues: A handbook and classification. Washington, DC: American Psychological Association</a:t>
            </a:r>
          </a:p>
          <a:p>
            <a:r>
              <a:rPr lang="en-GB" dirty="0"/>
              <a:t>Ryan, R.M., &amp; Deci, E.L. (2000). Self-determination theory and the facilitation of intrinsic motivation and well-being. American Psychologist, 55: 68-78</a:t>
            </a:r>
          </a:p>
          <a:p>
            <a:r>
              <a:rPr lang="en-GB" dirty="0"/>
              <a:t>Seligman, M.E.P., Steen, T., Park, N., &amp; Peterson, C. (2005). Positive psychology progress: Empirical validation of interventions. American Psychologist, 6fJ.,5): 410-21</a:t>
            </a:r>
          </a:p>
          <a:p>
            <a:r>
              <a:rPr lang="en-GB" dirty="0"/>
              <a:t>Snyder, CR., Harris, C, Anderson, J.R., </a:t>
            </a:r>
            <a:r>
              <a:rPr lang="en-GB" dirty="0" err="1"/>
              <a:t>Holleran</a:t>
            </a:r>
            <a:r>
              <a:rPr lang="en-GB" dirty="0"/>
              <a:t>, SA, Irving, L.M., </a:t>
            </a:r>
            <a:r>
              <a:rPr lang="en-GB" dirty="0" err="1"/>
              <a:t>Sigmon</a:t>
            </a:r>
            <a:r>
              <a:rPr lang="en-GB" dirty="0"/>
              <a:t>, S.T., et al. (1991). The will and the ways: Development and validation of an individual differences measure of hope. Journal of Personality and Social Psychology, 60;4): 570-85. </a:t>
            </a:r>
          </a:p>
          <a:p>
            <a:r>
              <a:rPr lang="en-GB" dirty="0"/>
              <a:t>Snyder, CR., Rand, K.L., &amp; </a:t>
            </a:r>
            <a:r>
              <a:rPr lang="en-GB" dirty="0" err="1"/>
              <a:t>Sigmon</a:t>
            </a:r>
            <a:r>
              <a:rPr lang="en-GB" dirty="0"/>
              <a:t>, D.R. (2002). Hope theory: A member of the positive psychology family. In CR. Snyder &amp; S.L Lopez (Eds.), Handbook of positive psychology. New York: Oxford University Press.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Connections Between Positive Psychology &amp; Mental Health</a:t>
            </a:r>
            <a:endParaRPr lang="en-GB" dirty="0"/>
          </a:p>
          <a:p>
            <a:r>
              <a:rPr lang="en-GB" dirty="0"/>
              <a:t>Whitmore, J. (2002). Coaching for performance. Boston, MA: Nicholas Brealey. </a:t>
            </a:r>
          </a:p>
        </p:txBody>
      </p:sp>
      <p:sp>
        <p:nvSpPr>
          <p:cNvPr id="4" name="Slide Number Placeholder 3"/>
          <p:cNvSpPr>
            <a:spLocks noGrp="1"/>
          </p:cNvSpPr>
          <p:nvPr>
            <p:ph type="sldNum" sz="quarter" idx="5"/>
          </p:nvPr>
        </p:nvSpPr>
        <p:spPr/>
        <p:txBody>
          <a:bodyPr/>
          <a:lstStyle/>
          <a:p>
            <a:fld id="{2F05C266-66B2-403B-8129-D15C98155B74}" type="slidenum">
              <a:rPr lang="en-GB" smtClean="0"/>
              <a:t>11</a:t>
            </a:fld>
            <a:endParaRPr lang="en-GB"/>
          </a:p>
        </p:txBody>
      </p:sp>
    </p:spTree>
    <p:extLst>
      <p:ext uri="{BB962C8B-B14F-4D97-AF65-F5344CB8AC3E}">
        <p14:creationId xmlns:p14="http://schemas.microsoft.com/office/powerpoint/2010/main" val="2371479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3547443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3443670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519355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2616B6-7C5C-4062-B6C7-AC31421E82F7}" type="datetimeFigureOut">
              <a:rPr lang="en-GB" smtClean="0"/>
              <a:t>03/12/2023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348654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2616B6-7C5C-4062-B6C7-AC31421E82F7}" type="datetimeFigureOut">
              <a:rPr lang="en-GB" smtClean="0"/>
              <a:t>03/12/2023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2969861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2616B6-7C5C-4062-B6C7-AC31421E82F7}" type="datetimeFigureOut">
              <a:rPr lang="en-GB" smtClean="0"/>
              <a:t>03/12/2023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4259748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2616B6-7C5C-4062-B6C7-AC31421E82F7}" type="datetimeFigureOut">
              <a:rPr lang="en-GB" smtClean="0"/>
              <a:t>03/12/2023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1833383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2616B6-7C5C-4062-B6C7-AC31421E82F7}" type="datetimeFigureOut">
              <a:rPr lang="en-GB" smtClean="0"/>
              <a:t>03/12/2023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287328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2616B6-7C5C-4062-B6C7-AC31421E82F7}" type="datetimeFigureOut">
              <a:rPr lang="en-GB" smtClean="0"/>
              <a:t>03/12/2023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2155008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2616B6-7C5C-4062-B6C7-AC31421E82F7}" type="datetimeFigureOut">
              <a:rPr lang="en-GB" smtClean="0"/>
              <a:t>03/12/2023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672331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2849827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3610795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3156954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42616B6-7C5C-4062-B6C7-AC31421E82F7}" type="datetimeFigureOut">
              <a:rPr lang="en-GB" smtClean="0"/>
              <a:t>03/12/2023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471108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42616B6-7C5C-4062-B6C7-AC31421E82F7}" type="datetimeFigureOut">
              <a:rPr lang="en-GB" smtClean="0"/>
              <a:t>03/12/2023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3104925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21601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42616B6-7C5C-4062-B6C7-AC31421E82F7}" type="datetimeFigureOut">
              <a:rPr lang="en-GB" smtClean="0"/>
              <a:t>03/12/2023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28DDE15-D636-49F0-8F98-78373CBD2F7F}" type="slidenum">
              <a:rPr lang="en-GB" smtClean="0"/>
              <a:t>‹#›</a:t>
            </a:fld>
            <a:endParaRPr lang="en-GB"/>
          </a:p>
        </p:txBody>
      </p:sp>
    </p:spTree>
    <p:extLst>
      <p:ext uri="{BB962C8B-B14F-4D97-AF65-F5344CB8AC3E}">
        <p14:creationId xmlns:p14="http://schemas.microsoft.com/office/powerpoint/2010/main" val="1744899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42616B6-7C5C-4062-B6C7-AC31421E82F7}" type="datetimeFigureOut">
              <a:rPr lang="en-GB" smtClean="0"/>
              <a:t>03/12/2023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28DDE15-D636-49F0-8F98-78373CBD2F7F}" type="slidenum">
              <a:rPr lang="en-GB" smtClean="0"/>
              <a:t>‹#›</a:t>
            </a:fld>
            <a:endParaRPr lang="en-GB"/>
          </a:p>
        </p:txBody>
      </p:sp>
    </p:spTree>
    <p:extLst>
      <p:ext uri="{BB962C8B-B14F-4D97-AF65-F5344CB8AC3E}">
        <p14:creationId xmlns:p14="http://schemas.microsoft.com/office/powerpoint/2010/main" val="326344603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F2F8-7D01-2B0C-0577-804869B75D49}"/>
              </a:ext>
            </a:extLst>
          </p:cNvPr>
          <p:cNvSpPr>
            <a:spLocks noGrp="1"/>
          </p:cNvSpPr>
          <p:nvPr>
            <p:ph type="ctrTitle"/>
          </p:nvPr>
        </p:nvSpPr>
        <p:spPr>
          <a:xfrm>
            <a:off x="5274825" y="1143000"/>
            <a:ext cx="6268246" cy="3134032"/>
          </a:xfrm>
        </p:spPr>
        <p:txBody>
          <a:bodyPr>
            <a:normAutofit/>
          </a:bodyPr>
          <a:lstStyle/>
          <a:p>
            <a:pPr>
              <a:lnSpc>
                <a:spcPct val="90000"/>
              </a:lnSpc>
            </a:pPr>
            <a:r>
              <a:rPr lang="en-GB" sz="4100" dirty="0">
                <a:solidFill>
                  <a:srgbClr val="EBEBEB"/>
                </a:solidFill>
              </a:rPr>
              <a:t>Positive Psychology Approach to Coaching </a:t>
            </a:r>
            <a:br>
              <a:rPr lang="en-GB" sz="4100" dirty="0">
                <a:solidFill>
                  <a:srgbClr val="EBEBEB"/>
                </a:solidFill>
              </a:rPr>
            </a:br>
            <a:r>
              <a:rPr lang="en-GB" sz="4100" dirty="0">
                <a:solidFill>
                  <a:srgbClr val="EBEBEB"/>
                </a:solidFill>
              </a:rPr>
              <a:t> (PPC)</a:t>
            </a:r>
            <a:br>
              <a:rPr lang="en-GB" sz="4100" dirty="0">
                <a:solidFill>
                  <a:srgbClr val="EBEBEB"/>
                </a:solidFill>
              </a:rPr>
            </a:br>
            <a:r>
              <a:rPr lang="en-GB" sz="4100" dirty="0">
                <a:solidFill>
                  <a:srgbClr val="EBEBEB"/>
                </a:solidFill>
              </a:rPr>
              <a:t>A Critique</a:t>
            </a:r>
            <a:br>
              <a:rPr lang="en-GB" sz="4100" dirty="0">
                <a:solidFill>
                  <a:srgbClr val="EBEBEB"/>
                </a:solidFill>
              </a:rPr>
            </a:br>
            <a:endParaRPr lang="en-GB" sz="4100" dirty="0">
              <a:solidFill>
                <a:srgbClr val="EBEBEB"/>
              </a:solidFill>
            </a:endParaRPr>
          </a:p>
        </p:txBody>
      </p:sp>
      <p:sp>
        <p:nvSpPr>
          <p:cNvPr id="3" name="Subtitle 2">
            <a:extLst>
              <a:ext uri="{FF2B5EF4-FFF2-40B4-BE49-F238E27FC236}">
                <a16:creationId xmlns:a16="http://schemas.microsoft.com/office/drawing/2014/main" id="{AB1D041A-DF75-C23B-9916-A16A048B9D76}"/>
              </a:ext>
            </a:extLst>
          </p:cNvPr>
          <p:cNvSpPr>
            <a:spLocks noGrp="1"/>
          </p:cNvSpPr>
          <p:nvPr>
            <p:ph type="subTitle" idx="1"/>
          </p:nvPr>
        </p:nvSpPr>
        <p:spPr>
          <a:xfrm>
            <a:off x="5274825" y="4473677"/>
            <a:ext cx="6268246" cy="1268144"/>
          </a:xfrm>
        </p:spPr>
        <p:txBody>
          <a:bodyPr>
            <a:normAutofit/>
          </a:bodyPr>
          <a:lstStyle/>
          <a:p>
            <a:r>
              <a:rPr lang="en-GB" sz="2000" dirty="0"/>
              <a:t>Terri Reynolds</a:t>
            </a:r>
          </a:p>
        </p:txBody>
      </p:sp>
      <p:pic>
        <p:nvPicPr>
          <p:cNvPr id="7" name="Graphic 6" descr="Brain in head">
            <a:extLst>
              <a:ext uri="{FF2B5EF4-FFF2-40B4-BE49-F238E27FC236}">
                <a16:creationId xmlns:a16="http://schemas.microsoft.com/office/drawing/2014/main" id="{29D4F98E-0952-E438-EBD1-91CA05BBCE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0783229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E1496-7DEB-0C03-951A-3D95BD688F35}"/>
              </a:ext>
            </a:extLst>
          </p:cNvPr>
          <p:cNvSpPr>
            <a:spLocks noGrp="1"/>
          </p:cNvSpPr>
          <p:nvPr>
            <p:ph type="title"/>
          </p:nvPr>
        </p:nvSpPr>
        <p:spPr>
          <a:xfrm>
            <a:off x="1154954" y="713016"/>
            <a:ext cx="8761413" cy="1381124"/>
          </a:xfrm>
        </p:spPr>
        <p:txBody>
          <a:bodyPr/>
          <a:lstStyle/>
          <a:p>
            <a:pPr lvl="0">
              <a:spcBef>
                <a:spcPts val="600"/>
              </a:spcBef>
              <a:spcAft>
                <a:spcPts val="0"/>
              </a:spcAft>
              <a:tabLst>
                <a:tab pos="914400" algn="l"/>
                <a:tab pos="1371600" algn="l"/>
                <a:tab pos="1828800" algn="l"/>
              </a:tabLst>
            </a:pPr>
            <a:r>
              <a:rPr lang="en-GB" sz="2400" dirty="0">
                <a:latin typeface="Arial" panose="020B0604020202020204" pitchFamily="34" charset="0"/>
                <a:ea typeface="Arial" panose="020B0604020202020204" pitchFamily="34" charset="0"/>
              </a:rPr>
              <a:t>C</a:t>
            </a:r>
            <a:r>
              <a:rPr lang="en-GB" sz="2400" dirty="0">
                <a:effectLst/>
                <a:latin typeface="Arial" panose="020B0604020202020204" pitchFamily="34" charset="0"/>
                <a:ea typeface="Arial" panose="020B0604020202020204" pitchFamily="34" charset="0"/>
              </a:rPr>
              <a:t>ritically examine a range of underpinning theories and differing perspectives in relation to mentoring and coaching, and explore the issues that can arise from these</a:t>
            </a:r>
            <a:br>
              <a:rPr lang="en-GB" sz="2400" dirty="0">
                <a:effectLst/>
                <a:latin typeface="Times New Roman" panose="02020603050405020304" pitchFamily="18" charset="0"/>
                <a:ea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12548638-E350-A6F6-859C-F3E4FA0DDC04}"/>
              </a:ext>
            </a:extLst>
          </p:cNvPr>
          <p:cNvSpPr>
            <a:spLocks noGrp="1"/>
          </p:cNvSpPr>
          <p:nvPr>
            <p:ph idx="1"/>
          </p:nvPr>
        </p:nvSpPr>
        <p:spPr>
          <a:xfrm>
            <a:off x="481012" y="3045459"/>
            <a:ext cx="11229975" cy="2821941"/>
          </a:xfrm>
        </p:spPr>
        <p:txBody>
          <a:bodyPr/>
          <a:lstStyle/>
          <a:p>
            <a:pPr marL="0" indent="0">
              <a:buNone/>
            </a:pPr>
            <a:r>
              <a:rPr lang="en-GB" sz="2000" b="1" dirty="0"/>
              <a:t>What is Positive Psychology Coaching (PPC)?</a:t>
            </a:r>
          </a:p>
          <a:p>
            <a:r>
              <a:rPr lang="en-GB" dirty="0"/>
              <a:t>It is a scientifically-rooted approach to helping clients increase well-being, enhance and apply strengths, improve performance, and achieve valued goals and, at the core of PPC is a belief in the power of science to explain the best approaches for positively transforming clients' lives.</a:t>
            </a:r>
          </a:p>
          <a:p>
            <a:r>
              <a:rPr lang="en-GB" dirty="0"/>
              <a:t>Coaching has been described as a 'natural home' for positive psychology, Gable and Haidt (2005). </a:t>
            </a:r>
          </a:p>
        </p:txBody>
      </p:sp>
    </p:spTree>
    <p:extLst>
      <p:ext uri="{BB962C8B-B14F-4D97-AF65-F5344CB8AC3E}">
        <p14:creationId xmlns:p14="http://schemas.microsoft.com/office/powerpoint/2010/main" val="694951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823E-1D79-E5D7-5E7C-672A38FB1AB0}"/>
              </a:ext>
            </a:extLst>
          </p:cNvPr>
          <p:cNvSpPr>
            <a:spLocks noGrp="1"/>
          </p:cNvSpPr>
          <p:nvPr>
            <p:ph type="title"/>
          </p:nvPr>
        </p:nvSpPr>
        <p:spPr>
          <a:xfrm>
            <a:off x="899160" y="3802483"/>
            <a:ext cx="10783149" cy="1140100"/>
          </a:xfrm>
        </p:spPr>
        <p:txBody>
          <a:bodyPr vert="horz" lIns="91440" tIns="45720" rIns="91440" bIns="45720" rtlCol="0" anchor="b">
            <a:noAutofit/>
          </a:bodyPr>
          <a:lstStyle/>
          <a:p>
            <a:pPr algn="ctr"/>
            <a:r>
              <a:rPr lang="en-GB" sz="4000" dirty="0">
                <a:solidFill>
                  <a:schemeClr val="tx1"/>
                </a:solidFill>
              </a:rPr>
              <a:t>Values in Action Institute Inventory of Strengths (VIA-IS)</a:t>
            </a:r>
            <a:endParaRPr lang="en-US" sz="4000" dirty="0">
              <a:solidFill>
                <a:schemeClr val="tx1"/>
              </a:solidFill>
            </a:endParaRPr>
          </a:p>
        </p:txBody>
      </p:sp>
      <p:sp>
        <p:nvSpPr>
          <p:cNvPr id="3" name="TextBox 2">
            <a:extLst>
              <a:ext uri="{FF2B5EF4-FFF2-40B4-BE49-F238E27FC236}">
                <a16:creationId xmlns:a16="http://schemas.microsoft.com/office/drawing/2014/main" id="{0B857680-F151-95B1-F02A-E4A1AAB3BDAC}"/>
              </a:ext>
            </a:extLst>
          </p:cNvPr>
          <p:cNvSpPr txBox="1"/>
          <p:nvPr/>
        </p:nvSpPr>
        <p:spPr>
          <a:xfrm>
            <a:off x="2057125" y="973045"/>
            <a:ext cx="10134875" cy="769441"/>
          </a:xfrm>
          <a:prstGeom prst="rect">
            <a:avLst/>
          </a:prstGeom>
          <a:noFill/>
        </p:spPr>
        <p:txBody>
          <a:bodyPr wrap="square" rtlCol="0">
            <a:spAutoFit/>
          </a:bodyPr>
          <a:lstStyle/>
          <a:p>
            <a:r>
              <a:rPr lang="en-GB" sz="4400" b="1" dirty="0"/>
              <a:t>A Positive Psychology Initiative</a:t>
            </a:r>
          </a:p>
        </p:txBody>
      </p:sp>
    </p:spTree>
    <p:extLst>
      <p:ext uri="{BB962C8B-B14F-4D97-AF65-F5344CB8AC3E}">
        <p14:creationId xmlns:p14="http://schemas.microsoft.com/office/powerpoint/2010/main" val="131816819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0D6185-766F-E8F1-B3A7-E06ABD45E50A}"/>
              </a:ext>
            </a:extLst>
          </p:cNvPr>
          <p:cNvSpPr txBox="1"/>
          <p:nvPr/>
        </p:nvSpPr>
        <p:spPr>
          <a:xfrm>
            <a:off x="2906038" y="939452"/>
            <a:ext cx="6025019" cy="584775"/>
          </a:xfrm>
          <a:prstGeom prst="rect">
            <a:avLst/>
          </a:prstGeom>
          <a:noFill/>
        </p:spPr>
        <p:txBody>
          <a:bodyPr wrap="square" rtlCol="0">
            <a:spAutoFit/>
          </a:bodyPr>
          <a:lstStyle/>
          <a:p>
            <a:r>
              <a:rPr lang="en-GB" sz="3200" b="1" dirty="0">
                <a:solidFill>
                  <a:schemeClr val="bg1"/>
                </a:solidFill>
              </a:rPr>
              <a:t>PPC, VIA &amp; The GROW Model</a:t>
            </a:r>
          </a:p>
        </p:txBody>
      </p:sp>
      <p:sp>
        <p:nvSpPr>
          <p:cNvPr id="7" name="TextBox 6">
            <a:extLst>
              <a:ext uri="{FF2B5EF4-FFF2-40B4-BE49-F238E27FC236}">
                <a16:creationId xmlns:a16="http://schemas.microsoft.com/office/drawing/2014/main" id="{94494E80-DDF8-3DB3-939D-B66AFD0EFE09}"/>
              </a:ext>
            </a:extLst>
          </p:cNvPr>
          <p:cNvSpPr txBox="1"/>
          <p:nvPr/>
        </p:nvSpPr>
        <p:spPr>
          <a:xfrm>
            <a:off x="973182" y="2612572"/>
            <a:ext cx="5574574" cy="2554545"/>
          </a:xfrm>
          <a:prstGeom prst="rect">
            <a:avLst/>
          </a:prstGeom>
          <a:noFill/>
        </p:spPr>
        <p:txBody>
          <a:bodyPr wrap="square" rtlCol="0">
            <a:spAutoFit/>
          </a:bodyPr>
          <a:lstStyle/>
          <a:p>
            <a:r>
              <a:rPr lang="en-GB" sz="4000" b="1" dirty="0"/>
              <a:t>Goals</a:t>
            </a:r>
          </a:p>
          <a:p>
            <a:r>
              <a:rPr lang="en-GB" sz="4000" b="1" dirty="0"/>
              <a:t>Reality</a:t>
            </a:r>
          </a:p>
          <a:p>
            <a:r>
              <a:rPr lang="en-GB" sz="4000" b="1" dirty="0"/>
              <a:t>Obstacles</a:t>
            </a:r>
          </a:p>
          <a:p>
            <a:r>
              <a:rPr lang="en-GB" sz="4000" b="1" dirty="0"/>
              <a:t>Will/way</a:t>
            </a:r>
          </a:p>
        </p:txBody>
      </p:sp>
    </p:spTree>
    <p:extLst>
      <p:ext uri="{BB962C8B-B14F-4D97-AF65-F5344CB8AC3E}">
        <p14:creationId xmlns:p14="http://schemas.microsoft.com/office/powerpoint/2010/main" val="1480442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95989-F244-8895-8299-3AFAF10A34EF}"/>
              </a:ext>
            </a:extLst>
          </p:cNvPr>
          <p:cNvSpPr>
            <a:spLocks noGrp="1"/>
          </p:cNvSpPr>
          <p:nvPr>
            <p:ph type="title"/>
          </p:nvPr>
        </p:nvSpPr>
        <p:spPr/>
        <p:txBody>
          <a:bodyPr/>
          <a:lstStyle/>
          <a:p>
            <a:r>
              <a:rPr lang="en-GB" sz="2800" b="1" dirty="0"/>
              <a:t>POSITIVE INTERVENTIONS </a:t>
            </a:r>
          </a:p>
        </p:txBody>
      </p:sp>
      <p:sp>
        <p:nvSpPr>
          <p:cNvPr id="3" name="Content Placeholder 2">
            <a:extLst>
              <a:ext uri="{FF2B5EF4-FFF2-40B4-BE49-F238E27FC236}">
                <a16:creationId xmlns:a16="http://schemas.microsoft.com/office/drawing/2014/main" id="{A5CDBBBD-6BF9-8F09-056C-9BDED9962C6E}"/>
              </a:ext>
            </a:extLst>
          </p:cNvPr>
          <p:cNvSpPr>
            <a:spLocks noGrp="1"/>
          </p:cNvSpPr>
          <p:nvPr>
            <p:ph idx="1"/>
          </p:nvPr>
        </p:nvSpPr>
        <p:spPr>
          <a:xfrm>
            <a:off x="1799552" y="3017567"/>
            <a:ext cx="9380282" cy="3538507"/>
          </a:xfrm>
        </p:spPr>
        <p:txBody>
          <a:bodyPr>
            <a:normAutofit/>
          </a:bodyPr>
          <a:lstStyle/>
          <a:p>
            <a:pPr marL="0" indent="0">
              <a:buNone/>
            </a:pPr>
            <a:r>
              <a:rPr lang="en-GB" sz="2800" b="1" dirty="0"/>
              <a:t>These 3 interventions are often used in coaching:</a:t>
            </a:r>
          </a:p>
          <a:p>
            <a:pPr marL="0" indent="0">
              <a:buNone/>
            </a:pPr>
            <a:endParaRPr lang="en-GB" sz="2800" b="1" dirty="0"/>
          </a:p>
          <a:p>
            <a:r>
              <a:rPr lang="en-GB" sz="2800" dirty="0"/>
              <a:t>Positive emotion about the past </a:t>
            </a:r>
          </a:p>
          <a:p>
            <a:r>
              <a:rPr lang="en-GB" sz="2800" dirty="0"/>
              <a:t>Positive emotion about the present </a:t>
            </a:r>
          </a:p>
          <a:p>
            <a:r>
              <a:rPr lang="en-GB" sz="2800" dirty="0"/>
              <a:t>Positive emotion about the future </a:t>
            </a:r>
          </a:p>
        </p:txBody>
      </p:sp>
    </p:spTree>
    <p:extLst>
      <p:ext uri="{BB962C8B-B14F-4D97-AF65-F5344CB8AC3E}">
        <p14:creationId xmlns:p14="http://schemas.microsoft.com/office/powerpoint/2010/main" val="3323044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823E-1D79-E5D7-5E7C-672A38FB1AB0}"/>
              </a:ext>
            </a:extLst>
          </p:cNvPr>
          <p:cNvSpPr>
            <a:spLocks noGrp="1"/>
          </p:cNvSpPr>
          <p:nvPr>
            <p:ph type="title"/>
          </p:nvPr>
        </p:nvSpPr>
        <p:spPr>
          <a:xfrm>
            <a:off x="1683171" y="769723"/>
            <a:ext cx="8825658" cy="1140100"/>
          </a:xfrm>
        </p:spPr>
        <p:txBody>
          <a:bodyPr vert="horz" lIns="91440" tIns="45720" rIns="91440" bIns="45720" rtlCol="0" anchor="b">
            <a:normAutofit fontScale="90000"/>
          </a:bodyPr>
          <a:lstStyle/>
          <a:p>
            <a:pPr algn="ctr"/>
            <a:r>
              <a:rPr lang="en-US" sz="5400" dirty="0">
                <a:solidFill>
                  <a:schemeClr val="tx1"/>
                </a:solidFill>
              </a:rPr>
              <a:t>Use of PPC in Various Genres</a:t>
            </a:r>
          </a:p>
        </p:txBody>
      </p:sp>
      <p:sp>
        <p:nvSpPr>
          <p:cNvPr id="3" name="TextBox 2">
            <a:extLst>
              <a:ext uri="{FF2B5EF4-FFF2-40B4-BE49-F238E27FC236}">
                <a16:creationId xmlns:a16="http://schemas.microsoft.com/office/drawing/2014/main" id="{0B857680-F151-95B1-F02A-E4A1AAB3BDAC}"/>
              </a:ext>
            </a:extLst>
          </p:cNvPr>
          <p:cNvSpPr txBox="1"/>
          <p:nvPr/>
        </p:nvSpPr>
        <p:spPr>
          <a:xfrm>
            <a:off x="1409427" y="2558005"/>
            <a:ext cx="10134875" cy="3539430"/>
          </a:xfrm>
          <a:prstGeom prst="rect">
            <a:avLst/>
          </a:prstGeom>
          <a:noFill/>
        </p:spPr>
        <p:txBody>
          <a:bodyPr wrap="square" rtlCol="0">
            <a:spAutoFit/>
          </a:bodyPr>
          <a:lstStyle/>
          <a:p>
            <a:r>
              <a:rPr lang="en-GB" sz="3200" b="1" dirty="0"/>
              <a:t>Life Coaching</a:t>
            </a:r>
          </a:p>
          <a:p>
            <a:r>
              <a:rPr lang="en-GB" sz="3200" b="1" dirty="0"/>
              <a:t>Skills and Performance Coaching</a:t>
            </a:r>
          </a:p>
          <a:p>
            <a:r>
              <a:rPr lang="en-GB" sz="3200" b="1" dirty="0"/>
              <a:t>Executive Coaching</a:t>
            </a:r>
          </a:p>
          <a:p>
            <a:r>
              <a:rPr lang="en-GB" sz="3200" b="1" dirty="0"/>
              <a:t>Team Coaching</a:t>
            </a:r>
          </a:p>
          <a:p>
            <a:endParaRPr lang="en-GB" sz="3200" b="1" dirty="0"/>
          </a:p>
          <a:p>
            <a:endParaRPr lang="en-GB" sz="3200" b="1" dirty="0"/>
          </a:p>
          <a:p>
            <a:endParaRPr lang="en-GB" sz="3200" b="1" dirty="0"/>
          </a:p>
        </p:txBody>
      </p:sp>
    </p:spTree>
    <p:extLst>
      <p:ext uri="{BB962C8B-B14F-4D97-AF65-F5344CB8AC3E}">
        <p14:creationId xmlns:p14="http://schemas.microsoft.com/office/powerpoint/2010/main" val="167118712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50F55-9412-8757-6755-6D287BDD1EC3}"/>
              </a:ext>
            </a:extLst>
          </p:cNvPr>
          <p:cNvSpPr>
            <a:spLocks noGrp="1"/>
          </p:cNvSpPr>
          <p:nvPr>
            <p:ph type="title"/>
          </p:nvPr>
        </p:nvSpPr>
        <p:spPr/>
        <p:txBody>
          <a:bodyPr/>
          <a:lstStyle/>
          <a:p>
            <a:r>
              <a:rPr lang="en-GB" dirty="0"/>
              <a:t>Self Determination Theory (SDT)</a:t>
            </a:r>
          </a:p>
        </p:txBody>
      </p:sp>
      <p:sp>
        <p:nvSpPr>
          <p:cNvPr id="3" name="Content Placeholder 2">
            <a:extLst>
              <a:ext uri="{FF2B5EF4-FFF2-40B4-BE49-F238E27FC236}">
                <a16:creationId xmlns:a16="http://schemas.microsoft.com/office/drawing/2014/main" id="{17E304F4-7A45-388D-07DB-388DA8363DE4}"/>
              </a:ext>
            </a:extLst>
          </p:cNvPr>
          <p:cNvSpPr>
            <a:spLocks noGrp="1"/>
          </p:cNvSpPr>
          <p:nvPr>
            <p:ph idx="1"/>
          </p:nvPr>
        </p:nvSpPr>
        <p:spPr>
          <a:xfrm>
            <a:off x="1154954" y="2603500"/>
            <a:ext cx="9817846" cy="3975720"/>
          </a:xfrm>
        </p:spPr>
        <p:txBody>
          <a:bodyPr>
            <a:normAutofit lnSpcReduction="10000"/>
          </a:bodyPr>
          <a:lstStyle/>
          <a:p>
            <a:r>
              <a:rPr lang="en-GB" sz="3000" dirty="0"/>
              <a:t>Autonomy: the need to choose what one is doing, being an agent of one's own life </a:t>
            </a:r>
          </a:p>
          <a:p>
            <a:r>
              <a:rPr lang="en-GB" sz="3000" dirty="0"/>
              <a:t>Competence: the need to feel confident in doing what one is doing </a:t>
            </a:r>
          </a:p>
          <a:p>
            <a:r>
              <a:rPr lang="en-GB" sz="3000" dirty="0"/>
              <a:t>Relatedness: the need to have human connections that are close and secure, while still respecting autonomy and facilitating competence.</a:t>
            </a:r>
          </a:p>
          <a:p>
            <a:endParaRPr lang="en-GB" dirty="0"/>
          </a:p>
        </p:txBody>
      </p:sp>
    </p:spTree>
    <p:extLst>
      <p:ext uri="{BB962C8B-B14F-4D97-AF65-F5344CB8AC3E}">
        <p14:creationId xmlns:p14="http://schemas.microsoft.com/office/powerpoint/2010/main" val="2007837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962CB-9420-C905-F802-2C537A16FB06}"/>
              </a:ext>
            </a:extLst>
          </p:cNvPr>
          <p:cNvSpPr>
            <a:spLocks noGrp="1"/>
          </p:cNvSpPr>
          <p:nvPr>
            <p:ph type="title"/>
          </p:nvPr>
        </p:nvSpPr>
        <p:spPr/>
        <p:txBody>
          <a:bodyPr/>
          <a:lstStyle/>
          <a:p>
            <a:r>
              <a:rPr lang="en-GB" dirty="0"/>
              <a:t>Self-Concordance Theory</a:t>
            </a:r>
          </a:p>
        </p:txBody>
      </p:sp>
      <p:sp>
        <p:nvSpPr>
          <p:cNvPr id="3" name="Content Placeholder 2">
            <a:extLst>
              <a:ext uri="{FF2B5EF4-FFF2-40B4-BE49-F238E27FC236}">
                <a16:creationId xmlns:a16="http://schemas.microsoft.com/office/drawing/2014/main" id="{D1AF3F42-A00C-435E-F687-012957F8ED12}"/>
              </a:ext>
            </a:extLst>
          </p:cNvPr>
          <p:cNvSpPr>
            <a:spLocks noGrp="1"/>
          </p:cNvSpPr>
          <p:nvPr>
            <p:ph idx="1"/>
          </p:nvPr>
        </p:nvSpPr>
        <p:spPr/>
        <p:txBody>
          <a:bodyPr>
            <a:normAutofit/>
          </a:bodyPr>
          <a:lstStyle/>
          <a:p>
            <a:r>
              <a:rPr lang="en-GB" sz="3600" b="1" dirty="0"/>
              <a:t>SCT</a:t>
            </a:r>
            <a:r>
              <a:rPr lang="en-GB" sz="3600" dirty="0"/>
              <a:t>, like SDT, is applied frequently in the context of life coaching. </a:t>
            </a:r>
          </a:p>
        </p:txBody>
      </p:sp>
    </p:spTree>
    <p:extLst>
      <p:ext uri="{BB962C8B-B14F-4D97-AF65-F5344CB8AC3E}">
        <p14:creationId xmlns:p14="http://schemas.microsoft.com/office/powerpoint/2010/main" val="2212473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786D-4207-3E62-AA62-70697B3E4555}"/>
              </a:ext>
            </a:extLst>
          </p:cNvPr>
          <p:cNvSpPr>
            <a:spLocks noGrp="1"/>
          </p:cNvSpPr>
          <p:nvPr>
            <p:ph type="title"/>
          </p:nvPr>
        </p:nvSpPr>
        <p:spPr/>
        <p:txBody>
          <a:bodyPr/>
          <a:lstStyle/>
          <a:p>
            <a:r>
              <a:rPr lang="en-GB" b="1" dirty="0"/>
              <a:t>Arguments Against</a:t>
            </a:r>
          </a:p>
        </p:txBody>
      </p:sp>
      <p:sp>
        <p:nvSpPr>
          <p:cNvPr id="3" name="Content Placeholder 2">
            <a:extLst>
              <a:ext uri="{FF2B5EF4-FFF2-40B4-BE49-F238E27FC236}">
                <a16:creationId xmlns:a16="http://schemas.microsoft.com/office/drawing/2014/main" id="{9C149181-A1A3-5D51-BC27-0CF135F1DB68}"/>
              </a:ext>
            </a:extLst>
          </p:cNvPr>
          <p:cNvSpPr>
            <a:spLocks noGrp="1"/>
          </p:cNvSpPr>
          <p:nvPr>
            <p:ph idx="1"/>
          </p:nvPr>
        </p:nvSpPr>
        <p:spPr/>
        <p:txBody>
          <a:bodyPr/>
          <a:lstStyle/>
          <a:p>
            <a:pPr marL="0" indent="0">
              <a:buNone/>
            </a:pPr>
            <a:r>
              <a:rPr lang="en-GB" sz="2000" dirty="0"/>
              <a:t>Positive psychology has been criticized for adopting an exclusive focus on the individual, and thereby placing responsibility for happiness squarely at the individual level (Held, 1999).</a:t>
            </a:r>
          </a:p>
          <a:p>
            <a:endParaRPr lang="en-GB" dirty="0"/>
          </a:p>
          <a:p>
            <a:r>
              <a:rPr lang="en-GB" dirty="0"/>
              <a:t>PPC – simply a case of reassurance to the client?</a:t>
            </a:r>
          </a:p>
          <a:p>
            <a:r>
              <a:rPr lang="en-GB" dirty="0"/>
              <a:t>Is there a lack of balance?</a:t>
            </a:r>
          </a:p>
          <a:p>
            <a:r>
              <a:rPr lang="en-GB" dirty="0"/>
              <a:t>Positive &amp; Negative: Are they two sides of the same coin?</a:t>
            </a:r>
          </a:p>
          <a:p>
            <a:endParaRPr lang="en-GB" dirty="0"/>
          </a:p>
          <a:p>
            <a:endParaRPr lang="en-GB" dirty="0"/>
          </a:p>
          <a:p>
            <a:endParaRPr lang="en-GB" dirty="0"/>
          </a:p>
        </p:txBody>
      </p:sp>
    </p:spTree>
    <p:extLst>
      <p:ext uri="{BB962C8B-B14F-4D97-AF65-F5344CB8AC3E}">
        <p14:creationId xmlns:p14="http://schemas.microsoft.com/office/powerpoint/2010/main" val="596675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0736D-5F5A-1467-01B0-1FAE567323F1}"/>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DE1A083F-CA2F-440F-ACC0-21C2D86E79B8}"/>
              </a:ext>
            </a:extLst>
          </p:cNvPr>
          <p:cNvSpPr>
            <a:spLocks noGrp="1"/>
          </p:cNvSpPr>
          <p:nvPr>
            <p:ph idx="1"/>
          </p:nvPr>
        </p:nvSpPr>
        <p:spPr>
          <a:xfrm>
            <a:off x="1154954" y="2603500"/>
            <a:ext cx="10229326" cy="3416300"/>
          </a:xfrm>
        </p:spPr>
        <p:txBody>
          <a:bodyPr>
            <a:normAutofit/>
          </a:bodyPr>
          <a:lstStyle/>
          <a:p>
            <a:pPr marL="0" indent="0">
              <a:buNone/>
            </a:pPr>
            <a:r>
              <a:rPr lang="en-GB" sz="2800" b="1" dirty="0"/>
              <a:t>It is rare for coaches to focus exclusively on either positive or negative issues – a balanced approach is called for.</a:t>
            </a:r>
          </a:p>
        </p:txBody>
      </p:sp>
    </p:spTree>
    <p:extLst>
      <p:ext uri="{BB962C8B-B14F-4D97-AF65-F5344CB8AC3E}">
        <p14:creationId xmlns:p14="http://schemas.microsoft.com/office/powerpoint/2010/main" val="1527738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E4CD-EAA3-8669-6069-E4D17075334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9ABE736-50D8-8461-7323-874A3C35071A}"/>
              </a:ext>
            </a:extLst>
          </p:cNvPr>
          <p:cNvSpPr>
            <a:spLocks noGrp="1"/>
          </p:cNvSpPr>
          <p:nvPr>
            <p:ph idx="1"/>
          </p:nvPr>
        </p:nvSpPr>
        <p:spPr/>
        <p:txBody>
          <a:bodyPr/>
          <a:lstStyle/>
          <a:p>
            <a:r>
              <a:rPr lang="en-GB" dirty="0"/>
              <a:t>See Notes</a:t>
            </a:r>
          </a:p>
        </p:txBody>
      </p:sp>
    </p:spTree>
    <p:extLst>
      <p:ext uri="{BB962C8B-B14F-4D97-AF65-F5344CB8AC3E}">
        <p14:creationId xmlns:p14="http://schemas.microsoft.com/office/powerpoint/2010/main" val="37288509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1504</TotalTime>
  <Words>3483</Words>
  <Application>Microsoft Office PowerPoint</Application>
  <PresentationFormat>Widescreen</PresentationFormat>
  <Paragraphs>178</Paragraphs>
  <Slides>11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Calibri</vt:lpstr>
      <vt:lpstr>Century Gothic</vt:lpstr>
      <vt:lpstr>Lora</vt:lpstr>
      <vt:lpstr>Söhne</vt:lpstr>
      <vt:lpstr>Times New Roman</vt:lpstr>
      <vt:lpstr>Wingdings 3</vt:lpstr>
      <vt:lpstr>Work Sans</vt:lpstr>
      <vt:lpstr>Ion Boardroom</vt:lpstr>
      <vt:lpstr>Positive Psychology Approach to Coaching   (PPC) A Critique </vt:lpstr>
      <vt:lpstr>Critically examine a range of underpinning theories and differing perspectives in relation to mentoring and coaching, and explore the issues that can arise from these </vt:lpstr>
      <vt:lpstr>Values in Action Institute Inventory of Strengths (VIA-IS)</vt:lpstr>
      <vt:lpstr>PowerPoint Presentation</vt:lpstr>
      <vt:lpstr>POSITIVE INTERVENTIONS </vt:lpstr>
      <vt:lpstr>Use of PPC in Various Genres</vt:lpstr>
      <vt:lpstr>Self Determination Theory (SDT)</vt:lpstr>
      <vt:lpstr>Self-Concordance Theory</vt:lpstr>
      <vt:lpstr>Arguments Against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Terri Reynolds (DHCW - Clinical Directorate)</dc:creator>
  <cp:lastModifiedBy>Terri Reynolds (DHCW - Clinical Directorate)</cp:lastModifiedBy>
  <cp:revision>2</cp:revision>
  <dcterms:created xsi:type="dcterms:W3CDTF">2023-11-29T14:58:46Z</dcterms:created>
  <dcterms:modified xsi:type="dcterms:W3CDTF">2023-12-04T10:44:37Z</dcterms:modified>
</cp:coreProperties>
</file>