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2774" y="2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755651" y="0"/>
            <a:ext cx="4424119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5179769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9142" y="4572000"/>
            <a:ext cx="3103913" cy="3024745"/>
          </a:xfrm>
        </p:spPr>
        <p:txBody>
          <a:bodyPr anchor="t">
            <a:normAutofit/>
          </a:bodyPr>
          <a:lstStyle>
            <a:lvl1pPr algn="r"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8469" y="3025050"/>
            <a:ext cx="2974586" cy="1546951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200" b="0">
                <a:solidFill>
                  <a:schemeClr val="tx1"/>
                </a:solidFill>
              </a:defRPr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1231081" y="4349558"/>
            <a:ext cx="233795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6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4023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240876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755651" y="0"/>
            <a:ext cx="5486670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  <p:sp>
        <p:nvSpPr>
          <p:cNvPr id="7" name="TextBox 6"/>
          <p:cNvSpPr txBox="1"/>
          <p:nvPr/>
        </p:nvSpPr>
        <p:spPr>
          <a:xfrm>
            <a:off x="1238897" y="848722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268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755651" y="0"/>
            <a:ext cx="5486670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6240876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8054" y="4265371"/>
            <a:ext cx="4475565" cy="1830628"/>
          </a:xfrm>
        </p:spPr>
        <p:txBody>
          <a:bodyPr anchor="t">
            <a:normAutofit/>
          </a:bodyPr>
          <a:lstStyle>
            <a:lvl1pPr algn="r">
              <a:defRPr sz="2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90848" y="3029525"/>
            <a:ext cx="4352471" cy="1235847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20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  <p:sp>
        <p:nvSpPr>
          <p:cNvPr id="16" name="TextBox 15"/>
          <p:cNvSpPr txBox="1"/>
          <p:nvPr/>
        </p:nvSpPr>
        <p:spPr>
          <a:xfrm>
            <a:off x="1233694" y="4031991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5312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755651" y="0"/>
            <a:ext cx="5486670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1070" y="1074425"/>
            <a:ext cx="4412085" cy="144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4055" y="2742400"/>
            <a:ext cx="2141660" cy="5324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38510" y="2742400"/>
            <a:ext cx="2144645" cy="5324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  <p:sp>
        <p:nvSpPr>
          <p:cNvPr id="11" name="Rectangle 10"/>
          <p:cNvSpPr/>
          <p:nvPr/>
        </p:nvSpPr>
        <p:spPr>
          <a:xfrm>
            <a:off x="6240876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TextBox 18"/>
          <p:cNvSpPr txBox="1"/>
          <p:nvPr/>
        </p:nvSpPr>
        <p:spPr>
          <a:xfrm>
            <a:off x="1238897" y="848722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763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755651" y="0"/>
            <a:ext cx="5486670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240876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TextBox 23"/>
          <p:cNvSpPr txBox="1"/>
          <p:nvPr/>
        </p:nvSpPr>
        <p:spPr>
          <a:xfrm>
            <a:off x="1238897" y="848722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692" y="1074424"/>
            <a:ext cx="4410463" cy="143602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692" y="2739418"/>
            <a:ext cx="2143023" cy="951757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500" b="0" cap="none" baseline="0">
                <a:solidFill>
                  <a:schemeClr val="accent6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1883" y="3801774"/>
            <a:ext cx="2143832" cy="42648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38510" y="2739418"/>
            <a:ext cx="2144645" cy="951757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500" b="0" cap="none" baseline="0">
                <a:solidFill>
                  <a:schemeClr val="accent6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738510" y="3801774"/>
            <a:ext cx="2144645" cy="42648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22224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755651" y="0"/>
            <a:ext cx="5486670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240876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TextBox 15"/>
          <p:cNvSpPr txBox="1"/>
          <p:nvPr/>
        </p:nvSpPr>
        <p:spPr>
          <a:xfrm>
            <a:off x="1238897" y="848722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6109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755651" y="0"/>
            <a:ext cx="5486670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240876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77923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755651" y="0"/>
            <a:ext cx="5486670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6240876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TextBox 21"/>
          <p:cNvSpPr txBox="1"/>
          <p:nvPr/>
        </p:nvSpPr>
        <p:spPr>
          <a:xfrm>
            <a:off x="884600" y="1503523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4488" y="1728825"/>
            <a:ext cx="1590527" cy="2518767"/>
          </a:xfrm>
        </p:spPr>
        <p:txBody>
          <a:bodyPr anchor="b">
            <a:normAutofit/>
          </a:bodyPr>
          <a:lstStyle>
            <a:lvl1pPr algn="l">
              <a:defRPr sz="1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6404" y="1074424"/>
            <a:ext cx="2816751" cy="6992168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4487" y="4248207"/>
            <a:ext cx="1590527" cy="3181863"/>
          </a:xfrm>
        </p:spPr>
        <p:txBody>
          <a:bodyPr>
            <a:normAutofit/>
          </a:bodyPr>
          <a:lstStyle>
            <a:lvl1pPr marL="0" indent="0" algn="l">
              <a:buNone/>
              <a:defRPr sz="105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4493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755651" y="0"/>
            <a:ext cx="5486670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6240876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TextBox 12"/>
          <p:cNvSpPr txBox="1"/>
          <p:nvPr/>
        </p:nvSpPr>
        <p:spPr>
          <a:xfrm>
            <a:off x="884600" y="1503523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437241" y="4305"/>
            <a:ext cx="2795827" cy="9144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575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003" y="1728824"/>
            <a:ext cx="1952409" cy="251507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4488" y="4243904"/>
            <a:ext cx="1952846" cy="3181859"/>
          </a:xfrm>
        </p:spPr>
        <p:txBody>
          <a:bodyPr>
            <a:normAutofit/>
          </a:bodyPr>
          <a:lstStyle>
            <a:lvl1pPr marL="0" indent="0" algn="l">
              <a:buNone/>
              <a:defRPr sz="12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16867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755651" y="0"/>
            <a:ext cx="5486670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6240876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TextBox 16"/>
          <p:cNvSpPr txBox="1"/>
          <p:nvPr/>
        </p:nvSpPr>
        <p:spPr>
          <a:xfrm>
            <a:off x="1238897" y="848722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9143" y="1077410"/>
            <a:ext cx="4414013" cy="1436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90594" y="2733171"/>
            <a:ext cx="4292561" cy="533342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8873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755651" y="0"/>
            <a:ext cx="5486670" cy="9144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6240876" y="0"/>
            <a:ext cx="20574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TextBox 22"/>
          <p:cNvSpPr txBox="1"/>
          <p:nvPr/>
        </p:nvSpPr>
        <p:spPr>
          <a:xfrm rot="5400000">
            <a:off x="5675337" y="728107"/>
            <a:ext cx="4156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36988" y="1074424"/>
            <a:ext cx="746167" cy="6992168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3449" y="1293880"/>
            <a:ext cx="3536581" cy="67727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40897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296" y="3883377"/>
            <a:ext cx="5829704" cy="526062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998"/>
          <a:stretch/>
        </p:blipFill>
        <p:spPr>
          <a:xfrm>
            <a:off x="1" y="0"/>
            <a:ext cx="6857999" cy="91440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0"/>
            <a:ext cx="723131" cy="9144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721532" y="0"/>
            <a:ext cx="34289" cy="9144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988" y="1077410"/>
            <a:ext cx="4408508" cy="14363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94677" y="2733171"/>
            <a:ext cx="4284819" cy="53334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1397849" y="7082198"/>
            <a:ext cx="3550305" cy="134391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E657A678-9023-4320-9C83-2E0B550E84F9}" type="datetimeFigureOut">
              <a:rPr lang="en-IN" smtClean="0"/>
              <a:t>01-07-2025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3410194" y="4932103"/>
            <a:ext cx="7847136" cy="137747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1602" y="219459"/>
            <a:ext cx="478734" cy="430467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929AA-6071-480D-A6B2-4542003FCC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083699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r" defTabSz="514350" rtl="0" eaLnBrk="1" latinLnBrk="0" hangingPunct="1">
        <a:lnSpc>
          <a:spcPct val="90000"/>
        </a:lnSpc>
        <a:spcBef>
          <a:spcPct val="0"/>
        </a:spcBef>
        <a:buNone/>
        <a:defRPr sz="21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93775" indent="-193775" algn="l" defTabSz="514350" rtl="0" eaLnBrk="1" latinLnBrk="0" hangingPunct="1">
        <a:lnSpc>
          <a:spcPct val="120000"/>
        </a:lnSpc>
        <a:spcBef>
          <a:spcPts val="563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35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47378" indent="-190203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708125" indent="-193775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05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961728" indent="-190203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222475" indent="-193775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481328" indent="-192024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825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1680210" indent="-192024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825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002536" indent="-192024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825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263140" indent="-192024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825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EB1E1-597A-F03B-6D46-CAF72CEB85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167" y="255513"/>
            <a:ext cx="5829300" cy="410693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>
                <a:solidFill>
                  <a:schemeClr val="tx2">
                    <a:lumMod val="50000"/>
                  </a:schemeClr>
                </a:solidFill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How to Use AutoSum in Excel: A Quick Guide for the Workplace</a:t>
            </a:r>
            <a:endParaRPr lang="en-IN" sz="2000" b="1" dirty="0">
              <a:solidFill>
                <a:schemeClr val="tx2">
                  <a:lumMod val="50000"/>
                </a:schemeClr>
              </a:solidFill>
              <a:latin typeface="Cascadia Code" panose="020B0609020000020004" pitchFamily="49" charset="0"/>
              <a:ea typeface="Cascadia Code" panose="020B0609020000020004" pitchFamily="49" charset="0"/>
              <a:cs typeface="Cascadia Code" panose="020B0609020000020004" pitchFamily="49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1D24B1-CE5F-FCF0-B8FF-CCDD15351502}"/>
              </a:ext>
            </a:extLst>
          </p:cNvPr>
          <p:cNvSpPr txBox="1"/>
          <p:nvPr/>
        </p:nvSpPr>
        <p:spPr>
          <a:xfrm>
            <a:off x="802548" y="1047931"/>
            <a:ext cx="3159851" cy="1015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750" b="1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Introduction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The poster, in a pronounced way, shows the step-by-step use of AutoSum in Microsoft Excel.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Learning such a function will speed up the process in data analysis and thus is an excellent employable skill today for digital levels of workplace skills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Especially in positions that involve the use of spreadsheets, budgets, and financial statements (Taye, 2023).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5445DA7-FDA4-0042-5E55-5B2547BD6E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907" y="1011892"/>
            <a:ext cx="2262053" cy="12724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207D73-6E2B-CA6F-2619-A3B89965B854}"/>
              </a:ext>
            </a:extLst>
          </p:cNvPr>
          <p:cNvSpPr txBox="1"/>
          <p:nvPr/>
        </p:nvSpPr>
        <p:spPr>
          <a:xfrm>
            <a:off x="802548" y="2248260"/>
            <a:ext cx="2730137" cy="90024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750" b="1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Purpose and Benefits 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The AutoSum tool is an in-built option in Microsoft Excel that allows one to easily add up the selected numbers along the rows or columns (MODE, 2023).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It completely does away with the need to manually write the formulas, thereby making the calculations faster and less prone to errors.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61AFD219-E8A1-9FF4-ADC7-AD96AFD00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694" y="3287862"/>
            <a:ext cx="2021205" cy="140605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6013BB-B388-C2F9-4AEC-16DB11C964CF}"/>
              </a:ext>
            </a:extLst>
          </p:cNvPr>
          <p:cNvSpPr txBox="1"/>
          <p:nvPr/>
        </p:nvSpPr>
        <p:spPr>
          <a:xfrm>
            <a:off x="3912510" y="2354563"/>
            <a:ext cx="2834640" cy="11387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750" b="1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Workplace Application Example</a:t>
            </a:r>
            <a:r>
              <a:rPr lang="en-IN" sz="750" b="1" dirty="0">
                <a:solidFill>
                  <a:schemeClr val="tx2">
                    <a:lumMod val="10000"/>
                  </a:schemeClr>
                </a:solidFill>
              </a:rPr>
              <a:t> 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In the office, a sales assistant may keep a record of daily sales and revenue using Excel spreadsheets (Gaddam, 2023).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AutoSum could be utilised at the end of the week to gain total revenue without the need for complicated formulas instantly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Finance professionals would need it for total expenses to be evaluated over the month or for a budget forecast.</a:t>
            </a:r>
            <a:endParaRPr lang="en-IN" sz="750" dirty="0">
              <a:solidFill>
                <a:schemeClr val="tx2">
                  <a:lumMod val="10000"/>
                </a:schemeClr>
              </a:solidFill>
              <a:latin typeface="Yu Gothic UI" panose="020B0500000000000000" pitchFamily="34" charset="-128"/>
              <a:ea typeface="Yu Gothic UI" panose="020B0500000000000000" pitchFamily="34" charset="-12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5E909C-120A-9891-CBBC-F80E268678C3}"/>
              </a:ext>
            </a:extLst>
          </p:cNvPr>
          <p:cNvSpPr txBox="1"/>
          <p:nvPr/>
        </p:nvSpPr>
        <p:spPr>
          <a:xfrm>
            <a:off x="3191147" y="3563603"/>
            <a:ext cx="3667760" cy="22236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650" b="1" dirty="0">
                <a:latin typeface="Yu Gothic UI" panose="020B0500000000000000" pitchFamily="34" charset="-128"/>
                <a:ea typeface="Yu Gothic UI" panose="020B0500000000000000" pitchFamily="34" charset="-128"/>
              </a:rPr>
              <a:t>Step-by-Step Instructions </a:t>
            </a:r>
          </a:p>
          <a:p>
            <a:r>
              <a:rPr lang="en-US" sz="650" b="1" i="1" dirty="0">
                <a:latin typeface="Yu Gothic UI" panose="020B0500000000000000" pitchFamily="34" charset="-128"/>
                <a:ea typeface="Yu Gothic UI" panose="020B0500000000000000" pitchFamily="34" charset="-128"/>
              </a:rPr>
              <a:t>Step 1: Open Excel </a:t>
            </a:r>
            <a:endParaRPr lang="en-US" sz="650" dirty="0">
              <a:latin typeface="Yu Gothic UI" panose="020B0500000000000000" pitchFamily="34" charset="-128"/>
              <a:ea typeface="Yu Gothic UI" panose="020B0500000000000000" pitchFamily="34" charset="-128"/>
            </a:endParaRPr>
          </a:p>
          <a:p>
            <a:r>
              <a:rPr lang="en-US" sz="650" dirty="0">
                <a:latin typeface="Yu Gothic UI" panose="020B0500000000000000" pitchFamily="34" charset="-128"/>
                <a:ea typeface="Yu Gothic UI" panose="020B0500000000000000" pitchFamily="34" charset="-128"/>
              </a:rPr>
              <a:t>To begin the entire process, open Excel correctly. </a:t>
            </a:r>
          </a:p>
          <a:p>
            <a:r>
              <a:rPr lang="en-US" sz="650" b="1" i="1" dirty="0">
                <a:latin typeface="Yu Gothic UI" panose="020B0500000000000000" pitchFamily="34" charset="-128"/>
                <a:ea typeface="Yu Gothic UI" panose="020B0500000000000000" pitchFamily="34" charset="-128"/>
              </a:rPr>
              <a:t>Step 2: Selecting the Result Cell</a:t>
            </a:r>
            <a:endParaRPr lang="en-US" sz="650" dirty="0">
              <a:latin typeface="Yu Gothic UI" panose="020B0500000000000000" pitchFamily="34" charset="-128"/>
              <a:ea typeface="Yu Gothic UI" panose="020B0500000000000000" pitchFamily="34" charset="-128"/>
            </a:endParaRPr>
          </a:p>
          <a:p>
            <a:r>
              <a:rPr lang="en-US" sz="650" dirty="0">
                <a:latin typeface="Yu Gothic UI" panose="020B0500000000000000" pitchFamily="34" charset="-128"/>
                <a:ea typeface="Yu Gothic UI" panose="020B0500000000000000" pitchFamily="34" charset="-128"/>
              </a:rPr>
              <a:t>Select the empty cell where you want the total to be shown. This cell is located directly beneath or next to the rows or columns of numbers you want summed.</a:t>
            </a:r>
          </a:p>
          <a:p>
            <a:r>
              <a:rPr lang="en-US" sz="650" b="1" i="1" dirty="0">
                <a:latin typeface="Yu Gothic UI" panose="020B0500000000000000" pitchFamily="34" charset="-128"/>
                <a:ea typeface="Yu Gothic UI" panose="020B0500000000000000" pitchFamily="34" charset="-128"/>
              </a:rPr>
              <a:t>Step 3: Use the AutoSum Button</a:t>
            </a:r>
            <a:endParaRPr lang="en-US" sz="650" dirty="0">
              <a:latin typeface="Yu Gothic UI" panose="020B0500000000000000" pitchFamily="34" charset="-128"/>
              <a:ea typeface="Yu Gothic UI" panose="020B0500000000000000" pitchFamily="34" charset="-128"/>
            </a:endParaRPr>
          </a:p>
          <a:p>
            <a:r>
              <a:rPr lang="en-US" sz="650" dirty="0">
                <a:latin typeface="Yu Gothic UI" panose="020B0500000000000000" pitchFamily="34" charset="-128"/>
                <a:ea typeface="Yu Gothic UI" panose="020B0500000000000000" pitchFamily="34" charset="-128"/>
              </a:rPr>
              <a:t>On the ribbon under the "Home" tab, go to the "Editing" sub-group and click on the AutoSum button, which is represented by the Greek-letter S, "Σ".</a:t>
            </a:r>
          </a:p>
          <a:p>
            <a:r>
              <a:rPr lang="en-US" sz="650" b="1" i="1" dirty="0">
                <a:latin typeface="Yu Gothic UI" panose="020B0500000000000000" pitchFamily="34" charset="-128"/>
                <a:ea typeface="Yu Gothic UI" panose="020B0500000000000000" pitchFamily="34" charset="-128"/>
              </a:rPr>
              <a:t>Step 4: Review the Selected Range</a:t>
            </a:r>
            <a:endParaRPr lang="en-US" sz="650" dirty="0">
              <a:latin typeface="Yu Gothic UI" panose="020B0500000000000000" pitchFamily="34" charset="-128"/>
              <a:ea typeface="Yu Gothic UI" panose="020B0500000000000000" pitchFamily="34" charset="-128"/>
            </a:endParaRPr>
          </a:p>
          <a:p>
            <a:r>
              <a:rPr lang="en-US" sz="650" dirty="0">
                <a:latin typeface="Yu Gothic UI" panose="020B0500000000000000" pitchFamily="34" charset="-128"/>
                <a:ea typeface="Yu Gothic UI" panose="020B0500000000000000" pitchFamily="34" charset="-128"/>
              </a:rPr>
              <a:t>Excel automatically highlights a group of adjacent numeric cells. A moving dotted border will show the selected range. Verify that the highlighted numbers are those you want to total.</a:t>
            </a:r>
          </a:p>
          <a:p>
            <a:r>
              <a:rPr lang="en-US" sz="650" b="1" i="1" dirty="0">
                <a:latin typeface="Yu Gothic UI" panose="020B0500000000000000" pitchFamily="34" charset="-128"/>
                <a:ea typeface="Yu Gothic UI" panose="020B0500000000000000" pitchFamily="34" charset="-128"/>
              </a:rPr>
              <a:t>Step 5: Press Enter</a:t>
            </a:r>
            <a:endParaRPr lang="en-US" sz="650" dirty="0">
              <a:latin typeface="Yu Gothic UI" panose="020B0500000000000000" pitchFamily="34" charset="-128"/>
              <a:ea typeface="Yu Gothic UI" panose="020B0500000000000000" pitchFamily="34" charset="-128"/>
            </a:endParaRPr>
          </a:p>
          <a:p>
            <a:r>
              <a:rPr lang="en-US" sz="650" dirty="0">
                <a:latin typeface="Yu Gothic UI" panose="020B0500000000000000" pitchFamily="34" charset="-128"/>
                <a:ea typeface="Yu Gothic UI" panose="020B0500000000000000" pitchFamily="34" charset="-128"/>
              </a:rPr>
              <a:t>When the selected range is correct, press the Enter key. Excel will insert the SUM formula and display the result in your chosen cell immediately.</a:t>
            </a:r>
          </a:p>
          <a:p>
            <a:r>
              <a:rPr lang="en-US" sz="650" b="1" i="1" dirty="0">
                <a:latin typeface="Yu Gothic UI" panose="020B0500000000000000" pitchFamily="34" charset="-128"/>
                <a:ea typeface="Yu Gothic UI" panose="020B0500000000000000" pitchFamily="34" charset="-128"/>
              </a:rPr>
              <a:t>Bonus Tip: Use a Shortcut</a:t>
            </a:r>
            <a:endParaRPr lang="en-US" sz="650" dirty="0">
              <a:latin typeface="Yu Gothic UI" panose="020B0500000000000000" pitchFamily="34" charset="-128"/>
              <a:ea typeface="Yu Gothic UI" panose="020B0500000000000000" pitchFamily="34" charset="-128"/>
            </a:endParaRPr>
          </a:p>
          <a:p>
            <a:r>
              <a:rPr lang="en-US" sz="650" dirty="0">
                <a:latin typeface="Yu Gothic UI" panose="020B0500000000000000" pitchFamily="34" charset="-128"/>
                <a:ea typeface="Yu Gothic UI" panose="020B0500000000000000" pitchFamily="34" charset="-128"/>
              </a:rPr>
              <a:t>You can also use the quick shortcut to AutoSum by pressing "CTRL + =" on your keyboard without lifting your hand off the keyboard.</a:t>
            </a:r>
          </a:p>
          <a:p>
            <a:r>
              <a:rPr lang="en-US" sz="650" b="1" i="1" dirty="0">
                <a:latin typeface="Yu Gothic UI" panose="020B0500000000000000" pitchFamily="34" charset="-128"/>
                <a:ea typeface="Yu Gothic UI" panose="020B0500000000000000" pitchFamily="34" charset="-128"/>
              </a:rPr>
              <a:t>Diagram/Screenshot</a:t>
            </a:r>
            <a:endParaRPr lang="en-US" sz="650" dirty="0">
              <a:latin typeface="Yu Gothic UI" panose="020B0500000000000000" pitchFamily="34" charset="-128"/>
              <a:ea typeface="Yu Gothic UI" panose="020B0500000000000000" pitchFamily="34" charset="-128"/>
            </a:endParaRPr>
          </a:p>
          <a:p>
            <a:r>
              <a:rPr lang="en-US" sz="650" dirty="0">
                <a:latin typeface="Yu Gothic UI" panose="020B0500000000000000" pitchFamily="34" charset="-128"/>
                <a:ea typeface="Yu Gothic UI" panose="020B0500000000000000" pitchFamily="34" charset="-128"/>
              </a:rPr>
              <a:t>Insert a labelled screenshot or diagram showing where the AutoSum button is </a:t>
            </a:r>
            <a:r>
              <a:rPr lang="en-US" sz="750" dirty="0">
                <a:latin typeface="Yu Gothic UI" panose="020B0500000000000000" pitchFamily="34" charset="-128"/>
                <a:ea typeface="Yu Gothic UI" panose="020B0500000000000000" pitchFamily="34" charset="-128"/>
              </a:rPr>
              <a:t>placed in the ribbon for visual reference.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48959A-9DA7-DBC2-18E4-AF25D6A3981C}"/>
              </a:ext>
            </a:extLst>
          </p:cNvPr>
          <p:cNvSpPr txBox="1"/>
          <p:nvPr/>
        </p:nvSpPr>
        <p:spPr>
          <a:xfrm>
            <a:off x="5002781" y="5857556"/>
            <a:ext cx="1815486" cy="159274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rtl="0"/>
            <a:r>
              <a:rPr lang="en-US" sz="750" b="1" i="0" u="none" strike="noStrike" dirty="0">
                <a:solidFill>
                  <a:schemeClr val="tx2">
                    <a:lumMod val="10000"/>
                  </a:schemeClr>
                </a:solidFill>
                <a:effectLst/>
                <a:latin typeface="Yu Gothic UI" panose="020B0500000000000000" pitchFamily="34" charset="-128"/>
                <a:ea typeface="Yu Gothic UI" panose="020B0500000000000000" pitchFamily="34" charset="-128"/>
              </a:rPr>
              <a:t>Common Errors or Tips </a:t>
            </a:r>
            <a:endParaRPr lang="en-US" sz="750" b="1" dirty="0">
              <a:solidFill>
                <a:schemeClr val="tx2">
                  <a:lumMod val="10000"/>
                </a:schemeClr>
              </a:solidFill>
              <a:effectLst/>
              <a:latin typeface="Yu Gothic UI" panose="020B0500000000000000" pitchFamily="34" charset="-128"/>
              <a:ea typeface="Yu Gothic UI" panose="020B0500000000000000" pitchFamily="34" charset="-128"/>
            </a:endParaRPr>
          </a:p>
          <a:p>
            <a:pPr marL="171450" indent="-171450" algn="just" rtl="0">
              <a:buFont typeface="Arial" panose="020B0604020202020204" pitchFamily="34" charset="0"/>
              <a:buChar char="•"/>
            </a:pPr>
            <a:r>
              <a:rPr lang="en-US" sz="750" b="0" i="0" u="none" strike="noStrike" dirty="0">
                <a:solidFill>
                  <a:schemeClr val="tx2">
                    <a:lumMod val="10000"/>
                  </a:schemeClr>
                </a:solidFill>
                <a:effectLst/>
                <a:latin typeface="Yu Gothic UI" panose="020B0500000000000000" pitchFamily="34" charset="-128"/>
                <a:ea typeface="Yu Gothic UI" panose="020B0500000000000000" pitchFamily="34" charset="-128"/>
              </a:rPr>
              <a:t>If there are blank rows or cells between your number range, AutoSum will fail to cover the numbers entirely (Jelen, 2022). </a:t>
            </a:r>
          </a:p>
          <a:p>
            <a:pPr marL="171450" indent="-171450" algn="just" rtl="0">
              <a:buFont typeface="Arial" panose="020B0604020202020204" pitchFamily="34" charset="0"/>
              <a:buChar char="•"/>
            </a:pPr>
            <a:r>
              <a:rPr lang="en-US" sz="750" b="0" i="0" u="none" strike="noStrike" dirty="0">
                <a:solidFill>
                  <a:schemeClr val="tx2">
                    <a:lumMod val="10000"/>
                  </a:schemeClr>
                </a:solidFill>
                <a:effectLst/>
                <a:latin typeface="Yu Gothic UI" panose="020B0500000000000000" pitchFamily="34" charset="-128"/>
                <a:ea typeface="Yu Gothic UI" panose="020B0500000000000000" pitchFamily="34" charset="-128"/>
              </a:rPr>
              <a:t>Avoid including unnecessary cells by accident. Make sure the range is highlighted adequately in Excel before pressing Enter. </a:t>
            </a:r>
          </a:p>
          <a:p>
            <a:pPr marL="171450" indent="-171450" algn="just" rtl="0">
              <a:buFont typeface="Arial" panose="020B0604020202020204" pitchFamily="34" charset="0"/>
              <a:buChar char="•"/>
            </a:pPr>
            <a:r>
              <a:rPr lang="en-US" sz="750" b="0" i="0" u="none" strike="noStrike" dirty="0">
                <a:solidFill>
                  <a:schemeClr val="tx2">
                    <a:lumMod val="10000"/>
                  </a:schemeClr>
                </a:solidFill>
                <a:effectLst/>
                <a:latin typeface="Yu Gothic UI" panose="020B0500000000000000" pitchFamily="34" charset="-128"/>
                <a:ea typeface="Yu Gothic UI" panose="020B0500000000000000" pitchFamily="34" charset="-128"/>
              </a:rPr>
              <a:t>Always double-check what you have selected to ensure accuracy in your totals and avoid miscalculations.</a:t>
            </a:r>
            <a:endParaRPr lang="en-IN" sz="750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78FC865B-2BDA-5ABE-6A71-18B6D9D271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769" y="6202386"/>
            <a:ext cx="1739294" cy="11931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0BE3BF8-E31D-4901-CF61-1CEFA64EFB93}"/>
              </a:ext>
            </a:extLst>
          </p:cNvPr>
          <p:cNvSpPr txBox="1"/>
          <p:nvPr/>
        </p:nvSpPr>
        <p:spPr>
          <a:xfrm>
            <a:off x="842960" y="6178026"/>
            <a:ext cx="2113092" cy="10618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700" b="1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Conclusion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00" dirty="0">
                <a:latin typeface="Yu Gothic UI" panose="020B0500000000000000" pitchFamily="34" charset="-128"/>
                <a:ea typeface="Yu Gothic UI" panose="020B0500000000000000" pitchFamily="34" charset="-128"/>
              </a:rPr>
              <a:t>In conclusion, working with AutoSum in Excel can save much time and produce substantially more accurate results in budget scenarios or financial summaries.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00" dirty="0">
                <a:latin typeface="Yu Gothic UI" panose="020B0500000000000000" pitchFamily="34" charset="-128"/>
                <a:ea typeface="Yu Gothic UI" panose="020B0500000000000000" pitchFamily="34" charset="-128"/>
              </a:rPr>
              <a:t>Therefore, this confidence-building approach can be a big plus for you if you are considering improving your hotspot number on the scale of digital literacy in Excel.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E0BF262-EBE2-B3AF-EFF1-7997457D81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8141" y="5153119"/>
            <a:ext cx="2042309" cy="6341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0E99205-846B-85E9-F6B1-C5B44C6132B5}"/>
              </a:ext>
            </a:extLst>
          </p:cNvPr>
          <p:cNvSpPr txBox="1"/>
          <p:nvPr/>
        </p:nvSpPr>
        <p:spPr>
          <a:xfrm>
            <a:off x="842960" y="7757138"/>
            <a:ext cx="5777759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800" b="1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Reference </a:t>
            </a:r>
          </a:p>
          <a:p>
            <a:r>
              <a:rPr lang="en-US" sz="80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Taye, M.M., 2023. Understanding of machine learning with deep learning: architectures, workflow, applications and future directions. </a:t>
            </a:r>
            <a:r>
              <a:rPr lang="en-US" sz="800" i="1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Computers</a:t>
            </a:r>
            <a:r>
              <a:rPr lang="en-US" sz="80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, 12(5), p.91.</a:t>
            </a:r>
          </a:p>
          <a:p>
            <a:r>
              <a:rPr lang="en-US" sz="80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MODE, M.M., 2023. Diagrammatic Representation of the Central Tendency. STATISTICS AND DATA INTERPRETATION IN EDUCATIONAL RESEARCH, p.130. </a:t>
            </a:r>
          </a:p>
          <a:p>
            <a:r>
              <a:rPr lang="en-US" sz="80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Jelen, B., 2022. MrExcel 2022: Boosting Excel. </a:t>
            </a:r>
            <a:r>
              <a:rPr lang="en-US" sz="800" i="1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Tickling Keys, Inc</a:t>
            </a:r>
            <a:r>
              <a:rPr lang="en-US" sz="80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.. </a:t>
            </a:r>
          </a:p>
          <a:p>
            <a:r>
              <a:rPr lang="en-US" sz="800" dirty="0">
                <a:solidFill>
                  <a:schemeClr val="tx2">
                    <a:lumMod val="10000"/>
                  </a:schemeClr>
                </a:solidFill>
                <a:latin typeface="Yu Gothic UI" panose="020B0500000000000000" pitchFamily="34" charset="-128"/>
                <a:ea typeface="Yu Gothic UI" panose="020B0500000000000000" pitchFamily="34" charset="-128"/>
              </a:rPr>
              <a:t>Gaddam Ms, R., 2023. Sales and Stock Management System.</a:t>
            </a:r>
            <a:endParaRPr lang="en-IN" sz="800" b="1" dirty="0">
              <a:latin typeface="Yu Gothic UI" panose="020B0500000000000000" pitchFamily="34" charset="-128"/>
              <a:ea typeface="Yu Gothic UI" panose="020B05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169500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28</TotalTime>
  <Words>639</Words>
  <PresentationFormat>On-screen Show (4:3)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Yu Gothic UI</vt:lpstr>
      <vt:lpstr>Arial</vt:lpstr>
      <vt:lpstr>Cascadia Code</vt:lpstr>
      <vt:lpstr>MS Shell Dlg 2</vt:lpstr>
      <vt:lpstr>Wingdings</vt:lpstr>
      <vt:lpstr>Wingdings 3</vt:lpstr>
      <vt:lpstr>Madison</vt:lpstr>
      <vt:lpstr>How to Use AutoSum in Excel: A Quick Guide for the Workplace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2025-07-01T11:44:11Z</dcterms:created>
  <dcterms:modified xsi:type="dcterms:W3CDTF">2025-07-01T12:12:38Z</dcterms:modified>
</cp:coreProperties>
</file>