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93" r:id="rId2"/>
    <p:sldId id="296" r:id="rId3"/>
    <p:sldId id="292" r:id="rId4"/>
    <p:sldId id="264" r:id="rId5"/>
    <p:sldId id="290" r:id="rId6"/>
    <p:sldId id="289" r:id="rId7"/>
    <p:sldId id="291" r:id="rId8"/>
    <p:sldId id="282" r:id="rId9"/>
    <p:sldId id="278" r:id="rId10"/>
    <p:sldId id="294" r:id="rId11"/>
    <p:sldId id="276" r:id="rId12"/>
    <p:sldId id="274" r:id="rId13"/>
    <p:sldId id="265" r:id="rId14"/>
    <p:sldId id="263" r:id="rId15"/>
    <p:sldId id="262" r:id="rId16"/>
    <p:sldId id="279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8077A2C-8475-438B-9DFA-C3F85183CEE1}" v="10" dt="2024-11-28T12:34:53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6" autoAdjust="0"/>
    <p:restoredTop sz="65620" autoAdjust="0"/>
  </p:normalViewPr>
  <p:slideViewPr>
    <p:cSldViewPr snapToGrid="0" showGuides="1">
      <p:cViewPr varScale="1">
        <p:scale>
          <a:sx n="59" d="100"/>
          <a:sy n="59" d="100"/>
        </p:scale>
        <p:origin x="1089" y="4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3_2">
  <dgm:title val=""/>
  <dgm:desc val=""/>
  <dgm:catLst>
    <dgm:cat type="accent3" pri="13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E448CED-3028-416D-9661-5CE044474F1E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3_2" csCatId="accent3" phldr="1"/>
      <dgm:spPr/>
      <dgm:t>
        <a:bodyPr/>
        <a:lstStyle/>
        <a:p>
          <a:endParaRPr lang="en-US"/>
        </a:p>
      </dgm:t>
    </dgm:pt>
    <dgm:pt modelId="{E6E6D178-CC34-4FC9-8FA3-86F2B399A51C}">
      <dgm:prSet/>
      <dgm:spPr/>
      <dgm:t>
        <a:bodyPr/>
        <a:lstStyle/>
        <a:p>
          <a:r>
            <a:rPr lang="en-GB"/>
            <a:t>Beth ydyn ni wedi'i gwmpasu hyd yn hyn? / What have we covered so far? </a:t>
          </a:r>
          <a:endParaRPr lang="en-US"/>
        </a:p>
      </dgm:t>
    </dgm:pt>
    <dgm:pt modelId="{0474829A-F40B-437C-B081-A1DD1A5BF38E}" type="parTrans" cxnId="{67E12375-27E3-4ADB-ADC3-04BEDFFAED9E}">
      <dgm:prSet/>
      <dgm:spPr/>
      <dgm:t>
        <a:bodyPr/>
        <a:lstStyle/>
        <a:p>
          <a:endParaRPr lang="en-US"/>
        </a:p>
      </dgm:t>
    </dgm:pt>
    <dgm:pt modelId="{0001EAA3-5060-43BC-9D4F-FD46C15EF070}" type="sibTrans" cxnId="{67E12375-27E3-4ADB-ADC3-04BEDFFAED9E}">
      <dgm:prSet/>
      <dgm:spPr/>
      <dgm:t>
        <a:bodyPr/>
        <a:lstStyle/>
        <a:p>
          <a:endParaRPr lang="en-US"/>
        </a:p>
      </dgm:t>
    </dgm:pt>
    <dgm:pt modelId="{D91CD798-D734-41A6-845C-C243A7F99456}">
      <dgm:prSet/>
      <dgm:spPr/>
      <dgm:t>
        <a:bodyPr/>
        <a:lstStyle/>
        <a:p>
          <a:r>
            <a:rPr lang="en-GB"/>
            <a:t>Oes gennych chi unrhyw gwestiynau? / Do you have any questions?</a:t>
          </a:r>
          <a:endParaRPr lang="en-US"/>
        </a:p>
      </dgm:t>
    </dgm:pt>
    <dgm:pt modelId="{930BAA09-B756-4AAE-8B85-90D17A100295}" type="parTrans" cxnId="{757C7466-75F3-456D-9DFC-F42ADF9EB955}">
      <dgm:prSet/>
      <dgm:spPr/>
      <dgm:t>
        <a:bodyPr/>
        <a:lstStyle/>
        <a:p>
          <a:endParaRPr lang="en-US"/>
        </a:p>
      </dgm:t>
    </dgm:pt>
    <dgm:pt modelId="{2A80F1A9-47D9-42C5-96E5-EFCCB514F1FE}" type="sibTrans" cxnId="{757C7466-75F3-456D-9DFC-F42ADF9EB955}">
      <dgm:prSet/>
      <dgm:spPr/>
      <dgm:t>
        <a:bodyPr/>
        <a:lstStyle/>
        <a:p>
          <a:endParaRPr lang="en-US"/>
        </a:p>
      </dgm:t>
    </dgm:pt>
    <dgm:pt modelId="{057E0EFB-2D63-48FD-A2DF-97A9B6E006C8}" type="pres">
      <dgm:prSet presAssocID="{BE448CED-3028-416D-9661-5CE044474F1E}" presName="root" presStyleCnt="0">
        <dgm:presLayoutVars>
          <dgm:dir/>
          <dgm:resizeHandles val="exact"/>
        </dgm:presLayoutVars>
      </dgm:prSet>
      <dgm:spPr/>
    </dgm:pt>
    <dgm:pt modelId="{180DB38D-CA57-465D-AE09-29CB72532DD1}" type="pres">
      <dgm:prSet presAssocID="{E6E6D178-CC34-4FC9-8FA3-86F2B399A51C}" presName="compNode" presStyleCnt="0"/>
      <dgm:spPr/>
    </dgm:pt>
    <dgm:pt modelId="{9EFE55F0-073E-4FE5-8856-775A6A45210E}" type="pres">
      <dgm:prSet presAssocID="{E6E6D178-CC34-4FC9-8FA3-86F2B399A51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6EB5D0A1-9F9B-496F-A39C-DA80F3B43E59}" type="pres">
      <dgm:prSet presAssocID="{E6E6D178-CC34-4FC9-8FA3-86F2B399A51C}" presName="spaceRect" presStyleCnt="0"/>
      <dgm:spPr/>
    </dgm:pt>
    <dgm:pt modelId="{BD00BCD2-C747-456E-A5DC-98FA9EB09BB8}" type="pres">
      <dgm:prSet presAssocID="{E6E6D178-CC34-4FC9-8FA3-86F2B399A51C}" presName="textRect" presStyleLbl="revTx" presStyleIdx="0" presStyleCnt="2">
        <dgm:presLayoutVars>
          <dgm:chMax val="1"/>
          <dgm:chPref val="1"/>
        </dgm:presLayoutVars>
      </dgm:prSet>
      <dgm:spPr/>
    </dgm:pt>
    <dgm:pt modelId="{EDBD2135-9D71-4339-B7EF-42DC09E7A288}" type="pres">
      <dgm:prSet presAssocID="{0001EAA3-5060-43BC-9D4F-FD46C15EF070}" presName="sibTrans" presStyleCnt="0"/>
      <dgm:spPr/>
    </dgm:pt>
    <dgm:pt modelId="{A5E03BCF-14CA-4588-A392-37ECECDEC758}" type="pres">
      <dgm:prSet presAssocID="{D91CD798-D734-41A6-845C-C243A7F99456}" presName="compNode" presStyleCnt="0"/>
      <dgm:spPr/>
    </dgm:pt>
    <dgm:pt modelId="{BE660309-19AA-419D-B749-FBD14D1CFDCB}" type="pres">
      <dgm:prSet presAssocID="{D91CD798-D734-41A6-845C-C243A7F9945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 mark"/>
        </a:ext>
      </dgm:extLst>
    </dgm:pt>
    <dgm:pt modelId="{E42A7873-B63F-41BA-8F09-DF541F74A9BF}" type="pres">
      <dgm:prSet presAssocID="{D91CD798-D734-41A6-845C-C243A7F99456}" presName="spaceRect" presStyleCnt="0"/>
      <dgm:spPr/>
    </dgm:pt>
    <dgm:pt modelId="{DD885279-D24E-406F-B652-09373ECCAEC8}" type="pres">
      <dgm:prSet presAssocID="{D91CD798-D734-41A6-845C-C243A7F99456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02707414-C924-451E-BA1A-41F8AEB4E78F}" type="presOf" srcId="{E6E6D178-CC34-4FC9-8FA3-86F2B399A51C}" destId="{BD00BCD2-C747-456E-A5DC-98FA9EB09BB8}" srcOrd="0" destOrd="0" presId="urn:microsoft.com/office/officeart/2018/2/layout/IconLabelList"/>
    <dgm:cxn modelId="{93D05126-7C25-4680-BAB5-E3C4FFD0E766}" type="presOf" srcId="{BE448CED-3028-416D-9661-5CE044474F1E}" destId="{057E0EFB-2D63-48FD-A2DF-97A9B6E006C8}" srcOrd="0" destOrd="0" presId="urn:microsoft.com/office/officeart/2018/2/layout/IconLabelList"/>
    <dgm:cxn modelId="{757C7466-75F3-456D-9DFC-F42ADF9EB955}" srcId="{BE448CED-3028-416D-9661-5CE044474F1E}" destId="{D91CD798-D734-41A6-845C-C243A7F99456}" srcOrd="1" destOrd="0" parTransId="{930BAA09-B756-4AAE-8B85-90D17A100295}" sibTransId="{2A80F1A9-47D9-42C5-96E5-EFCCB514F1FE}"/>
    <dgm:cxn modelId="{67E12375-27E3-4ADB-ADC3-04BEDFFAED9E}" srcId="{BE448CED-3028-416D-9661-5CE044474F1E}" destId="{E6E6D178-CC34-4FC9-8FA3-86F2B399A51C}" srcOrd="0" destOrd="0" parTransId="{0474829A-F40B-437C-B081-A1DD1A5BF38E}" sibTransId="{0001EAA3-5060-43BC-9D4F-FD46C15EF070}"/>
    <dgm:cxn modelId="{07BCB175-3BDC-411D-A881-C47B76CEBE32}" type="presOf" srcId="{D91CD798-D734-41A6-845C-C243A7F99456}" destId="{DD885279-D24E-406F-B652-09373ECCAEC8}" srcOrd="0" destOrd="0" presId="urn:microsoft.com/office/officeart/2018/2/layout/IconLabelList"/>
    <dgm:cxn modelId="{F3F96449-A55A-4628-AD10-ECE04E54A7E0}" type="presParOf" srcId="{057E0EFB-2D63-48FD-A2DF-97A9B6E006C8}" destId="{180DB38D-CA57-465D-AE09-29CB72532DD1}" srcOrd="0" destOrd="0" presId="urn:microsoft.com/office/officeart/2018/2/layout/IconLabelList"/>
    <dgm:cxn modelId="{96D22B6D-72E5-4B8C-B640-8F4A13A7F01C}" type="presParOf" srcId="{180DB38D-CA57-465D-AE09-29CB72532DD1}" destId="{9EFE55F0-073E-4FE5-8856-775A6A45210E}" srcOrd="0" destOrd="0" presId="urn:microsoft.com/office/officeart/2018/2/layout/IconLabelList"/>
    <dgm:cxn modelId="{2303B644-84BE-4F4F-AEDC-902B44E9792F}" type="presParOf" srcId="{180DB38D-CA57-465D-AE09-29CB72532DD1}" destId="{6EB5D0A1-9F9B-496F-A39C-DA80F3B43E59}" srcOrd="1" destOrd="0" presId="urn:microsoft.com/office/officeart/2018/2/layout/IconLabelList"/>
    <dgm:cxn modelId="{60A53B86-96B1-4EFD-BA3E-E22BE2F72B01}" type="presParOf" srcId="{180DB38D-CA57-465D-AE09-29CB72532DD1}" destId="{BD00BCD2-C747-456E-A5DC-98FA9EB09BB8}" srcOrd="2" destOrd="0" presId="urn:microsoft.com/office/officeart/2018/2/layout/IconLabelList"/>
    <dgm:cxn modelId="{F6A72F1C-EDC2-4D3E-B733-5F36DE702CB2}" type="presParOf" srcId="{057E0EFB-2D63-48FD-A2DF-97A9B6E006C8}" destId="{EDBD2135-9D71-4339-B7EF-42DC09E7A288}" srcOrd="1" destOrd="0" presId="urn:microsoft.com/office/officeart/2018/2/layout/IconLabelList"/>
    <dgm:cxn modelId="{2BAE8EB1-6949-4327-97C3-75CD3771A995}" type="presParOf" srcId="{057E0EFB-2D63-48FD-A2DF-97A9B6E006C8}" destId="{A5E03BCF-14CA-4588-A392-37ECECDEC758}" srcOrd="2" destOrd="0" presId="urn:microsoft.com/office/officeart/2018/2/layout/IconLabelList"/>
    <dgm:cxn modelId="{20C9D6BE-3EF3-4E5C-86F7-208B8FFEA6D4}" type="presParOf" srcId="{A5E03BCF-14CA-4588-A392-37ECECDEC758}" destId="{BE660309-19AA-419D-B749-FBD14D1CFDCB}" srcOrd="0" destOrd="0" presId="urn:microsoft.com/office/officeart/2018/2/layout/IconLabelList"/>
    <dgm:cxn modelId="{5B97A1AF-4B60-4DCC-847C-3FA94B26F24E}" type="presParOf" srcId="{A5E03BCF-14CA-4588-A392-37ECECDEC758}" destId="{E42A7873-B63F-41BA-8F09-DF541F74A9BF}" srcOrd="1" destOrd="0" presId="urn:microsoft.com/office/officeart/2018/2/layout/IconLabelList"/>
    <dgm:cxn modelId="{5A88D5E5-8A8E-44C8-9D09-C4E5DBF4F580}" type="presParOf" srcId="{A5E03BCF-14CA-4588-A392-37ECECDEC758}" destId="{DD885279-D24E-406F-B652-09373ECCAEC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FE55F0-073E-4FE5-8856-775A6A45210E}">
      <dsp:nvSpPr>
        <dsp:cNvPr id="0" name=""/>
        <dsp:cNvSpPr/>
      </dsp:nvSpPr>
      <dsp:spPr>
        <a:xfrm>
          <a:off x="1802473" y="37134"/>
          <a:ext cx="1660500" cy="16605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00BCD2-C747-456E-A5DC-98FA9EB09BB8}">
      <dsp:nvSpPr>
        <dsp:cNvPr id="0" name=""/>
        <dsp:cNvSpPr/>
      </dsp:nvSpPr>
      <dsp:spPr>
        <a:xfrm>
          <a:off x="787723" y="2117748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Beth ydyn ni wedi'i gwmpasu hyd yn hyn? / What have we covered so far? </a:t>
          </a:r>
          <a:endParaRPr lang="en-US" sz="2000" kern="1200"/>
        </a:p>
      </dsp:txBody>
      <dsp:txXfrm>
        <a:off x="787723" y="2117748"/>
        <a:ext cx="3690000" cy="720000"/>
      </dsp:txXfrm>
    </dsp:sp>
    <dsp:sp modelId="{BE660309-19AA-419D-B749-FBD14D1CFDCB}">
      <dsp:nvSpPr>
        <dsp:cNvPr id="0" name=""/>
        <dsp:cNvSpPr/>
      </dsp:nvSpPr>
      <dsp:spPr>
        <a:xfrm>
          <a:off x="6138223" y="37134"/>
          <a:ext cx="1660500" cy="16605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885279-D24E-406F-B652-09373ECCAEC8}">
      <dsp:nvSpPr>
        <dsp:cNvPr id="0" name=""/>
        <dsp:cNvSpPr/>
      </dsp:nvSpPr>
      <dsp:spPr>
        <a:xfrm>
          <a:off x="5123473" y="2117748"/>
          <a:ext cx="369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Oes gennych chi unrhyw gwestiynau? / Do you have any questions?</a:t>
          </a:r>
          <a:endParaRPr lang="en-US" sz="2000" kern="1200"/>
        </a:p>
      </dsp:txBody>
      <dsp:txXfrm>
        <a:off x="5123473" y="2117748"/>
        <a:ext cx="369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FC5B789-EBD2-4487-8BA3-18057DA2C785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1293F61-9442-487A-B9C0-E6425509C7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75158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FCF3-FB66-4CC1-8384-1217BECA3C8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844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Overall aims and objectives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FCF3-FB66-4CC1-8384-1217BECA3C8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643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Hutt – draws</a:t>
            </a:r>
            <a:r>
              <a:rPr lang="en-GB" baseline="0"/>
              <a:t> on Piagetian principles. She categorised play into three categories.</a:t>
            </a:r>
          </a:p>
          <a:p>
            <a:endParaRPr lang="en-GB" baseline="0"/>
          </a:p>
          <a:p>
            <a:pPr lvl="0"/>
            <a:r>
              <a:rPr lang="en-GB" baseline="0"/>
              <a:t>Ludic play/behaviour allows children to make understanding their own (much like Piaget’s accommodation and assimilation – children’s cognitive task is to adjust the acquisition of new understandings  in such a way they can make use of the information) – example = </a:t>
            </a:r>
            <a:r>
              <a:rPr lang="en-US"/>
              <a:t>A child seeing a zebra for the first time and calling it a horse. The child assimilates this information into her schema for a horse. When the child accommodates information, she takes into consideration the different properties of a zebra compared to a horse, perhaps calling a zebra a horse with stripes. When she eventually learns the name of zebra, she has accommodated this information.</a:t>
            </a:r>
            <a:endParaRPr lang="en-GB"/>
          </a:p>
          <a:p>
            <a:endParaRPr lang="en-GB"/>
          </a:p>
          <a:p>
            <a:endParaRPr lang="en-GB"/>
          </a:p>
          <a:p>
            <a:r>
              <a:rPr lang="en-GB"/>
              <a:t>Play is a tool for allowing children to explore, while they explore they engage themselves in purposeful interest that subconsciously relates to science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0423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https://ideaboardz.com/for/Types%20of%20Play/4741089</a:t>
            </a:r>
          </a:p>
          <a:p>
            <a:endParaRPr lang="en-GB" dirty="0"/>
          </a:p>
          <a:p>
            <a:r>
              <a:rPr lang="en-GB" dirty="0"/>
              <a:t>Make Kahoot/</a:t>
            </a:r>
            <a:r>
              <a:rPr lang="en-GB" dirty="0" err="1"/>
              <a:t>Vevox</a:t>
            </a:r>
            <a:r>
              <a:rPr lang="en-GB" dirty="0"/>
              <a:t>? Email sent to DL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BE57FF-3A70-467D-A1BC-75E5348BFF1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77241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According to Moyles there are 7 types of play. </a:t>
            </a:r>
          </a:p>
          <a:p>
            <a:endParaRPr lang="en-GB" dirty="0"/>
          </a:p>
          <a:p>
            <a:r>
              <a:rPr lang="en-GB" dirty="0"/>
              <a:t>Physical – tree climbing, chasing</a:t>
            </a:r>
          </a:p>
          <a:p>
            <a:r>
              <a:rPr lang="en-GB" dirty="0"/>
              <a:t>Imaginary – role play, playing with cars/dolls</a:t>
            </a:r>
          </a:p>
          <a:p>
            <a:r>
              <a:rPr lang="en-GB" dirty="0"/>
              <a:t>Creative – drawing, playing with play dough</a:t>
            </a:r>
          </a:p>
          <a:p>
            <a:r>
              <a:rPr lang="en-GB" dirty="0"/>
              <a:t>Constructive – </a:t>
            </a:r>
            <a:r>
              <a:rPr lang="en-GB" dirty="0" err="1"/>
              <a:t>lego</a:t>
            </a:r>
            <a:r>
              <a:rPr lang="en-GB" dirty="0"/>
              <a:t>, building</a:t>
            </a:r>
          </a:p>
          <a:p>
            <a:r>
              <a:rPr lang="en-GB" dirty="0"/>
              <a:t>Exploratory – den building ,  using senses (messy play)</a:t>
            </a:r>
          </a:p>
          <a:p>
            <a:r>
              <a:rPr lang="en-GB" dirty="0"/>
              <a:t>social – playing with peers, skipping, etc</a:t>
            </a:r>
          </a:p>
          <a:p>
            <a:r>
              <a:rPr lang="en-GB" dirty="0"/>
              <a:t>Games with rules – hide and seek, tag, </a:t>
            </a:r>
          </a:p>
          <a:p>
            <a:endParaRPr lang="en-GB" dirty="0"/>
          </a:p>
          <a:p>
            <a:r>
              <a:rPr lang="en-GB" dirty="0"/>
              <a:t>Keep this task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Other theorists may refer to them differently </a:t>
            </a:r>
            <a:r>
              <a:rPr lang="en-GB" dirty="0" err="1"/>
              <a:t>eg.</a:t>
            </a:r>
            <a:r>
              <a:rPr lang="en-GB" dirty="0"/>
              <a:t> Imaginary play = Fantasy play.  Types of play can overlap and it is possible for more than one type of play to occur in each play episode </a:t>
            </a:r>
            <a:r>
              <a:rPr lang="en-GB" dirty="0" err="1"/>
              <a:t>eg.</a:t>
            </a:r>
            <a:r>
              <a:rPr lang="en-GB" dirty="0"/>
              <a:t>  </a:t>
            </a:r>
          </a:p>
          <a:p>
            <a:endParaRPr lang="en-GB" dirty="0"/>
          </a:p>
          <a:p>
            <a:r>
              <a:rPr lang="en-GB" b="1" u="sng" dirty="0" err="1"/>
              <a:t>Ouestion</a:t>
            </a:r>
            <a:r>
              <a:rPr lang="en-GB" b="1" u="sng" dirty="0"/>
              <a:t> – can someone give me an example of when two types of play occur at the same time</a:t>
            </a:r>
          </a:p>
          <a:p>
            <a:endParaRPr lang="en-GB" dirty="0"/>
          </a:p>
          <a:p>
            <a:r>
              <a:rPr lang="en-GB" dirty="0"/>
              <a:t>Social and games with rules can occur at same time.  Same as creativity and constructive play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FCF3-FB66-4CC1-8384-1217BECA3C8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69685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doesn’t work amend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BE57FF-3A70-467D-A1BC-75E5348BFF1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73797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Update this</a:t>
            </a:r>
          </a:p>
          <a:p>
            <a:endParaRPr lang="en-GB" dirty="0"/>
          </a:p>
          <a:p>
            <a:r>
              <a:rPr lang="en-GB" dirty="0"/>
              <a:t>Skills enhanced are skills that promote enquiry.</a:t>
            </a:r>
          </a:p>
          <a:p>
            <a:endParaRPr lang="en-GB" dirty="0"/>
          </a:p>
          <a:p>
            <a:r>
              <a:rPr lang="en-GB" dirty="0"/>
              <a:t>These skills are also associated with confidence (therefore creative development will assist independent and active learning).  </a:t>
            </a:r>
          </a:p>
          <a:p>
            <a:endParaRPr lang="en-GB" dirty="0"/>
          </a:p>
          <a:p>
            <a:r>
              <a:rPr lang="en-GB" dirty="0"/>
              <a:t>All skills are relevant to real world and will equip children with skills for the future (world of work) </a:t>
            </a:r>
          </a:p>
          <a:p>
            <a:endParaRPr lang="en-GB" dirty="0"/>
          </a:p>
          <a:p>
            <a:r>
              <a:rPr lang="en-GB" b="1" u="sng" dirty="0"/>
              <a:t>Why is it useful for children to develop these skills for later life?</a:t>
            </a:r>
          </a:p>
          <a:p>
            <a:r>
              <a:rPr lang="en-GB" dirty="0"/>
              <a:t>Skills relate to world of 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FCF3-FB66-4CC1-8384-1217BECA3C8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5861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Tim Brown</a:t>
            </a:r>
          </a:p>
          <a:p>
            <a:endParaRPr lang="en-GB" dirty="0"/>
          </a:p>
          <a:p>
            <a:r>
              <a:rPr lang="en-GB" dirty="0"/>
              <a:t>Important but 30 minutes long, Watch and add quiz?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BEFCF3-FB66-4CC1-8384-1217BECA3C8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36462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46629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/>
              <a:t>Driver (1983) - framework of learning that acquired through the epistemic behaviours of problem solving, exploration and use of materials and skills: </a:t>
            </a:r>
          </a:p>
          <a:p>
            <a:pPr defTabSz="897849">
              <a:defRPr/>
            </a:pPr>
            <a:endParaRPr lang="en-GB"/>
          </a:p>
          <a:p>
            <a:pPr defTabSz="897849">
              <a:defRPr/>
            </a:pPr>
            <a:r>
              <a:rPr lang="en-GB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pPr defTabSz="897849">
              <a:defRPr/>
            </a:pPr>
            <a:endParaRPr lang="en-GB"/>
          </a:p>
          <a:p>
            <a:pPr defTabSz="897849">
              <a:defRPr/>
            </a:pPr>
            <a:r>
              <a:rPr lang="en-GB"/>
              <a:t>main principles</a:t>
            </a:r>
          </a:p>
          <a:p>
            <a:pPr defTabSz="897849">
              <a:defRPr/>
            </a:pPr>
            <a:endParaRPr lang="en-GB"/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One idea - Constructing and testing bridges made of blocks 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Idea – working and playing  with their peers.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Experimentation – playing sinking and floating in the water tray with different objects (why do some smaller items sink and bigger items float – the properties of the object).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Neither adults or children are able to develop an understanding of a concept without engaging in first hand experiences</a:t>
            </a:r>
          </a:p>
          <a:p>
            <a:pPr marL="224462" indent="-224462" defTabSz="897849">
              <a:buFontTx/>
              <a:buAutoNum type="arabicPeriod"/>
              <a:defRPr/>
            </a:pPr>
            <a:endParaRPr lang="en-GB"/>
          </a:p>
          <a:p>
            <a:r>
              <a:rPr lang="en-GB"/>
              <a:t>Link to Bruner’s </a:t>
            </a:r>
            <a:r>
              <a:rPr lang="en-GB" err="1"/>
              <a:t>Sprial</a:t>
            </a:r>
            <a:r>
              <a:rPr lang="en-GB" baseline="0"/>
              <a:t> Curriculum theory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00324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849">
              <a:defRPr/>
            </a:pPr>
            <a:r>
              <a:rPr lang="en-GB"/>
              <a:t>Driver (1983) - framework of learning that acquired through the epistemic behaviours of problem solving, exploration and use of materials and skills: </a:t>
            </a:r>
          </a:p>
          <a:p>
            <a:pPr defTabSz="897849">
              <a:defRPr/>
            </a:pPr>
            <a:endParaRPr lang="en-GB"/>
          </a:p>
          <a:p>
            <a:pPr defTabSz="897849">
              <a:defRPr/>
            </a:pPr>
            <a:r>
              <a:rPr lang="en-GB"/>
              <a:t>Driver has a constructivist view point – the pupil as a scientist and learning is about constructing a meaning.  Play gives children the opportunity to experiment and manipulate the environment around them (much like a scientist)</a:t>
            </a:r>
          </a:p>
          <a:p>
            <a:pPr defTabSz="897849">
              <a:defRPr/>
            </a:pPr>
            <a:endParaRPr lang="en-GB"/>
          </a:p>
          <a:p>
            <a:pPr defTabSz="897849">
              <a:defRPr/>
            </a:pPr>
            <a:r>
              <a:rPr lang="en-GB"/>
              <a:t>main principles</a:t>
            </a:r>
          </a:p>
          <a:p>
            <a:pPr defTabSz="897849">
              <a:defRPr/>
            </a:pPr>
            <a:endParaRPr lang="en-GB"/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One idea - Constructing and testing bridges made of blocks 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Idea – working and playing  with their peers.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Experimentation – playing sinking and floating in the water tray with different objects (why do some smaller items sink and bigger items float – the properties of the object).</a:t>
            </a:r>
          </a:p>
          <a:p>
            <a:pPr marL="224462" indent="-224462" defTabSz="897849">
              <a:buFontTx/>
              <a:buAutoNum type="arabicPeriod"/>
              <a:defRPr/>
            </a:pPr>
            <a:r>
              <a:rPr lang="en-GB"/>
              <a:t>Neither adults or children are able to develop an understanding of a concept without engaging in first hand experiences</a:t>
            </a:r>
          </a:p>
          <a:p>
            <a:pPr marL="224462" indent="-224462" defTabSz="897849">
              <a:buFontTx/>
              <a:buAutoNum type="arabicPeriod"/>
              <a:defRPr/>
            </a:pPr>
            <a:endParaRPr lang="en-GB"/>
          </a:p>
          <a:p>
            <a:pPr marL="0" indent="0" defTabSz="897849">
              <a:buFontTx/>
              <a:buNone/>
              <a:defRPr/>
            </a:pPr>
            <a:r>
              <a:rPr lang="en-GB"/>
              <a:t>Link</a:t>
            </a:r>
            <a:r>
              <a:rPr lang="en-GB" baseline="0"/>
              <a:t> with Bruner’s Spiral Curriculum theory</a:t>
            </a:r>
            <a:endParaRPr lang="en-GB"/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0E4EF0-16DA-4709-8DAB-C6A91C6587A4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063597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Amend to include whole school approach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BE57FF-3A70-467D-A1BC-75E5348BFF1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39620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46141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11945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63900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89335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86331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4772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8611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9010889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3909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39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99814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8329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40263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01645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167728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886378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708744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522D105-C5BE-4A11-991A-BB83C86C5146}" type="datetimeFigureOut">
              <a:rPr lang="en-GB" smtClean="0"/>
              <a:t>20/01/2026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9930399D-FA28-48F7-B8D4-E12E7C214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857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image" Target="../media/image14.jpeg"/><Relationship Id="rId7" Type="http://schemas.openxmlformats.org/officeDocument/2006/relationships/image" Target="../media/image18.jpeg"/><Relationship Id="rId12" Type="http://schemas.openxmlformats.org/officeDocument/2006/relationships/image" Target="../media/image2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7.png"/><Relationship Id="rId11" Type="http://schemas.openxmlformats.org/officeDocument/2006/relationships/image" Target="../media/image22.jpeg"/><Relationship Id="rId5" Type="http://schemas.openxmlformats.org/officeDocument/2006/relationships/image" Target="../media/image16.jpeg"/><Relationship Id="rId10" Type="http://schemas.openxmlformats.org/officeDocument/2006/relationships/image" Target="../media/image21.png"/><Relationship Id="rId4" Type="http://schemas.openxmlformats.org/officeDocument/2006/relationships/image" Target="../media/image15.jpeg"/><Relationship Id="rId9" Type="http://schemas.openxmlformats.org/officeDocument/2006/relationships/image" Target="../media/image2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ng.com/videos/search?view=detail&amp;mid=F3D5759DEBA34FAF7C20F3D5759DEBA34FAF7C20&amp;q=youtube+foundation+phase+creative+play&amp;shtp=GetUrl&amp;shid=732388c1-7033-4ce3-9d9e-c4079e42274b&amp;shtk=MDQtIExlYXJuaW5nIFRocm91Z2ggUGxheSAtIENyZWF0aXZlIERldmVsb3BtZW50&amp;shdk=VGVhY2hlcnMgVFYgKFRlYWNoZXJzLnR2KSB3YXMgYSB3ZWJzaXRlIGFuZCBmb3JtZXIgZnJlZS10by1haXIgZGlzdGFuY2UgZWR1Y2F0aW9uIHRlbGV2aXNpb24gY2hhbm5lbCB3aGljaCBwcm92aWRlZCB2aWRlbyBhbmQgc3VwcG9ydCBtYXRlcmlhbHMgZm9yIHRob3NlIHdobyB3b3JrIGluIGVkdWNhdGlvbiBpbiB0aGUgVUssIGluY2x1ZGluZyB0ZWFjaGVycywgc2Nob29sIGxlYWRlcnMsIGdvdmVybm9ycywgdGVhY2hlciB0cmFpbmVycywgc3R1ZGVudCB0ZWFjaGVycyBhbmQgc3VwcG9ydCBzdGFmZi4%3D&amp;shhk=F%2BOMXg1auZf7yJ5wPoqbxaPZLDdzzjcDxl%2B5BUV6fIo%3D&amp;form=VDSHOT&amp;shth=OSH.xQ7RrWUR8PfSSH0cAj%252FZ6Q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gi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d.com/talks/tim_brown_on_creativity_and_play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RjwUn-aA0VY?feature=oembed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68D3EAE6-5AC4-4EF7-BA5E-FF047F057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25223CC4-CEF2-43BE-A268-7574A7F572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AD518D9-DA34-42A4-AE7C-2449A29A2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F57E9183-A8C2-4E29-854A-122252F8C7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27F9D8B-907D-42F0-8748-A986C12C50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127D324-ED99-4DAD-96B2-75E77B6EE6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Unconscious mind clipart - Clip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3" r="8408"/>
          <a:stretch/>
        </p:blipFill>
        <p:spPr>
          <a:xfrm>
            <a:off x="20" y="10"/>
            <a:ext cx="6095980" cy="6857990"/>
          </a:xfrm>
          <a:prstGeom prst="rect">
            <a:avLst/>
          </a:prstGeom>
        </p:spPr>
      </p:pic>
      <p:pic>
        <p:nvPicPr>
          <p:cNvPr id="5" name="Picture 4" descr="Unconscious mind clipart - Clipground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2" r="8386"/>
          <a:stretch/>
        </p:blipFill>
        <p:spPr>
          <a:xfrm flipH="1">
            <a:off x="6093069" y="10"/>
            <a:ext cx="6098931" cy="685799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BEC513B2-4FB5-4334-A6CF-47DE72B9E4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2616" y="1411015"/>
            <a:ext cx="7808159" cy="4103960"/>
          </a:xfrm>
          <a:prstGeom prst="rect">
            <a:avLst/>
          </a:prstGeom>
          <a:blipFill dpi="0" rotWithShape="1">
            <a:blip r:embed="rId7">
              <a:alphaModFix amt="86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rcRect/>
            <a:tile tx="0" ty="0" sx="90000" sy="100000" flip="none" algn="ctr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A82324D6-21AE-4A18-AEFE-79895200EF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28332" y="1540931"/>
            <a:ext cx="7543802" cy="3835401"/>
          </a:xfrm>
          <a:prstGeom prst="rect">
            <a:avLst/>
          </a:prstGeom>
          <a:noFill/>
          <a:ln w="15875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DBE8FA03-0FFD-42FB-A77A-D8BDBAF493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23631"/>
            <a:ext cx="12231160" cy="659658"/>
            <a:chOff x="-16934" y="3123631"/>
            <a:chExt cx="12231160" cy="659658"/>
          </a:xfrm>
        </p:grpSpPr>
        <p:sp>
          <p:nvSpPr>
            <p:cNvPr id="23" name="Rounded Rectangle 17">
              <a:extLst>
                <a:ext uri="{FF2B5EF4-FFF2-40B4-BE49-F238E27FC236}">
                  <a16:creationId xmlns:a16="http://schemas.microsoft.com/office/drawing/2014/main" id="{06032318-2B39-47AE-90C5-50EF7D53CE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430976" y="312363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4" name="Picture 23">
              <a:extLst>
                <a:ext uri="{FF2B5EF4-FFF2-40B4-BE49-F238E27FC236}">
                  <a16:creationId xmlns:a16="http://schemas.microsoft.com/office/drawing/2014/main" id="{45A77330-FC7E-493F-811E-508A006CFF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5536"/>
              <a:ext cx="2478024" cy="612648"/>
            </a:xfrm>
            <a:prstGeom prst="rect">
              <a:avLst/>
            </a:prstGeom>
          </p:spPr>
        </p:pic>
        <p:sp>
          <p:nvSpPr>
            <p:cNvPr id="25" name="Rounded Rectangle 20">
              <a:extLst>
                <a:ext uri="{FF2B5EF4-FFF2-40B4-BE49-F238E27FC236}">
                  <a16:creationId xmlns:a16="http://schemas.microsoft.com/office/drawing/2014/main" id="{F05C4711-476F-4A91-9DE7-311C12FE6C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717803" y="3124921"/>
              <a:ext cx="45720" cy="658368"/>
            </a:xfrm>
            <a:prstGeom prst="roundRect">
              <a:avLst>
                <a:gd name="adj" fmla="val 50000"/>
              </a:avLst>
            </a:prstGeom>
            <a:solidFill>
              <a:schemeClr val="tx2">
                <a:alpha val="55000"/>
              </a:schemeClr>
            </a:solidFill>
            <a:ln w="9525">
              <a:noFill/>
            </a:ln>
            <a:effectLst>
              <a:innerShdw blurRad="114300">
                <a:prstClr val="black">
                  <a:alpha val="48000"/>
                </a:prstClr>
              </a:inn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pic>
          <p:nvPicPr>
            <p:cNvPr id="26" name="Picture 25">
              <a:extLst>
                <a:ext uri="{FF2B5EF4-FFF2-40B4-BE49-F238E27FC236}">
                  <a16:creationId xmlns:a16="http://schemas.microsoft.com/office/drawing/2014/main" id="{510C09B9-4E18-4593-BC0A-117B525076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5536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92398" y="1871131"/>
            <a:ext cx="6815669" cy="151553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200" b="1" i="1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Chwarae Creadigol a Dysgu drwy Ymholiad</a:t>
            </a:r>
            <a:br>
              <a:rPr lang="en-US" sz="2200" b="1" i="1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</a:br>
            <a:r>
              <a:rPr lang="en-US" sz="2200" b="1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  <a:t>Creative Play and Scientific Enquiry Based Learning</a:t>
            </a:r>
            <a:br>
              <a:rPr lang="en-US" sz="2200" b="1" kern="1200" cap="none" dirty="0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rPr>
            </a:br>
            <a:endParaRPr lang="en-US" sz="2200" b="1" kern="1200" cap="none" dirty="0">
              <a:ln w="3175" cmpd="sng">
                <a:noFill/>
              </a:ln>
              <a:solidFill>
                <a:schemeClr val="tx1">
                  <a:lumMod val="85000"/>
                  <a:lumOff val="15000"/>
                </a:schemeClr>
              </a:solidFill>
              <a:effectLst/>
              <a:latin typeface="+mj-lt"/>
              <a:ea typeface="+mj-ea"/>
              <a:cs typeface="+mj-cs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2692398" y="3657597"/>
            <a:ext cx="6815669" cy="132080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100" b="1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FD50B227-4FF9-47B4-BBEE-75689DFBF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111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82C4C6-2355-B483-7F3A-6B651F0789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262626"/>
                </a:solidFill>
              </a:rPr>
              <a:t>Recap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D3FBEF-1ECD-5D1D-A062-EBEE0A517C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62922843"/>
              </p:ext>
            </p:extLst>
          </p:nvPr>
        </p:nvGraphicFramePr>
        <p:xfrm>
          <a:off x="1295400" y="2772384"/>
          <a:ext cx="9601197" cy="2874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21797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/>
              <a:t>Nod ac </a:t>
            </a:r>
            <a:r>
              <a:rPr lang="en-GB" b="1" err="1"/>
              <a:t>Amcanion</a:t>
            </a:r>
            <a:r>
              <a:rPr lang="en-GB" b="1"/>
              <a:t> / </a:t>
            </a:r>
            <a:br>
              <a:rPr lang="en-GB" b="1"/>
            </a:br>
            <a:r>
              <a:rPr lang="en-GB" b="1"/>
              <a:t>Aim and Objectives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Nod:</a:t>
            </a:r>
          </a:p>
          <a:p>
            <a:r>
              <a:rPr lang="en-GB" err="1"/>
              <a:t>Ymchwilio</a:t>
            </a:r>
            <a:r>
              <a:rPr lang="en-GB"/>
              <a:t> </a:t>
            </a:r>
            <a:r>
              <a:rPr lang="en-GB" err="1"/>
              <a:t>i'r</a:t>
            </a:r>
            <a:r>
              <a:rPr lang="en-GB"/>
              <a:t> </a:t>
            </a:r>
            <a:r>
              <a:rPr lang="en-GB" err="1"/>
              <a:t>cysyniad</a:t>
            </a:r>
            <a:r>
              <a:rPr lang="en-GB"/>
              <a:t> o </a:t>
            </a:r>
            <a:r>
              <a:rPr lang="en-GB" err="1"/>
              <a:t>chwarae</a:t>
            </a:r>
            <a:r>
              <a:rPr lang="en-GB"/>
              <a:t> a </a:t>
            </a:r>
            <a:r>
              <a:rPr lang="en-GB" err="1"/>
              <a:t>sut</a:t>
            </a:r>
            <a:r>
              <a:rPr lang="en-GB"/>
              <a:t> </a:t>
            </a:r>
            <a:r>
              <a:rPr lang="en-GB" err="1"/>
              <a:t>mae'n</a:t>
            </a:r>
            <a:r>
              <a:rPr lang="en-GB"/>
              <a:t> </a:t>
            </a:r>
            <a:r>
              <a:rPr lang="en-GB" err="1"/>
              <a:t>berthnasol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ymholiad</a:t>
            </a:r>
            <a:r>
              <a:rPr lang="en-GB"/>
              <a:t> </a:t>
            </a:r>
            <a:r>
              <a:rPr lang="en-GB" err="1"/>
              <a:t>creadigol</a:t>
            </a:r>
            <a:endParaRPr lang="en-GB"/>
          </a:p>
          <a:p>
            <a:endParaRPr lang="en-GB" b="1"/>
          </a:p>
          <a:p>
            <a:pPr marL="0" indent="0">
              <a:buNone/>
            </a:pPr>
            <a:r>
              <a:rPr lang="en-GB" b="1" err="1"/>
              <a:t>Amcanion</a:t>
            </a:r>
            <a:r>
              <a:rPr lang="en-GB" b="1"/>
              <a:t>:</a:t>
            </a:r>
          </a:p>
          <a:p>
            <a:pPr marL="0" indent="0">
              <a:buNone/>
            </a:pPr>
            <a:endParaRPr lang="en-GB" b="1"/>
          </a:p>
          <a:p>
            <a:r>
              <a:rPr lang="en-GB" err="1"/>
              <a:t>Ystyried</a:t>
            </a:r>
            <a:r>
              <a:rPr lang="en-GB"/>
              <a:t> </a:t>
            </a:r>
            <a:r>
              <a:rPr lang="en-GB" err="1"/>
              <a:t>ystod</a:t>
            </a:r>
            <a:r>
              <a:rPr lang="en-GB"/>
              <a:t> o </a:t>
            </a:r>
            <a:r>
              <a:rPr lang="en-GB" err="1"/>
              <a:t>strategaethau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sy'n</a:t>
            </a:r>
            <a:r>
              <a:rPr lang="en-GB"/>
              <a:t> </a:t>
            </a:r>
            <a:r>
              <a:rPr lang="en-GB" err="1"/>
              <a:t>cefnogi</a:t>
            </a:r>
            <a:r>
              <a:rPr lang="en-GB"/>
              <a:t> </a:t>
            </a:r>
            <a:r>
              <a:rPr lang="en-GB" err="1"/>
              <a:t>ymholi</a:t>
            </a:r>
            <a:r>
              <a:rPr lang="en-GB"/>
              <a:t> </a:t>
            </a:r>
            <a:r>
              <a:rPr lang="en-GB" err="1"/>
              <a:t>creadigol</a:t>
            </a:r>
            <a:r>
              <a:rPr lang="en-GB"/>
              <a:t>  </a:t>
            </a:r>
          </a:p>
          <a:p>
            <a:r>
              <a:rPr lang="en-GB" err="1"/>
              <a:t>Dadansoddi</a:t>
            </a:r>
            <a:r>
              <a:rPr lang="en-GB"/>
              <a:t> </a:t>
            </a:r>
            <a:r>
              <a:rPr lang="en-GB" err="1"/>
              <a:t>effeithlonrwydd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creadigol</a:t>
            </a:r>
            <a:r>
              <a:rPr lang="en-GB"/>
              <a:t> </a:t>
            </a:r>
            <a:r>
              <a:rPr lang="en-GB" err="1"/>
              <a:t>fel</a:t>
            </a:r>
            <a:r>
              <a:rPr lang="en-GB"/>
              <a:t> </a:t>
            </a:r>
            <a:r>
              <a:rPr lang="en-GB" err="1"/>
              <a:t>offeryn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dysgu</a:t>
            </a:r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A6D201-D7CF-E472-52EA-229CA217EB9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Aim:</a:t>
            </a:r>
          </a:p>
          <a:p>
            <a:r>
              <a:rPr lang="en-GB"/>
              <a:t>To investigate the concept of play and how it relates to creative enquiry 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Objectives:</a:t>
            </a:r>
          </a:p>
          <a:p>
            <a:pPr marL="0" indent="0">
              <a:buNone/>
            </a:pPr>
            <a:endParaRPr lang="en-GB" b="1"/>
          </a:p>
          <a:p>
            <a:r>
              <a:rPr lang="en-GB"/>
              <a:t>To consider a range of play strategies that support creative enquiry  </a:t>
            </a:r>
          </a:p>
          <a:p>
            <a:pPr lvl="0"/>
            <a:r>
              <a:rPr lang="en-GB"/>
              <a:t>To analyse the efficiency of creative play as a tool for learning </a:t>
            </a:r>
          </a:p>
          <a:p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986005" y="2675467"/>
            <a:ext cx="3749955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12693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Tacsonomeg</a:t>
            </a:r>
            <a:r>
              <a:rPr lang="en-GB"/>
              <a:t> </a:t>
            </a:r>
            <a:r>
              <a:rPr lang="en-GB" err="1"/>
              <a:t>Chwarae</a:t>
            </a:r>
            <a:br>
              <a:rPr lang="en-GB"/>
            </a:br>
            <a:r>
              <a:rPr lang="en-GB"/>
              <a:t>Taxonomy of Play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Hutt (1979) – </a:t>
            </a:r>
            <a:r>
              <a:rPr lang="en-GB" err="1"/>
              <a:t>Tacsonomeg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categoreiddio</a:t>
            </a:r>
            <a:r>
              <a:rPr lang="en-GB"/>
              <a:t> </a:t>
            </a:r>
            <a:r>
              <a:rPr lang="en-GB" err="1"/>
              <a:t>chware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3 math:</a:t>
            </a:r>
          </a:p>
          <a:p>
            <a:r>
              <a:rPr lang="en-GB" i="1" err="1"/>
              <a:t>Chwarae</a:t>
            </a:r>
            <a:r>
              <a:rPr lang="en-GB" i="1"/>
              <a:t> </a:t>
            </a:r>
            <a:r>
              <a:rPr lang="en-GB" i="1" err="1"/>
              <a:t>epistemig</a:t>
            </a:r>
            <a:r>
              <a:rPr lang="en-GB" i="1"/>
              <a:t> </a:t>
            </a:r>
            <a:r>
              <a:rPr lang="en-GB"/>
              <a:t>– </a:t>
            </a:r>
            <a:r>
              <a:rPr lang="en-GB" err="1"/>
              <a:t>lle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am ac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archwilio’r</a:t>
            </a:r>
            <a:r>
              <a:rPr lang="en-GB"/>
              <a:t> </a:t>
            </a:r>
            <a:r>
              <a:rPr lang="en-GB" err="1"/>
              <a:t>byd</a:t>
            </a:r>
            <a:r>
              <a:rPr lang="en-GB"/>
              <a:t> </a:t>
            </a:r>
            <a:r>
              <a:rPr lang="en-GB" err="1"/>
              <a:t>a’i</a:t>
            </a:r>
            <a:r>
              <a:rPr lang="en-GB"/>
              <a:t> </a:t>
            </a:r>
            <a:r>
              <a:rPr lang="en-GB" err="1"/>
              <a:t>nodweddion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 i="1" err="1"/>
              <a:t>Chwarae</a:t>
            </a:r>
            <a:r>
              <a:rPr lang="en-GB" i="1"/>
              <a:t> ‘ludic’ </a:t>
            </a:r>
            <a:r>
              <a:rPr lang="en-GB"/>
              <a:t>– </a:t>
            </a:r>
            <a:r>
              <a:rPr lang="en-GB" err="1"/>
              <a:t>lle</a:t>
            </a:r>
            <a:r>
              <a:rPr lang="en-GB"/>
              <a:t> </a:t>
            </a:r>
            <a:r>
              <a:rPr lang="en-GB" err="1"/>
              <a:t>mae</a:t>
            </a:r>
            <a:r>
              <a:rPr lang="en-GB"/>
              <a:t> plant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defnyddio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dychymyg</a:t>
            </a:r>
            <a:r>
              <a:rPr lang="en-GB"/>
              <a:t> and </a:t>
            </a:r>
            <a:r>
              <a:rPr lang="en-GB" err="1"/>
              <a:t>creu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dealltwriaeth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hunain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 i="1" err="1"/>
              <a:t>Gemau</a:t>
            </a:r>
            <a:r>
              <a:rPr lang="en-GB" i="1"/>
              <a:t> </a:t>
            </a:r>
            <a:r>
              <a:rPr lang="en-GB" i="1" err="1"/>
              <a:t>gyda</a:t>
            </a:r>
            <a:r>
              <a:rPr lang="en-GB" i="1"/>
              <a:t> </a:t>
            </a:r>
            <a:r>
              <a:rPr lang="en-GB" i="1" err="1"/>
              <a:t>rheolau</a:t>
            </a:r>
            <a:r>
              <a:rPr lang="en-GB" i="1"/>
              <a:t> </a:t>
            </a:r>
            <a:r>
              <a:rPr lang="en-GB"/>
              <a:t>– </a:t>
            </a:r>
            <a:r>
              <a:rPr lang="en-GB" err="1"/>
              <a:t>gweithgareddau</a:t>
            </a:r>
            <a:r>
              <a:rPr lang="en-GB"/>
              <a:t> </a:t>
            </a:r>
            <a:r>
              <a:rPr lang="en-GB" err="1"/>
              <a:t>strwythuredig</a:t>
            </a:r>
            <a:endParaRPr lang="en-GB"/>
          </a:p>
          <a:p>
            <a:pPr marL="0" indent="0">
              <a:buNone/>
            </a:pPr>
            <a:endParaRPr lang="en-GB"/>
          </a:p>
          <a:p>
            <a:r>
              <a:rPr lang="en-GB" err="1"/>
              <a:t>Cyswllt</a:t>
            </a:r>
            <a:r>
              <a:rPr lang="en-GB"/>
              <a:t> </a:t>
            </a:r>
            <a:r>
              <a:rPr lang="en-GB" err="1"/>
              <a:t>gyda</a:t>
            </a:r>
            <a:r>
              <a:rPr lang="en-GB"/>
              <a:t> </a:t>
            </a:r>
            <a:r>
              <a:rPr lang="en-GB" err="1"/>
              <a:t>damcaniaethwyr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</a:t>
            </a:r>
            <a:r>
              <a:rPr lang="en-GB" err="1"/>
              <a:t>eraill</a:t>
            </a:r>
            <a:r>
              <a:rPr lang="en-GB"/>
              <a:t>?</a:t>
            </a:r>
          </a:p>
          <a:p>
            <a:pPr marL="0" indent="0">
              <a:buNone/>
            </a:pPr>
            <a:endParaRPr lang="en-GB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C867594-1AF9-A9D0-8508-F3147DE695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/>
              <a:t>Hutt (1979) – Taxonomy of play categories play into three types:</a:t>
            </a:r>
          </a:p>
          <a:p>
            <a:r>
              <a:rPr lang="en-GB" i="1"/>
              <a:t>epistemic play </a:t>
            </a:r>
            <a:r>
              <a:rPr lang="en-GB"/>
              <a:t>– within which children learn and explore the world and its properties</a:t>
            </a:r>
          </a:p>
          <a:p>
            <a:pPr marL="0" indent="0">
              <a:buNone/>
            </a:pPr>
            <a:endParaRPr lang="en-GB"/>
          </a:p>
          <a:p>
            <a:r>
              <a:rPr lang="en-GB" i="1"/>
              <a:t>ludic play </a:t>
            </a:r>
            <a:r>
              <a:rPr lang="en-GB"/>
              <a:t>– when children are using their imaginations and make understandings their own</a:t>
            </a:r>
          </a:p>
          <a:p>
            <a:pPr marL="0" indent="0">
              <a:buNone/>
            </a:pPr>
            <a:endParaRPr lang="en-GB"/>
          </a:p>
          <a:p>
            <a:r>
              <a:rPr lang="en-GB" i="1"/>
              <a:t>games with rules </a:t>
            </a:r>
            <a:r>
              <a:rPr lang="en-GB"/>
              <a:t>– structured activities.</a:t>
            </a:r>
          </a:p>
          <a:p>
            <a:pPr marL="0" indent="0">
              <a:buNone/>
            </a:pPr>
            <a:endParaRPr lang="en-GB"/>
          </a:p>
          <a:p>
            <a:r>
              <a:rPr lang="en-GB"/>
              <a:t>Link with other learning theorist/s?</a:t>
            </a:r>
          </a:p>
          <a:p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837184" y="2564905"/>
            <a:ext cx="4186808" cy="39938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05110" y="673550"/>
            <a:ext cx="2867521" cy="1612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6876079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err="1"/>
              <a:t>Mathau</a:t>
            </a:r>
            <a:r>
              <a:rPr lang="en-GB" b="1"/>
              <a:t> o </a:t>
            </a:r>
            <a:r>
              <a:rPr lang="en-GB" b="1" err="1"/>
              <a:t>Chwarae</a:t>
            </a:r>
            <a:r>
              <a:rPr lang="en-GB" b="1"/>
              <a:t> / Types of Play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1298448" y="3978812"/>
            <a:ext cx="4718304" cy="18916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/>
              <a:t>Can you name different types of play?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005296" y="2599127"/>
            <a:ext cx="4741736" cy="16805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err="1"/>
              <a:t>Allwch</a:t>
            </a:r>
            <a:r>
              <a:rPr lang="en-GB" sz="3200"/>
              <a:t> chi </a:t>
            </a:r>
            <a:r>
              <a:rPr lang="en-GB" sz="3200" err="1"/>
              <a:t>enwi</a:t>
            </a:r>
            <a:r>
              <a:rPr lang="en-GB" sz="3200"/>
              <a:t> gwahanol </a:t>
            </a:r>
            <a:r>
              <a:rPr lang="en-GB" sz="3200" err="1"/>
              <a:t>fathau</a:t>
            </a:r>
            <a:r>
              <a:rPr lang="en-GB" sz="3200"/>
              <a:t> o </a:t>
            </a:r>
            <a:r>
              <a:rPr lang="en-GB" sz="3200" err="1"/>
              <a:t>chwarae</a:t>
            </a:r>
            <a:r>
              <a:rPr lang="en-GB" sz="3200"/>
              <a:t>?</a:t>
            </a:r>
          </a:p>
        </p:txBody>
      </p:sp>
      <p:pic>
        <p:nvPicPr>
          <p:cNvPr id="5" name="Picture 4" descr="5 Different Types of Play Date Moms (And Why We Love Them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28752" y="3192951"/>
            <a:ext cx="1726887" cy="1295166"/>
          </a:xfrm>
          <a:prstGeom prst="rect">
            <a:avLst/>
          </a:prstGeom>
        </p:spPr>
      </p:pic>
      <p:pic>
        <p:nvPicPr>
          <p:cNvPr id="6" name="Picture 5" descr="The Five Types of Play and Why They are Important for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65900" y="2484020"/>
            <a:ext cx="1512168" cy="1008604"/>
          </a:xfrm>
          <a:prstGeom prst="rect">
            <a:avLst/>
          </a:prstGeom>
        </p:spPr>
      </p:pic>
      <p:pic>
        <p:nvPicPr>
          <p:cNvPr id="7" name="Picture 6" descr="Build Building Blocks Lego · Free photo on Pixaba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767" y="3311046"/>
            <a:ext cx="1364667" cy="910489"/>
          </a:xfrm>
          <a:prstGeom prst="rect">
            <a:avLst/>
          </a:prstGeom>
        </p:spPr>
      </p:pic>
      <p:pic>
        <p:nvPicPr>
          <p:cNvPr id="8" name="Picture 7" descr="How to Encourage Imaginative Play in Your Child by Reading ...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7616" y="3908802"/>
            <a:ext cx="1677566" cy="1282139"/>
          </a:xfrm>
          <a:prstGeom prst="rect">
            <a:avLst/>
          </a:prstGeom>
        </p:spPr>
      </p:pic>
      <p:pic>
        <p:nvPicPr>
          <p:cNvPr id="9" name="Picture 8" descr="COOL CLAY THINGS TO MAKE - CLAY MOULDING - CLAY TOYS ...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074" y="4875439"/>
            <a:ext cx="2011716" cy="1131590"/>
          </a:xfrm>
          <a:prstGeom prst="rect">
            <a:avLst/>
          </a:prstGeom>
        </p:spPr>
      </p:pic>
      <p:pic>
        <p:nvPicPr>
          <p:cNvPr id="10" name="Picture 9" descr="Fairview High School &gt; Gamers Guild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2910" y="5108040"/>
            <a:ext cx="1341123" cy="1056134"/>
          </a:xfrm>
          <a:prstGeom prst="rect">
            <a:avLst/>
          </a:prstGeom>
        </p:spPr>
      </p:pic>
      <p:pic>
        <p:nvPicPr>
          <p:cNvPr id="11" name="Picture 10" descr="126 best Exploratory Play images on Pinterest | Day care ...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94205" y="4485661"/>
            <a:ext cx="1095209" cy="1641325"/>
          </a:xfrm>
          <a:prstGeom prst="rect">
            <a:avLst/>
          </a:prstGeom>
        </p:spPr>
      </p:pic>
      <p:pic>
        <p:nvPicPr>
          <p:cNvPr id="13" name="Picture 12" descr="Footballer Girl Female · Free vector graphic on Pixabay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30653" y="1958060"/>
            <a:ext cx="1123975" cy="1171570"/>
          </a:xfrm>
          <a:prstGeom prst="rect">
            <a:avLst/>
          </a:prstGeom>
        </p:spPr>
      </p:pic>
      <p:pic>
        <p:nvPicPr>
          <p:cNvPr id="14" name="Picture 13" descr="Mud kitchens and mud pies | Playdale Playgrounds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9204" y="4759670"/>
            <a:ext cx="1675860" cy="1116123"/>
          </a:xfrm>
          <a:prstGeom prst="rect">
            <a:avLst/>
          </a:prstGeom>
        </p:spPr>
      </p:pic>
      <p:pic>
        <p:nvPicPr>
          <p:cNvPr id="15" name="Picture 14" descr="Creative Play stock vector. Illustration of holding ...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05175" y="1987246"/>
            <a:ext cx="1590745" cy="1142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34944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err="1"/>
              <a:t>Mathau</a:t>
            </a:r>
            <a:r>
              <a:rPr lang="en-GB" b="1"/>
              <a:t> o </a:t>
            </a:r>
            <a:r>
              <a:rPr lang="en-GB" b="1" err="1"/>
              <a:t>Chwarae</a:t>
            </a:r>
            <a:r>
              <a:rPr lang="en-GB" b="1"/>
              <a:t> / Types of Play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err="1"/>
              <a:t>Corfforol</a:t>
            </a:r>
            <a:endParaRPr lang="en-GB" b="1"/>
          </a:p>
          <a:p>
            <a:r>
              <a:rPr lang="en-GB" b="1" err="1"/>
              <a:t>Dychmygol</a:t>
            </a:r>
            <a:r>
              <a:rPr lang="en-GB" b="1"/>
              <a:t> </a:t>
            </a:r>
          </a:p>
          <a:p>
            <a:r>
              <a:rPr lang="en-GB" b="1" err="1"/>
              <a:t>Creadigol</a:t>
            </a:r>
            <a:endParaRPr lang="en-GB" b="1"/>
          </a:p>
          <a:p>
            <a:r>
              <a:rPr lang="en-GB" b="1" err="1"/>
              <a:t>Adeiladol</a:t>
            </a:r>
            <a:endParaRPr lang="en-GB" b="1"/>
          </a:p>
          <a:p>
            <a:r>
              <a:rPr lang="en-GB" b="1" err="1"/>
              <a:t>Ymchwiliol</a:t>
            </a:r>
            <a:endParaRPr lang="en-GB" b="1"/>
          </a:p>
          <a:p>
            <a:r>
              <a:rPr lang="en-GB" b="1" err="1"/>
              <a:t>Cymdeithasol</a:t>
            </a:r>
            <a:r>
              <a:rPr lang="en-GB" b="1"/>
              <a:t>  </a:t>
            </a:r>
          </a:p>
          <a:p>
            <a:r>
              <a:rPr lang="en-GB" b="1" err="1"/>
              <a:t>Gemau</a:t>
            </a:r>
            <a:r>
              <a:rPr lang="en-GB" b="1"/>
              <a:t> </a:t>
            </a:r>
            <a:r>
              <a:rPr lang="en-GB" b="1" err="1"/>
              <a:t>gyda</a:t>
            </a:r>
            <a:r>
              <a:rPr lang="en-GB" b="1"/>
              <a:t> </a:t>
            </a:r>
            <a:r>
              <a:rPr lang="en-GB" b="1" err="1"/>
              <a:t>rheolau</a:t>
            </a:r>
            <a:r>
              <a:rPr lang="en-GB" b="1"/>
              <a:t>                                                           </a:t>
            </a:r>
            <a:r>
              <a:rPr lang="en-GB" sz="2800"/>
              <a:t>(Moyles, 2010)</a:t>
            </a:r>
          </a:p>
          <a:p>
            <a:pPr marL="0" indent="0">
              <a:buNone/>
            </a:pPr>
            <a:r>
              <a:rPr lang="en-GB" b="1" err="1"/>
              <a:t>Chwiliwch</a:t>
            </a:r>
            <a:r>
              <a:rPr lang="en-GB" b="1"/>
              <a:t> am  </a:t>
            </a:r>
            <a:r>
              <a:rPr lang="en-GB" b="1" err="1"/>
              <a:t>esiamplau</a:t>
            </a:r>
            <a:endParaRPr lang="en-GB" b="1"/>
          </a:p>
          <a:p>
            <a:pPr marL="0" indent="0">
              <a:buNone/>
            </a:pPr>
            <a:r>
              <a:rPr lang="en-GB" b="1"/>
              <a:t> o bob un?   (</a:t>
            </a:r>
            <a:r>
              <a:rPr lang="en-GB" b="1" err="1"/>
              <a:t>Tasg</a:t>
            </a:r>
            <a:r>
              <a:rPr lang="en-GB" b="1"/>
              <a:t> 20 </a:t>
            </a:r>
            <a:r>
              <a:rPr lang="en-GB" b="1" err="1"/>
              <a:t>munud</a:t>
            </a:r>
            <a:r>
              <a:rPr lang="en-GB" b="1"/>
              <a:t>)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881F2CF-A102-CACC-E282-F4A61F2DFA5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/>
              <a:t>Physical</a:t>
            </a:r>
          </a:p>
          <a:p>
            <a:r>
              <a:rPr lang="en-GB" b="1"/>
              <a:t>Imaginary </a:t>
            </a:r>
          </a:p>
          <a:p>
            <a:r>
              <a:rPr lang="en-GB" b="1"/>
              <a:t>Creative</a:t>
            </a:r>
          </a:p>
          <a:p>
            <a:r>
              <a:rPr lang="en-GB" b="1"/>
              <a:t>Constructive</a:t>
            </a:r>
          </a:p>
          <a:p>
            <a:r>
              <a:rPr lang="en-GB" b="1"/>
              <a:t>Exploratory</a:t>
            </a:r>
          </a:p>
          <a:p>
            <a:r>
              <a:rPr lang="en-GB" b="1"/>
              <a:t>Social </a:t>
            </a:r>
          </a:p>
          <a:p>
            <a:r>
              <a:rPr lang="en-GB" b="1"/>
              <a:t>Games with rules</a:t>
            </a:r>
          </a:p>
          <a:p>
            <a:pPr marL="0" indent="0">
              <a:buNone/>
            </a:pPr>
            <a:r>
              <a:rPr lang="en-GB" b="1"/>
              <a:t>                                                                             </a:t>
            </a:r>
            <a:r>
              <a:rPr lang="en-GB" sz="2200"/>
              <a:t>(Moyles, 2010)</a:t>
            </a:r>
          </a:p>
          <a:p>
            <a:pPr marL="0" indent="0">
              <a:buNone/>
            </a:pPr>
            <a:r>
              <a:rPr lang="en-GB" b="1"/>
              <a:t>Look for examples of each </a:t>
            </a:r>
          </a:p>
          <a:p>
            <a:pPr marL="0" indent="0">
              <a:buNone/>
            </a:pPr>
            <a:r>
              <a:rPr lang="en-GB" b="1"/>
              <a:t>one? (20 minute task)</a:t>
            </a:r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011928" y="2060848"/>
            <a:ext cx="4608512" cy="44644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b="1"/>
          </a:p>
        </p:txBody>
      </p:sp>
      <p:pic>
        <p:nvPicPr>
          <p:cNvPr id="6" name="Picture 5" descr="File:Question-423604 640.png - Wikimedia Common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88716" y="2833353"/>
            <a:ext cx="2068625" cy="18682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8486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/>
              <a:t>Dysgu </a:t>
            </a:r>
            <a:r>
              <a:rPr lang="en-GB" sz="3000" b="1" err="1"/>
              <a:t>Trwy</a:t>
            </a:r>
            <a:r>
              <a:rPr lang="en-GB" sz="3000" b="1"/>
              <a:t> </a:t>
            </a:r>
            <a:r>
              <a:rPr lang="en-GB" sz="3000" b="1" err="1"/>
              <a:t>Chwarae</a:t>
            </a:r>
            <a:r>
              <a:rPr lang="en-GB" sz="3000" b="1"/>
              <a:t> – </a:t>
            </a:r>
            <a:r>
              <a:rPr lang="en-GB" sz="3000" b="1" err="1"/>
              <a:t>Datblygiad</a:t>
            </a:r>
            <a:r>
              <a:rPr lang="en-GB" sz="3000" b="1"/>
              <a:t> </a:t>
            </a:r>
            <a:r>
              <a:rPr lang="en-GB" sz="3000" b="1" err="1"/>
              <a:t>Creadigol</a:t>
            </a:r>
            <a:br>
              <a:rPr lang="en-GB" sz="3000" b="1"/>
            </a:br>
            <a:r>
              <a:rPr lang="en-GB" sz="3000" b="1"/>
              <a:t>Learning Through Play – Creative Development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Dysgu </a:t>
            </a:r>
            <a:r>
              <a:rPr lang="en-GB" err="1">
                <a:hlinkClick r:id="rId3"/>
              </a:rPr>
              <a:t>Trwy</a:t>
            </a:r>
            <a:r>
              <a:rPr lang="en-GB">
                <a:hlinkClick r:id="rId3"/>
              </a:rPr>
              <a:t> </a:t>
            </a:r>
            <a:r>
              <a:rPr lang="en-GB" err="1">
                <a:hlinkClick r:id="rId3"/>
              </a:rPr>
              <a:t>Chwarae</a:t>
            </a:r>
            <a:r>
              <a:rPr lang="en-GB">
                <a:hlinkClick r:id="rId3"/>
              </a:rPr>
              <a:t> - Dysgu </a:t>
            </a:r>
            <a:r>
              <a:rPr lang="en-GB" err="1">
                <a:hlinkClick r:id="rId3"/>
              </a:rPr>
              <a:t>Creadigol</a:t>
            </a:r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7248128" y="2420888"/>
            <a:ext cx="2700288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3"/>
              </a:rPr>
              <a:t>Learning Through Play - Creative Development</a:t>
            </a:r>
            <a:endParaRPr lang="en-GB" dirty="0"/>
          </a:p>
        </p:txBody>
      </p:sp>
      <p:pic>
        <p:nvPicPr>
          <p:cNvPr id="5" name="Picture 4" descr="Press Play: Using Video for Meetings and Events | Smart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3792" y="3395747"/>
            <a:ext cx="3312368" cy="1500978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7258472" y="5080942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Make notes on anything that you find interesting and be prepared to feedback to the rest of the group.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135560" y="5073942"/>
            <a:ext cx="29523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err="1"/>
              <a:t>Gwnewch</a:t>
            </a:r>
            <a:r>
              <a:rPr lang="en-GB"/>
              <a:t> nodiadau </a:t>
            </a:r>
            <a:r>
              <a:rPr lang="en-GB" err="1"/>
              <a:t>ar</a:t>
            </a:r>
            <a:r>
              <a:rPr lang="en-GB"/>
              <a:t> unrhyw </a:t>
            </a:r>
            <a:r>
              <a:rPr lang="en-GB" err="1"/>
              <a:t>beth</a:t>
            </a:r>
            <a:r>
              <a:rPr lang="en-GB"/>
              <a:t> sy’n </a:t>
            </a:r>
            <a:r>
              <a:rPr lang="en-GB" err="1"/>
              <a:t>ddiddorol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chi a </a:t>
            </a:r>
            <a:r>
              <a:rPr lang="en-GB" err="1"/>
              <a:t>byddwch</a:t>
            </a:r>
            <a:r>
              <a:rPr lang="en-GB"/>
              <a:t> yn </a:t>
            </a:r>
            <a:r>
              <a:rPr lang="en-GB" err="1"/>
              <a:t>barod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adrodd</a:t>
            </a:r>
            <a:r>
              <a:rPr lang="en-GB"/>
              <a:t> </a:t>
            </a:r>
            <a:r>
              <a:rPr lang="en-GB" err="1"/>
              <a:t>n</a:t>
            </a:r>
            <a:r>
              <a:rPr lang="en-GB" err="1">
                <a:latin typeface="Trebuchet MS" panose="020B0603020202020204" pitchFamily="34" charset="0"/>
              </a:rPr>
              <a:t>ô</a:t>
            </a:r>
            <a:r>
              <a:rPr lang="en-GB" err="1"/>
              <a:t>l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weddill</a:t>
            </a:r>
            <a:r>
              <a:rPr lang="en-GB"/>
              <a:t> y </a:t>
            </a:r>
            <a:r>
              <a:rPr lang="en-GB" err="1"/>
              <a:t>grŵp</a:t>
            </a:r>
            <a:r>
              <a:rPr lang="en-GB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898359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 b="1" i="1" err="1"/>
              <a:t>Datblygiad</a:t>
            </a:r>
            <a:r>
              <a:rPr lang="en-GB" sz="3000" b="1" i="1"/>
              <a:t> </a:t>
            </a:r>
            <a:r>
              <a:rPr lang="en-GB" sz="3000" b="1" i="1" err="1"/>
              <a:t>Creadigol</a:t>
            </a:r>
            <a:r>
              <a:rPr lang="en-GB" sz="3000" b="1" i="1"/>
              <a:t> / </a:t>
            </a:r>
            <a:r>
              <a:rPr lang="en-GB" sz="3000" b="1"/>
              <a:t>Creative Development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0" y="4652963"/>
            <a:ext cx="7408863" cy="432117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600"/>
          </a:p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/>
        </p:nvGraphicFramePr>
        <p:xfrm>
          <a:off x="1421049" y="1841021"/>
          <a:ext cx="9349902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1663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1663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11663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346689">
                <a:tc gridSpan="3"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 i="1" err="1"/>
                        <a:t>Datblygir</a:t>
                      </a:r>
                      <a:r>
                        <a:rPr lang="en-GB" sz="2400" b="1" i="1"/>
                        <a:t> y </a:t>
                      </a:r>
                      <a:r>
                        <a:rPr lang="en-GB" sz="2400" b="1" i="1" err="1"/>
                        <a:t>sgilau</a:t>
                      </a:r>
                      <a:r>
                        <a:rPr lang="en-GB" sz="2400" b="1" i="1" baseline="0"/>
                        <a:t> yma wrth </a:t>
                      </a:r>
                      <a:r>
                        <a:rPr lang="en-GB" sz="2400" b="1" i="1" baseline="0" err="1"/>
                        <a:t>i</a:t>
                      </a:r>
                      <a:r>
                        <a:rPr lang="en-GB" sz="2400" b="1" i="1" baseline="0"/>
                        <a:t> </a:t>
                      </a:r>
                      <a:r>
                        <a:rPr lang="en-GB" sz="2400" b="1" i="1" baseline="0" err="1"/>
                        <a:t>blant</a:t>
                      </a:r>
                      <a:r>
                        <a:rPr lang="en-GB" sz="2400" b="1" i="1" baseline="0"/>
                        <a:t> ymwneud </a:t>
                      </a:r>
                      <a:r>
                        <a:rPr lang="en-GB" sz="2400" b="1" i="1" baseline="0">
                          <a:latin typeface="Trebuchet MS" panose="020B0603020202020204" pitchFamily="34" charset="0"/>
                        </a:rPr>
                        <a:t>â </a:t>
                      </a:r>
                      <a:r>
                        <a:rPr lang="en-GB" sz="2400" b="1" i="1" baseline="0" err="1">
                          <a:latin typeface="Trebuchet MS" panose="020B0603020202020204" pitchFamily="34" charset="0"/>
                        </a:rPr>
                        <a:t>gweithgareddau</a:t>
                      </a:r>
                      <a:r>
                        <a:rPr lang="en-GB" sz="2400" b="1" i="1" baseline="0">
                          <a:latin typeface="Trebuchet MS" panose="020B0603020202020204" pitchFamily="34" charset="0"/>
                        </a:rPr>
                        <a:t> </a:t>
                      </a:r>
                      <a:r>
                        <a:rPr lang="en-GB" sz="2400" b="1" i="1" baseline="0" err="1">
                          <a:latin typeface="Trebuchet MS" panose="020B0603020202020204" pitchFamily="34" charset="0"/>
                        </a:rPr>
                        <a:t>chwarae</a:t>
                      </a:r>
                      <a:r>
                        <a:rPr lang="en-GB" sz="2400" b="1" i="1" baseline="0">
                          <a:latin typeface="Trebuchet MS" panose="020B0603020202020204" pitchFamily="34" charset="0"/>
                        </a:rPr>
                        <a:t> </a:t>
                      </a:r>
                      <a:r>
                        <a:rPr lang="en-GB" sz="2400" b="1" i="1" baseline="0" err="1">
                          <a:latin typeface="Trebuchet MS" panose="020B0603020202020204" pitchFamily="34" charset="0"/>
                        </a:rPr>
                        <a:t>creadigol</a:t>
                      </a:r>
                      <a:r>
                        <a:rPr lang="en-GB" sz="2400" b="1" i="1" baseline="0">
                          <a:latin typeface="Trebuchet MS" panose="020B0603020202020204" pitchFamily="34" charset="0"/>
                        </a:rPr>
                        <a:t>: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400" b="1"/>
                        <a:t>The following skills develop as children engage in creative play activities: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16868">
                <a:tc>
                  <a:txBody>
                    <a:bodyPr/>
                    <a:lstStyle/>
                    <a:p>
                      <a:r>
                        <a:rPr lang="en-GB" err="1"/>
                        <a:t>Trin</a:t>
                      </a:r>
                      <a:r>
                        <a:rPr lang="en-GB"/>
                        <a:t> / Manipulating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Modelu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Modelling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Gwrando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Listening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16868">
                <a:tc>
                  <a:txBody>
                    <a:bodyPr/>
                    <a:lstStyle/>
                    <a:p>
                      <a:r>
                        <a:rPr lang="en-GB" err="1"/>
                        <a:t>Ymateb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Responding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Trafod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Discussing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Cyfathrebu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Communicating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54519">
                <a:tc>
                  <a:txBody>
                    <a:bodyPr/>
                    <a:lstStyle/>
                    <a:p>
                      <a:r>
                        <a:rPr lang="en-GB"/>
                        <a:t>Meddwl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Adfyfyrio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Reflecting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Datrys</a:t>
                      </a:r>
                      <a:r>
                        <a:rPr lang="en-GB" baseline="0"/>
                        <a:t> </a:t>
                      </a:r>
                      <a:r>
                        <a:rPr lang="en-GB" baseline="0" err="1"/>
                        <a:t>Problemau</a:t>
                      </a:r>
                      <a:r>
                        <a:rPr lang="en-GB" baseline="0"/>
                        <a:t> / </a:t>
                      </a:r>
                    </a:p>
                    <a:p>
                      <a:r>
                        <a:rPr lang="en-GB"/>
                        <a:t>Problem</a:t>
                      </a:r>
                      <a:r>
                        <a:rPr lang="en-GB" baseline="0"/>
                        <a:t> Solving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16868">
                <a:tc>
                  <a:txBody>
                    <a:bodyPr/>
                    <a:lstStyle/>
                    <a:p>
                      <a:r>
                        <a:rPr lang="en-GB" baseline="0" err="1"/>
                        <a:t>Dyfalbarhau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Persevering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Cydweithio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Collaborating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Gwerthuso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Evaluating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16868">
                <a:tc>
                  <a:txBody>
                    <a:bodyPr/>
                    <a:lstStyle/>
                    <a:p>
                      <a:r>
                        <a:rPr lang="en-GB" err="1"/>
                        <a:t>Archwilio</a:t>
                      </a:r>
                      <a:r>
                        <a:rPr lang="en-GB"/>
                        <a:t> / Exploring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Arbrofi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Experimenting</a:t>
                      </a:r>
                      <a:r>
                        <a:rPr lang="en-GB" baseline="0"/>
                        <a:t> </a:t>
                      </a:r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err="1"/>
                        <a:t>Ymchwilio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Investigating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54519">
                <a:tc>
                  <a:txBody>
                    <a:bodyPr/>
                    <a:lstStyle/>
                    <a:p>
                      <a:r>
                        <a:rPr lang="en-GB" err="1"/>
                        <a:t>Arsylwi</a:t>
                      </a:r>
                      <a:r>
                        <a:rPr lang="en-GB" baseline="0"/>
                        <a:t> / </a:t>
                      </a:r>
                      <a:r>
                        <a:rPr lang="en-GB"/>
                        <a:t>Observing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rgbClr val="FF0000"/>
                          </a:solidFill>
                        </a:rPr>
                        <a:t>Oes</a:t>
                      </a:r>
                      <a:r>
                        <a:rPr lang="en-GB" b="1" i="1" baseline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b="1" i="1" baseline="0" err="1">
                          <a:solidFill>
                            <a:srgbClr val="FF0000"/>
                          </a:solidFill>
                        </a:rPr>
                        <a:t>c</a:t>
                      </a:r>
                      <a:r>
                        <a:rPr lang="en-GB" b="1" i="1" err="1">
                          <a:solidFill>
                            <a:srgbClr val="FF0000"/>
                          </a:solidFill>
                        </a:rPr>
                        <a:t>ysylltiad</a:t>
                      </a:r>
                      <a:r>
                        <a:rPr lang="en-GB" b="1" i="1">
                          <a:solidFill>
                            <a:srgbClr val="FF0000"/>
                          </a:solidFill>
                        </a:rPr>
                        <a:t> gyda</a:t>
                      </a:r>
                      <a:r>
                        <a:rPr lang="en-GB" b="1" i="1" baseline="0">
                          <a:solidFill>
                            <a:srgbClr val="FF0000"/>
                          </a:solidFill>
                        </a:rPr>
                        <a:t> sgiliau </a:t>
                      </a:r>
                      <a:r>
                        <a:rPr lang="en-GB" b="1" i="1" baseline="0" err="1">
                          <a:solidFill>
                            <a:srgbClr val="FF0000"/>
                          </a:solidFill>
                        </a:rPr>
                        <a:t>gwyddonol</a:t>
                      </a:r>
                      <a:r>
                        <a:rPr lang="en-GB" b="1" i="1" baseline="0">
                          <a:solidFill>
                            <a:srgbClr val="FF0000"/>
                          </a:solidFill>
                        </a:rPr>
                        <a:t>?</a:t>
                      </a:r>
                      <a:endParaRPr lang="en-GB" b="1" i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="1" i="1">
                          <a:solidFill>
                            <a:srgbClr val="FF0000"/>
                          </a:solidFill>
                        </a:rPr>
                        <a:t>Any</a:t>
                      </a:r>
                      <a:r>
                        <a:rPr lang="en-GB" b="1" i="1" baseline="0">
                          <a:solidFill>
                            <a:srgbClr val="FF0000"/>
                          </a:solidFill>
                        </a:rPr>
                        <a:t> connection to scientific skills?</a:t>
                      </a:r>
                      <a:endParaRPr lang="en-GB" b="1" i="1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9449779"/>
                  </a:ext>
                </a:extLst>
              </a:tr>
            </a:tbl>
          </a:graphicData>
        </a:graphic>
      </p:graphicFrame>
      <p:pic>
        <p:nvPicPr>
          <p:cNvPr id="5" name="Picture 4" descr="XinXin Creative &amp; Fun Art | Clipart Panda - Free Clipart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28546" y="719299"/>
            <a:ext cx="936104" cy="952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8575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err="1"/>
              <a:t>Creadigrwydd</a:t>
            </a:r>
            <a:r>
              <a:rPr lang="en-GB"/>
              <a:t> a </a:t>
            </a:r>
            <a:r>
              <a:rPr lang="en-GB" err="1"/>
              <a:t>Chwarae</a:t>
            </a:r>
            <a:br>
              <a:rPr lang="en-GB"/>
            </a:br>
            <a:r>
              <a:rPr lang="en-GB"/>
              <a:t>Creativity and Play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DBEB6706-A12F-C0AA-62B3-BB21BBF2C9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http://www.ted.com/talks/tim_brown_on_creativity_and_play</a:t>
            </a:r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/>
              <a:t>Cyn </a:t>
            </a:r>
            <a:r>
              <a:rPr lang="en-GB" sz="2400" err="1"/>
              <a:t>inni</a:t>
            </a:r>
            <a:r>
              <a:rPr lang="en-GB" sz="2400"/>
              <a:t> </a:t>
            </a:r>
            <a:r>
              <a:rPr lang="en-GB" sz="2400" err="1"/>
              <a:t>wylio’r</a:t>
            </a:r>
            <a:r>
              <a:rPr lang="en-GB" sz="2400"/>
              <a:t> </a:t>
            </a:r>
            <a:r>
              <a:rPr lang="en-GB" sz="2400" err="1"/>
              <a:t>fideo</a:t>
            </a:r>
            <a:r>
              <a:rPr lang="en-GB" sz="2400"/>
              <a:t>…</a:t>
            </a:r>
            <a:r>
              <a:rPr lang="en-GB" sz="2400" err="1"/>
              <a:t>tynnwch</a:t>
            </a:r>
            <a:r>
              <a:rPr lang="en-GB" sz="2400"/>
              <a:t> </a:t>
            </a:r>
            <a:r>
              <a:rPr lang="en-GB" sz="2400" err="1"/>
              <a:t>lun</a:t>
            </a:r>
            <a:r>
              <a:rPr lang="en-GB" sz="2400"/>
              <a:t> </a:t>
            </a:r>
            <a:r>
              <a:rPr lang="en-GB" sz="2400" err="1"/>
              <a:t>cyflym</a:t>
            </a:r>
            <a:r>
              <a:rPr lang="en-GB" sz="2400"/>
              <a:t> </a:t>
            </a:r>
            <a:r>
              <a:rPr lang="en-GB" sz="2400" err="1"/>
              <a:t>o’ch</a:t>
            </a:r>
            <a:r>
              <a:rPr lang="en-GB" sz="2400"/>
              <a:t> partner </a:t>
            </a:r>
            <a:r>
              <a:rPr lang="en-GB" sz="2400" err="1"/>
              <a:t>mewn</a:t>
            </a:r>
            <a:r>
              <a:rPr lang="en-GB" sz="2400"/>
              <a:t> 30 </a:t>
            </a:r>
            <a:r>
              <a:rPr lang="en-GB" sz="2400" err="1"/>
              <a:t>eiliad</a:t>
            </a:r>
            <a:r>
              <a:rPr lang="en-GB" sz="2400"/>
              <a:t>! 3, 2, 1…</a:t>
            </a:r>
            <a:r>
              <a:rPr lang="en-GB" sz="2400" err="1"/>
              <a:t>ewch</a:t>
            </a:r>
            <a:r>
              <a:rPr lang="en-GB" sz="2400"/>
              <a:t>!</a:t>
            </a:r>
          </a:p>
          <a:p>
            <a:endParaRPr lang="en-GB">
              <a:hlinkClick r:id="" action="ppaction://noaction"/>
            </a:endParaRPr>
          </a:p>
          <a:p>
            <a:endParaRPr lang="en-GB">
              <a:hlinkClick r:id="" action="ppaction://noaction"/>
            </a:endParaRPr>
          </a:p>
          <a:p>
            <a:endParaRPr lang="en-GB">
              <a:hlinkClick r:id="" action="ppaction://noaction"/>
            </a:endParaRPr>
          </a:p>
          <a:p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532F9AD6-2F23-4D5C-4183-5F74A9A8EF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>
                <a:hlinkClick r:id="rId3"/>
              </a:rPr>
              <a:t>http://www.ted.com/talks/tim_brown_on_creativity_and_play</a:t>
            </a:r>
            <a:endParaRPr lang="en-GB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55D81838-1092-8F40-9C21-464799A82F3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marL="342900" indent="-342900"/>
            <a:r>
              <a:rPr lang="en-GB" sz="2400"/>
              <a:t>Before we watch the video…draw a quick picture of your partner in 30 seconds!</a:t>
            </a:r>
            <a:r>
              <a:rPr lang="en-GB"/>
              <a:t> </a:t>
            </a:r>
            <a:endParaRPr lang="en-US"/>
          </a:p>
          <a:p>
            <a:r>
              <a:rPr lang="en-GB" sz="2400"/>
              <a:t>3, 2, 1…go!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59239" y="811346"/>
            <a:ext cx="2565276" cy="1474653"/>
          </a:xfrm>
          <a:prstGeom prst="rect">
            <a:avLst/>
          </a:prstGeom>
        </p:spPr>
      </p:pic>
      <p:sp>
        <p:nvSpPr>
          <p:cNvPr id="5" name="Content Placeholder 1"/>
          <p:cNvSpPr txBox="1">
            <a:spLocks/>
          </p:cNvSpPr>
          <p:nvPr/>
        </p:nvSpPr>
        <p:spPr>
          <a:xfrm>
            <a:off x="6456040" y="4077072"/>
            <a:ext cx="3746376" cy="35283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/>
          </a:p>
        </p:txBody>
      </p:sp>
      <p:pic>
        <p:nvPicPr>
          <p:cNvPr id="6" name="Picture 5" descr="Laptop camera not working? 9 ways to fix it now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6397" y="793799"/>
            <a:ext cx="1897571" cy="12650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8153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 title="Tim Brown: Tales of creativity and play">
            <a:hlinkClick r:id="" action="ppaction://media"/>
            <a:extLst>
              <a:ext uri="{FF2B5EF4-FFF2-40B4-BE49-F238E27FC236}">
                <a16:creationId xmlns:a16="http://schemas.microsoft.com/office/drawing/2014/main" id="{B51A67DB-906A-2082-E1E2-A67E8150E7F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392392" y="651294"/>
            <a:ext cx="7407216" cy="5555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7294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9932" y="1654840"/>
            <a:ext cx="9782355" cy="1822514"/>
          </a:xfrm>
        </p:spPr>
        <p:txBody>
          <a:bodyPr>
            <a:normAutofit fontScale="90000"/>
          </a:bodyPr>
          <a:lstStyle/>
          <a:p>
            <a:r>
              <a:rPr lang="en-GB" sz="3500" err="1"/>
              <a:t>Meddwl</a:t>
            </a:r>
            <a:r>
              <a:rPr lang="en-GB" sz="3500"/>
              <a:t> </a:t>
            </a:r>
            <a:r>
              <a:rPr lang="en-GB" sz="3500" err="1"/>
              <a:t>fel</a:t>
            </a:r>
            <a:r>
              <a:rPr lang="en-GB" sz="3500"/>
              <a:t> </a:t>
            </a:r>
            <a:r>
              <a:rPr lang="en-GB" sz="3500" err="1"/>
              <a:t>Gwyddonydd</a:t>
            </a:r>
            <a:r>
              <a:rPr lang="en-GB" sz="3500"/>
              <a:t>: </a:t>
            </a:r>
            <a:r>
              <a:rPr lang="en-GB" sz="3500" err="1"/>
              <a:t>Cefnogi</a:t>
            </a:r>
            <a:r>
              <a:rPr lang="en-GB" sz="3500"/>
              <a:t> </a:t>
            </a:r>
            <a:r>
              <a:rPr lang="en-GB" sz="3500" err="1"/>
              <a:t>Chwarae</a:t>
            </a:r>
            <a:r>
              <a:rPr lang="en-GB" sz="3500"/>
              <a:t> </a:t>
            </a:r>
            <a:r>
              <a:rPr lang="en-GB" sz="3500" err="1"/>
              <a:t>Gwyddonol</a:t>
            </a:r>
            <a:br>
              <a:rPr lang="en-GB" sz="3500"/>
            </a:br>
            <a:r>
              <a:rPr lang="en-GB" sz="3500"/>
              <a:t>Thinking like a Scientist: Supporting Scientific Play</a:t>
            </a:r>
            <a:br>
              <a:rPr lang="en-GB" sz="3500"/>
            </a:br>
            <a:endParaRPr lang="en-GB" sz="3500"/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29449" y="3978570"/>
            <a:ext cx="2619375" cy="1743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192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Ystyriwch</a:t>
            </a:r>
            <a:r>
              <a:rPr lang="en-GB"/>
              <a:t> / Consider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Beth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chi’n</a:t>
            </a:r>
            <a:r>
              <a:rPr lang="en-GB"/>
              <a:t> </a:t>
            </a:r>
            <a:r>
              <a:rPr lang="en-GB" err="1"/>
              <a:t>gwybod</a:t>
            </a:r>
            <a:r>
              <a:rPr lang="en-GB"/>
              <a:t> am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gwyddonol</a:t>
            </a:r>
            <a:r>
              <a:rPr lang="en-GB"/>
              <a:t> </a:t>
            </a:r>
            <a:r>
              <a:rPr lang="en-GB" err="1"/>
              <a:t>mewn</a:t>
            </a:r>
            <a:r>
              <a:rPr lang="en-GB"/>
              <a:t> </a:t>
            </a:r>
            <a:r>
              <a:rPr lang="en-GB" err="1"/>
              <a:t>ymarfer</a:t>
            </a:r>
            <a:r>
              <a:rPr lang="en-GB"/>
              <a:t>?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EA08604-13B6-BCA3-8598-960DD8408C0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/>
              <a:t>What do you know about scientific play in practice?</a:t>
            </a:r>
          </a:p>
          <a:p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2279576" y="2636912"/>
            <a:ext cx="3132336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pic>
        <p:nvPicPr>
          <p:cNvPr id="5" name="Picture 4" descr="Free Images : child, toy, toddler, kindergarten, learnin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7808" y="3692002"/>
            <a:ext cx="3131840" cy="2087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00963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</a:t>
            </a:r>
            <a:r>
              <a:rPr lang="en-GB" err="1"/>
              <a:t>grŵp</a:t>
            </a:r>
            <a:r>
              <a:rPr lang="en-GB"/>
              <a:t> / Group task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err="1"/>
              <a:t>Cynlluniwch</a:t>
            </a:r>
            <a:r>
              <a:rPr lang="en-GB"/>
              <a:t> </a:t>
            </a:r>
            <a:r>
              <a:rPr lang="en-GB" err="1"/>
              <a:t>dasg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gwyddonol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dosbarth</a:t>
            </a:r>
            <a:r>
              <a:rPr lang="en-GB"/>
              <a:t> </a:t>
            </a:r>
            <a:r>
              <a:rPr lang="en-GB" err="1"/>
              <a:t>Cyfnod</a:t>
            </a:r>
            <a:r>
              <a:rPr lang="en-GB"/>
              <a:t> Sylfaen</a:t>
            </a:r>
          </a:p>
          <a:p>
            <a:r>
              <a:rPr lang="en-GB" err="1"/>
              <a:t>Ystyriwch</a:t>
            </a:r>
            <a:r>
              <a:rPr lang="en-GB"/>
              <a:t>:</a:t>
            </a:r>
          </a:p>
          <a:p>
            <a:pPr marL="0" indent="0">
              <a:buNone/>
            </a:pPr>
            <a:r>
              <a:rPr lang="en-GB"/>
              <a:t>- pa </a:t>
            </a:r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arnoch</a:t>
            </a:r>
            <a:endParaRPr lang="en-GB"/>
          </a:p>
          <a:p>
            <a:pPr marL="0" indent="0">
              <a:buNone/>
            </a:pPr>
            <a:r>
              <a:rPr lang="en-GB"/>
              <a:t>- faint </a:t>
            </a:r>
            <a:r>
              <a:rPr lang="en-GB" err="1"/>
              <a:t>fydd</a:t>
            </a:r>
            <a:r>
              <a:rPr lang="en-GB"/>
              <a:t> y </a:t>
            </a:r>
            <a:r>
              <a:rPr lang="en-GB" err="1"/>
              <a:t>weithgaredd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para?</a:t>
            </a:r>
          </a:p>
          <a:p>
            <a:pPr marL="0" indent="0">
              <a:buNone/>
            </a:pPr>
            <a:r>
              <a:rPr lang="en-GB"/>
              <a:t>- </a:t>
            </a:r>
            <a:r>
              <a:rPr lang="en-GB" err="1"/>
              <a:t>pwy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ynghlwm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/>
              <a:t>- pa </a:t>
            </a:r>
            <a:r>
              <a:rPr lang="en-GB" err="1"/>
              <a:t>sgiliau</a:t>
            </a:r>
            <a:r>
              <a:rPr lang="en-GB"/>
              <a:t> a </a:t>
            </a:r>
            <a:r>
              <a:rPr lang="en-GB" err="1"/>
              <a:t>ddatblygir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/>
              <a:t>-pa </a:t>
            </a:r>
            <a:r>
              <a:rPr lang="en-GB" err="1"/>
              <a:t>faes</a:t>
            </a:r>
            <a:r>
              <a:rPr lang="en-GB"/>
              <a:t>/</a:t>
            </a:r>
            <a:r>
              <a:rPr lang="en-GB" err="1"/>
              <a:t>feysydd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a </a:t>
            </a:r>
            <a:r>
              <a:rPr lang="en-GB" err="1"/>
              <a:t>phrofiad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sylw</a:t>
            </a:r>
            <a:r>
              <a:rPr lang="en-GB"/>
              <a:t>?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AB1B90F-3510-F15D-E823-6D8A52F338F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Plan a scientific play task that could be carried out in a Foundation Phase classroom</a:t>
            </a:r>
          </a:p>
          <a:p>
            <a:r>
              <a:rPr lang="en-GB"/>
              <a:t> Consider:</a:t>
            </a:r>
          </a:p>
          <a:p>
            <a:pPr marL="0" indent="0">
              <a:buNone/>
            </a:pPr>
            <a:r>
              <a:rPr lang="en-GB"/>
              <a:t>- which resources you will need</a:t>
            </a:r>
          </a:p>
          <a:p>
            <a:pPr marL="0" indent="0">
              <a:buNone/>
            </a:pPr>
            <a:r>
              <a:rPr lang="en-GB"/>
              <a:t>-how long will it last</a:t>
            </a:r>
          </a:p>
          <a:p>
            <a:pPr marL="0" indent="0">
              <a:buNone/>
            </a:pPr>
            <a:r>
              <a:rPr lang="en-GB"/>
              <a:t>- who will be involved</a:t>
            </a:r>
          </a:p>
          <a:p>
            <a:pPr marL="0" indent="0">
              <a:buNone/>
            </a:pPr>
            <a:r>
              <a:rPr lang="en-GB"/>
              <a:t>- what skills will be developed</a:t>
            </a:r>
          </a:p>
          <a:p>
            <a:pPr marL="0" indent="0">
              <a:buNone/>
            </a:pPr>
            <a:r>
              <a:rPr lang="en-GB"/>
              <a:t>- which area(s) of learning and experience will be covered</a:t>
            </a:r>
          </a:p>
          <a:p>
            <a:endParaRPr lang="en-GB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1981200" y="2636912"/>
            <a:ext cx="3996432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/>
          </a:p>
        </p:txBody>
      </p:sp>
      <p:pic>
        <p:nvPicPr>
          <p:cNvPr id="5" name="Picture 4" descr="Share this: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57183" y="980853"/>
            <a:ext cx="1666875" cy="117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7298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Dysgu, </a:t>
            </a:r>
            <a:r>
              <a:rPr lang="en-GB" err="1"/>
              <a:t>Chwarae</a:t>
            </a:r>
            <a:r>
              <a:rPr lang="en-GB"/>
              <a:t> a </a:t>
            </a:r>
            <a:r>
              <a:rPr lang="en-GB" err="1"/>
              <a:t>Gwyddoniaeth</a:t>
            </a:r>
            <a:endParaRPr lang="en-GB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/>
              <a:t>Driver (1983) – </a:t>
            </a:r>
            <a:r>
              <a:rPr lang="en-GB" err="1"/>
              <a:t>damcaniaethydd</a:t>
            </a:r>
            <a:r>
              <a:rPr lang="en-GB"/>
              <a:t>  ‘dysgu </a:t>
            </a:r>
            <a:r>
              <a:rPr lang="en-GB" err="1"/>
              <a:t>adeiladol</a:t>
            </a:r>
            <a:r>
              <a:rPr lang="en-GB"/>
              <a:t>’  (</a:t>
            </a:r>
            <a:r>
              <a:rPr lang="en-GB" err="1"/>
              <a:t>constuctivist</a:t>
            </a:r>
            <a:r>
              <a:rPr lang="en-GB"/>
              <a:t> theorist)</a:t>
            </a:r>
          </a:p>
          <a:p>
            <a:endParaRPr lang="en-GB"/>
          </a:p>
          <a:p>
            <a:r>
              <a:rPr lang="en-GB"/>
              <a:t>Mae </a:t>
            </a:r>
            <a:r>
              <a:rPr lang="en-GB" err="1"/>
              <a:t>meddyliau</a:t>
            </a:r>
            <a:r>
              <a:rPr lang="en-GB"/>
              <a:t> </a:t>
            </a:r>
            <a:r>
              <a:rPr lang="en-GB" err="1"/>
              <a:t>cyfredol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yn bwysig ac yn </a:t>
            </a:r>
            <a:r>
              <a:rPr lang="en-GB" err="1"/>
              <a:t>gysylltiedig</a:t>
            </a:r>
            <a:r>
              <a:rPr lang="en-GB"/>
              <a:t> â gwybodaeth, </a:t>
            </a:r>
            <a:r>
              <a:rPr lang="en-GB" err="1"/>
              <a:t>agweddau</a:t>
            </a:r>
            <a:r>
              <a:rPr lang="en-GB"/>
              <a:t> a </a:t>
            </a:r>
            <a:r>
              <a:rPr lang="en-GB" err="1"/>
              <a:t>nodau</a:t>
            </a:r>
            <a:r>
              <a:rPr lang="en-GB"/>
              <a:t> </a:t>
            </a:r>
            <a:r>
              <a:rPr lang="en-GB" err="1"/>
              <a:t>blaenorol</a:t>
            </a:r>
            <a:r>
              <a:rPr lang="en-GB"/>
              <a:t> –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yn rhoi llawer o </a:t>
            </a:r>
            <a:r>
              <a:rPr lang="en-GB" err="1"/>
              <a:t>gyfleoedd</a:t>
            </a:r>
            <a:r>
              <a:rPr lang="en-GB"/>
              <a:t> </a:t>
            </a:r>
            <a:r>
              <a:rPr lang="en-GB" err="1"/>
              <a:t>i</a:t>
            </a:r>
            <a:r>
              <a:rPr lang="en-GB"/>
              <a:t> </a:t>
            </a:r>
            <a:r>
              <a:rPr lang="en-GB" err="1"/>
              <a:t>oedolion</a:t>
            </a:r>
            <a:r>
              <a:rPr lang="en-GB"/>
              <a:t> </a:t>
            </a:r>
            <a:r>
              <a:rPr lang="en-GB" err="1"/>
              <a:t>arsylwi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gamau</a:t>
            </a:r>
            <a:r>
              <a:rPr lang="en-GB"/>
              <a:t> </a:t>
            </a:r>
            <a:r>
              <a:rPr lang="en-GB" err="1"/>
              <a:t>gweithredu</a:t>
            </a:r>
            <a:r>
              <a:rPr lang="en-GB"/>
              <a:t> sy'n </a:t>
            </a:r>
            <a:r>
              <a:rPr lang="en-GB" err="1"/>
              <a:t>dangos</a:t>
            </a:r>
            <a:r>
              <a:rPr lang="en-GB"/>
              <a:t> </a:t>
            </a:r>
            <a:r>
              <a:rPr lang="en-GB" err="1"/>
              <a:t>natur</a:t>
            </a:r>
            <a:r>
              <a:rPr lang="en-GB"/>
              <a:t> meddwl plant</a:t>
            </a:r>
          </a:p>
          <a:p>
            <a:endParaRPr lang="en-GB"/>
          </a:p>
          <a:p>
            <a:r>
              <a:rPr lang="en-GB"/>
              <a:t>Bydd y plant yn </a:t>
            </a:r>
            <a:r>
              <a:rPr lang="en-GB" err="1"/>
              <a:t>llunio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hystyron</a:t>
            </a:r>
            <a:r>
              <a:rPr lang="en-GB"/>
              <a:t> </a:t>
            </a:r>
            <a:r>
              <a:rPr lang="en-GB" err="1"/>
              <a:t>eu</a:t>
            </a:r>
            <a:r>
              <a:rPr lang="en-GB"/>
              <a:t> </a:t>
            </a:r>
            <a:r>
              <a:rPr lang="en-GB" err="1"/>
              <a:t>hunain</a:t>
            </a:r>
            <a:r>
              <a:rPr lang="en-GB"/>
              <a:t> drwy </a:t>
            </a:r>
            <a:r>
              <a:rPr lang="en-GB" err="1"/>
              <a:t>brosesau</a:t>
            </a:r>
            <a:r>
              <a:rPr lang="en-GB"/>
              <a:t> </a:t>
            </a:r>
            <a:r>
              <a:rPr lang="en-GB" err="1"/>
              <a:t>cymdeithasol</a:t>
            </a:r>
            <a:r>
              <a:rPr lang="en-GB"/>
              <a:t> a </a:t>
            </a:r>
            <a:r>
              <a:rPr lang="en-GB" err="1"/>
              <a:t>rhyngweithio</a:t>
            </a:r>
            <a:r>
              <a:rPr lang="en-GB"/>
              <a:t> </a:t>
            </a:r>
            <a:r>
              <a:rPr lang="en-GB" err="1"/>
              <a:t>â'u</a:t>
            </a:r>
            <a:r>
              <a:rPr lang="en-GB"/>
              <a:t> </a:t>
            </a:r>
            <a:r>
              <a:rPr lang="en-GB" err="1"/>
              <a:t>hamgylcheddau</a:t>
            </a:r>
            <a:r>
              <a:rPr lang="en-GB"/>
              <a:t> </a:t>
            </a:r>
            <a:r>
              <a:rPr lang="en-GB" err="1"/>
              <a:t>ffisegol</a:t>
            </a:r>
            <a:endParaRPr lang="en-GB"/>
          </a:p>
          <a:p>
            <a:endParaRPr lang="en-GB"/>
          </a:p>
          <a:p>
            <a:r>
              <a:rPr lang="en-GB"/>
              <a:t>Mae </a:t>
            </a:r>
            <a:r>
              <a:rPr lang="en-GB" err="1"/>
              <a:t>adeiladu</a:t>
            </a:r>
            <a:r>
              <a:rPr lang="en-GB"/>
              <a:t> </a:t>
            </a:r>
            <a:r>
              <a:rPr lang="en-GB" err="1"/>
              <a:t>ystyr</a:t>
            </a:r>
            <a:r>
              <a:rPr lang="en-GB"/>
              <a:t> yn broses </a:t>
            </a:r>
            <a:r>
              <a:rPr lang="en-GB" err="1"/>
              <a:t>barhaus</a:t>
            </a:r>
            <a:r>
              <a:rPr lang="en-GB"/>
              <a:t> a </a:t>
            </a:r>
            <a:r>
              <a:rPr lang="en-GB" err="1"/>
              <a:t>gweithgar</a:t>
            </a:r>
            <a:r>
              <a:rPr lang="en-GB"/>
              <a:t> – </a:t>
            </a:r>
            <a:r>
              <a:rPr lang="en-GB" err="1"/>
              <a:t>mae</a:t>
            </a:r>
            <a:r>
              <a:rPr lang="en-GB"/>
              <a:t> </a:t>
            </a:r>
            <a:r>
              <a:rPr lang="en-GB" err="1"/>
              <a:t>dysgwyr</a:t>
            </a:r>
            <a:r>
              <a:rPr lang="en-GB"/>
              <a:t> yn ymwneud yn </a:t>
            </a:r>
            <a:r>
              <a:rPr lang="en-GB" err="1"/>
              <a:t>barhaus</a:t>
            </a:r>
            <a:r>
              <a:rPr lang="en-GB"/>
              <a:t> â </a:t>
            </a:r>
            <a:r>
              <a:rPr lang="en-GB" err="1"/>
              <a:t>chynhyrchu</a:t>
            </a:r>
            <a:r>
              <a:rPr lang="en-GB"/>
              <a:t>, gwirio ac </a:t>
            </a:r>
            <a:r>
              <a:rPr lang="en-GB" err="1"/>
              <a:t>ailstrwythuro</a:t>
            </a:r>
            <a:r>
              <a:rPr lang="en-GB"/>
              <a:t> </a:t>
            </a:r>
            <a:r>
              <a:rPr lang="en-GB" err="1"/>
              <a:t>syniadau</a:t>
            </a:r>
            <a:r>
              <a:rPr lang="en-GB"/>
              <a:t> a damcaniaeth.</a:t>
            </a:r>
          </a:p>
          <a:p>
            <a:endParaRPr lang="en-GB"/>
          </a:p>
          <a:p>
            <a:r>
              <a:rPr lang="en-GB"/>
              <a:t>Mae </a:t>
            </a:r>
            <a:r>
              <a:rPr lang="en-GB" err="1"/>
              <a:t>cysylltiad</a:t>
            </a:r>
            <a:r>
              <a:rPr lang="en-GB"/>
              <a:t> rhwng y ffordd y </a:t>
            </a:r>
            <a:r>
              <a:rPr lang="en-GB" err="1"/>
              <a:t>mae</a:t>
            </a:r>
            <a:r>
              <a:rPr lang="en-GB"/>
              <a:t> plant a </a:t>
            </a:r>
            <a:r>
              <a:rPr lang="en-GB" err="1"/>
              <a:t>gwyddonwyr</a:t>
            </a:r>
            <a:r>
              <a:rPr lang="en-GB"/>
              <a:t> yn datblygu cysyniadau mewn </a:t>
            </a:r>
            <a:r>
              <a:rPr lang="en-GB" err="1"/>
              <a:t>gwyddoniaeth</a:t>
            </a:r>
            <a:r>
              <a:rPr lang="en-GB"/>
              <a:t>.  Mae'r </a:t>
            </a:r>
            <a:r>
              <a:rPr lang="en-GB" err="1"/>
              <a:t>ddau</a:t>
            </a:r>
            <a:r>
              <a:rPr lang="en-GB"/>
              <a:t> yn ymwneud â datblygu a gwirio </a:t>
            </a:r>
            <a:r>
              <a:rPr lang="en-GB" err="1"/>
              <a:t>syniadau</a:t>
            </a:r>
            <a:r>
              <a:rPr lang="en-GB"/>
              <a:t> – </a:t>
            </a:r>
            <a:r>
              <a:rPr lang="en-GB" err="1"/>
              <a:t>mae</a:t>
            </a:r>
            <a:r>
              <a:rPr lang="en-GB"/>
              <a:t> hyn yn </a:t>
            </a:r>
            <a:r>
              <a:rPr lang="en-GB" err="1"/>
              <a:t>amhosibl</a:t>
            </a:r>
            <a:r>
              <a:rPr lang="en-GB"/>
              <a:t> </a:t>
            </a:r>
            <a:r>
              <a:rPr lang="en-GB" err="1"/>
              <a:t>heb</a:t>
            </a:r>
            <a:r>
              <a:rPr lang="en-GB"/>
              <a:t> </a:t>
            </a:r>
            <a:r>
              <a:rPr lang="en-GB" err="1"/>
              <a:t>gymryd</a:t>
            </a:r>
            <a:r>
              <a:rPr lang="en-GB"/>
              <a:t> rhan mewn </a:t>
            </a:r>
            <a:r>
              <a:rPr lang="en-GB" err="1"/>
              <a:t>profiadau</a:t>
            </a:r>
            <a:r>
              <a:rPr lang="en-GB"/>
              <a:t> uniongyrchol a </a:t>
            </a:r>
            <a:r>
              <a:rPr lang="en-GB" err="1"/>
              <a:t>diddorol</a:t>
            </a:r>
            <a:r>
              <a:rPr lang="en-GB"/>
              <a:t>.</a:t>
            </a:r>
          </a:p>
          <a:p>
            <a:endParaRPr lang="en-GB"/>
          </a:p>
          <a:p>
            <a:r>
              <a:rPr lang="en-GB"/>
              <a:t>Cysylltiad gyda </a:t>
            </a:r>
            <a:r>
              <a:rPr lang="en-GB" err="1"/>
              <a:t>damcaniaethwyr</a:t>
            </a:r>
            <a:r>
              <a:rPr lang="en-GB"/>
              <a:t> dysgu eraill?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03922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Learning, Play and Science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/>
              <a:t>Driver (1983) – ‘constructivist area’ of science research, identified the following principles: </a:t>
            </a:r>
          </a:p>
          <a:p>
            <a:r>
              <a:rPr lang="en-GB"/>
              <a:t>Current thoughts of learner are important and are related to previous knowledge, attitudes and goals – play provides many opportunities for adults to observe actions that indicate the nature of children’s thinking</a:t>
            </a:r>
          </a:p>
          <a:p>
            <a:endParaRPr lang="en-GB"/>
          </a:p>
          <a:p>
            <a:r>
              <a:rPr lang="en-GB"/>
              <a:t>Children construct their own meanings through social processes and interactions with their physical environments</a:t>
            </a:r>
          </a:p>
          <a:p>
            <a:endParaRPr lang="en-GB"/>
          </a:p>
          <a:p>
            <a:r>
              <a:rPr lang="en-GB"/>
              <a:t>The construction of meaning is a continuous and active process – learners are continually involved in generating, checking and re-structuring ideas and hypothesis.</a:t>
            </a:r>
          </a:p>
          <a:p>
            <a:endParaRPr lang="en-GB"/>
          </a:p>
          <a:p>
            <a:r>
              <a:rPr lang="en-GB"/>
              <a:t>There is a parallel between the way children and scientists develop concepts in science.  Both are concerned with developing and checking ideas – this is impossible without engaging in first hand and intriguing experiences.</a:t>
            </a:r>
          </a:p>
          <a:p>
            <a:endParaRPr lang="en-GB"/>
          </a:p>
          <a:p>
            <a:r>
              <a:rPr lang="en-GB"/>
              <a:t>Link to other learning theorist/s?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6241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Tasg</a:t>
            </a:r>
            <a:r>
              <a:rPr lang="en-GB"/>
              <a:t> </a:t>
            </a:r>
            <a:r>
              <a:rPr lang="en-GB" err="1"/>
              <a:t>grŵp</a:t>
            </a:r>
            <a:r>
              <a:rPr lang="en-GB"/>
              <a:t> / Group task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err="1"/>
              <a:t>Cynlluniwch</a:t>
            </a:r>
            <a:r>
              <a:rPr lang="en-GB"/>
              <a:t> </a:t>
            </a:r>
            <a:r>
              <a:rPr lang="en-GB" err="1"/>
              <a:t>dasg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creadigol</a:t>
            </a:r>
            <a:r>
              <a:rPr lang="en-GB"/>
              <a:t> </a:t>
            </a:r>
            <a:r>
              <a:rPr lang="en-GB" err="1"/>
              <a:t>ar</a:t>
            </a:r>
            <a:r>
              <a:rPr lang="en-GB"/>
              <a:t> </a:t>
            </a:r>
            <a:r>
              <a:rPr lang="en-GB" err="1"/>
              <a:t>gyfer</a:t>
            </a:r>
            <a:r>
              <a:rPr lang="en-GB"/>
              <a:t> </a:t>
            </a:r>
            <a:r>
              <a:rPr lang="en-GB" err="1"/>
              <a:t>dosbarth</a:t>
            </a:r>
            <a:r>
              <a:rPr lang="en-GB"/>
              <a:t> </a:t>
            </a:r>
            <a:r>
              <a:rPr lang="en-GB" err="1"/>
              <a:t>Cyfnod</a:t>
            </a:r>
            <a:r>
              <a:rPr lang="en-GB"/>
              <a:t> Sylfaen</a:t>
            </a:r>
          </a:p>
          <a:p>
            <a:r>
              <a:rPr lang="en-GB" err="1"/>
              <a:t>Ystyriwch</a:t>
            </a:r>
            <a:r>
              <a:rPr lang="en-GB"/>
              <a:t>:</a:t>
            </a:r>
          </a:p>
          <a:p>
            <a:pPr marL="0" indent="0">
              <a:buNone/>
            </a:pPr>
            <a:r>
              <a:rPr lang="en-GB"/>
              <a:t>- pa </a:t>
            </a:r>
            <a:r>
              <a:rPr lang="en-GB" err="1"/>
              <a:t>adnoddau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angen</a:t>
            </a:r>
            <a:r>
              <a:rPr lang="en-GB"/>
              <a:t> </a:t>
            </a:r>
            <a:r>
              <a:rPr lang="en-GB" err="1"/>
              <a:t>arnoch</a:t>
            </a:r>
            <a:endParaRPr lang="en-GB"/>
          </a:p>
          <a:p>
            <a:pPr marL="0" indent="0">
              <a:buNone/>
            </a:pPr>
            <a:r>
              <a:rPr lang="en-GB"/>
              <a:t>- faint </a:t>
            </a:r>
            <a:r>
              <a:rPr lang="en-GB" err="1"/>
              <a:t>fydd</a:t>
            </a:r>
            <a:r>
              <a:rPr lang="en-GB"/>
              <a:t> y </a:t>
            </a:r>
            <a:r>
              <a:rPr lang="en-GB" err="1"/>
              <a:t>weithgaredd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para?</a:t>
            </a:r>
          </a:p>
          <a:p>
            <a:pPr marL="0" indent="0">
              <a:buNone/>
            </a:pPr>
            <a:r>
              <a:rPr lang="en-GB"/>
              <a:t>- </a:t>
            </a:r>
            <a:r>
              <a:rPr lang="en-GB" err="1"/>
              <a:t>pwy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ynghlwm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/>
              <a:t>- pa </a:t>
            </a:r>
            <a:r>
              <a:rPr lang="en-GB" err="1"/>
              <a:t>sgiliau</a:t>
            </a:r>
            <a:r>
              <a:rPr lang="en-GB"/>
              <a:t> a </a:t>
            </a:r>
            <a:r>
              <a:rPr lang="en-GB" err="1"/>
              <a:t>ddatblygir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/>
              <a:t>-pa </a:t>
            </a:r>
            <a:r>
              <a:rPr lang="en-GB" err="1"/>
              <a:t>faes</a:t>
            </a:r>
            <a:r>
              <a:rPr lang="en-GB"/>
              <a:t>/</a:t>
            </a:r>
            <a:r>
              <a:rPr lang="en-GB" err="1"/>
              <a:t>feysydd</a:t>
            </a:r>
            <a:r>
              <a:rPr lang="en-GB"/>
              <a:t> </a:t>
            </a:r>
            <a:r>
              <a:rPr lang="en-GB" err="1"/>
              <a:t>dysgu</a:t>
            </a:r>
            <a:r>
              <a:rPr lang="en-GB"/>
              <a:t> a </a:t>
            </a:r>
            <a:r>
              <a:rPr lang="en-GB" err="1"/>
              <a:t>phrofiad</a:t>
            </a:r>
            <a:r>
              <a:rPr lang="en-GB"/>
              <a:t> </a:t>
            </a:r>
            <a:r>
              <a:rPr lang="en-GB" err="1"/>
              <a:t>fydd</a:t>
            </a:r>
            <a:r>
              <a:rPr lang="en-GB"/>
              <a:t> </a:t>
            </a:r>
            <a:r>
              <a:rPr lang="en-GB" err="1"/>
              <a:t>yn</a:t>
            </a:r>
            <a:r>
              <a:rPr lang="en-GB"/>
              <a:t> </a:t>
            </a:r>
            <a:r>
              <a:rPr lang="en-GB" err="1"/>
              <a:t>cael</a:t>
            </a:r>
            <a:r>
              <a:rPr lang="en-GB"/>
              <a:t> </a:t>
            </a:r>
            <a:r>
              <a:rPr lang="en-GB" err="1"/>
              <a:t>sylw</a:t>
            </a:r>
            <a:r>
              <a:rPr lang="en-GB"/>
              <a:t>?</a:t>
            </a:r>
          </a:p>
          <a:p>
            <a:pPr marL="0" indent="0">
              <a:buNone/>
            </a:pPr>
            <a:r>
              <a:rPr lang="en-GB" err="1"/>
              <a:t>Ystyriwch</a:t>
            </a:r>
            <a:r>
              <a:rPr lang="en-GB"/>
              <a:t> y </a:t>
            </a:r>
            <a:r>
              <a:rPr lang="en-GB" err="1"/>
              <a:t>cysylltiadau</a:t>
            </a:r>
            <a:r>
              <a:rPr lang="en-GB"/>
              <a:t> </a:t>
            </a:r>
            <a:r>
              <a:rPr lang="en-GB" err="1"/>
              <a:t>rhwng</a:t>
            </a:r>
            <a:r>
              <a:rPr lang="en-GB"/>
              <a:t> </a:t>
            </a:r>
            <a:r>
              <a:rPr lang="en-GB" err="1"/>
              <a:t>chwarae</a:t>
            </a:r>
            <a:r>
              <a:rPr lang="en-GB"/>
              <a:t> </a:t>
            </a:r>
            <a:r>
              <a:rPr lang="en-GB" err="1"/>
              <a:t>creadigol</a:t>
            </a:r>
            <a:r>
              <a:rPr lang="en-GB"/>
              <a:t> a </a:t>
            </a:r>
            <a:r>
              <a:rPr lang="en-GB" err="1"/>
              <a:t>gwyddonol</a:t>
            </a:r>
            <a:endParaRPr lang="en-GB"/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FD1BB91-8BFF-3F30-5220-5AED163D94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/>
              <a:t>Plan a creative play task that could be carried out in a Foundation Phase classroom</a:t>
            </a:r>
          </a:p>
          <a:p>
            <a:r>
              <a:rPr lang="en-GB"/>
              <a:t> Consider:</a:t>
            </a:r>
          </a:p>
          <a:p>
            <a:pPr marL="0" indent="0">
              <a:buNone/>
            </a:pPr>
            <a:r>
              <a:rPr lang="en-GB"/>
              <a:t>- which resources you will need</a:t>
            </a:r>
          </a:p>
          <a:p>
            <a:pPr marL="0" indent="0">
              <a:buNone/>
            </a:pPr>
            <a:r>
              <a:rPr lang="en-GB"/>
              <a:t>- how long will it last</a:t>
            </a:r>
          </a:p>
          <a:p>
            <a:pPr marL="0" indent="0">
              <a:buNone/>
            </a:pPr>
            <a:r>
              <a:rPr lang="en-GB"/>
              <a:t>- who will be involved</a:t>
            </a:r>
          </a:p>
          <a:p>
            <a:pPr marL="0" indent="0">
              <a:buNone/>
            </a:pPr>
            <a:r>
              <a:rPr lang="en-GB"/>
              <a:t>- what skills will be developed</a:t>
            </a:r>
          </a:p>
          <a:p>
            <a:pPr>
              <a:buFontTx/>
              <a:buChar char="-"/>
            </a:pPr>
            <a:r>
              <a:rPr lang="en-GB"/>
              <a:t>which area(s) of learning and experience will be covered</a:t>
            </a:r>
          </a:p>
          <a:p>
            <a:pPr>
              <a:buFontTx/>
              <a:buChar char="-"/>
            </a:pPr>
            <a:r>
              <a:rPr lang="en-GB"/>
              <a:t>Consider the links between creative and scientific play</a:t>
            </a:r>
          </a:p>
          <a:p>
            <a:endParaRPr lang="en-GB"/>
          </a:p>
        </p:txBody>
      </p:sp>
      <p:pic>
        <p:nvPicPr>
          <p:cNvPr id="5" name="Picture 4" descr="Share this: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8209" y="982132"/>
            <a:ext cx="1666875" cy="1171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85939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81</TotalTime>
  <Words>1861</Words>
  <Application>Microsoft Office PowerPoint</Application>
  <PresentationFormat>Widescreen</PresentationFormat>
  <Paragraphs>235</Paragraphs>
  <Slides>16</Slides>
  <Notes>12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Organic</vt:lpstr>
      <vt:lpstr>Chwarae Creadigol a Dysgu drwy Ymholiad Creative Play and Scientific Enquiry Based Learning </vt:lpstr>
      <vt:lpstr>Recap</vt:lpstr>
      <vt:lpstr>Nod ac Amcanion /  Aim and Objectives</vt:lpstr>
      <vt:lpstr>Tacsonomeg Chwarae Taxonomy of Play</vt:lpstr>
      <vt:lpstr>Mathau o Chwarae / Types of Play</vt:lpstr>
      <vt:lpstr>Mathau o Chwarae / Types of Play</vt:lpstr>
      <vt:lpstr>Dysgu Trwy Chwarae – Datblygiad Creadigol Learning Through Play – Creative Development</vt:lpstr>
      <vt:lpstr>Datblygiad Creadigol / Creative Development</vt:lpstr>
      <vt:lpstr>Creadigrwydd a Chwarae Creativity and Play</vt:lpstr>
      <vt:lpstr>PowerPoint Presentation</vt:lpstr>
      <vt:lpstr>Meddwl fel Gwyddonydd: Cefnogi Chwarae Gwyddonol Thinking like a Scientist: Supporting Scientific Play </vt:lpstr>
      <vt:lpstr>Ystyriwch / Consider</vt:lpstr>
      <vt:lpstr>Tasg grŵp / Group task</vt:lpstr>
      <vt:lpstr>Dysgu, Chwarae a Gwyddoniaeth</vt:lpstr>
      <vt:lpstr>Learning, Play and Science</vt:lpstr>
      <vt:lpstr>Tasg grŵp / Group task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Ross Phillips</dc:creator>
  <cp:lastModifiedBy>Ross Phillips</cp:lastModifiedBy>
  <cp:revision>2</cp:revision>
  <dcterms:created xsi:type="dcterms:W3CDTF">2024-11-28T11:25:34Z</dcterms:created>
  <dcterms:modified xsi:type="dcterms:W3CDTF">2026-01-20T09:53:29Z</dcterms:modified>
</cp:coreProperties>
</file>