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handoutMasterIdLst>
    <p:handoutMasterId r:id="rId30"/>
  </p:handoutMasterIdLst>
  <p:sldIdLst>
    <p:sldId id="256" r:id="rId2"/>
    <p:sldId id="258" r:id="rId3"/>
    <p:sldId id="260" r:id="rId4"/>
    <p:sldId id="259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83" r:id="rId23"/>
    <p:sldId id="278" r:id="rId24"/>
    <p:sldId id="279" r:id="rId25"/>
    <p:sldId id="280" r:id="rId26"/>
    <p:sldId id="281" r:id="rId27"/>
    <p:sldId id="282" r:id="rId28"/>
    <p:sldId id="284" r:id="rId29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324" autoAdjust="0"/>
    <p:restoredTop sz="94660"/>
  </p:normalViewPr>
  <p:slideViewPr>
    <p:cSldViewPr>
      <p:cViewPr varScale="1">
        <p:scale>
          <a:sx n="110" d="100"/>
          <a:sy n="110" d="100"/>
        </p:scale>
        <p:origin x="1608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4627DB1-4E3E-46E5-9F0E-2D237EEC710F}" type="datetimeFigureOut">
              <a:rPr lang="en-GB" smtClean="0"/>
              <a:t>25/01/2017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82C2744-DF6F-4C3D-A3DE-12F9704BFB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279211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C26F56C7-362D-4C1C-844F-BD8AF85E5740}" type="datetimeFigureOut">
              <a:rPr lang="en-GB" smtClean="0"/>
              <a:t>25/01/2017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en-GB"/>
          </a:p>
        </p:txBody>
      </p:sp>
      <p:sp>
        <p:nvSpPr>
          <p:cNvPr id="10" name="Rectangle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Rectangle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Straight Connector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Straight Connector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Straight Connector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Rectangle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a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a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a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a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a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C43A1470-CF0B-4FBE-9861-FC2AB646C801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26F56C7-362D-4C1C-844F-BD8AF85E5740}" type="datetimeFigureOut">
              <a:rPr lang="en-GB" smtClean="0"/>
              <a:t>25/01/2017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43A1470-CF0B-4FBE-9861-FC2AB646C801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C26F56C7-362D-4C1C-844F-BD8AF85E5740}" type="datetimeFigureOut">
              <a:rPr lang="en-GB" smtClean="0"/>
              <a:t>25/01/2017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en-GB"/>
          </a:p>
        </p:txBody>
      </p:sp>
      <p:sp>
        <p:nvSpPr>
          <p:cNvPr id="9" name="Rectangle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Straight Connector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Straight Connector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Rectangle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a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a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a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a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a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Straight Connector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C43A1470-CF0B-4FBE-9861-FC2AB646C801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6F56C7-362D-4C1C-844F-BD8AF85E5740}" type="datetimeFigureOut">
              <a:rPr lang="en-GB" smtClean="0"/>
              <a:t>25/01/2017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A1470-CF0B-4FBE-9861-FC2AB646C801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6F56C7-362D-4C1C-844F-BD8AF85E5740}" type="datetimeFigureOut">
              <a:rPr lang="en-GB" smtClean="0"/>
              <a:t>25/01/2017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A1470-CF0B-4FBE-9861-FC2AB646C801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2" name="Text Placeholder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4" name="Text Placeholder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26F56C7-362D-4C1C-844F-BD8AF85E5740}" type="datetimeFigureOut">
              <a:rPr lang="en-GB" smtClean="0"/>
              <a:t>25/01/2017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43A1470-CF0B-4FBE-9861-FC2AB646C801}" type="slidenum">
              <a:rPr lang="en-GB" smtClean="0"/>
              <a:t>‹#›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6F56C7-362D-4C1C-844F-BD8AF85E5740}" type="datetimeFigureOut">
              <a:rPr lang="en-GB" smtClean="0"/>
              <a:t>25/01/2017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A1470-CF0B-4FBE-9861-FC2AB646C80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Content Placeholder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1" name="Date Placeholder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26F56C7-362D-4C1C-844F-BD8AF85E5740}" type="datetimeFigureOut">
              <a:rPr lang="en-GB" smtClean="0"/>
              <a:t>25/01/2017</a:t>
            </a:fld>
            <a:endParaRPr lang="en-GB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43A1470-CF0B-4FBE-9861-FC2AB646C801}" type="slidenum">
              <a:rPr lang="en-GB" smtClean="0"/>
              <a:t>‹#›</a:t>
            </a:fld>
            <a:endParaRPr lang="en-GB"/>
          </a:p>
        </p:txBody>
      </p:sp>
      <p:sp>
        <p:nvSpPr>
          <p:cNvPr id="23" name="Footer Placeholder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a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Rectangle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Straight Connector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Straight Connector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Straight Connector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Date Placeholder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26F56C7-362D-4C1C-844F-BD8AF85E5740}" type="datetimeFigureOut">
              <a:rPr lang="en-GB" smtClean="0"/>
              <a:t>25/01/2017</a:t>
            </a:fld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43A1470-CF0B-4FBE-9861-FC2AB646C801}" type="slidenum">
              <a:rPr lang="en-GB" smtClean="0"/>
              <a:t>‹#›</a:t>
            </a:fld>
            <a:endParaRPr lang="en-GB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6F56C7-362D-4C1C-844F-BD8AF85E5740}" type="datetimeFigureOut">
              <a:rPr lang="en-GB" smtClean="0"/>
              <a:t>25/01/2017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A1470-CF0B-4FBE-9861-FC2AB646C80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6F56C7-362D-4C1C-844F-BD8AF85E5740}" type="datetimeFigureOut">
              <a:rPr lang="en-GB" smtClean="0"/>
              <a:t>25/01/2017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A1470-CF0B-4FBE-9861-FC2AB646C80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C26F56C7-362D-4C1C-844F-BD8AF85E5740}" type="datetimeFigureOut">
              <a:rPr lang="en-GB" smtClean="0"/>
              <a:t>25/01/2017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ectangle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a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C43A1470-CF0B-4FBE-9861-FC2AB646C801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hyperlink" Target="mailto:kerry.tudor@sm.uwtsd.ac.uk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Sustainability through Technology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Lecture 1 – Introduction &amp; Sound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10966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Semester 2 Content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In this semester, the topics being covered are;</a:t>
            </a:r>
          </a:p>
          <a:p>
            <a:endParaRPr lang="en-GB" dirty="0"/>
          </a:p>
          <a:p>
            <a:pPr lvl="1"/>
            <a:r>
              <a:rPr lang="en-GB" dirty="0" smtClean="0"/>
              <a:t>Noise Pollution</a:t>
            </a:r>
          </a:p>
          <a:p>
            <a:pPr lvl="1"/>
            <a:r>
              <a:rPr lang="en-GB" dirty="0" smtClean="0"/>
              <a:t>Recycling</a:t>
            </a:r>
          </a:p>
          <a:p>
            <a:pPr lvl="1"/>
            <a:r>
              <a:rPr lang="en-GB" dirty="0" smtClean="0"/>
              <a:t>Product Life Cycle</a:t>
            </a:r>
          </a:p>
          <a:p>
            <a:pPr lvl="1"/>
            <a:r>
              <a:rPr lang="en-GB" dirty="0" smtClean="0"/>
              <a:t>Autonomous Vehicles</a:t>
            </a:r>
          </a:p>
          <a:p>
            <a:pPr lvl="1"/>
            <a:endParaRPr lang="en-GB" dirty="0"/>
          </a:p>
          <a:p>
            <a:r>
              <a:rPr lang="en-GB" dirty="0" smtClean="0"/>
              <a:t>Exam in May will include a question based on each area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81369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Noise Pollution</a:t>
            </a:r>
            <a:endParaRPr lang="en-GB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84235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Noise Pollution – What is Noise?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Dictionary definition of - </a:t>
            </a:r>
            <a:r>
              <a:rPr lang="en-GB" i="1" dirty="0" smtClean="0"/>
              <a:t>Noise</a:t>
            </a:r>
          </a:p>
          <a:p>
            <a:endParaRPr lang="en-GB" dirty="0"/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A sound, especially one that is loud or unpleasant or that causes </a:t>
            </a:r>
            <a:r>
              <a:rPr lang="en-GB" dirty="0" smtClean="0"/>
              <a:t>disturbance</a:t>
            </a:r>
            <a:endParaRPr lang="en-GB" dirty="0"/>
          </a:p>
          <a:p>
            <a:pPr marL="457200" indent="-457200">
              <a:buFont typeface="+mj-lt"/>
              <a:buAutoNum type="arabicPeriod"/>
            </a:pPr>
            <a:endParaRPr lang="en-GB" dirty="0" smtClean="0"/>
          </a:p>
          <a:p>
            <a:r>
              <a:rPr lang="en-GB" dirty="0" smtClean="0"/>
              <a:t>Dictionary definition of – </a:t>
            </a:r>
            <a:r>
              <a:rPr lang="en-GB" i="1" dirty="0" smtClean="0"/>
              <a:t>Noise Pollution</a:t>
            </a:r>
          </a:p>
          <a:p>
            <a:endParaRPr lang="en-GB" dirty="0"/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Harmful or annoying levels of noise</a:t>
            </a:r>
          </a:p>
        </p:txBody>
      </p:sp>
    </p:spTree>
    <p:extLst>
      <p:ext uri="{BB962C8B-B14F-4D97-AF65-F5344CB8AC3E}">
        <p14:creationId xmlns:p14="http://schemas.microsoft.com/office/powerpoint/2010/main" val="17735923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Sound Pressure?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Very small variations in atmospheric pressure</a:t>
            </a:r>
          </a:p>
          <a:p>
            <a:pPr lvl="1"/>
            <a:r>
              <a:rPr lang="en-GB" dirty="0" smtClean="0"/>
              <a:t>Therefore atmospheric pressure is used as reference pressure</a:t>
            </a:r>
          </a:p>
          <a:p>
            <a:pPr lvl="1"/>
            <a:endParaRPr lang="en-GB" dirty="0" smtClean="0"/>
          </a:p>
          <a:p>
            <a:r>
              <a:rPr lang="en-GB" dirty="0" smtClean="0"/>
              <a:t>Sound units are Newton per square meter (N/m</a:t>
            </a:r>
            <a:r>
              <a:rPr lang="en-GB" baseline="30000" dirty="0" smtClean="0"/>
              <a:t>2</a:t>
            </a:r>
            <a:r>
              <a:rPr lang="en-GB" dirty="0" smtClean="0"/>
              <a:t>)</a:t>
            </a:r>
          </a:p>
          <a:p>
            <a:endParaRPr lang="en-GB" dirty="0"/>
          </a:p>
          <a:p>
            <a:r>
              <a:rPr lang="en-GB" dirty="0" smtClean="0"/>
              <a:t>Sounds waves can be compared to ripples in a pool</a:t>
            </a:r>
          </a:p>
          <a:p>
            <a:pPr lvl="1"/>
            <a:r>
              <a:rPr lang="en-GB" dirty="0" smtClean="0"/>
              <a:t>REMEMBER – sound travels in 3 dimensions and ripples are just in 2 dimensions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153363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Sound Pressure Waves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When small they are not perceivable</a:t>
            </a:r>
          </a:p>
          <a:p>
            <a:endParaRPr lang="en-GB" dirty="0"/>
          </a:p>
          <a:p>
            <a:r>
              <a:rPr lang="en-GB" dirty="0" smtClean="0"/>
              <a:t>But as the pressure increases, they become audible</a:t>
            </a:r>
          </a:p>
          <a:p>
            <a:endParaRPr lang="en-GB" dirty="0"/>
          </a:p>
          <a:p>
            <a:r>
              <a:rPr lang="en-GB" dirty="0" smtClean="0"/>
              <a:t>Think about a radio turned down low, what do you hear? </a:t>
            </a:r>
          </a:p>
          <a:p>
            <a:endParaRPr lang="en-GB" dirty="0"/>
          </a:p>
          <a:p>
            <a:r>
              <a:rPr lang="en-GB" dirty="0" smtClean="0"/>
              <a:t>Sound pressure needs to exceed atmospheric pressure for us to hear a sound</a:t>
            </a:r>
          </a:p>
        </p:txBody>
      </p:sp>
    </p:spTree>
    <p:extLst>
      <p:ext uri="{BB962C8B-B14F-4D97-AF65-F5344CB8AC3E}">
        <p14:creationId xmlns:p14="http://schemas.microsoft.com/office/powerpoint/2010/main" val="160182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Thresholds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Threshold of hearing</a:t>
            </a:r>
          </a:p>
          <a:p>
            <a:pPr lvl="1"/>
            <a:r>
              <a:rPr lang="en-GB" dirty="0" smtClean="0"/>
              <a:t>Point where sound pressure &gt; atmospheric pressure</a:t>
            </a:r>
          </a:p>
          <a:p>
            <a:pPr lvl="1"/>
            <a:r>
              <a:rPr lang="en-GB" dirty="0" smtClean="0"/>
              <a:t>For young adult – 0.00002N/m</a:t>
            </a:r>
            <a:r>
              <a:rPr lang="en-GB" baseline="30000" dirty="0" smtClean="0"/>
              <a:t>2</a:t>
            </a:r>
            <a:r>
              <a:rPr lang="en-GB" dirty="0" smtClean="0"/>
              <a:t> (3000Hz)</a:t>
            </a:r>
          </a:p>
          <a:p>
            <a:pPr lvl="1"/>
            <a:r>
              <a:rPr lang="en-GB" dirty="0" smtClean="0"/>
              <a:t>0.00002N/m2 is the internationally accepted reference sound pressure</a:t>
            </a:r>
          </a:p>
          <a:p>
            <a:endParaRPr lang="en-GB" dirty="0" smtClean="0"/>
          </a:p>
          <a:p>
            <a:r>
              <a:rPr lang="en-GB" dirty="0" smtClean="0"/>
              <a:t>Threshold of feeling</a:t>
            </a:r>
          </a:p>
          <a:p>
            <a:pPr lvl="1"/>
            <a:r>
              <a:rPr lang="en-GB" dirty="0" smtClean="0"/>
              <a:t>Point where sound pressure can be felt</a:t>
            </a:r>
          </a:p>
          <a:p>
            <a:pPr lvl="1"/>
            <a:r>
              <a:rPr lang="en-GB" dirty="0" smtClean="0"/>
              <a:t>Example – person near a jet engine running at maximum power</a:t>
            </a:r>
          </a:p>
          <a:p>
            <a:pPr lvl="1"/>
            <a:r>
              <a:rPr lang="en-GB" dirty="0" smtClean="0"/>
              <a:t>For young adult – 20N/m</a:t>
            </a:r>
            <a:r>
              <a:rPr lang="en-GB" baseline="30000" dirty="0" smtClean="0"/>
              <a:t>2</a:t>
            </a:r>
          </a:p>
          <a:p>
            <a:pPr lvl="1"/>
            <a:endParaRPr lang="en-GB" baseline="3000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61143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Decibels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Audible range is between 0.00002 and 20N/m2</a:t>
            </a:r>
          </a:p>
          <a:p>
            <a:endParaRPr lang="en-GB" dirty="0"/>
          </a:p>
          <a:p>
            <a:r>
              <a:rPr lang="en-GB" dirty="0" smtClean="0"/>
              <a:t>Corresponds to ratio of 1 to 1000000</a:t>
            </a:r>
          </a:p>
          <a:p>
            <a:endParaRPr lang="en-GB" dirty="0"/>
          </a:p>
          <a:p>
            <a:r>
              <a:rPr lang="en-GB" dirty="0" smtClean="0"/>
              <a:t>Therefore a logarithmic unit is used </a:t>
            </a:r>
          </a:p>
          <a:p>
            <a:endParaRPr lang="en-GB" dirty="0"/>
          </a:p>
          <a:p>
            <a:pPr lvl="1"/>
            <a:r>
              <a:rPr lang="en-GB" dirty="0" smtClean="0"/>
              <a:t>Decibel (dB)</a:t>
            </a:r>
            <a:endParaRPr lang="en-GB" dirty="0"/>
          </a:p>
          <a:p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NOTE:</a:t>
            </a:r>
            <a:endParaRPr lang="en-GB" dirty="0"/>
          </a:p>
          <a:p>
            <a:r>
              <a:rPr lang="en-GB" dirty="0" smtClean="0"/>
              <a:t>(Decibel is taken from the telecommunications industry)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08602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Sound Pressure Steps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Whole range of audible sound pressures can be covered in six steps</a:t>
            </a:r>
          </a:p>
          <a:p>
            <a:endParaRPr lang="en-GB" dirty="0"/>
          </a:p>
          <a:p>
            <a:r>
              <a:rPr lang="en-GB" dirty="0" smtClean="0"/>
              <a:t>Each step is 10 times bigger than previous steps</a:t>
            </a:r>
          </a:p>
          <a:p>
            <a:endParaRPr lang="en-GB" dirty="0"/>
          </a:p>
          <a:p>
            <a:r>
              <a:rPr lang="en-GB" dirty="0" smtClean="0"/>
              <a:t>Progression is measured in ‘bels’ and each step is 2 bels</a:t>
            </a:r>
          </a:p>
          <a:p>
            <a:endParaRPr lang="en-GB" dirty="0"/>
          </a:p>
          <a:p>
            <a:r>
              <a:rPr lang="en-GB" dirty="0" smtClean="0"/>
              <a:t>Each bel is divided into 10 units (decibel)</a:t>
            </a:r>
          </a:p>
          <a:p>
            <a:endParaRPr lang="en-GB" dirty="0"/>
          </a:p>
          <a:p>
            <a:r>
              <a:rPr lang="en-GB" dirty="0" smtClean="0"/>
              <a:t>Range from threshold of hearing to threshold of feeling is covered in 120 decibels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81572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-32077"/>
            <a:ext cx="7467600" cy="1143000"/>
          </a:xfrm>
        </p:spPr>
        <p:txBody>
          <a:bodyPr/>
          <a:lstStyle/>
          <a:p>
            <a:r>
              <a:rPr lang="en-GB" dirty="0" smtClean="0"/>
              <a:t>Sound Pressure Levels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3288769332"/>
              </p:ext>
            </p:extLst>
          </p:nvPr>
        </p:nvGraphicFramePr>
        <p:xfrm>
          <a:off x="467544" y="1124744"/>
          <a:ext cx="7632848" cy="5735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95094"/>
                <a:gridCol w="2681370"/>
                <a:gridCol w="1512168"/>
                <a:gridCol w="1944216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Sound Pressure (N/m2)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Sound Source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Decibels</a:t>
                      </a:r>
                      <a:r>
                        <a:rPr lang="en-GB" baseline="0" dirty="0" smtClean="0"/>
                        <a:t> (dB)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Sensation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20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Machine shop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120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Extremely loud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Pneumatic Drill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110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Very loud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Siren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100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Very loud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Heavy</a:t>
                      </a:r>
                      <a:r>
                        <a:rPr lang="en-GB" sz="1600" baseline="0" dirty="0" smtClean="0"/>
                        <a:t> Lorry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90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Loud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0.2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Workshop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80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Loud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Radio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70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Loud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0.02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Normal conversation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60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Moderate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Quiet</a:t>
                      </a:r>
                      <a:r>
                        <a:rPr lang="en-GB" sz="1600" baseline="0" dirty="0" smtClean="0"/>
                        <a:t> Office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50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Quiet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0.002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Library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40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Quiet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Rustling paper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30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Very quiet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0.0002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Quiet Church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Faint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‘Sound</a:t>
                      </a:r>
                      <a:r>
                        <a:rPr lang="en-GB" sz="1600" baseline="0" dirty="0" smtClean="0"/>
                        <a:t> proof’ room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Very Faint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0.000020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Silence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Inaudible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827944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List the following sounds in order of dB’s (Quietest to Loudest)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539552" y="2084839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Safety Airbag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1892820" y="2852936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Alarm Clock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5940152" y="4653136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Balloon popping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5076056" y="2084839"/>
            <a:ext cx="3240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Breathing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539552" y="3814028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Riveter</a:t>
            </a:r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1907704" y="5805264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Car</a:t>
            </a:r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1332521" y="4882887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Air conditioning unit</a:t>
            </a:r>
            <a:endParaRPr lang="en-GB" dirty="0"/>
          </a:p>
        </p:txBody>
      </p:sp>
      <p:sp>
        <p:nvSpPr>
          <p:cNvPr id="13" name="TextBox 12"/>
          <p:cNvSpPr txBox="1"/>
          <p:nvPr/>
        </p:nvSpPr>
        <p:spPr>
          <a:xfrm>
            <a:off x="6588224" y="2852936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Motorcycle</a:t>
            </a:r>
            <a:endParaRPr lang="en-GB" dirty="0"/>
          </a:p>
        </p:txBody>
      </p:sp>
      <p:sp>
        <p:nvSpPr>
          <p:cNvPr id="14" name="TextBox 13"/>
          <p:cNvSpPr txBox="1"/>
          <p:nvPr/>
        </p:nvSpPr>
        <p:spPr>
          <a:xfrm>
            <a:off x="4932040" y="5661248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Computer</a:t>
            </a:r>
            <a:endParaRPr lang="en-GB" dirty="0"/>
          </a:p>
        </p:txBody>
      </p:sp>
      <p:sp>
        <p:nvSpPr>
          <p:cNvPr id="15" name="TextBox 14"/>
          <p:cNvSpPr txBox="1"/>
          <p:nvPr/>
        </p:nvSpPr>
        <p:spPr>
          <a:xfrm>
            <a:off x="3858740" y="3779748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Rocket Launcher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99472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52046007"/>
              </p:ext>
            </p:extLst>
          </p:nvPr>
        </p:nvGraphicFramePr>
        <p:xfrm>
          <a:off x="1619672" y="620688"/>
          <a:ext cx="5544616" cy="518458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72308"/>
                <a:gridCol w="2772308"/>
              </a:tblGrid>
              <a:tr h="469254">
                <a:tc>
                  <a:txBody>
                    <a:bodyPr/>
                    <a:lstStyle/>
                    <a:p>
                      <a:r>
                        <a:rPr lang="en-GB" dirty="0" smtClean="0"/>
                        <a:t>Sound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Decibel (dB)</a:t>
                      </a:r>
                      <a:endParaRPr lang="en-GB" dirty="0"/>
                    </a:p>
                  </a:txBody>
                  <a:tcPr/>
                </a:tc>
              </a:tr>
              <a:tr h="469254">
                <a:tc>
                  <a:txBody>
                    <a:bodyPr/>
                    <a:lstStyle/>
                    <a:p>
                      <a:r>
                        <a:rPr lang="en-GB" dirty="0" smtClean="0"/>
                        <a:t>Breathing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10</a:t>
                      </a:r>
                      <a:endParaRPr lang="en-GB" dirty="0"/>
                    </a:p>
                  </a:txBody>
                  <a:tcPr/>
                </a:tc>
              </a:tr>
              <a:tr h="469254">
                <a:tc>
                  <a:txBody>
                    <a:bodyPr/>
                    <a:lstStyle/>
                    <a:p>
                      <a:r>
                        <a:rPr lang="en-GB" dirty="0" smtClean="0"/>
                        <a:t>Computer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40</a:t>
                      </a:r>
                      <a:endParaRPr lang="en-GB" dirty="0"/>
                    </a:p>
                  </a:txBody>
                  <a:tcPr/>
                </a:tc>
              </a:tr>
              <a:tr h="469254">
                <a:tc>
                  <a:txBody>
                    <a:bodyPr/>
                    <a:lstStyle/>
                    <a:p>
                      <a:r>
                        <a:rPr lang="en-GB" dirty="0" smtClean="0"/>
                        <a:t>Air Conditioning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60</a:t>
                      </a:r>
                      <a:endParaRPr lang="en-GB" dirty="0"/>
                    </a:p>
                  </a:txBody>
                  <a:tcPr/>
                </a:tc>
              </a:tr>
              <a:tr h="492041">
                <a:tc>
                  <a:txBody>
                    <a:bodyPr/>
                    <a:lstStyle/>
                    <a:p>
                      <a:r>
                        <a:rPr lang="en-GB" dirty="0" smtClean="0"/>
                        <a:t>Car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75</a:t>
                      </a:r>
                      <a:endParaRPr lang="en-GB" dirty="0"/>
                    </a:p>
                  </a:txBody>
                  <a:tcPr/>
                </a:tc>
              </a:tr>
              <a:tr h="469254">
                <a:tc>
                  <a:txBody>
                    <a:bodyPr/>
                    <a:lstStyle/>
                    <a:p>
                      <a:r>
                        <a:rPr lang="en-GB" dirty="0" smtClean="0"/>
                        <a:t>Arc Welder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90</a:t>
                      </a:r>
                      <a:endParaRPr lang="en-GB" dirty="0"/>
                    </a:p>
                  </a:txBody>
                  <a:tcPr/>
                </a:tc>
              </a:tr>
              <a:tr h="469254">
                <a:tc>
                  <a:txBody>
                    <a:bodyPr/>
                    <a:lstStyle/>
                    <a:p>
                      <a:r>
                        <a:rPr lang="en-GB" dirty="0" smtClean="0"/>
                        <a:t>Motorcycle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100</a:t>
                      </a:r>
                      <a:endParaRPr lang="en-GB" dirty="0"/>
                    </a:p>
                  </a:txBody>
                  <a:tcPr/>
                </a:tc>
              </a:tr>
              <a:tr h="469254">
                <a:tc>
                  <a:txBody>
                    <a:bodyPr/>
                    <a:lstStyle/>
                    <a:p>
                      <a:r>
                        <a:rPr lang="en-GB" dirty="0" smtClean="0"/>
                        <a:t>Riveter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115</a:t>
                      </a:r>
                      <a:endParaRPr lang="en-GB" dirty="0"/>
                    </a:p>
                  </a:txBody>
                  <a:tcPr/>
                </a:tc>
              </a:tr>
              <a:tr h="469254">
                <a:tc>
                  <a:txBody>
                    <a:bodyPr/>
                    <a:lstStyle/>
                    <a:p>
                      <a:r>
                        <a:rPr lang="en-GB" dirty="0" smtClean="0"/>
                        <a:t>Balloon Popping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125</a:t>
                      </a:r>
                      <a:endParaRPr lang="en-GB" dirty="0"/>
                    </a:p>
                  </a:txBody>
                  <a:tcPr/>
                </a:tc>
              </a:tr>
              <a:tr h="469254">
                <a:tc>
                  <a:txBody>
                    <a:bodyPr/>
                    <a:lstStyle/>
                    <a:p>
                      <a:r>
                        <a:rPr lang="en-GB" dirty="0" smtClean="0"/>
                        <a:t>Safety Airbag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170</a:t>
                      </a:r>
                      <a:endParaRPr lang="en-GB" dirty="0"/>
                    </a:p>
                  </a:txBody>
                  <a:tcPr/>
                </a:tc>
              </a:tr>
              <a:tr h="469254">
                <a:tc>
                  <a:txBody>
                    <a:bodyPr/>
                    <a:lstStyle/>
                    <a:p>
                      <a:r>
                        <a:rPr lang="en-GB" dirty="0" smtClean="0"/>
                        <a:t>Rocket Launcher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180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17418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Noise Exposure</a:t>
            </a:r>
            <a:endParaRPr lang="en-GB" dirty="0"/>
          </a:p>
        </p:txBody>
      </p:sp>
      <p:graphicFrame>
        <p:nvGraphicFramePr>
          <p:cNvPr id="7" name="Content Placeholder 6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2030710339"/>
              </p:ext>
            </p:extLst>
          </p:nvPr>
        </p:nvGraphicFramePr>
        <p:xfrm>
          <a:off x="457200" y="1600200"/>
          <a:ext cx="8147050" cy="3337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86608"/>
                <a:gridCol w="5760442"/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Noise Level (dB)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Maximum Exposure Time per 24 Hours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85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8 hours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91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2 hour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94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 hour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100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15 minutes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110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 minute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115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28 seconds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127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 second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140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No Exposure – Nerve damage</a:t>
                      </a:r>
                      <a:r>
                        <a:rPr lang="en-GB" baseline="0" dirty="0" smtClean="0"/>
                        <a:t> and Eardrum rupture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665175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-171400"/>
            <a:ext cx="7467600" cy="1143000"/>
          </a:xfrm>
        </p:spPr>
        <p:txBody>
          <a:bodyPr/>
          <a:lstStyle/>
          <a:p>
            <a:r>
              <a:rPr lang="en-GB" dirty="0" smtClean="0"/>
              <a:t>Problems of Loudness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67544" y="1196752"/>
            <a:ext cx="7467600" cy="4873752"/>
          </a:xfrm>
        </p:spPr>
        <p:txBody>
          <a:bodyPr/>
          <a:lstStyle/>
          <a:p>
            <a:r>
              <a:rPr lang="en-GB" dirty="0" smtClean="0"/>
              <a:t>Physical characteristics can be measured by an instrument</a:t>
            </a:r>
          </a:p>
          <a:p>
            <a:endParaRPr lang="en-GB" dirty="0"/>
          </a:p>
          <a:p>
            <a:r>
              <a:rPr lang="en-GB" dirty="0" smtClean="0"/>
              <a:t>Instruments can’t distinguish between pleasant and unpleasant noise.</a:t>
            </a:r>
          </a:p>
          <a:p>
            <a:pPr lvl="1"/>
            <a:r>
              <a:rPr lang="en-GB" dirty="0" smtClean="0"/>
              <a:t>Humans can but are subject to prejudices</a:t>
            </a:r>
          </a:p>
          <a:p>
            <a:endParaRPr lang="en-GB" dirty="0"/>
          </a:p>
          <a:p>
            <a:r>
              <a:rPr lang="en-GB" dirty="0" smtClean="0"/>
              <a:t>Potential for damage is proportional to a sounds intensity not its loudness</a:t>
            </a:r>
          </a:p>
          <a:p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86940260"/>
              </p:ext>
            </p:extLst>
          </p:nvPr>
        </p:nvGraphicFramePr>
        <p:xfrm>
          <a:off x="467544" y="4941168"/>
          <a:ext cx="7632847" cy="1752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52426"/>
                <a:gridCol w="2680022"/>
                <a:gridCol w="3600399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Sound Level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Sound Intensity (Power)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Perceived Loudness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60dB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1x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1y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70dB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10x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2y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80dB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100x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4y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418783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Problems of Loudness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Loudness is affected by the frequency of the emission</a:t>
            </a:r>
          </a:p>
          <a:p>
            <a:endParaRPr lang="en-GB" dirty="0"/>
          </a:p>
          <a:p>
            <a:r>
              <a:rPr lang="en-GB" dirty="0" smtClean="0"/>
              <a:t>A sound of constant pressure can seem quieter or louder by changing it’s frequency</a:t>
            </a:r>
          </a:p>
          <a:p>
            <a:endParaRPr lang="en-GB" dirty="0"/>
          </a:p>
          <a:p>
            <a:r>
              <a:rPr lang="en-GB" dirty="0" smtClean="0"/>
              <a:t>A sound at constant pressure of 60dB, will seem quieter at 100Hz than at 1000Hz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55954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Measuring Sound Levels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Several factors can affect a noise level reading:</a:t>
            </a:r>
          </a:p>
          <a:p>
            <a:endParaRPr lang="en-GB" dirty="0"/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The distance between the meter and source of the sound</a:t>
            </a:r>
          </a:p>
          <a:p>
            <a:pPr marL="457200" indent="-457200">
              <a:buFont typeface="+mj-lt"/>
              <a:buAutoNum type="arabicPeriod"/>
            </a:pPr>
            <a:endParaRPr lang="en-GB" dirty="0"/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The direction the noise source is facing</a:t>
            </a:r>
          </a:p>
          <a:p>
            <a:pPr marL="457200" indent="-457200">
              <a:buFont typeface="+mj-lt"/>
              <a:buAutoNum type="arabicPeriod"/>
            </a:pPr>
            <a:endParaRPr lang="en-GB" dirty="0" smtClean="0"/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Whether measurement is taken outdoors (where noise can dissipate) or indoors (where noise can reverberate)</a:t>
            </a:r>
          </a:p>
          <a:p>
            <a:pPr marL="457200" indent="-457200">
              <a:buFont typeface="+mj-lt"/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91631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Reverberation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 Sound waves spread out in all directions from the source</a:t>
            </a:r>
          </a:p>
          <a:p>
            <a:endParaRPr lang="en-GB" dirty="0"/>
          </a:p>
          <a:p>
            <a:r>
              <a:rPr lang="en-GB" dirty="0" smtClean="0"/>
              <a:t>Example</a:t>
            </a:r>
          </a:p>
          <a:p>
            <a:pPr lvl="1"/>
            <a:r>
              <a:rPr lang="en-GB" dirty="0" smtClean="0"/>
              <a:t>From a TV, the sound spreads out to all parts of the room, floor, </a:t>
            </a:r>
            <a:r>
              <a:rPr lang="en-GB" dirty="0" err="1" smtClean="0"/>
              <a:t>ceilling</a:t>
            </a:r>
            <a:r>
              <a:rPr lang="en-GB" dirty="0" smtClean="0"/>
              <a:t>, walls, door and windows. </a:t>
            </a:r>
          </a:p>
          <a:p>
            <a:pPr lvl="1"/>
            <a:r>
              <a:rPr lang="en-GB" dirty="0" smtClean="0"/>
              <a:t>Surfaces reflect the sound and reverberate it around the room</a:t>
            </a:r>
          </a:p>
          <a:p>
            <a:pPr lvl="1"/>
            <a:r>
              <a:rPr lang="en-GB" dirty="0" smtClean="0"/>
              <a:t>Creating a poor acoustic environment</a:t>
            </a:r>
          </a:p>
          <a:p>
            <a:pPr lvl="1"/>
            <a:r>
              <a:rPr lang="en-GB" dirty="0" smtClean="0"/>
              <a:t>Once TV is off, the sound will dissipate</a:t>
            </a:r>
          </a:p>
          <a:p>
            <a:pPr lvl="1"/>
            <a:endParaRPr lang="en-GB" dirty="0"/>
          </a:p>
          <a:p>
            <a:r>
              <a:rPr lang="en-GB" dirty="0" smtClean="0"/>
              <a:t>Reverberation will increase sound pressure in room by as much as 5 – 10dB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69908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Result of Reverberation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Can cause transmission out of the room to other undesired locations</a:t>
            </a:r>
          </a:p>
          <a:p>
            <a:endParaRPr lang="en-GB" dirty="0"/>
          </a:p>
          <a:p>
            <a:r>
              <a:rPr lang="en-GB" dirty="0" smtClean="0"/>
              <a:t>Example</a:t>
            </a:r>
          </a:p>
          <a:p>
            <a:pPr lvl="1"/>
            <a:r>
              <a:rPr lang="en-GB" dirty="0" smtClean="0"/>
              <a:t>Measure a machine in open air from a distance of 3m and a reading of 84dB is taken</a:t>
            </a:r>
          </a:p>
          <a:p>
            <a:pPr lvl="1"/>
            <a:endParaRPr lang="en-GB" dirty="0"/>
          </a:p>
          <a:p>
            <a:pPr lvl="1"/>
            <a:r>
              <a:rPr lang="en-GB" dirty="0" smtClean="0"/>
              <a:t>However in a bare room, that would increase to 94dB (due to no absorbent materials)</a:t>
            </a:r>
          </a:p>
          <a:p>
            <a:pPr lvl="1"/>
            <a:endParaRPr lang="en-GB" dirty="0"/>
          </a:p>
          <a:p>
            <a:r>
              <a:rPr lang="en-GB" dirty="0" smtClean="0"/>
              <a:t>Thus it can become a noise nuisance issue!</a:t>
            </a:r>
          </a:p>
        </p:txBody>
      </p:sp>
    </p:spTree>
    <p:extLst>
      <p:ext uri="{BB962C8B-B14F-4D97-AF65-F5344CB8AC3E}">
        <p14:creationId xmlns:p14="http://schemas.microsoft.com/office/powerpoint/2010/main" val="10335430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Absorption or Insulation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Absorption of sound by a material</a:t>
            </a:r>
          </a:p>
          <a:p>
            <a:pPr lvl="1"/>
            <a:r>
              <a:rPr lang="en-GB" dirty="0" smtClean="0"/>
              <a:t>Means the sound is not reflected from the source</a:t>
            </a:r>
          </a:p>
          <a:p>
            <a:pPr lvl="1"/>
            <a:endParaRPr lang="en-GB" dirty="0"/>
          </a:p>
          <a:p>
            <a:r>
              <a:rPr lang="en-GB" dirty="0" smtClean="0"/>
              <a:t>Insulation of sound by a material</a:t>
            </a:r>
          </a:p>
          <a:p>
            <a:pPr lvl="1"/>
            <a:r>
              <a:rPr lang="en-GB" dirty="0" smtClean="0"/>
              <a:t>Means the sound transmission loss</a:t>
            </a:r>
          </a:p>
          <a:p>
            <a:endParaRPr lang="en-GB" dirty="0"/>
          </a:p>
          <a:p>
            <a:r>
              <a:rPr lang="en-GB" dirty="0" smtClean="0"/>
              <a:t>Introduction of absorption materials will decrease the amount of sound transmitted</a:t>
            </a:r>
          </a:p>
          <a:p>
            <a:pPr lvl="1"/>
            <a:r>
              <a:rPr lang="en-GB" dirty="0" smtClean="0"/>
              <a:t>Though reduction will never be more than 10dB</a:t>
            </a:r>
          </a:p>
          <a:p>
            <a:pPr lvl="1"/>
            <a:r>
              <a:rPr lang="en-GB" dirty="0" smtClean="0"/>
              <a:t>But is often less</a:t>
            </a:r>
          </a:p>
          <a:p>
            <a:pPr lvl="1"/>
            <a:r>
              <a:rPr lang="en-GB" dirty="0" smtClean="0"/>
              <a:t>So better to insulate noise rather than absorb it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51013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Properties of Materials</a:t>
            </a:r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84374495"/>
              </p:ext>
            </p:extLst>
          </p:nvPr>
        </p:nvGraphicFramePr>
        <p:xfrm>
          <a:off x="1115616" y="2348880"/>
          <a:ext cx="6840760" cy="185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64296"/>
                <a:gridCol w="2088232"/>
                <a:gridCol w="2088232"/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Material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Absorption</a:t>
                      </a:r>
                      <a:r>
                        <a:rPr lang="en-GB" baseline="0" dirty="0" smtClean="0"/>
                        <a:t> (%)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Insulation (dB)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25mm of fibre glass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80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4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25mm of fibre wool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70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6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0.82mm</a:t>
                      </a:r>
                      <a:r>
                        <a:rPr lang="en-GB" baseline="0" dirty="0" smtClean="0"/>
                        <a:t> sheet steel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3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24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115mm brick wall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3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45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68161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Concluding Question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A Motorcycle is bring ridden outside, initially you are stood 10m away and sound level reading is 100dB</a:t>
            </a:r>
          </a:p>
          <a:p>
            <a:endParaRPr lang="en-GB" dirty="0"/>
          </a:p>
          <a:p>
            <a:pPr marL="457200" indent="-457200">
              <a:buFont typeface="+mj-lt"/>
              <a:buAutoNum type="alphaLcParenR"/>
            </a:pPr>
            <a:r>
              <a:rPr lang="en-GB" dirty="0" smtClean="0"/>
              <a:t>What would the sound level reading be if you were in a bare room? </a:t>
            </a:r>
          </a:p>
          <a:p>
            <a:pPr marL="457200" indent="-457200">
              <a:buFont typeface="+mj-lt"/>
              <a:buAutoNum type="alphaLcParenR"/>
            </a:pPr>
            <a:endParaRPr lang="en-GB" dirty="0"/>
          </a:p>
          <a:p>
            <a:pPr marL="457200" indent="-457200">
              <a:buFont typeface="+mj-lt"/>
              <a:buAutoNum type="alphaLcParenR"/>
            </a:pPr>
            <a:r>
              <a:rPr lang="en-GB" dirty="0" smtClean="0"/>
              <a:t>What would reduce sound level reading in the room? </a:t>
            </a:r>
          </a:p>
          <a:p>
            <a:pPr marL="457200" indent="-457200">
              <a:buFont typeface="+mj-lt"/>
              <a:buAutoNum type="alphaLcParenR"/>
            </a:pPr>
            <a:endParaRPr lang="en-GB" dirty="0"/>
          </a:p>
          <a:p>
            <a:pPr marL="457200" indent="-457200">
              <a:buFont typeface="+mj-lt"/>
              <a:buAutoNum type="alphaLcParenR"/>
            </a:pPr>
            <a:r>
              <a:rPr lang="en-GB" dirty="0" smtClean="0"/>
              <a:t>If exposure at 100dB is only 15mins, why are they allowed on the road? 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60917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Noise Nuisance</a:t>
            </a:r>
            <a:endParaRPr lang="en-GB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99828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When Noise is a Nuisance…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English law states a nuisance is…</a:t>
            </a:r>
          </a:p>
          <a:p>
            <a:endParaRPr lang="en-GB" dirty="0"/>
          </a:p>
          <a:p>
            <a:pPr lvl="1"/>
            <a:r>
              <a:rPr lang="en-GB" dirty="0"/>
              <a:t>"an unlawful interference with a person's use or enjoyment of land or of some right over, or in connection, with it." </a:t>
            </a:r>
            <a:endParaRPr lang="en-GB" dirty="0" smtClean="0"/>
          </a:p>
          <a:p>
            <a:pPr lvl="1"/>
            <a:endParaRPr lang="en-GB" dirty="0"/>
          </a:p>
          <a:p>
            <a:r>
              <a:rPr lang="en-GB" dirty="0" smtClean="0"/>
              <a:t>Determining level that noise is a nuisance is subjective</a:t>
            </a:r>
          </a:p>
          <a:p>
            <a:endParaRPr lang="en-GB" dirty="0"/>
          </a:p>
          <a:p>
            <a:r>
              <a:rPr lang="en-GB" dirty="0" smtClean="0"/>
              <a:t>Level, length and timing have to be considered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18838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7467600" cy="1143000"/>
          </a:xfrm>
        </p:spPr>
        <p:txBody>
          <a:bodyPr/>
          <a:lstStyle/>
          <a:p>
            <a:r>
              <a:rPr lang="en-GB" dirty="0" smtClean="0"/>
              <a:t>In what scenarios can noise be a nuisance?</a:t>
            </a:r>
            <a:endParaRPr lang="en-GB" dirty="0"/>
          </a:p>
        </p:txBody>
      </p:sp>
      <p:pic>
        <p:nvPicPr>
          <p:cNvPr id="1026" name="Picture 2" descr="http://www.noisecontrol.com/wp-content/uploads/2013/04/noise11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772816"/>
            <a:ext cx="4227736" cy="4265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98571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Common Causes of noise nuisance/pollution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Public / Private Transportation Vehicles</a:t>
            </a:r>
          </a:p>
          <a:p>
            <a:endParaRPr lang="en-GB" dirty="0"/>
          </a:p>
          <a:p>
            <a:r>
              <a:rPr lang="en-GB" dirty="0" smtClean="0"/>
              <a:t>Industrial Machinery</a:t>
            </a:r>
          </a:p>
          <a:p>
            <a:endParaRPr lang="en-GB" dirty="0"/>
          </a:p>
          <a:p>
            <a:r>
              <a:rPr lang="en-GB" dirty="0" smtClean="0"/>
              <a:t>Construction Sites</a:t>
            </a:r>
          </a:p>
          <a:p>
            <a:endParaRPr lang="en-GB" dirty="0"/>
          </a:p>
          <a:p>
            <a:r>
              <a:rPr lang="en-GB" dirty="0" smtClean="0"/>
              <a:t>Loud Speakers</a:t>
            </a:r>
          </a:p>
          <a:p>
            <a:endParaRPr lang="en-GB" dirty="0"/>
          </a:p>
          <a:p>
            <a:r>
              <a:rPr lang="en-GB" dirty="0" smtClean="0"/>
              <a:t>Big Events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525333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Ways of dealing with noise nuisance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Statutory Nuisance – something that is ‘prejudicial to health or nuisance’</a:t>
            </a:r>
          </a:p>
          <a:p>
            <a:pPr lvl="1"/>
            <a:r>
              <a:rPr lang="en-GB" dirty="0" smtClean="0"/>
              <a:t>Dealt with by local authorities</a:t>
            </a:r>
          </a:p>
          <a:p>
            <a:pPr lvl="1"/>
            <a:endParaRPr lang="en-GB" dirty="0"/>
          </a:p>
          <a:p>
            <a:r>
              <a:rPr lang="en-GB" dirty="0" smtClean="0"/>
              <a:t>Abatement Notice</a:t>
            </a:r>
          </a:p>
          <a:p>
            <a:pPr lvl="1"/>
            <a:r>
              <a:rPr lang="en-GB" dirty="0" smtClean="0"/>
              <a:t>Served by local authorities if satisfied that noise is a statutory nuisance</a:t>
            </a:r>
          </a:p>
          <a:p>
            <a:pPr lvl="1"/>
            <a:r>
              <a:rPr lang="en-GB" dirty="0" smtClean="0"/>
              <a:t>Noise may be stopped or limited to certain times</a:t>
            </a:r>
          </a:p>
          <a:p>
            <a:pPr lvl="1"/>
            <a:endParaRPr lang="en-GB" dirty="0"/>
          </a:p>
          <a:p>
            <a:r>
              <a:rPr lang="en-GB" dirty="0" smtClean="0"/>
              <a:t>Operators must use best practices</a:t>
            </a:r>
          </a:p>
          <a:p>
            <a:endParaRPr lang="en-GB" dirty="0"/>
          </a:p>
          <a:p>
            <a:r>
              <a:rPr lang="en-GB" dirty="0" smtClean="0"/>
              <a:t>Anti-Social Behaviour Orders</a:t>
            </a:r>
          </a:p>
          <a:p>
            <a:pPr lvl="1"/>
            <a:endParaRPr lang="en-GB" dirty="0"/>
          </a:p>
          <a:p>
            <a:pPr marL="365760" lvl="1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45470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Impact on Engineering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Industry</a:t>
            </a:r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On the road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Motorsport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54748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Any Questions contact me on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	</a:t>
            </a:r>
            <a:r>
              <a:rPr lang="en-GB" dirty="0" smtClean="0">
                <a:hlinkClick r:id="rId2"/>
              </a:rPr>
              <a:t>kerry.tudor@sm.uwtsd.ac.uk</a:t>
            </a:r>
            <a:endParaRPr lang="en-GB" dirty="0" smtClean="0"/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Room MT406	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04078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iel">
  <a:themeElements>
    <a:clrScheme name="Elemental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Oriel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iel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794</TotalTime>
  <Words>1098</Words>
  <Application>Microsoft Office PowerPoint</Application>
  <PresentationFormat>On-screen Show (4:3)</PresentationFormat>
  <Paragraphs>301</Paragraphs>
  <Slides>28</Slides>
  <Notes>0</Notes>
  <HiddenSlides>1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3" baseType="lpstr">
      <vt:lpstr>Calibri</vt:lpstr>
      <vt:lpstr>Century Schoolbook</vt:lpstr>
      <vt:lpstr>Wingdings</vt:lpstr>
      <vt:lpstr>Wingdings 2</vt:lpstr>
      <vt:lpstr>Oriel</vt:lpstr>
      <vt:lpstr>Sustainability through Technology</vt:lpstr>
      <vt:lpstr>Semester 2 Content</vt:lpstr>
      <vt:lpstr>Noise Pollution</vt:lpstr>
      <vt:lpstr>Noise Pollution – What is Noise? </vt:lpstr>
      <vt:lpstr>What is Sound Pressure? </vt:lpstr>
      <vt:lpstr>Sound Pressure Waves</vt:lpstr>
      <vt:lpstr>Thresholds</vt:lpstr>
      <vt:lpstr>Decibels</vt:lpstr>
      <vt:lpstr>Sound Pressure Steps</vt:lpstr>
      <vt:lpstr>Sound Pressure Levels</vt:lpstr>
      <vt:lpstr>List the following sounds in order of dB’s (Quietest to Loudest)</vt:lpstr>
      <vt:lpstr>PowerPoint Presentation</vt:lpstr>
      <vt:lpstr>Noise Exposure</vt:lpstr>
      <vt:lpstr>Problems of Loudness</vt:lpstr>
      <vt:lpstr>Problems of Loudness</vt:lpstr>
      <vt:lpstr>Measuring Sound Levels</vt:lpstr>
      <vt:lpstr>Reverberation</vt:lpstr>
      <vt:lpstr>Result of Reverberation</vt:lpstr>
      <vt:lpstr>Absorption or Insulation</vt:lpstr>
      <vt:lpstr>Properties of Materials</vt:lpstr>
      <vt:lpstr>Concluding Question</vt:lpstr>
      <vt:lpstr>Noise Nuisance</vt:lpstr>
      <vt:lpstr>When Noise is a Nuisance…</vt:lpstr>
      <vt:lpstr>In what scenarios can noise be a nuisance?</vt:lpstr>
      <vt:lpstr>Common Causes of noise nuisance/pollution</vt:lpstr>
      <vt:lpstr>Ways of dealing with noise nuisance</vt:lpstr>
      <vt:lpstr>Impact on Engineering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Sustainability through Technology</dc:title>
  <dc:creator>Kerry Tudor</dc:creator>
  <cp:lastModifiedBy>Kerry Tudor</cp:lastModifiedBy>
  <cp:revision>34</cp:revision>
  <cp:lastPrinted>2014-10-01T07:13:33Z</cp:lastPrinted>
  <dcterms:created xsi:type="dcterms:W3CDTF">2014-09-16T12:56:28Z</dcterms:created>
  <dcterms:modified xsi:type="dcterms:W3CDTF">2017-01-25T16:22:54Z</dcterms:modified>
</cp:coreProperties>
</file>