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6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7.xml" ContentType="application/vnd.openxmlformats-officedocument.theme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theme/theme8.xml" ContentType="application/vnd.openxmlformats-officedocument.theme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theme/theme9.xml" ContentType="application/vnd.openxmlformats-officedocument.theme+xml"/>
  <Override PartName="/ppt/theme/theme10.xml" ContentType="application/vnd.openxmlformats-officedocument.theme+xml"/>
  <Override PartName="/ppt/theme/theme11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  <p:sldMasterId id="2147483780" r:id="rId2"/>
    <p:sldMasterId id="2147483792" r:id="rId3"/>
    <p:sldMasterId id="2147483804" r:id="rId4"/>
    <p:sldMasterId id="2147483816" r:id="rId5"/>
    <p:sldMasterId id="2147483828" r:id="rId6"/>
    <p:sldMasterId id="2147483840" r:id="rId7"/>
    <p:sldMasterId id="2147483852" r:id="rId8"/>
    <p:sldMasterId id="2147483864" r:id="rId9"/>
  </p:sldMasterIdLst>
  <p:notesMasterIdLst>
    <p:notesMasterId r:id="rId25"/>
  </p:notesMasterIdLst>
  <p:handoutMasterIdLst>
    <p:handoutMasterId r:id="rId26"/>
  </p:handoutMasterIdLst>
  <p:sldIdLst>
    <p:sldId id="25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78" r:id="rId22"/>
    <p:sldId id="279" r:id="rId23"/>
    <p:sldId id="280" r:id="rId24"/>
  </p:sldIdLst>
  <p:sldSz cx="9144000" cy="6858000" type="screen4x3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9A46"/>
    <a:srgbClr val="00CC00"/>
    <a:srgbClr val="FF9900"/>
    <a:srgbClr val="FFFF66"/>
    <a:srgbClr val="800000"/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867" autoAdjust="0"/>
    <p:restoredTop sz="90850" autoAdjust="0"/>
  </p:normalViewPr>
  <p:slideViewPr>
    <p:cSldViewPr>
      <p:cViewPr varScale="1">
        <p:scale>
          <a:sx n="71" d="100"/>
          <a:sy n="71" d="100"/>
        </p:scale>
        <p:origin x="1930" y="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5" d="100"/>
          <a:sy n="85" d="100"/>
        </p:scale>
        <p:origin x="-3198" y="-9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8.xml"/><Relationship Id="rId13" Type="http://schemas.openxmlformats.org/officeDocument/2006/relationships/slide" Target="slides/slide4.xml"/><Relationship Id="rId18" Type="http://schemas.openxmlformats.org/officeDocument/2006/relationships/slide" Target="slides/slide9.xml"/><Relationship Id="rId26" Type="http://schemas.openxmlformats.org/officeDocument/2006/relationships/handoutMaster" Target="handoutMasters/handoutMaster1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2.xml"/><Relationship Id="rId7" Type="http://schemas.openxmlformats.org/officeDocument/2006/relationships/slideMaster" Target="slideMasters/slideMaster7.xml"/><Relationship Id="rId12" Type="http://schemas.openxmlformats.org/officeDocument/2006/relationships/slide" Target="slides/slide3.xml"/><Relationship Id="rId17" Type="http://schemas.openxmlformats.org/officeDocument/2006/relationships/slide" Target="slides/slide8.xml"/><Relationship Id="rId25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7.xml"/><Relationship Id="rId20" Type="http://schemas.openxmlformats.org/officeDocument/2006/relationships/slide" Target="slides/slide11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2.xml"/><Relationship Id="rId24" Type="http://schemas.openxmlformats.org/officeDocument/2006/relationships/slide" Target="slides/slide15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6.xml"/><Relationship Id="rId23" Type="http://schemas.openxmlformats.org/officeDocument/2006/relationships/slide" Target="slides/slide14.xml"/><Relationship Id="rId28" Type="http://schemas.openxmlformats.org/officeDocument/2006/relationships/presProps" Target="presProps.xml"/><Relationship Id="rId10" Type="http://schemas.openxmlformats.org/officeDocument/2006/relationships/slide" Target="slides/slide1.xml"/><Relationship Id="rId19" Type="http://schemas.openxmlformats.org/officeDocument/2006/relationships/slide" Target="slides/slide10.xml"/><Relationship Id="rId31" Type="http://schemas.openxmlformats.org/officeDocument/2006/relationships/tableStyles" Target="tableStyles.xml"/><Relationship Id="rId4" Type="http://schemas.openxmlformats.org/officeDocument/2006/relationships/slideMaster" Target="slideMasters/slideMaster4.xml"/><Relationship Id="rId9" Type="http://schemas.openxmlformats.org/officeDocument/2006/relationships/slideMaster" Target="slideMasters/slideMaster9.xml"/><Relationship Id="rId14" Type="http://schemas.openxmlformats.org/officeDocument/2006/relationships/slide" Target="slides/slide5.xml"/><Relationship Id="rId22" Type="http://schemas.openxmlformats.org/officeDocument/2006/relationships/slide" Target="slides/slide13.xml"/><Relationship Id="rId27" Type="http://schemas.openxmlformats.org/officeDocument/2006/relationships/tags" Target="tags/tag1.xml"/><Relationship Id="rId30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1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F4903CD-FCCC-4FC0-9966-9444F692D80E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47D8732-DA2D-4588-B717-363D6187C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342761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0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25B7CD-052F-43AF-9589-E9C0B2708D40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94F88D-5672-4D13-9F93-5210D3BC47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62666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7B3A1FA-96EE-DC3D-3737-F1B8B53D31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1A0FED2-4A6E-95D4-4E18-CF5EDA9329B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7F91E81-D97E-CCA4-2042-9407FA2667F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B7C74D9-7746-F59A-95DC-B4E013BC4FB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94F88D-5672-4D13-9F93-5210D3BC47F3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77745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228600"/>
            <a:ext cx="7772400" cy="4571999"/>
          </a:xfrm>
        </p:spPr>
        <p:txBody>
          <a:bodyPr anchor="ctr">
            <a:noAutofit/>
          </a:bodyPr>
          <a:lstStyle>
            <a:lvl1pPr>
              <a:lnSpc>
                <a:spcPct val="100000"/>
              </a:lnSpc>
              <a:defRPr sz="8800" spc="-8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4800600"/>
            <a:ext cx="6858000" cy="914400"/>
          </a:xfrm>
        </p:spPr>
        <p:txBody>
          <a:bodyPr/>
          <a:lstStyle>
            <a:lvl1pPr marL="0" indent="0" algn="l">
              <a:buNone/>
              <a:defRPr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DEABC-D766-4322-8E78-B830FAE35C72}" type="datetime4">
              <a:rPr lang="en-US" smtClean="0"/>
              <a:pPr/>
              <a:t>October 28,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33F43-3E86-47E4-BFBB-2476D384E1C6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447800"/>
            <a:ext cx="7772400" cy="4321175"/>
          </a:xfrm>
        </p:spPr>
        <p:txBody>
          <a:bodyPr anchor="ctr">
            <a:noAutofit/>
          </a:bodyPr>
          <a:lstStyle>
            <a:lvl1pPr algn="l">
              <a:lnSpc>
                <a:spcPct val="100000"/>
              </a:lnSpc>
              <a:defRPr sz="8800" b="0" cap="all" spc="-8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28601"/>
            <a:ext cx="7772400" cy="1066800"/>
          </a:xfrm>
        </p:spPr>
        <p:txBody>
          <a:bodyPr anchor="b"/>
          <a:lstStyle>
            <a:lvl1pPr marL="0" indent="0">
              <a:buNone/>
              <a:defRPr sz="2000"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663BA-01FC-4367-B6F3-ABB2645D55F1}" type="datetime4">
              <a:rPr lang="en-US" smtClean="0"/>
              <a:pPr/>
              <a:t>October 28, 2025</a:t>
            </a:fld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3068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9016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19C71-EC74-44AF-B27E-FC7DC3C3A61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7632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sz="1800" b="0" cap="all" spc="1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627632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93208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lang="en-US" sz="1800" b="0" kern="1200" cap="all" spc="100" baseline="0" dirty="0" smtClean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93208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5CDA29-3CBE-48EA-92AE-A996835462BA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EC054-3869-4501-B163-1BBFDE8DCE04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63D831-56C1-49CF-8EF7-8B9A98402BC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600200"/>
            <a:ext cx="5111750" cy="44805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600200"/>
            <a:ext cx="3008313" cy="448056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AD5615-7F4F-4584-84D5-CC95918C321F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-1" y="0"/>
            <a:ext cx="9000877" cy="4846320"/>
          </a:xfrm>
          <a:solidFill>
            <a:schemeClr val="bg1">
              <a:lumMod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5715000"/>
            <a:ext cx="8153400" cy="4572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EA923-9BEE-48CE-9F28-5B525F399BA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4953000"/>
            <a:ext cx="8153400" cy="762000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31F9E-604E-4343-9F29-EF72E8231CA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8E1CE-37F8-4102-8DF9-852A0A51F293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228600"/>
            <a:ext cx="7772400" cy="4571999"/>
          </a:xfrm>
        </p:spPr>
        <p:txBody>
          <a:bodyPr anchor="ctr">
            <a:noAutofit/>
          </a:bodyPr>
          <a:lstStyle>
            <a:lvl1pPr>
              <a:lnSpc>
                <a:spcPct val="100000"/>
              </a:lnSpc>
              <a:defRPr sz="8800" spc="-8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4800600"/>
            <a:ext cx="6858000" cy="914400"/>
          </a:xfrm>
        </p:spPr>
        <p:txBody>
          <a:bodyPr/>
          <a:lstStyle>
            <a:lvl1pPr marL="0" indent="0" algn="l">
              <a:buNone/>
              <a:defRPr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DEABC-D766-4322-8E78-B830FAE35C72}" type="datetime4">
              <a:rPr lang="en-US" smtClean="0"/>
              <a:pPr/>
              <a:t>October 28,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33F43-3E86-47E4-BFBB-2476D384E1C6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447800"/>
            <a:ext cx="7772400" cy="4321175"/>
          </a:xfrm>
        </p:spPr>
        <p:txBody>
          <a:bodyPr anchor="ctr">
            <a:noAutofit/>
          </a:bodyPr>
          <a:lstStyle>
            <a:lvl1pPr algn="l">
              <a:lnSpc>
                <a:spcPct val="100000"/>
              </a:lnSpc>
              <a:defRPr sz="8800" b="0" cap="all" spc="-8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28601"/>
            <a:ext cx="7772400" cy="1066800"/>
          </a:xfrm>
        </p:spPr>
        <p:txBody>
          <a:bodyPr anchor="b"/>
          <a:lstStyle>
            <a:lvl1pPr marL="0" indent="0">
              <a:buNone/>
              <a:defRPr sz="2000"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663BA-01FC-4367-B6F3-ABB2645D55F1}" type="datetime4">
              <a:rPr lang="en-US" smtClean="0"/>
              <a:pPr/>
              <a:t>October 28, 2025</a:t>
            </a:fld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3068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9016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19C71-EC74-44AF-B27E-FC7DC3C3A61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7632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sz="1800" b="0" cap="all" spc="1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627632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93208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lang="en-US" sz="1800" b="0" kern="1200" cap="all" spc="100" baseline="0" dirty="0" smtClean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93208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5CDA29-3CBE-48EA-92AE-A996835462BA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EC054-3869-4501-B163-1BBFDE8DCE04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63D831-56C1-49CF-8EF7-8B9A98402BC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600200"/>
            <a:ext cx="5111750" cy="44805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600200"/>
            <a:ext cx="3008313" cy="448056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AD5615-7F4F-4584-84D5-CC95918C321F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-1" y="0"/>
            <a:ext cx="9000877" cy="4846320"/>
          </a:xfrm>
          <a:solidFill>
            <a:schemeClr val="bg1">
              <a:lumMod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5715000"/>
            <a:ext cx="8153400" cy="4572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EA923-9BEE-48CE-9F28-5B525F399BA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4953000"/>
            <a:ext cx="8153400" cy="762000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31F9E-604E-4343-9F29-EF72E8231CA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8E1CE-37F8-4102-8DF9-852A0A51F293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105428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951515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079064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120438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624998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713424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42560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526632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946324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132183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138058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228600"/>
            <a:ext cx="7772400" cy="4571999"/>
          </a:xfrm>
        </p:spPr>
        <p:txBody>
          <a:bodyPr anchor="ctr">
            <a:noAutofit/>
          </a:bodyPr>
          <a:lstStyle>
            <a:lvl1pPr>
              <a:lnSpc>
                <a:spcPct val="100000"/>
              </a:lnSpc>
              <a:defRPr sz="8800" spc="-8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4800600"/>
            <a:ext cx="6858000" cy="914400"/>
          </a:xfrm>
        </p:spPr>
        <p:txBody>
          <a:bodyPr/>
          <a:lstStyle>
            <a:lvl1pPr marL="0" indent="0" algn="l">
              <a:buNone/>
              <a:defRPr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DEABC-D766-4322-8E78-B830FAE35C72}" type="datetime4">
              <a:rPr lang="en-US" smtClean="0"/>
              <a:pPr/>
              <a:t>October 28,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33F43-3E86-47E4-BFBB-2476D384E1C6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447800"/>
            <a:ext cx="7772400" cy="4321175"/>
          </a:xfrm>
        </p:spPr>
        <p:txBody>
          <a:bodyPr anchor="ctr">
            <a:noAutofit/>
          </a:bodyPr>
          <a:lstStyle>
            <a:lvl1pPr algn="l">
              <a:lnSpc>
                <a:spcPct val="100000"/>
              </a:lnSpc>
              <a:defRPr sz="8800" b="0" cap="all" spc="-8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28601"/>
            <a:ext cx="7772400" cy="1066800"/>
          </a:xfrm>
        </p:spPr>
        <p:txBody>
          <a:bodyPr anchor="b"/>
          <a:lstStyle>
            <a:lvl1pPr marL="0" indent="0">
              <a:buNone/>
              <a:defRPr sz="2000"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663BA-01FC-4367-B6F3-ABB2645D55F1}" type="datetime4">
              <a:rPr lang="en-US" smtClean="0"/>
              <a:pPr/>
              <a:t>October 28, 2025</a:t>
            </a:fld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3068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9016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19C71-EC74-44AF-B27E-FC7DC3C3A61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7632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sz="1800" b="0" cap="all" spc="1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627632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93208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lang="en-US" sz="1800" b="0" kern="1200" cap="all" spc="100" baseline="0" dirty="0" smtClean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93208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5CDA29-3CBE-48EA-92AE-A996835462BA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EC054-3869-4501-B163-1BBFDE8DCE04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63D831-56C1-49CF-8EF7-8B9A98402BC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600200"/>
            <a:ext cx="5111750" cy="44805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600200"/>
            <a:ext cx="3008313" cy="448056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AD5615-7F4F-4584-84D5-CC95918C321F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-1" y="0"/>
            <a:ext cx="9000877" cy="4846320"/>
          </a:xfrm>
          <a:solidFill>
            <a:schemeClr val="bg1">
              <a:lumMod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5715000"/>
            <a:ext cx="8153400" cy="4572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EA923-9BEE-48CE-9F28-5B525F399BA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4953000"/>
            <a:ext cx="8153400" cy="762000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31F9E-604E-4343-9F29-EF72E8231CA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8E1CE-37F8-4102-8DF9-852A0A51F293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1054282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9515151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079064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120438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6249981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713424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425606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5266326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9463243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1321839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138058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065BE-0657-4A47-90AD-C21C55E16B19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7BB8AF-C16A-4836-A92D-61834B5F0BA5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 anchor="t"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D2193-4505-4A75-99BB-880C6989A757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3A18F4-33C3-445B-924C-31108C51719C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F7543A-E259-478F-9E0D-57BA40E442B7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B012D-77A1-44B0-BB26-329BA1EE55C9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B7499E-3031-413E-B01E-B94970708CAA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ight Triangle 1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/>
          <p:cNvSpPr/>
          <p:nvPr/>
        </p:nvSpPr>
        <p:spPr>
          <a:xfrm rot="5400000">
            <a:off x="433389" y="-433387"/>
            <a:ext cx="6858000" cy="7724778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EAB0C-2220-4D0E-A0DD-DB7FA0F742F4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754ED01-E2A0-4C1E-8E21-014B9904157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anchor="ctr"/>
          <a:lstStyle>
            <a:lvl1pPr algn="r"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9" name="Right Triangle 8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416D63-31BF-4B94-B6C5-E20B2C63F515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6C3AA4-67BE-44F7-809A-3582401494AF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72EEB-1769-4776-AD69-E7C1260563EB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065BE-0657-4A47-90AD-C21C55E16B19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7BB8AF-C16A-4836-A92D-61834B5F0BA5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 anchor="t"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D2193-4505-4A75-99BB-880C6989A757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3A18F4-33C3-445B-924C-31108C51719C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F7543A-E259-478F-9E0D-57BA40E442B7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B012D-77A1-44B0-BB26-329BA1EE55C9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B7499E-3031-413E-B01E-B94970708CAA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ight Triangle 1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/>
          <p:cNvSpPr/>
          <p:nvPr/>
        </p:nvSpPr>
        <p:spPr>
          <a:xfrm rot="5400000">
            <a:off x="433389" y="-433387"/>
            <a:ext cx="6858000" cy="7724778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EAB0C-2220-4D0E-A0DD-DB7FA0F742F4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754ED01-E2A0-4C1E-8E21-014B9904157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anchor="ctr"/>
          <a:lstStyle>
            <a:lvl1pPr algn="r"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9" name="Right Triangle 8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416D63-31BF-4B94-B6C5-E20B2C63F515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6C3AA4-67BE-44F7-809A-3582401494AF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72EEB-1769-4776-AD69-E7C1260563EB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DEABC-D766-4322-8E78-B830FAE35C72}" type="datetime4">
              <a:rPr lang="en-US" smtClean="0"/>
              <a:pPr/>
              <a:t>October 28,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33F43-3E86-47E4-BFBB-2476D384E1C6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663BA-01FC-4367-B6F3-ABB2645D55F1}" type="datetime4">
              <a:rPr lang="en-US" smtClean="0"/>
              <a:pPr/>
              <a:t>October 28,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19C71-EC74-44AF-B27E-FC7DC3C3A61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5CDA29-3CBE-48EA-92AE-A996835462BA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EC054-3869-4501-B163-1BBFDE8DCE04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63D831-56C1-49CF-8EF7-8B9A98402BC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AD5615-7F4F-4584-84D5-CC95918C321F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EA923-9BEE-48CE-9F28-5B525F399BA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31F9E-604E-4343-9F29-EF72E8231CA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8E1CE-37F8-4102-8DF9-852A0A51F293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Rounded Rectangle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DEABC-D766-4322-8E78-B830FAE35C72}" type="datetime4">
              <a:rPr lang="en-US" smtClean="0"/>
              <a:pPr/>
              <a:t>October 28, 2025</a:t>
            </a:fld>
            <a:endParaRPr lang="en-US" dirty="0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en-US" dirty="0"/>
              <a:t>Click to edit Master title style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1200"/>
            <a:ext cx="8290800" cy="1371600"/>
          </a:xfrm>
        </p:spPr>
        <p:txBody>
          <a:bodyPr anchor="ctr" anchorCtr="0"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33F43-3E86-47E4-BFBB-2476D384E1C6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914400" y="1522800"/>
            <a:ext cx="7772400" cy="5144700"/>
          </a:xfrm>
        </p:spPr>
        <p:txBody>
          <a:bodyPr vert="horz">
            <a:normAutofit/>
          </a:bodyPr>
          <a:lstStyle>
            <a:lvl1pPr>
              <a:lnSpc>
                <a:spcPct val="100000"/>
              </a:lnSpc>
              <a:defRPr sz="3200"/>
            </a:lvl1pPr>
            <a:lvl2pPr marL="548640" indent="-228600">
              <a:lnSpc>
                <a:spcPct val="100000"/>
              </a:lnSpc>
              <a:buSzPct val="75000"/>
              <a:buFont typeface="Wingdings" panose="05000000000000000000" pitchFamily="2" charset="2"/>
              <a:buChar char="Ø"/>
              <a:defRPr sz="2800"/>
            </a:lvl2pPr>
            <a:lvl3pPr marL="822960" indent="-228600">
              <a:lnSpc>
                <a:spcPct val="100000"/>
              </a:lnSpc>
              <a:buClr>
                <a:schemeClr val="accent2">
                  <a:lumMod val="60000"/>
                  <a:lumOff val="40000"/>
                </a:schemeClr>
              </a:buClr>
              <a:buSzPct val="70000"/>
              <a:buFont typeface="Wingdings" panose="05000000000000000000" pitchFamily="2" charset="2"/>
              <a:buChar char="ü"/>
              <a:defRPr sz="2400"/>
            </a:lvl3pPr>
            <a:lvl4pPr marL="1097280" indent="-228600">
              <a:lnSpc>
                <a:spcPct val="100000"/>
              </a:lnSpc>
              <a:buSzPct val="65000"/>
              <a:buFont typeface="Courier New" panose="02070309020205020404" pitchFamily="49" charset="0"/>
              <a:buChar char="o"/>
              <a:defRPr sz="2400"/>
            </a:lvl4pPr>
            <a:lvl5pPr>
              <a:lnSpc>
                <a:spcPct val="100000"/>
              </a:lnSpc>
              <a:defRPr sz="2400"/>
            </a:lvl5pPr>
          </a:lstStyle>
          <a:p>
            <a:pPr lvl="0" eaLnBrk="1" latinLnBrk="0" hangingPunct="1"/>
            <a:r>
              <a:rPr lang="en-US" dirty="0"/>
              <a:t>Click to edit Master text styles</a:t>
            </a:r>
          </a:p>
          <a:p>
            <a:pPr lvl="1" eaLnBrk="1" latinLnBrk="0" hangingPunct="1"/>
            <a:r>
              <a:rPr lang="en-US" dirty="0"/>
              <a:t>Second level</a:t>
            </a:r>
          </a:p>
          <a:p>
            <a:pPr lvl="2" eaLnBrk="1" latinLnBrk="0" hangingPunct="1"/>
            <a:r>
              <a:rPr lang="en-US" dirty="0"/>
              <a:t>Third level</a:t>
            </a:r>
          </a:p>
          <a:p>
            <a:pPr lvl="3" eaLnBrk="1" latinLnBrk="0" hangingPunct="1"/>
            <a:r>
              <a:rPr lang="en-US" dirty="0"/>
              <a:t>Fourth level</a:t>
            </a:r>
          </a:p>
          <a:p>
            <a:pPr lvl="4" eaLnBrk="1" latinLnBrk="0" hangingPunct="1"/>
            <a:r>
              <a:rPr lang="en-US" dirty="0"/>
              <a:t>Fifth level</a:t>
            </a:r>
            <a:endParaRPr kumimoji="0" lang="en-US" dirty="0"/>
          </a:p>
        </p:txBody>
      </p:sp>
      <p:cxnSp>
        <p:nvCxnSpPr>
          <p:cNvPr id="7" name="Straight Connector 6"/>
          <p:cNvCxnSpPr/>
          <p:nvPr userDrawn="1"/>
        </p:nvCxnSpPr>
        <p:spPr>
          <a:xfrm>
            <a:off x="88454" y="1412776"/>
            <a:ext cx="89640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Rounded Rectangle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663BA-01FC-4367-B6F3-ABB2645D55F1}" type="datetime4">
              <a:rPr lang="en-US" smtClean="0"/>
              <a:pPr/>
              <a:t>October 28,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19C71-EC74-44AF-B27E-FC7DC3C3A61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5CDA29-3CBE-48EA-92AE-A996835462BA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EC054-3869-4501-B163-1BBFDE8DCE04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63D831-56C1-49CF-8EF7-8B9A98402BC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Rounded Rectangle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AD5615-7F4F-4584-84D5-CC95918C321F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EA923-9BEE-48CE-9F28-5B525F399BA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Rectangle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31F9E-604E-4343-9F29-EF72E8231CA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8E1CE-37F8-4102-8DF9-852A0A51F293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6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4.xml"/><Relationship Id="rId3" Type="http://schemas.openxmlformats.org/officeDocument/2006/relationships/slideLayout" Target="../slideLayouts/slideLayout69.xml"/><Relationship Id="rId7" Type="http://schemas.openxmlformats.org/officeDocument/2006/relationships/slideLayout" Target="../slideLayouts/slideLayout73.xml"/><Relationship Id="rId12" Type="http://schemas.openxmlformats.org/officeDocument/2006/relationships/theme" Target="../theme/theme7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11" Type="http://schemas.openxmlformats.org/officeDocument/2006/relationships/slideLayout" Target="../slideLayouts/slideLayout77.xml"/><Relationship Id="rId5" Type="http://schemas.openxmlformats.org/officeDocument/2006/relationships/slideLayout" Target="../slideLayouts/slideLayout71.xml"/><Relationship Id="rId10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0.xml"/><Relationship Id="rId9" Type="http://schemas.openxmlformats.org/officeDocument/2006/relationships/slideLayout" Target="../slideLayouts/slideLayout75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5.xml"/><Relationship Id="rId3" Type="http://schemas.openxmlformats.org/officeDocument/2006/relationships/slideLayout" Target="../slideLayouts/slideLayout80.xml"/><Relationship Id="rId7" Type="http://schemas.openxmlformats.org/officeDocument/2006/relationships/slideLayout" Target="../slideLayouts/slideLayout84.xml"/><Relationship Id="rId12" Type="http://schemas.openxmlformats.org/officeDocument/2006/relationships/theme" Target="../theme/theme8.xml"/><Relationship Id="rId2" Type="http://schemas.openxmlformats.org/officeDocument/2006/relationships/slideLayout" Target="../slideLayouts/slideLayout79.xml"/><Relationship Id="rId1" Type="http://schemas.openxmlformats.org/officeDocument/2006/relationships/slideLayout" Target="../slideLayouts/slideLayout78.xml"/><Relationship Id="rId6" Type="http://schemas.openxmlformats.org/officeDocument/2006/relationships/slideLayout" Target="../slideLayouts/slideLayout83.xml"/><Relationship Id="rId11" Type="http://schemas.openxmlformats.org/officeDocument/2006/relationships/slideLayout" Target="../slideLayouts/slideLayout88.xml"/><Relationship Id="rId5" Type="http://schemas.openxmlformats.org/officeDocument/2006/relationships/slideLayout" Target="../slideLayouts/slideLayout82.xml"/><Relationship Id="rId10" Type="http://schemas.openxmlformats.org/officeDocument/2006/relationships/slideLayout" Target="../slideLayouts/slideLayout87.xml"/><Relationship Id="rId4" Type="http://schemas.openxmlformats.org/officeDocument/2006/relationships/slideLayout" Target="../slideLayouts/slideLayout81.xml"/><Relationship Id="rId9" Type="http://schemas.openxmlformats.org/officeDocument/2006/relationships/slideLayout" Target="../slideLayouts/slideLayout86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6.xml"/><Relationship Id="rId3" Type="http://schemas.openxmlformats.org/officeDocument/2006/relationships/slideLayout" Target="../slideLayouts/slideLayout91.xml"/><Relationship Id="rId7" Type="http://schemas.openxmlformats.org/officeDocument/2006/relationships/slideLayout" Target="../slideLayouts/slideLayout95.xml"/><Relationship Id="rId12" Type="http://schemas.openxmlformats.org/officeDocument/2006/relationships/theme" Target="../theme/theme9.xml"/><Relationship Id="rId2" Type="http://schemas.openxmlformats.org/officeDocument/2006/relationships/slideLayout" Target="../slideLayouts/slideLayout90.xml"/><Relationship Id="rId1" Type="http://schemas.openxmlformats.org/officeDocument/2006/relationships/slideLayout" Target="../slideLayouts/slideLayout89.xml"/><Relationship Id="rId6" Type="http://schemas.openxmlformats.org/officeDocument/2006/relationships/slideLayout" Target="../slideLayouts/slideLayout94.xml"/><Relationship Id="rId11" Type="http://schemas.openxmlformats.org/officeDocument/2006/relationships/slideLayout" Target="../slideLayouts/slideLayout99.xml"/><Relationship Id="rId5" Type="http://schemas.openxmlformats.org/officeDocument/2006/relationships/slideLayout" Target="../slideLayouts/slideLayout93.xml"/><Relationship Id="rId10" Type="http://schemas.openxmlformats.org/officeDocument/2006/relationships/slideLayout" Target="../slideLayouts/slideLayout98.xml"/><Relationship Id="rId4" Type="http://schemas.openxmlformats.org/officeDocument/2006/relationships/slideLayout" Target="../slideLayouts/slideLayout92.xml"/><Relationship Id="rId9" Type="http://schemas.openxmlformats.org/officeDocument/2006/relationships/slideLayout" Target="../slideLayouts/slideLayout9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5791200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76200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172201"/>
            <a:ext cx="3429000" cy="304800"/>
          </a:xfrm>
          <a:prstGeom prst="rect">
            <a:avLst/>
          </a:prstGeom>
        </p:spPr>
        <p:txBody>
          <a:bodyPr vert="horz" lIns="91440" tIns="45720" rIns="91440" bIns="0" rtlCol="0" anchor="b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fld id="{17D0EFEE-2756-4A20-BF2A-63F0A94F99AC}" type="datetime4">
              <a:rPr lang="en-US" smtClean="0"/>
              <a:pPr/>
              <a:t>October 28,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492875"/>
            <a:ext cx="3429000" cy="28384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 rot="16200000">
            <a:off x="8227377" y="5885497"/>
            <a:ext cx="13157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400" b="1">
                <a:solidFill>
                  <a:schemeClr val="tx2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9001124" y="0"/>
            <a:ext cx="142876" cy="13716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9001124" y="1371600"/>
            <a:ext cx="142876" cy="54864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hf hdr="0" ftr="0" dt="0"/>
  <p:txStyles>
    <p:titleStyle>
      <a:lvl1pPr algn="l" defTabSz="914400" rtl="0" eaLnBrk="1" latinLnBrk="0" hangingPunct="1">
        <a:spcBef>
          <a:spcPct val="0"/>
        </a:spcBef>
        <a:buNone/>
        <a:defRPr sz="3600" kern="1200" cap="all" spc="-6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spcBef>
          <a:spcPct val="20000"/>
        </a:spcBef>
        <a:spcAft>
          <a:spcPts val="600"/>
        </a:spcAft>
        <a:buFont typeface="Arial" pitchFamily="34" charset="0"/>
        <a:buNone/>
        <a:defRPr sz="20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5791200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76200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172201"/>
            <a:ext cx="3429000" cy="304800"/>
          </a:xfrm>
          <a:prstGeom prst="rect">
            <a:avLst/>
          </a:prstGeom>
        </p:spPr>
        <p:txBody>
          <a:bodyPr vert="horz" lIns="91440" tIns="45720" rIns="91440" bIns="0" rtlCol="0" anchor="b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fld id="{17D0EFEE-2756-4A20-BF2A-63F0A94F99AC}" type="datetime4">
              <a:rPr lang="en-US" smtClean="0"/>
              <a:pPr/>
              <a:t>October 28,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492875"/>
            <a:ext cx="3429000" cy="28384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 rot="16200000">
            <a:off x="8227377" y="5885497"/>
            <a:ext cx="13157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400" b="1">
                <a:solidFill>
                  <a:schemeClr val="tx2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9001124" y="0"/>
            <a:ext cx="142876" cy="13716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9001124" y="1371600"/>
            <a:ext cx="142876" cy="54864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hf hdr="0" ftr="0" dt="0"/>
  <p:txStyles>
    <p:titleStyle>
      <a:lvl1pPr algn="l" defTabSz="914400" rtl="0" eaLnBrk="1" latinLnBrk="0" hangingPunct="1">
        <a:spcBef>
          <a:spcPct val="0"/>
        </a:spcBef>
        <a:buNone/>
        <a:defRPr sz="3600" kern="1200" cap="all" spc="-6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spcBef>
          <a:spcPct val="20000"/>
        </a:spcBef>
        <a:spcAft>
          <a:spcPts val="600"/>
        </a:spcAft>
        <a:buFont typeface="Arial" pitchFamily="34" charset="0"/>
        <a:buNone/>
        <a:defRPr sz="20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71266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5791200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76200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172201"/>
            <a:ext cx="3429000" cy="304800"/>
          </a:xfrm>
          <a:prstGeom prst="rect">
            <a:avLst/>
          </a:prstGeom>
        </p:spPr>
        <p:txBody>
          <a:bodyPr vert="horz" lIns="91440" tIns="45720" rIns="91440" bIns="0" rtlCol="0" anchor="b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fld id="{17D0EFEE-2756-4A20-BF2A-63F0A94F99AC}" type="datetime4">
              <a:rPr lang="en-US" smtClean="0"/>
              <a:pPr/>
              <a:t>October 28,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492875"/>
            <a:ext cx="3429000" cy="28384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 rot="16200000">
            <a:off x="8227377" y="5885497"/>
            <a:ext cx="13157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400" b="1">
                <a:solidFill>
                  <a:schemeClr val="tx2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9001124" y="0"/>
            <a:ext cx="142876" cy="13716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9001124" y="1371600"/>
            <a:ext cx="142876" cy="54864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hf hdr="0" ftr="0" dt="0"/>
  <p:txStyles>
    <p:titleStyle>
      <a:lvl1pPr algn="l" defTabSz="914400" rtl="0" eaLnBrk="1" latinLnBrk="0" hangingPunct="1">
        <a:spcBef>
          <a:spcPct val="0"/>
        </a:spcBef>
        <a:buNone/>
        <a:defRPr sz="3600" kern="1200" cap="all" spc="-6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spcBef>
          <a:spcPct val="20000"/>
        </a:spcBef>
        <a:spcAft>
          <a:spcPts val="600"/>
        </a:spcAft>
        <a:buFont typeface="Arial" pitchFamily="34" charset="0"/>
        <a:buNone/>
        <a:defRPr sz="20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71266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2382" y="5050633"/>
            <a:ext cx="3574257" cy="1807368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5051292"/>
            <a:ext cx="9146380" cy="1806709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5486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100628"/>
            <a:ext cx="7520940" cy="3579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168" y="5870448"/>
            <a:ext cx="2176272" cy="2011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62B1B13E-D5AF-485E-81A1-82A140076526}" type="datetime4">
              <a:rPr lang="en-US" smtClean="0"/>
              <a:pPr/>
              <a:t>October 28,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514" y="6285122"/>
            <a:ext cx="4724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38" y="6170822"/>
            <a:ext cx="502920" cy="502920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>
              <a:defRPr sz="1650">
                <a:solidFill>
                  <a:srgbClr val="FFFFFF"/>
                </a:solidFill>
              </a:defRPr>
            </a:lvl1pPr>
          </a:lstStyle>
          <a:p>
            <a:fld id="{2754ED01-E2A0-4C1E-8E21-014B9904157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hf hdr="0" ftr="0" dt="0"/>
  <p:txStyles>
    <p:titleStyle>
      <a:lvl1pPr algn="l" defTabSz="914400" rtl="0" eaLnBrk="1" latinLnBrk="0" hangingPunct="1">
        <a:spcBef>
          <a:spcPct val="0"/>
        </a:spcBef>
        <a:buNone/>
        <a:defRPr sz="2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800"/>
        </a:spcBef>
        <a:buFont typeface="Arial" pitchFamily="34" charset="0"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7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23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9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95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2382" y="5050633"/>
            <a:ext cx="3574257" cy="1807368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5051292"/>
            <a:ext cx="9146380" cy="1806709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5486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100628"/>
            <a:ext cx="7520940" cy="3579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168" y="5870448"/>
            <a:ext cx="2176272" cy="2011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62B1B13E-D5AF-485E-81A1-82A140076526}" type="datetime4">
              <a:rPr lang="en-US" smtClean="0"/>
              <a:pPr/>
              <a:t>October 28,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514" y="6285122"/>
            <a:ext cx="4724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38" y="6170822"/>
            <a:ext cx="502920" cy="502920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>
              <a:defRPr sz="1650">
                <a:solidFill>
                  <a:srgbClr val="FFFFFF"/>
                </a:solidFill>
              </a:defRPr>
            </a:lvl1pPr>
          </a:lstStyle>
          <a:p>
            <a:fld id="{2754ED01-E2A0-4C1E-8E21-014B9904157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hdr="0" ftr="0" dt="0"/>
  <p:txStyles>
    <p:titleStyle>
      <a:lvl1pPr algn="l" defTabSz="914400" rtl="0" eaLnBrk="1" latinLnBrk="0" hangingPunct="1">
        <a:spcBef>
          <a:spcPct val="0"/>
        </a:spcBef>
        <a:buNone/>
        <a:defRPr sz="2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800"/>
        </a:spcBef>
        <a:buFont typeface="Arial" pitchFamily="34" charset="0"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7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23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9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95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17D0EFEE-2756-4A20-BF2A-63F0A94F99AC}" type="datetime4">
              <a:rPr lang="en-US" smtClean="0"/>
              <a:pPr/>
              <a:t>October 28,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p:hf hdr="0" ftr="0" dt="0"/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52197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en-US" dirty="0"/>
              <a:t>Click to edit Master text styles</a:t>
            </a:r>
          </a:p>
          <a:p>
            <a:pPr lvl="1" eaLnBrk="1" latinLnBrk="0" hangingPunct="1"/>
            <a:r>
              <a:rPr kumimoji="0" lang="en-US" dirty="0"/>
              <a:t>Second level</a:t>
            </a:r>
          </a:p>
          <a:p>
            <a:pPr lvl="2" eaLnBrk="1" latinLnBrk="0" hangingPunct="1"/>
            <a:r>
              <a:rPr kumimoji="0" lang="en-US" dirty="0"/>
              <a:t>Third level</a:t>
            </a:r>
          </a:p>
          <a:p>
            <a:pPr lvl="3" eaLnBrk="1" latinLnBrk="0" hangingPunct="1"/>
            <a:r>
              <a:rPr kumimoji="0" lang="en-US" dirty="0"/>
              <a:t>Fourth level</a:t>
            </a:r>
          </a:p>
          <a:p>
            <a:pPr lvl="4" eaLnBrk="1" latinLnBrk="0" hangingPunct="1"/>
            <a:r>
              <a:rPr kumimoji="0" lang="en-US" dirty="0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17D0EFEE-2756-4A20-BF2A-63F0A94F99AC}" type="datetime4">
              <a:rPr lang="en-US" smtClean="0"/>
              <a:pPr/>
              <a:t>October 28, 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35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spcAft>
          <a:spcPts val="300"/>
        </a:spcAft>
        <a:buClr>
          <a:schemeClr val="accent1"/>
        </a:buClr>
        <a:buSzPct val="85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9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0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Week 9 - Comparative Ethics and Confucian Critique</a:t>
            </a:r>
            <a:endParaRPr lang="en-GB" sz="4800" i="1" dirty="0"/>
          </a:p>
        </p:txBody>
      </p:sp>
      <p:sp>
        <p:nvSpPr>
          <p:cNvPr id="6" name="Subtitle 2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2892896"/>
          </a:xfrm>
        </p:spPr>
        <p:txBody>
          <a:bodyPr>
            <a:norm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Xicheng Liu</a:t>
            </a:r>
          </a:p>
          <a:p>
            <a:r>
              <a:rPr lang="en-GB" dirty="0" err="1"/>
              <a:t>X.Liu</a:t>
            </a:r>
            <a:r>
              <a:rPr lang="en-GB" dirty="0"/>
              <a:t>@</a:t>
            </a:r>
            <a:r>
              <a:rPr lang="en-US" altLang="zh-CN" dirty="0" err="1"/>
              <a:t>uwtsd</a:t>
            </a:r>
            <a:r>
              <a:rPr lang="en-GB" dirty="0"/>
              <a:t>.ac.uk</a:t>
            </a:r>
          </a:p>
        </p:txBody>
      </p:sp>
    </p:spTree>
    <p:extLst>
      <p:ext uri="{BB962C8B-B14F-4D97-AF65-F5344CB8AC3E}">
        <p14:creationId xmlns:p14="http://schemas.microsoft.com/office/powerpoint/2010/main" val="35224732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68EF43-1582-B036-1603-9CC23ACBA9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A9C1D8-5A93-CF5E-690F-F2462CBB8C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52718"/>
            <a:ext cx="8435280" cy="1371600"/>
          </a:xfrm>
        </p:spPr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CBC82DD-FD64-4AA8-0C7E-E06E7807A5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67A791-55F2-EBA1-121E-705F95476263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914400" y="1524318"/>
            <a:ext cx="7772400" cy="5145042"/>
          </a:xfrm>
        </p:spPr>
        <p:txBody>
          <a:bodyPr>
            <a:normAutofit lnSpcReduction="10000"/>
          </a:bodyPr>
          <a:lstStyle/>
          <a:p>
            <a:r>
              <a:rPr lang="en-GB" altLang="en-US" b="1" dirty="0"/>
              <a:t>Topic: </a:t>
            </a:r>
            <a:r>
              <a:rPr lang="en-GB" altLang="en-US" dirty="0"/>
              <a:t>Comparative ethics, human rights, and the philosophical dialogue between East and West</a:t>
            </a:r>
          </a:p>
          <a:p>
            <a:r>
              <a:rPr lang="en-GB" altLang="en-US" b="1" dirty="0"/>
              <a:t>Key Readings:</a:t>
            </a:r>
          </a:p>
          <a:p>
            <a:pPr lvl="1"/>
            <a:r>
              <a:rPr lang="en-GB" altLang="en-US" dirty="0"/>
              <a:t>Chad Hansen, “The Normative Impact of Comparative Ethics: Human Rights”</a:t>
            </a:r>
          </a:p>
          <a:p>
            <a:pPr lvl="1"/>
            <a:r>
              <a:rPr lang="en-GB" altLang="en-US" dirty="0"/>
              <a:t>Henry Rosemont, Jr., “Whose Democracy? Which Rights? A Confucian Critique of Modern Western Liberalism”</a:t>
            </a:r>
          </a:p>
          <a:p>
            <a:r>
              <a:rPr lang="en-GB" altLang="en-US" b="1" dirty="0"/>
              <a:t>Structure: </a:t>
            </a:r>
            <a:r>
              <a:rPr lang="en-GB" altLang="en-US" dirty="0"/>
              <a:t>Hansen provides the meta-ethical framework; Rosemont offers a concrete application and critique.</a:t>
            </a:r>
          </a:p>
        </p:txBody>
      </p:sp>
    </p:spTree>
    <p:extLst>
      <p:ext uri="{BB962C8B-B14F-4D97-AF65-F5344CB8AC3E}">
        <p14:creationId xmlns:p14="http://schemas.microsoft.com/office/powerpoint/2010/main" val="21078139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8E0F38-8C6B-C775-6398-A1DBA69A99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Comparative Ethics? (Hansen’s Introduction)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06CEE31-593E-CFD9-CB82-2DF1DF6694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3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8DD100-7E46-C8B7-9B73-D1870BB6BA03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b="1" dirty="0"/>
              <a:t>Comparative ethics ≠ anthropology or history</a:t>
            </a:r>
          </a:p>
          <a:p>
            <a:pPr lvl="1"/>
            <a:r>
              <a:rPr lang="en-GB" dirty="0"/>
              <a:t>Anthropology: Describes patterns of </a:t>
            </a:r>
            <a:r>
              <a:rPr lang="en-GB" dirty="0" err="1"/>
              <a:t>behavior</a:t>
            </a:r>
            <a:r>
              <a:rPr lang="en-GB" dirty="0"/>
              <a:t> and attitudes in a society</a:t>
            </a:r>
          </a:p>
          <a:p>
            <a:pPr lvl="1"/>
            <a:r>
              <a:rPr lang="en-GB" dirty="0"/>
              <a:t>History/religious studies: Presents content of doctrines, often descriptively</a:t>
            </a:r>
          </a:p>
          <a:p>
            <a:r>
              <a:rPr lang="en-GB" b="1" dirty="0"/>
              <a:t>Comparative ethics: </a:t>
            </a:r>
            <a:r>
              <a:rPr lang="en-GB" dirty="0"/>
              <a:t>Philosophical evaluation of value systems</a:t>
            </a:r>
          </a:p>
          <a:p>
            <a:pPr lvl="1"/>
            <a:r>
              <a:rPr lang="en-GB" dirty="0"/>
              <a:t>Focuses on reasoning, coherence, and justification of moral doctrines</a:t>
            </a:r>
          </a:p>
          <a:p>
            <a:pPr lvl="1"/>
            <a:r>
              <a:rPr lang="en-GB" dirty="0"/>
              <a:t>Asks: “Why do they believe X? What’s the philosophical justification?”</a:t>
            </a:r>
          </a:p>
          <a:p>
            <a:r>
              <a:rPr lang="en-GB" b="1" dirty="0"/>
              <a:t>Epistemic values: </a:t>
            </a:r>
            <a:r>
              <a:rPr lang="en-GB" dirty="0"/>
              <a:t>Problem-solving, reliability, coherence, and stimulation of further progress</a:t>
            </a:r>
          </a:p>
        </p:txBody>
      </p:sp>
    </p:spTree>
    <p:extLst>
      <p:ext uri="{BB962C8B-B14F-4D97-AF65-F5344CB8AC3E}">
        <p14:creationId xmlns:p14="http://schemas.microsoft.com/office/powerpoint/2010/main" val="39207286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7EA3D8-2C6C-0579-91E5-55F2C94B40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Challenge of Defining Morality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880507C-40F2-2CD2-4094-B354F59E20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4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D272D31-8415-DDE1-D3E4-48CACF064B7D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dirty="0"/>
              <a:t>Metaethical issue: </a:t>
            </a:r>
            <a:r>
              <a:rPr lang="en-GB" dirty="0"/>
              <a:t>How to define “morality” for cross-cultural comparison without bias?</a:t>
            </a:r>
          </a:p>
          <a:p>
            <a:r>
              <a:rPr lang="en-GB" dirty="0"/>
              <a:t>Some cultures may lack a “morality” in the Western sense, instead having a different normative structure (e.g., </a:t>
            </a:r>
            <a:r>
              <a:rPr lang="en-GB" i="1" dirty="0"/>
              <a:t>dao</a:t>
            </a:r>
            <a:r>
              <a:rPr lang="en-GB" dirty="0"/>
              <a:t> guide)</a:t>
            </a:r>
          </a:p>
          <a:p>
            <a:r>
              <a:rPr lang="en-GB" b="1" dirty="0"/>
              <a:t>Hansen’s solution: </a:t>
            </a:r>
            <a:r>
              <a:rPr lang="en-GB" dirty="0"/>
              <a:t>Use a neutral definition—distinguish morality from etiquette, law, etc., but don’t prejudge content</a:t>
            </a:r>
          </a:p>
          <a:p>
            <a:r>
              <a:rPr lang="en-GB" b="1" dirty="0"/>
              <a:t>Comparative inquiry ≠ moral relativism: </a:t>
            </a:r>
            <a:r>
              <a:rPr lang="en-GB" dirty="0"/>
              <a:t>The focus is on reasoning and internal mechanisms of self-evaluation in traditions</a:t>
            </a:r>
          </a:p>
        </p:txBody>
      </p:sp>
    </p:spTree>
    <p:extLst>
      <p:ext uri="{BB962C8B-B14F-4D97-AF65-F5344CB8AC3E}">
        <p14:creationId xmlns:p14="http://schemas.microsoft.com/office/powerpoint/2010/main" val="3036752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34F288-8C6D-93F2-4CC8-35E62FA06D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Normative Impact of Comparative Ethics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E4AC40D-5CD1-248C-6C62-CF15F02AF2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5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928B1E7-3C3E-8DB4-F134-8A7FD754FF39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Normative impact is subtle and indirect</a:t>
            </a:r>
          </a:p>
          <a:p>
            <a:r>
              <a:rPr lang="en-GB" b="1" dirty="0"/>
              <a:t>Three conditions for “normative respect”:</a:t>
            </a:r>
          </a:p>
          <a:p>
            <a:pPr lvl="1"/>
            <a:r>
              <a:rPr lang="en-GB" dirty="0"/>
              <a:t>1. The rival tradition is significantly different conceptually/theoretically</a:t>
            </a:r>
          </a:p>
          <a:p>
            <a:pPr lvl="1"/>
            <a:r>
              <a:rPr lang="en-GB" dirty="0"/>
              <a:t>2. It is an intellectually rich, reflective, hierarchical system of norms</a:t>
            </a:r>
          </a:p>
          <a:p>
            <a:pPr lvl="1"/>
            <a:r>
              <a:rPr lang="en-GB" dirty="0"/>
              <a:t>3. It satisfies some plausible condition for substantive rightness (e.g., historical success, correct moral judgments)</a:t>
            </a:r>
          </a:p>
          <a:p>
            <a:r>
              <a:rPr lang="en-GB" b="1" dirty="0"/>
              <a:t>Comparative philosophy’s roles:</a:t>
            </a:r>
          </a:p>
          <a:p>
            <a:pPr lvl="1"/>
            <a:r>
              <a:rPr lang="en-GB" dirty="0"/>
              <a:t>Understanding subjective responsibility and excuses</a:t>
            </a:r>
          </a:p>
          <a:p>
            <a:pPr lvl="1"/>
            <a:r>
              <a:rPr lang="en-GB" dirty="0"/>
              <a:t>Widening moral community and fostering </a:t>
            </a:r>
            <a:r>
              <a:rPr lang="en-GB" dirty="0" err="1"/>
              <a:t>skepticism</a:t>
            </a:r>
            <a:r>
              <a:rPr lang="en-GB" dirty="0"/>
              <a:t> about one’s own system</a:t>
            </a:r>
          </a:p>
        </p:txBody>
      </p:sp>
    </p:spTree>
    <p:extLst>
      <p:ext uri="{BB962C8B-B14F-4D97-AF65-F5344CB8AC3E}">
        <p14:creationId xmlns:p14="http://schemas.microsoft.com/office/powerpoint/2010/main" val="10718447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E095FC-299C-5186-6246-B801AAF7B2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Role of Moral Tradition Respect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91BAEA3-5677-715F-9F40-B28C6EB094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6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0B18F1A-3B70-DDDB-97DA-A48AAB887436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Direct appeals to tradition are not moral arguments</a:t>
            </a:r>
          </a:p>
          <a:p>
            <a:r>
              <a:rPr lang="en-GB" dirty="0"/>
              <a:t>Moral traditions are dynamic, with internal debates and self-correction</a:t>
            </a:r>
          </a:p>
          <a:p>
            <a:r>
              <a:rPr lang="en-GB" dirty="0"/>
              <a:t>Comparative ethics induces “moral tradition respect” and tolerance for disagreement</a:t>
            </a:r>
          </a:p>
          <a:p>
            <a:r>
              <a:rPr lang="en-GB" dirty="0"/>
              <a:t>Synthesis of East and West is gradual, bottom-up, and happens within each tradition’s own discourse</a:t>
            </a:r>
          </a:p>
        </p:txBody>
      </p:sp>
    </p:spTree>
    <p:extLst>
      <p:ext uri="{BB962C8B-B14F-4D97-AF65-F5344CB8AC3E}">
        <p14:creationId xmlns:p14="http://schemas.microsoft.com/office/powerpoint/2010/main" val="21421408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E46686-3BC4-7A52-A5E1-ACE26F9D6E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Rosemont’s Confucian Critique – An Example of Normative Engagement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00C22EB-F500-9382-7E51-3005ACFFFE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7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8F9CD83-F979-3472-7D88-DA3C5B933568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/>
              <a:t>Rosemont’s goal: </a:t>
            </a:r>
            <a:r>
              <a:rPr lang="en-GB" dirty="0"/>
              <a:t>Genuine intercultural dialogue on democracy, rights, and justice</a:t>
            </a:r>
          </a:p>
          <a:p>
            <a:r>
              <a:rPr lang="en-GB" b="1" dirty="0"/>
              <a:t>Method: </a:t>
            </a:r>
            <a:r>
              <a:rPr lang="en-GB" dirty="0"/>
              <a:t>Challenge the conceptual framework of Western liberalism, not just its conclusions</a:t>
            </a:r>
          </a:p>
          <a:p>
            <a:r>
              <a:rPr lang="en-GB" b="1" dirty="0" err="1"/>
              <a:t>MacIntyre’s</a:t>
            </a:r>
            <a:r>
              <a:rPr lang="en-GB" b="1" dirty="0"/>
              <a:t> influence: </a:t>
            </a:r>
            <a:r>
              <a:rPr lang="en-GB" dirty="0"/>
              <a:t>To vindicate your own standpoint, you must make it vulnerable to defeat by a rival; this fosters worthwhile conversation and “mild </a:t>
            </a:r>
            <a:r>
              <a:rPr lang="en-GB" dirty="0" err="1"/>
              <a:t>skepticism</a:t>
            </a:r>
            <a:r>
              <a:rPr lang="en-GB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7972059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EF49B5-CA2A-8719-DDAD-B06E3D06C7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Conceptual and Linguistic Differences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388A903-5723-BE49-D647-C8456CD41B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8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6C01B93-C0A8-96EC-237F-F9A067E0E659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b="1" dirty="0"/>
              <a:t>Linguistic hegemony: </a:t>
            </a:r>
            <a:r>
              <a:rPr lang="en-GB" dirty="0"/>
              <a:t>No traditional Confucian terms for “democracy,” “justice,” “rights,” “autonomy,” “choice,” “private,” “public,” or even “ought”</a:t>
            </a:r>
          </a:p>
          <a:p>
            <a:r>
              <a:rPr lang="en-GB" b="1" dirty="0"/>
              <a:t>Narrative differences: </a:t>
            </a:r>
            <a:r>
              <a:rPr lang="en-GB" dirty="0"/>
              <a:t>Confucian texts integrate metaphysical, moral, political, and aesthetic concerns, unlike the analytic separation in Western philosophy</a:t>
            </a:r>
          </a:p>
          <a:p>
            <a:r>
              <a:rPr lang="en-GB" b="1" dirty="0"/>
              <a:t>Confucianism as a rival system: </a:t>
            </a:r>
            <a:r>
              <a:rPr lang="en-GB" dirty="0"/>
              <a:t>Intellectually rich, reflective, and hierarchical, but with a different structure and style</a:t>
            </a:r>
          </a:p>
        </p:txBody>
      </p:sp>
    </p:spTree>
    <p:extLst>
      <p:ext uri="{BB962C8B-B14F-4D97-AF65-F5344CB8AC3E}">
        <p14:creationId xmlns:p14="http://schemas.microsoft.com/office/powerpoint/2010/main" val="26486487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BD784D-73B8-6565-0C77-2FA742F432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Confucianism and Human Rights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2402685-55DA-54CC-94FB-B97AB80147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9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226BFCD-5227-B64D-B3F7-EB5A1954A128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Are there precursors to rights and democracy in Confucianism?</a:t>
            </a:r>
          </a:p>
          <a:p>
            <a:pPr lvl="1"/>
            <a:r>
              <a:rPr lang="en-GB" dirty="0"/>
              <a:t>No: If rights are seen as individual, civil, and political, grounded in autonomy</a:t>
            </a:r>
          </a:p>
          <a:p>
            <a:pPr lvl="1"/>
            <a:r>
              <a:rPr lang="en-GB" dirty="0"/>
              <a:t>Yes: If rights are based on community membership and mutual responsibility</a:t>
            </a:r>
          </a:p>
          <a:p>
            <a:r>
              <a:rPr lang="en-GB" b="1" dirty="0"/>
              <a:t>Confucian self: </a:t>
            </a:r>
            <a:r>
              <a:rPr lang="en-GB" dirty="0"/>
              <a:t>Relational, not autonomous; virtues like </a:t>
            </a:r>
            <a:r>
              <a:rPr lang="en-GB" i="1" dirty="0"/>
              <a:t>ren</a:t>
            </a:r>
            <a:r>
              <a:rPr lang="en-GB" dirty="0"/>
              <a:t> (humaneness), </a:t>
            </a:r>
            <a:r>
              <a:rPr lang="en-GB" i="1" dirty="0"/>
              <a:t>li</a:t>
            </a:r>
            <a:r>
              <a:rPr lang="en-GB" dirty="0"/>
              <a:t> (ritual), and </a:t>
            </a:r>
            <a:r>
              <a:rPr lang="en-GB" i="1" dirty="0"/>
              <a:t>xiao</a:t>
            </a:r>
            <a:r>
              <a:rPr lang="en-GB" dirty="0"/>
              <a:t> (filial piety) are inherently social</a:t>
            </a:r>
          </a:p>
        </p:txBody>
      </p:sp>
    </p:spTree>
    <p:extLst>
      <p:ext uri="{BB962C8B-B14F-4D97-AF65-F5344CB8AC3E}">
        <p14:creationId xmlns:p14="http://schemas.microsoft.com/office/powerpoint/2010/main" val="69410057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0F7F72-9E4B-D22F-86B0-F27CB40611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Confucian Alternative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4765E97-4496-2BB1-45F6-C0466BCAF0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10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36866E-2747-7723-6AC0-F1D023877D12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/>
              <a:t>Rosemont’s critique: </a:t>
            </a:r>
            <a:r>
              <a:rPr lang="en-GB" dirty="0"/>
              <a:t>Confucianism offers a coherent, community-based vision for human flourishing</a:t>
            </a:r>
          </a:p>
          <a:p>
            <a:r>
              <a:rPr lang="en-GB" dirty="0"/>
              <a:t>Not just “different,” but a compelling alternative that may be superior in some respects to Western liberalism</a:t>
            </a:r>
          </a:p>
          <a:p>
            <a:r>
              <a:rPr lang="en-GB" b="1" dirty="0"/>
              <a:t>Satisfies Hansen’s third condition: </a:t>
            </a:r>
            <a:r>
              <a:rPr lang="en-GB" dirty="0"/>
              <a:t>plausible substantive rightness</a:t>
            </a:r>
          </a:p>
        </p:txBody>
      </p:sp>
    </p:spTree>
    <p:extLst>
      <p:ext uri="{BB962C8B-B14F-4D97-AF65-F5344CB8AC3E}">
        <p14:creationId xmlns:p14="http://schemas.microsoft.com/office/powerpoint/2010/main" val="142932379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7C2A54-3226-F4B1-02E4-E4EFE4B4A1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Applying the Methodology to Human Rights in China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D82EF8F-8596-C04F-DD1D-370F9247B8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11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FEE719-A43E-5804-F567-097902BB4C14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/>
              <a:t>Hansen’s advice: </a:t>
            </a:r>
            <a:r>
              <a:rPr lang="en-GB" dirty="0"/>
              <a:t>Avoid an imperious Western attitude; respect rival traditions as required by our own norms</a:t>
            </a:r>
          </a:p>
          <a:p>
            <a:r>
              <a:rPr lang="en-GB" b="1" dirty="0"/>
              <a:t>Open discourse: </a:t>
            </a:r>
            <a:r>
              <a:rPr lang="en-GB" dirty="0"/>
              <a:t>Both sides should express strong attitudes and reasoning, confronting differences in assumptions</a:t>
            </a:r>
          </a:p>
          <a:p>
            <a:r>
              <a:rPr lang="en-GB" dirty="0"/>
              <a:t>Superficial “Asian values” arguments (mere appeals to tradition) undermine moral tradition respect; deep philosophical justification is needed</a:t>
            </a:r>
          </a:p>
        </p:txBody>
      </p:sp>
    </p:spTree>
    <p:extLst>
      <p:ext uri="{BB962C8B-B14F-4D97-AF65-F5344CB8AC3E}">
        <p14:creationId xmlns:p14="http://schemas.microsoft.com/office/powerpoint/2010/main" val="405744646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532856-FEC6-9F23-1CB0-B7F4D6AC9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Limits of Comparative Justification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A8AC36A-7C83-A1FC-4862-2FC2BC966F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12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432377C-5EC7-38DA-D48F-F7682B0C8391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Comparative arguments that justify “excepting” China from human rights often fail</a:t>
            </a:r>
          </a:p>
          <a:p>
            <a:pPr lvl="1"/>
            <a:r>
              <a:rPr lang="en-GB" dirty="0"/>
              <a:t>Rights can be justified from communitarian as well as individualist assumptions (e.g., Dewey, Pettit)</a:t>
            </a:r>
          </a:p>
          <a:p>
            <a:r>
              <a:rPr lang="en-GB" b="1" dirty="0"/>
              <a:t>Normative relevance: </a:t>
            </a:r>
            <a:r>
              <a:rPr lang="en-GB" dirty="0"/>
              <a:t>Focus on background assumptions and higher norms, not just dominant attitudes</a:t>
            </a:r>
          </a:p>
          <a:p>
            <a:r>
              <a:rPr lang="en-GB" b="1" dirty="0"/>
              <a:t>Moral synthesis: </a:t>
            </a:r>
            <a:r>
              <a:rPr lang="en-GB" dirty="0"/>
              <a:t>Ongoing progress in different communities; full convergence may never occur</a:t>
            </a:r>
          </a:p>
        </p:txBody>
      </p:sp>
    </p:spTree>
    <p:extLst>
      <p:ext uri="{BB962C8B-B14F-4D97-AF65-F5344CB8AC3E}">
        <p14:creationId xmlns:p14="http://schemas.microsoft.com/office/powerpoint/2010/main" val="137936711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150F1D-EC89-77EA-A56C-D746ED7396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Logical Relationship: Hansen’s Framework, Rosemont’s Illustration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D9501B7-8944-92B9-29B6-A6B81DD88B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13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1B41C3-BB37-2993-D54D-19E84E6D63FA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/>
              <a:t>Hansen: </a:t>
            </a:r>
            <a:r>
              <a:rPr lang="en-GB" dirty="0"/>
              <a:t>Provides the meta-ethical blueprint for responsible comparative ethics</a:t>
            </a:r>
          </a:p>
          <a:p>
            <a:r>
              <a:rPr lang="en-GB" b="1" dirty="0"/>
              <a:t>Rosemont: </a:t>
            </a:r>
            <a:r>
              <a:rPr lang="en-GB" dirty="0"/>
              <a:t>Masterfully applies this blueprint, showing how Confucianism meets all three conditions for normative respect</a:t>
            </a:r>
          </a:p>
          <a:p>
            <a:r>
              <a:rPr lang="en-GB" b="1" dirty="0"/>
              <a:t>Rosemont’s work: </a:t>
            </a:r>
            <a:r>
              <a:rPr lang="en-GB" dirty="0"/>
              <a:t>Deep, critical engagement that can “mildly destabilize” our moral confidence and inspire self-reflection</a:t>
            </a:r>
          </a:p>
        </p:txBody>
      </p:sp>
    </p:spTree>
    <p:extLst>
      <p:ext uri="{BB962C8B-B14F-4D97-AF65-F5344CB8AC3E}">
        <p14:creationId xmlns:p14="http://schemas.microsoft.com/office/powerpoint/2010/main" val="214087527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701DC2-4D58-2280-F7C9-C3360AE5A6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E4863BB-06D9-31F0-0163-4ABBBDC0A0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14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47145A7-7630-0572-36EE-774D94458191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/>
              <a:t>Comparative ethics: </a:t>
            </a:r>
            <a:r>
              <a:rPr lang="en-GB" dirty="0"/>
              <a:t>A vital tool for self-reflection and intercultural understanding</a:t>
            </a:r>
          </a:p>
          <a:p>
            <a:r>
              <a:rPr lang="en-GB" b="1" dirty="0"/>
              <a:t>Hansen: </a:t>
            </a:r>
            <a:r>
              <a:rPr lang="en-GB" dirty="0"/>
              <a:t>Emphasizes conceptual rigor, coherence, and questioning assumptions</a:t>
            </a:r>
          </a:p>
          <a:p>
            <a:r>
              <a:rPr lang="en-GB" b="1" dirty="0"/>
              <a:t>Rosemont: </a:t>
            </a:r>
            <a:r>
              <a:rPr lang="en-GB" dirty="0"/>
              <a:t>Offers a living example, revealing profound differences and compelling alternatives</a:t>
            </a:r>
          </a:p>
          <a:p>
            <a:r>
              <a:rPr lang="en-GB" b="1" dirty="0"/>
              <a:t>Goal: </a:t>
            </a:r>
            <a:r>
              <a:rPr lang="en-GB" dirty="0"/>
              <a:t>Not a single universal answer, but deeper understanding, </a:t>
            </a:r>
            <a:r>
              <a:rPr lang="en-GB" dirty="0" err="1"/>
              <a:t>skepticism</a:t>
            </a:r>
            <a:r>
              <a:rPr lang="en-GB" dirty="0"/>
              <a:t>, and respect for diverse moral traditions</a:t>
            </a:r>
          </a:p>
        </p:txBody>
      </p:sp>
    </p:spTree>
    <p:extLst>
      <p:ext uri="{BB962C8B-B14F-4D97-AF65-F5344CB8AC3E}">
        <p14:creationId xmlns:p14="http://schemas.microsoft.com/office/powerpoint/2010/main" val="140382890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71AF5B-BC7F-D7B2-EE82-415006950E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Discussion Questions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6304F88-2F77-D3B4-4F9D-20AF263ADB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15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61BB015-65C2-B75A-48F9-2B61AEA21865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How does comparative ethics differ from anthropology or history?</a:t>
            </a:r>
          </a:p>
          <a:p>
            <a:r>
              <a:rPr lang="en-GB" dirty="0"/>
              <a:t>How does comparative ethics differ from anthropology or history?</a:t>
            </a:r>
          </a:p>
          <a:p>
            <a:r>
              <a:rPr lang="en-GB" dirty="0"/>
              <a:t>In what ways does Rosemont’s Confucian critique challenge Western liberalism?</a:t>
            </a:r>
          </a:p>
          <a:p>
            <a:r>
              <a:rPr lang="en-GB" dirty="0"/>
              <a:t>Can Confucianism provide a viable alternative to rights-based liberalism in the modern world?</a:t>
            </a:r>
          </a:p>
        </p:txBody>
      </p:sp>
    </p:spTree>
    <p:extLst>
      <p:ext uri="{BB962C8B-B14F-4D97-AF65-F5344CB8AC3E}">
        <p14:creationId xmlns:p14="http://schemas.microsoft.com/office/powerpoint/2010/main" val="1827537433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PVERSION" val="5"/>
  <p:tag name="TPFULLVERSION" val="5.3.1.3337"/>
  <p:tag name="PPTVERSION" val="14"/>
  <p:tag name="TPOS" val="2"/>
</p:tagLst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2.jpeg"/></Relationships>
</file>

<file path=ppt/theme/_rels/them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2.jpeg"/></Relationships>
</file>

<file path=ppt/theme/_rels/them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ppt/theme/_rels/them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5.jpeg"/></Relationships>
</file>

<file path=ppt/theme/theme1.xml><?xml version="1.0" encoding="utf-8"?>
<a:theme xmlns:a="http://schemas.openxmlformats.org/drawingml/2006/main" name="Essential">
  <a:themeElements>
    <a:clrScheme name="Essential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Essential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微软雅黑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Essential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250000"/>
              </a:schemeClr>
            </a:gs>
            <a:gs pos="35000">
              <a:schemeClr val="phClr">
                <a:tint val="47000"/>
                <a:satMod val="275000"/>
              </a:schemeClr>
            </a:gs>
            <a:gs pos="100000">
              <a:schemeClr val="phClr">
                <a:tint val="25000"/>
                <a:satMod val="300000"/>
              </a:schemeClr>
            </a:gs>
          </a:gsLst>
          <a:lin ang="16200000" scaled="1"/>
        </a:gradFill>
        <a:solidFill>
          <a:schemeClr val="phClr">
            <a:satMod val="110000"/>
          </a:schemeClr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4127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9999" dist="23000" algn="bl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19050" algn="bl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l"/>
          </a:scene3d>
          <a:sp3d prstMaterial="plastic">
            <a:bevelT w="38100" h="31750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6000"/>
              </a:schemeClr>
              <a:schemeClr val="phClr">
                <a:shade val="94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84000"/>
                <a:satMod val="110000"/>
              </a:schemeClr>
            </a:gs>
            <a:gs pos="44000">
              <a:schemeClr val="phClr">
                <a:tint val="93000"/>
                <a:satMod val="115000"/>
              </a:schemeClr>
            </a:gs>
            <a:gs pos="100000">
              <a:schemeClr val="phClr">
                <a:tint val="100000"/>
                <a:shade val="59000"/>
                <a:satMod val="120000"/>
              </a:schemeClr>
            </a:gs>
          </a:gsLst>
          <a:path path="circle">
            <a:fillToRect l="40000" t="60000" r="60000" b="4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Essential">
  <a:themeElements>
    <a:clrScheme name="Essential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Essential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微软雅黑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Essential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250000"/>
              </a:schemeClr>
            </a:gs>
            <a:gs pos="35000">
              <a:schemeClr val="phClr">
                <a:tint val="47000"/>
                <a:satMod val="275000"/>
              </a:schemeClr>
            </a:gs>
            <a:gs pos="100000">
              <a:schemeClr val="phClr">
                <a:tint val="25000"/>
                <a:satMod val="300000"/>
              </a:schemeClr>
            </a:gs>
          </a:gsLst>
          <a:lin ang="16200000" scaled="1"/>
        </a:gradFill>
        <a:solidFill>
          <a:schemeClr val="phClr">
            <a:satMod val="110000"/>
          </a:schemeClr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4127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9999" dist="23000" algn="bl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19050" algn="bl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l"/>
          </a:scene3d>
          <a:sp3d prstMaterial="plastic">
            <a:bevelT w="38100" h="31750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6000"/>
              </a:schemeClr>
              <a:schemeClr val="phClr">
                <a:shade val="94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84000"/>
                <a:satMod val="110000"/>
              </a:schemeClr>
            </a:gs>
            <a:gs pos="44000">
              <a:schemeClr val="phClr">
                <a:tint val="93000"/>
                <a:satMod val="115000"/>
              </a:schemeClr>
            </a:gs>
            <a:gs pos="100000">
              <a:schemeClr val="phClr">
                <a:tint val="100000"/>
                <a:shade val="59000"/>
                <a:satMod val="120000"/>
              </a:schemeClr>
            </a:gs>
          </a:gsLst>
          <a:path path="circle">
            <a:fillToRect l="40000" t="60000" r="60000" b="4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2_Essential">
  <a:themeElements>
    <a:clrScheme name="Essential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Essential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微软雅黑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Essential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250000"/>
              </a:schemeClr>
            </a:gs>
            <a:gs pos="35000">
              <a:schemeClr val="phClr">
                <a:tint val="47000"/>
                <a:satMod val="275000"/>
              </a:schemeClr>
            </a:gs>
            <a:gs pos="100000">
              <a:schemeClr val="phClr">
                <a:tint val="25000"/>
                <a:satMod val="300000"/>
              </a:schemeClr>
            </a:gs>
          </a:gsLst>
          <a:lin ang="16200000" scaled="1"/>
        </a:gradFill>
        <a:solidFill>
          <a:schemeClr val="phClr">
            <a:satMod val="110000"/>
          </a:schemeClr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4127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9999" dist="23000" algn="bl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19050" algn="bl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l"/>
          </a:scene3d>
          <a:sp3d prstMaterial="plastic">
            <a:bevelT w="38100" h="31750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6000"/>
              </a:schemeClr>
              <a:schemeClr val="phClr">
                <a:shade val="94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84000"/>
                <a:satMod val="110000"/>
              </a:schemeClr>
            </a:gs>
            <a:gs pos="44000">
              <a:schemeClr val="phClr">
                <a:tint val="93000"/>
                <a:satMod val="115000"/>
              </a:schemeClr>
            </a:gs>
            <a:gs pos="100000">
              <a:schemeClr val="phClr">
                <a:tint val="100000"/>
                <a:shade val="59000"/>
                <a:satMod val="120000"/>
              </a:schemeClr>
            </a:gs>
          </a:gsLst>
          <a:path path="circle">
            <a:fillToRect l="40000" t="60000" r="60000" b="4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2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Angles">
  <a:themeElements>
    <a:clrScheme name="Angles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Angles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ngles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1_Angles">
  <a:themeElements>
    <a:clrScheme name="Angles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Angles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ngles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ppt/theme/theme8.xml><?xml version="1.0" encoding="utf-8"?>
<a:theme xmlns:a="http://schemas.openxmlformats.org/drawingml/2006/main" name="Clarity">
  <a:themeElements>
    <a:clrScheme name="Clarity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larit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9.xml><?xml version="1.0" encoding="utf-8"?>
<a:theme xmlns:a="http://schemas.openxmlformats.org/drawingml/2006/main" name="Equity">
  <a:themeElements>
    <a:clrScheme name="Equity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Equity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quity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10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32136</TotalTime>
  <Words>962</Words>
  <Application>Microsoft Office PowerPoint</Application>
  <PresentationFormat>On-screen Show (4:3)</PresentationFormat>
  <Paragraphs>94</Paragraphs>
  <Slides>15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9</vt:i4>
      </vt:variant>
      <vt:variant>
        <vt:lpstr>Slide Titles</vt:lpstr>
      </vt:variant>
      <vt:variant>
        <vt:i4>15</vt:i4>
      </vt:variant>
    </vt:vector>
  </HeadingPairs>
  <TitlesOfParts>
    <vt:vector size="33" baseType="lpstr">
      <vt:lpstr>Arial</vt:lpstr>
      <vt:lpstr>Arial Black</vt:lpstr>
      <vt:lpstr>Calibri</vt:lpstr>
      <vt:lpstr>Courier New</vt:lpstr>
      <vt:lpstr>Franklin Gothic Book</vt:lpstr>
      <vt:lpstr>Franklin Gothic Medium</vt:lpstr>
      <vt:lpstr>Perpetua</vt:lpstr>
      <vt:lpstr>Wingdings</vt:lpstr>
      <vt:lpstr>Wingdings 2</vt:lpstr>
      <vt:lpstr>Essential</vt:lpstr>
      <vt:lpstr>1_Essential</vt:lpstr>
      <vt:lpstr>1_Office Theme</vt:lpstr>
      <vt:lpstr>2_Essential</vt:lpstr>
      <vt:lpstr>2_Office Theme</vt:lpstr>
      <vt:lpstr>Angles</vt:lpstr>
      <vt:lpstr>1_Angles</vt:lpstr>
      <vt:lpstr>Clarity</vt:lpstr>
      <vt:lpstr>Equity</vt:lpstr>
      <vt:lpstr>Week 9 - Comparative Ethics and Confucian Critique</vt:lpstr>
      <vt:lpstr>Introduction</vt:lpstr>
      <vt:lpstr>What is Comparative Ethics? (Hansen’s Introduction)</vt:lpstr>
      <vt:lpstr>The Challenge of Defining Morality</vt:lpstr>
      <vt:lpstr>The Normative Impact of Comparative Ethics</vt:lpstr>
      <vt:lpstr>The Role of Moral Tradition Respect</vt:lpstr>
      <vt:lpstr>Rosemont’s Confucian Critique – An Example of Normative Engagement</vt:lpstr>
      <vt:lpstr>Conceptual and Linguistic Differences</vt:lpstr>
      <vt:lpstr>Confucianism and Human Rights</vt:lpstr>
      <vt:lpstr>The Confucian Alternative</vt:lpstr>
      <vt:lpstr>Applying the Methodology to Human Rights in China</vt:lpstr>
      <vt:lpstr>The Limits of Comparative Justification</vt:lpstr>
      <vt:lpstr>The Logical Relationship: Hansen’s Framework, Rosemont’s Illustration</vt:lpstr>
      <vt:lpstr>Conclusion</vt:lpstr>
      <vt:lpstr>Discussion Questions</vt:lpstr>
    </vt:vector>
  </TitlesOfParts>
  <Company>University of Bristol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the Financial Markets</dc:title>
  <dc:creator>X Liu</dc:creator>
  <cp:lastModifiedBy>Xicheng Liu</cp:lastModifiedBy>
  <cp:revision>2142</cp:revision>
  <dcterms:created xsi:type="dcterms:W3CDTF">2014-09-10T15:36:00Z</dcterms:created>
  <dcterms:modified xsi:type="dcterms:W3CDTF">2025-10-28T23:24:24Z</dcterms:modified>
</cp:coreProperties>
</file>