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96" r:id="rId4"/>
  </p:sldMasterIdLst>
  <p:notesMasterIdLst>
    <p:notesMasterId r:id="rId24"/>
  </p:notesMasterIdLst>
  <p:sldIdLst>
    <p:sldId id="256" r:id="rId5"/>
    <p:sldId id="257" r:id="rId6"/>
    <p:sldId id="272" r:id="rId7"/>
    <p:sldId id="273" r:id="rId8"/>
    <p:sldId id="274" r:id="rId9"/>
    <p:sldId id="264" r:id="rId10"/>
    <p:sldId id="275" r:id="rId11"/>
    <p:sldId id="271" r:id="rId12"/>
    <p:sldId id="265" r:id="rId13"/>
    <p:sldId id="277" r:id="rId14"/>
    <p:sldId id="266" r:id="rId15"/>
    <p:sldId id="276" r:id="rId16"/>
    <p:sldId id="267" r:id="rId17"/>
    <p:sldId id="268" r:id="rId18"/>
    <p:sldId id="279" r:id="rId19"/>
    <p:sldId id="280" r:id="rId20"/>
    <p:sldId id="278" r:id="rId21"/>
    <p:sldId id="262" r:id="rId22"/>
    <p:sldId id="263"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C0815F-F8BC-440B-A8F5-B1B073E23611}" v="72" dt="2023-11-20T05:48:50.2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603" autoAdjust="0"/>
    <p:restoredTop sz="94646" autoAdjust="0"/>
  </p:normalViewPr>
  <p:slideViewPr>
    <p:cSldViewPr snapToGrid="0">
      <p:cViewPr varScale="1">
        <p:scale>
          <a:sx n="71" d="100"/>
          <a:sy n="71" d="100"/>
        </p:scale>
        <p:origin x="6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B4F3D5-2C3B-4B2F-9102-2967B9DCAFFB}" type="datetimeFigureOut">
              <a:rPr lang="en-GB" smtClean="0"/>
              <a:t>20/11/2023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E354E6-D619-4373-AAFB-9BF7298AB44E}" type="slidenum">
              <a:rPr lang="en-GB" smtClean="0"/>
              <a:t>‹#›</a:t>
            </a:fld>
            <a:endParaRPr lang="en-GB"/>
          </a:p>
        </p:txBody>
      </p:sp>
    </p:spTree>
    <p:extLst>
      <p:ext uri="{BB962C8B-B14F-4D97-AF65-F5344CB8AC3E}">
        <p14:creationId xmlns:p14="http://schemas.microsoft.com/office/powerpoint/2010/main" val="12289508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council</a:t>
            </a:r>
            <a:endParaRPr lang="en-GB" dirty="0"/>
          </a:p>
        </p:txBody>
      </p:sp>
      <p:sp>
        <p:nvSpPr>
          <p:cNvPr id="4" name="Slide Number Placeholder 3"/>
          <p:cNvSpPr>
            <a:spLocks noGrp="1"/>
          </p:cNvSpPr>
          <p:nvPr>
            <p:ph type="sldNum" sz="quarter" idx="5"/>
          </p:nvPr>
        </p:nvSpPr>
        <p:spPr/>
        <p:txBody>
          <a:bodyPr/>
          <a:lstStyle/>
          <a:p>
            <a:fld id="{5EE354E6-D619-4373-AAFB-9BF7298AB44E}" type="slidenum">
              <a:rPr lang="en-GB" smtClean="0"/>
              <a:t>8</a:t>
            </a:fld>
            <a:endParaRPr lang="en-GB"/>
          </a:p>
        </p:txBody>
      </p:sp>
    </p:spTree>
    <p:extLst>
      <p:ext uri="{BB962C8B-B14F-4D97-AF65-F5344CB8AC3E}">
        <p14:creationId xmlns:p14="http://schemas.microsoft.com/office/powerpoint/2010/main" val="18697045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 used to fund</a:t>
            </a:r>
            <a:endParaRPr lang="en-GB" dirty="0"/>
          </a:p>
        </p:txBody>
      </p:sp>
      <p:sp>
        <p:nvSpPr>
          <p:cNvPr id="4" name="Slide Number Placeholder 3"/>
          <p:cNvSpPr>
            <a:spLocks noGrp="1"/>
          </p:cNvSpPr>
          <p:nvPr>
            <p:ph type="sldNum" sz="quarter" idx="5"/>
          </p:nvPr>
        </p:nvSpPr>
        <p:spPr/>
        <p:txBody>
          <a:bodyPr/>
          <a:lstStyle/>
          <a:p>
            <a:fld id="{5EE354E6-D619-4373-AAFB-9BF7298AB44E}" type="slidenum">
              <a:rPr lang="en-GB" smtClean="0"/>
              <a:t>10</a:t>
            </a:fld>
            <a:endParaRPr lang="en-GB"/>
          </a:p>
        </p:txBody>
      </p:sp>
    </p:spTree>
    <p:extLst>
      <p:ext uri="{BB962C8B-B14F-4D97-AF65-F5344CB8AC3E}">
        <p14:creationId xmlns:p14="http://schemas.microsoft.com/office/powerpoint/2010/main" val="11502204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CADBD16-5BFB-4D9F-9646-C75D1B53BBB6}" type="datetimeFigureOut">
              <a:rPr lang="en-US" smtClean="0"/>
              <a:t>11/17/2023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8277347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ADBD16-5BFB-4D9F-9646-C75D1B53BBB6}" type="datetimeFigureOut">
              <a:rPr lang="en-US" smtClean="0"/>
              <a:t>11/17/2023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4916127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ADBD16-5BFB-4D9F-9646-C75D1B53BBB6}" type="datetimeFigureOut">
              <a:rPr lang="en-US" smtClean="0"/>
              <a:t>11/17/2023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4989246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ADBD16-5BFB-4D9F-9646-C75D1B53BBB6}" type="datetimeFigureOut">
              <a:rPr lang="en-US" smtClean="0"/>
              <a:t>11/17/2023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9449534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ADBD16-5BFB-4D9F-9646-C75D1B53BBB6}" type="datetimeFigureOut">
              <a:rPr lang="en-US" smtClean="0"/>
              <a:t>11/17/2023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718131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CADBD16-5BFB-4D9F-9646-C75D1B53BBB6}" type="datetimeFigureOut">
              <a:rPr lang="en-US" smtClean="0"/>
              <a:t>11/17/2023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177411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ADBD16-5BFB-4D9F-9646-C75D1B53BBB6}" type="datetimeFigureOut">
              <a:rPr lang="en-US" smtClean="0"/>
              <a:t>11/17/2023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0264953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ADBD16-5BFB-4D9F-9646-C75D1B53BBB6}" type="datetimeFigureOut">
              <a:rPr lang="en-US" smtClean="0"/>
              <a:t>11/17/2023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328408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CADBD16-5BFB-4D9F-9646-C75D1B53BBB6}" type="datetimeFigureOut">
              <a:rPr lang="en-US" smtClean="0"/>
              <a:t>11/17/2023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102691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ADBD16-5BFB-4D9F-9646-C75D1B53BBB6}" type="datetimeFigureOut">
              <a:rPr lang="en-US" smtClean="0"/>
              <a:pPr/>
              <a:t>11/17/2023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7184890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ADBD16-5BFB-4D9F-9646-C75D1B53BBB6}" type="datetimeFigureOut">
              <a:rPr lang="en-US" smtClean="0"/>
              <a:pPr/>
              <a:t>11/17/2023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0722274-0FAA-4649-AA4E-4210F4F32167}"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5221215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ADBD16-5BFB-4D9F-9646-C75D1B53BBB6}" type="datetimeFigureOut">
              <a:rPr lang="en-US" smtClean="0"/>
              <a:pPr/>
              <a:t>11/17/2023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17927511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ADBD16-5BFB-4D9F-9646-C75D1B53BBB6}" type="datetimeFigureOut">
              <a:rPr lang="en-US" smtClean="0"/>
              <a:pPr/>
              <a:t>11/17/2023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0722274-0FAA-4649-AA4E-4210F4F32167}"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917931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ADBD16-5BFB-4D9F-9646-C75D1B53BBB6}" type="datetimeFigureOut">
              <a:rPr lang="en-US" smtClean="0"/>
              <a:pPr/>
              <a:t>11/17/2023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26689125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ADBD16-5BFB-4D9F-9646-C75D1B53BBB6}" type="datetimeFigureOut">
              <a:rPr lang="en-US" smtClean="0"/>
              <a:t>11/17/2023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9002952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ADBD16-5BFB-4D9F-9646-C75D1B53BBB6}" type="datetimeFigureOut">
              <a:rPr lang="en-US" smtClean="0"/>
              <a:t>11/17/2023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121294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CADBD16-5BFB-4D9F-9646-C75D1B53BBB6}" type="datetimeFigureOut">
              <a:rPr lang="en-US" smtClean="0"/>
              <a:pPr/>
              <a:t>11/17/2023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2696110845"/>
      </p:ext>
    </p:extLst>
  </p:cSld>
  <p:clrMap bg1="lt1" tx1="dk1" bg2="lt2" tx2="dk2" accent1="accent1" accent2="accent2" accent3="accent3" accent4="accent4" accent5="accent5" accent6="accent6" hlink="hlink" folHlink="folHlink"/>
  <p:sldLayoutIdLst>
    <p:sldLayoutId id="2147484197" r:id="rId1"/>
    <p:sldLayoutId id="2147484198" r:id="rId2"/>
    <p:sldLayoutId id="2147484199" r:id="rId3"/>
    <p:sldLayoutId id="2147484200" r:id="rId4"/>
    <p:sldLayoutId id="2147484201" r:id="rId5"/>
    <p:sldLayoutId id="2147484202" r:id="rId6"/>
    <p:sldLayoutId id="2147484203" r:id="rId7"/>
    <p:sldLayoutId id="2147484204" r:id="rId8"/>
    <p:sldLayoutId id="2147484205" r:id="rId9"/>
    <p:sldLayoutId id="2147484206" r:id="rId10"/>
    <p:sldLayoutId id="2147484207" r:id="rId11"/>
    <p:sldLayoutId id="2147484208" r:id="rId12"/>
    <p:sldLayoutId id="2147484209" r:id="rId13"/>
    <p:sldLayoutId id="2147484210" r:id="rId14"/>
    <p:sldLayoutId id="2147484211" r:id="rId15"/>
    <p:sldLayoutId id="214748421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who.int/dietphysicalactivity/childhood/en/"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government/publications/childhood-obesity-a-plan-for-action-chapter-2" TargetMode="External"/><Relationship Id="rId2" Type="http://schemas.openxmlformats.org/officeDocument/2006/relationships/hyperlink" Target="https://www.gov.uk/government/publications/childhood-obesity-a-plan-for-action" TargetMode="External"/><Relationship Id="rId1" Type="http://schemas.openxmlformats.org/officeDocument/2006/relationships/slideLayout" Target="../slideLayouts/slideLayout2.xml"/><Relationship Id="rId5" Type="http://schemas.openxmlformats.org/officeDocument/2006/relationships/hyperlink" Target="https://www.gov.uk/government/publications/tackling-obesity-government-strategy/tackling-obesity-empowering-adults-and-children-to-live-healthier-lives" TargetMode="External"/><Relationship Id="rId4" Type="http://schemas.openxmlformats.org/officeDocument/2006/relationships/hyperlink" Target="https://www.gov.uk/government/consultations/advancing-our-health-prevention-in-the-2020s"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councils.coop/case-study/childhood-obesity-programme-lewisham-council/" TargetMode="External"/><Relationship Id="rId7" Type="http://schemas.openxmlformats.org/officeDocument/2006/relationships/hyperlink" Target="https://lewisham.gov.uk/myservices/socialcare/health/tackling-childhood-obesity-in-our-borough" TargetMode="External"/><Relationship Id="rId2" Type="http://schemas.openxmlformats.org/officeDocument/2006/relationships/hyperlink" Target="https://www.bbcgoodfood.com/howto/guide/childhood-obesity" TargetMode="External"/><Relationship Id="rId1" Type="http://schemas.openxmlformats.org/officeDocument/2006/relationships/slideLayout" Target="../slideLayouts/slideLayout2.xml"/><Relationship Id="rId6" Type="http://schemas.openxmlformats.org/officeDocument/2006/relationships/hyperlink" Target="https://www.bing.com/search?pglt=41&amp;q=lewisham+council+location&amp;cvid=c551dd03b85641458e0a9100ad8a2909&amp;gs_lcrp=EgZjaHJvbWUqBggAEEUYOzIGCAAQRRg7MgYIARBFGDsyBggCEEUYOzIGCAMQRRg5MgYIBBBFGDwyBggFEEUYPDIGCAYQRRg8MgYIBxBFGDwyBggIEEUYPNIBCDgxNjBqMGoxqAIAsAIA&amp;FORM=ANNTA1&amp;PC=LCTS" TargetMode="External"/><Relationship Id="rId5" Type="http://schemas.openxmlformats.org/officeDocument/2006/relationships/hyperlink" Target="https://www.gov.uk/government/publications/childhood-obesity-a-plan-for-action/childhood-obesity-a-plan-for-action" TargetMode="External"/><Relationship Id="rId4" Type="http://schemas.openxmlformats.org/officeDocument/2006/relationships/hyperlink" Target="https://digital1st.co.uk/our-work/lewisham-council/lewisham-council-logo/"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nhs.uk/live-well/healthy-weight/childrens-weight/advice-for-parents-overweight-children/" TargetMode="External"/><Relationship Id="rId2" Type="http://schemas.openxmlformats.org/officeDocument/2006/relationships/hyperlink" Target="https://www.bing.com/images/search?view=detailV2&amp;ccid=cq3WV8Uc&amp;id=4EF766CFEA387E36A796F435E17E32B92B76965E&amp;thid=OIP.cq3WV8Uc92O9QoQCHB8yJwHaHa&amp;mediaurl=https%3A%2F%2Ftheheartfoundation.org%2Fwp-content%2Fuploads%2F2018%2F02%2F18-2-9-Childhood-Obesity-3.jpg&amp;cdnurl=https%3A%2F%2Fth.bing.com%2Fth%2Fid%2FR.72add657c51cf763bd4284021c1f3227%3Frik%3DXpZ2K7kyfuE19A%26pid%3DImgRaw%26r%3D0&amp;exph=800&amp;expw=800&amp;q=circle+of+childhood+obesity+image&amp;simid=608046590921038552&amp;form=IRPRST&amp;ck=7E720FF7D1A0761320B25BE0FBFCA957&amp;selectedindex=0&amp;ajaxhist=0&amp;ajaxserp=0&amp;vt=0&amp;sim=11" TargetMode="External"/><Relationship Id="rId1" Type="http://schemas.openxmlformats.org/officeDocument/2006/relationships/slideLayout" Target="../slideLayouts/slideLayout2.xml"/><Relationship Id="rId5" Type="http://schemas.openxmlformats.org/officeDocument/2006/relationships/hyperlink" Target="https://commonslibrary.parliament.uk/research-briefings/cbp-9049/" TargetMode="External"/><Relationship Id="rId4" Type="http://schemas.openxmlformats.org/officeDocument/2006/relationships/hyperlink" Target="https://blog.vinfotech.com/social-networks/role-of-social-media-in-community-development"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ons.gov.uk/visualisations/censuspopulationchange/E09000023/" TargetMode="External"/><Relationship Id="rId2" Type="http://schemas.openxmlformats.org/officeDocument/2006/relationships/hyperlink" Target="https://www.nhs.uk/live-well/healthy-weight/childrens-weight/advice-for-parents-overweight-children/" TargetMode="External"/><Relationship Id="rId1" Type="http://schemas.openxmlformats.org/officeDocument/2006/relationships/slideLayout" Target="../slideLayouts/slideLayout2.xml"/><Relationship Id="rId5" Type="http://schemas.openxmlformats.org/officeDocument/2006/relationships/hyperlink" Target="https://www.varbes.com/demographics/england-demographics" TargetMode="External"/><Relationship Id="rId4" Type="http://schemas.openxmlformats.org/officeDocument/2006/relationships/hyperlink" Target="https://commonslibrary.parliament.uk/research-briefings/cbp-904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Title 1">
            <a:extLst>
              <a:ext uri="{FF2B5EF4-FFF2-40B4-BE49-F238E27FC236}">
                <a16:creationId xmlns:a16="http://schemas.microsoft.com/office/drawing/2014/main" id="{988A26FC-6BD0-4B55-90DC-4A8997C6B86B}"/>
              </a:ext>
            </a:extLst>
          </p:cNvPr>
          <p:cNvSpPr>
            <a:spLocks noGrp="1"/>
          </p:cNvSpPr>
          <p:nvPr>
            <p:ph type="ctrTitle"/>
          </p:nvPr>
        </p:nvSpPr>
        <p:spPr>
          <a:xfrm>
            <a:off x="4725347" y="2738740"/>
            <a:ext cx="6323653" cy="2976253"/>
          </a:xfrm>
        </p:spPr>
        <p:txBody>
          <a:bodyPr anchor="b">
            <a:normAutofit/>
          </a:bodyPr>
          <a:lstStyle/>
          <a:p>
            <a:pPr algn="r"/>
            <a:r>
              <a:rPr lang="en-US" sz="1400" dirty="0">
                <a:latin typeface="Arial" panose="020B0604020202020204" pitchFamily="34" charset="0"/>
                <a:cs typeface="Arial" panose="020B0604020202020204" pitchFamily="34" charset="0"/>
              </a:rPr>
              <a:t>c</a:t>
            </a:r>
          </a:p>
        </p:txBody>
      </p:sp>
      <p:sp>
        <p:nvSpPr>
          <p:cNvPr id="31" name="Subtitle 2">
            <a:extLst>
              <a:ext uri="{FF2B5EF4-FFF2-40B4-BE49-F238E27FC236}">
                <a16:creationId xmlns:a16="http://schemas.microsoft.com/office/drawing/2014/main" id="{27A0390F-64B3-4381-ACC0-080F409E357D}"/>
              </a:ext>
            </a:extLst>
          </p:cNvPr>
          <p:cNvSpPr>
            <a:spLocks noGrp="1"/>
          </p:cNvSpPr>
          <p:nvPr>
            <p:ph type="subTitle" idx="1"/>
          </p:nvPr>
        </p:nvSpPr>
        <p:spPr>
          <a:xfrm>
            <a:off x="2019795" y="1834401"/>
            <a:ext cx="6780810" cy="3880592"/>
          </a:xfrm>
        </p:spPr>
        <p:txBody>
          <a:bodyPr>
            <a:normAutofit/>
          </a:bodyPr>
          <a:lstStyle/>
          <a:p>
            <a:pPr algn="l"/>
            <a:r>
              <a:rPr lang="en-US" b="1" dirty="0">
                <a:solidFill>
                  <a:schemeClr val="tx1"/>
                </a:solidFill>
                <a:latin typeface="Arial" panose="020B0604020202020204" pitchFamily="34" charset="0"/>
                <a:cs typeface="Arial" panose="020B0604020202020204" pitchFamily="34" charset="0"/>
              </a:rPr>
              <a:t>Programme:         BSc Health and Social Care</a:t>
            </a:r>
          </a:p>
          <a:p>
            <a:pPr algn="l"/>
            <a:r>
              <a:rPr lang="en-US" b="1" dirty="0">
                <a:solidFill>
                  <a:schemeClr val="tx1"/>
                </a:solidFill>
                <a:latin typeface="Arial" panose="020B0604020202020204" pitchFamily="34" charset="0"/>
                <a:cs typeface="Arial" panose="020B0604020202020204" pitchFamily="34" charset="0"/>
              </a:rPr>
              <a:t>Module:                Community Care and Development</a:t>
            </a:r>
          </a:p>
          <a:p>
            <a:pPr algn="l"/>
            <a:r>
              <a:rPr lang="en-US" b="1" dirty="0">
                <a:solidFill>
                  <a:schemeClr val="tx1"/>
                </a:solidFill>
                <a:latin typeface="Arial" panose="020B0604020202020204" pitchFamily="34" charset="0"/>
                <a:cs typeface="Arial" panose="020B0604020202020204" pitchFamily="34" charset="0"/>
              </a:rPr>
              <a:t>Module:                Code BMHP6022</a:t>
            </a:r>
          </a:p>
          <a:p>
            <a:pPr algn="l"/>
            <a:r>
              <a:rPr lang="en-US" b="1" dirty="0">
                <a:solidFill>
                  <a:schemeClr val="tx1"/>
                </a:solidFill>
                <a:latin typeface="Arial" panose="020B0604020202020204" pitchFamily="34" charset="0"/>
                <a:cs typeface="Arial" panose="020B0604020202020204" pitchFamily="34" charset="0"/>
              </a:rPr>
              <a:t>Lecturer:                Jolly Nwankwo</a:t>
            </a:r>
          </a:p>
          <a:p>
            <a:pPr algn="l"/>
            <a:r>
              <a:rPr lang="en-US" b="1" dirty="0">
                <a:solidFill>
                  <a:schemeClr val="tx1"/>
                </a:solidFill>
                <a:latin typeface="Arial" panose="020B0604020202020204" pitchFamily="34" charset="0"/>
                <a:cs typeface="Arial" panose="020B0604020202020204" pitchFamily="34" charset="0"/>
              </a:rPr>
              <a:t>Assessment Title: Component 1: PP Presentation</a:t>
            </a:r>
          </a:p>
          <a:p>
            <a:endParaRPr lang="en-US" b="1" dirty="0">
              <a:solidFill>
                <a:schemeClr val="tx1"/>
              </a:solidFill>
              <a:latin typeface="Arial" panose="020B0604020202020204" pitchFamily="34" charset="0"/>
              <a:cs typeface="Arial" panose="020B0604020202020204" pitchFamily="34" charset="0"/>
            </a:endParaRPr>
          </a:p>
          <a:p>
            <a:pPr algn="l"/>
            <a:r>
              <a:rPr lang="en-US" b="1" dirty="0">
                <a:solidFill>
                  <a:schemeClr val="tx1"/>
                </a:solidFill>
                <a:latin typeface="Arial" panose="020B0604020202020204" pitchFamily="34" charset="0"/>
                <a:cs typeface="Arial" panose="020B0604020202020204" pitchFamily="34" charset="0"/>
              </a:rPr>
              <a:t>                                  </a:t>
            </a:r>
          </a:p>
          <a:p>
            <a:pPr algn="l"/>
            <a:r>
              <a:rPr lang="en-US" b="1" dirty="0">
                <a:solidFill>
                  <a:schemeClr val="tx1"/>
                </a:solidFill>
                <a:latin typeface="Arial" panose="020B0604020202020204" pitchFamily="34" charset="0"/>
                <a:cs typeface="Arial" panose="020B0604020202020204" pitchFamily="34" charset="0"/>
              </a:rPr>
              <a:t>     Student: Elizabeth Cuffie (1913507)</a:t>
            </a:r>
          </a:p>
          <a:p>
            <a:endParaRPr lang="en-US" dirty="0">
              <a:latin typeface="Arial" panose="020B0604020202020204" pitchFamily="34" charset="0"/>
              <a:cs typeface="Arial" panose="020B0604020202020204" pitchFamily="34" charset="0"/>
            </a:endParaRPr>
          </a:p>
        </p:txBody>
      </p:sp>
      <p:sp>
        <p:nvSpPr>
          <p:cNvPr id="20" name="Date Placeholder 3">
            <a:extLst>
              <a:ext uri="{FF2B5EF4-FFF2-40B4-BE49-F238E27FC236}">
                <a16:creationId xmlns:a16="http://schemas.microsoft.com/office/drawing/2014/main" id="{B4D76AD4-46EF-41EC-95E4-3825DE408BF8}"/>
              </a:ext>
            </a:extLst>
          </p:cNvPr>
          <p:cNvSpPr>
            <a:spLocks noGrp="1"/>
          </p:cNvSpPr>
          <p:nvPr>
            <p:ph type="dt" sz="half" idx="10"/>
          </p:nvPr>
        </p:nvSpPr>
        <p:spPr/>
        <p:txBody>
          <a:bodyPr>
            <a:normAutofit/>
          </a:bodyPr>
          <a:lstStyle/>
          <a:p>
            <a:pPr>
              <a:spcAft>
                <a:spcPts val="600"/>
              </a:spcAft>
            </a:pPr>
            <a:fld id="{EBCB722C-A088-4F42-845E-FEB6F44DF477}" type="datetime1">
              <a:rPr lang="en-US" smtClean="0">
                <a:effectLst>
                  <a:outerShdw blurRad="38100" dist="38100" dir="2700000" algn="tl">
                    <a:srgbClr val="000000">
                      <a:alpha val="43137"/>
                    </a:srgbClr>
                  </a:outerShdw>
                </a:effectLst>
              </a:rPr>
              <a:pPr>
                <a:spcAft>
                  <a:spcPts val="600"/>
                </a:spcAft>
              </a:pPr>
              <a:t>11/17/2023</a:t>
            </a:fld>
            <a:endParaRPr lang="en-US">
              <a:effectLst>
                <a:outerShdw blurRad="38100" dist="38100" dir="2700000" algn="tl">
                  <a:srgbClr val="000000">
                    <a:alpha val="43137"/>
                  </a:srgbClr>
                </a:outerShdw>
              </a:effectLst>
            </a:endParaRPr>
          </a:p>
        </p:txBody>
      </p:sp>
      <p:sp>
        <p:nvSpPr>
          <p:cNvPr id="22" name="Footer Placeholder 4">
            <a:extLst>
              <a:ext uri="{FF2B5EF4-FFF2-40B4-BE49-F238E27FC236}">
                <a16:creationId xmlns:a16="http://schemas.microsoft.com/office/drawing/2014/main" id="{4C66C5CF-328D-484D-9FF5-E73D0F58EC26}"/>
              </a:ext>
            </a:extLst>
          </p:cNvPr>
          <p:cNvSpPr>
            <a:spLocks noGrp="1"/>
          </p:cNvSpPr>
          <p:nvPr>
            <p:ph type="ftr" sz="quarter" idx="11"/>
          </p:nvPr>
        </p:nvSpPr>
        <p:spPr/>
        <p:txBody>
          <a:bodyPr>
            <a:normAutofit/>
          </a:bodyPr>
          <a:lstStyle/>
          <a:p>
            <a:pPr>
              <a:spcAft>
                <a:spcPts val="600"/>
              </a:spcAft>
            </a:pPr>
            <a:r>
              <a:rPr lang="en-US" dirty="0"/>
              <a:t>Sample Footer Text</a:t>
            </a:r>
          </a:p>
        </p:txBody>
      </p:sp>
      <p:sp>
        <p:nvSpPr>
          <p:cNvPr id="24" name="Slide Number Placeholder 5">
            <a:extLst>
              <a:ext uri="{FF2B5EF4-FFF2-40B4-BE49-F238E27FC236}">
                <a16:creationId xmlns:a16="http://schemas.microsoft.com/office/drawing/2014/main" id="{C08C1309-81A7-4B31-9D5C-F1D2D0AD11E7}"/>
              </a:ext>
            </a:extLst>
          </p:cNvPr>
          <p:cNvSpPr>
            <a:spLocks noGrp="1"/>
          </p:cNvSpPr>
          <p:nvPr>
            <p:ph type="sldNum" sz="quarter" idx="12"/>
          </p:nvPr>
        </p:nvSpPr>
        <p:spPr/>
        <p:txBody>
          <a:bodyPr>
            <a:normAutofit/>
          </a:bodyPr>
          <a:lstStyle/>
          <a:p>
            <a:pPr>
              <a:spcAft>
                <a:spcPts val="600"/>
              </a:spcAft>
            </a:pPr>
            <a:fld id="{1B0A0659-E443-491A-A36E-EC2EE49C5850}" type="slidenum">
              <a:rPr lang="en-US" smtClean="0"/>
              <a:pPr>
                <a:spcAft>
                  <a:spcPts val="600"/>
                </a:spcAft>
              </a:pPr>
              <a:t>1</a:t>
            </a:fld>
            <a:endParaRPr lang="en-US"/>
          </a:p>
        </p:txBody>
      </p:sp>
      <p:pic>
        <p:nvPicPr>
          <p:cNvPr id="2" name="Picture 1" descr="Text&#10;&#10;Description automatically generated">
            <a:extLst>
              <a:ext uri="{FF2B5EF4-FFF2-40B4-BE49-F238E27FC236}">
                <a16:creationId xmlns:a16="http://schemas.microsoft.com/office/drawing/2014/main" id="{121A6B9E-6A4D-4F90-C702-BEC82E24C2C3}"/>
              </a:ext>
            </a:extLst>
          </p:cNvPr>
          <p:cNvPicPr/>
          <p:nvPr/>
        </p:nvPicPr>
        <p:blipFill>
          <a:blip r:embed="rId2">
            <a:extLst>
              <a:ext uri="{28A0092B-C50C-407E-A947-70E740481C1C}">
                <a14:useLocalDpi xmlns:a14="http://schemas.microsoft.com/office/drawing/2010/main" val="0"/>
              </a:ext>
            </a:extLst>
          </a:blip>
          <a:stretch>
            <a:fillRect/>
          </a:stretch>
        </p:blipFill>
        <p:spPr>
          <a:xfrm>
            <a:off x="0" y="0"/>
            <a:ext cx="3750114" cy="1668800"/>
          </a:xfrm>
          <a:prstGeom prst="rect">
            <a:avLst/>
          </a:prstGeom>
        </p:spPr>
      </p:pic>
    </p:spTree>
    <p:extLst>
      <p:ext uri="{BB962C8B-B14F-4D97-AF65-F5344CB8AC3E}">
        <p14:creationId xmlns:p14="http://schemas.microsoft.com/office/powerpoint/2010/main" val="3606811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2DF35-5924-4FD5-AF1A-75A89C063D3E}"/>
              </a:ext>
            </a:extLst>
          </p:cNvPr>
          <p:cNvSpPr>
            <a:spLocks noGrp="1"/>
          </p:cNvSpPr>
          <p:nvPr>
            <p:ph type="title"/>
          </p:nvPr>
        </p:nvSpPr>
        <p:spPr>
          <a:xfrm>
            <a:off x="3305906" y="294455"/>
            <a:ext cx="5021629" cy="1241911"/>
          </a:xfrm>
        </p:spPr>
        <p:txBody>
          <a:bodyPr>
            <a:normAutofit/>
          </a:bodyPr>
          <a:lstStyle/>
          <a:p>
            <a:pPr>
              <a:tabLst>
                <a:tab pos="7531100" algn="l"/>
              </a:tabLst>
            </a:pPr>
            <a:r>
              <a:rPr lang="en-US" dirty="0">
                <a:solidFill>
                  <a:schemeClr val="tx1"/>
                </a:solidFill>
                <a:latin typeface="Arial" panose="020B0604020202020204" pitchFamily="34" charset="0"/>
                <a:cs typeface="Arial" panose="020B0604020202020204" pitchFamily="34" charset="0"/>
              </a:rPr>
              <a:t>         Introduction </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3AC9DD3-E566-94A9-DCF9-F281DB1787CE}"/>
              </a:ext>
            </a:extLst>
          </p:cNvPr>
          <p:cNvSpPr>
            <a:spLocks noGrp="1"/>
          </p:cNvSpPr>
          <p:nvPr>
            <p:ph idx="1"/>
          </p:nvPr>
        </p:nvSpPr>
        <p:spPr>
          <a:xfrm>
            <a:off x="3165230" y="1385047"/>
            <a:ext cx="7979359" cy="4087906"/>
          </a:xfrm>
        </p:spPr>
        <p:txBody>
          <a:bodyPr>
            <a:normAutofit/>
          </a:bodyPr>
          <a:lstStyle/>
          <a:p>
            <a:pPr marL="0" indent="0">
              <a:buNone/>
            </a:pPr>
            <a:endParaRPr lang="en-US" dirty="0"/>
          </a:p>
          <a:p>
            <a:pPr marL="0" indent="0">
              <a:buNone/>
            </a:pPr>
            <a:r>
              <a:rPr lang="en-US" b="1" dirty="0">
                <a:solidFill>
                  <a:schemeClr val="tx1"/>
                </a:solidFill>
                <a:latin typeface="Arial" panose="020B0604020202020204" pitchFamily="34" charset="0"/>
                <a:cs typeface="Arial" panose="020B0604020202020204" pitchFamily="34" charset="0"/>
              </a:rPr>
              <a:t>In this presentation I will be addressing some:</a:t>
            </a:r>
          </a:p>
          <a:p>
            <a:r>
              <a:rPr lang="en-US" b="1" dirty="0">
                <a:solidFill>
                  <a:schemeClr val="tx1"/>
                </a:solidFill>
                <a:latin typeface="Arial" panose="020B0604020202020204" pitchFamily="34" charset="0"/>
                <a:cs typeface="Arial" panose="020B0604020202020204" pitchFamily="34" charset="0"/>
              </a:rPr>
              <a:t>Health and social care needs in the London borough of Lewisham. </a:t>
            </a:r>
          </a:p>
          <a:p>
            <a:r>
              <a:rPr lang="en-US" b="1" dirty="0">
                <a:solidFill>
                  <a:schemeClr val="tx1"/>
                </a:solidFill>
                <a:latin typeface="Arial" panose="020B0604020202020204" pitchFamily="34" charset="0"/>
                <a:cs typeface="Arial" panose="020B0604020202020204" pitchFamily="34" charset="0"/>
              </a:rPr>
              <a:t>The borough is in southeast of London.</a:t>
            </a:r>
          </a:p>
          <a:p>
            <a:r>
              <a:rPr lang="en-US" b="1" dirty="0">
                <a:solidFill>
                  <a:schemeClr val="tx1"/>
                </a:solidFill>
                <a:latin typeface="Arial" panose="020B0604020202020204" pitchFamily="34" charset="0"/>
                <a:cs typeface="Arial" panose="020B0604020202020204" pitchFamily="34" charset="0"/>
              </a:rPr>
              <a:t>The population in the borough is 275,900 in 2011 </a:t>
            </a:r>
          </a:p>
          <a:p>
            <a:pPr marL="0" indent="0">
              <a:buNone/>
            </a:pPr>
            <a:r>
              <a:rPr lang="en-US" b="1" dirty="0">
                <a:solidFill>
                  <a:schemeClr val="tx1"/>
                </a:solidFill>
                <a:latin typeface="Arial" panose="020B0604020202020204" pitchFamily="34" charset="0"/>
                <a:cs typeface="Arial" panose="020B0604020202020204" pitchFamily="34" charset="0"/>
              </a:rPr>
              <a:t>     and increased to 300,600 in 2021 which is a 9.0%   </a:t>
            </a:r>
          </a:p>
          <a:p>
            <a:pPr marL="0" indent="0">
              <a:buNone/>
            </a:pPr>
            <a:r>
              <a:rPr lang="en-GB" b="1" dirty="0">
                <a:solidFill>
                  <a:schemeClr val="tx1"/>
                </a:solidFill>
                <a:latin typeface="Arial" panose="020B0604020202020204" pitchFamily="34" charset="0"/>
                <a:cs typeface="Arial" panose="020B0604020202020204" pitchFamily="34" charset="0"/>
              </a:rPr>
              <a:t>     increase. Office for National Statistics (2021).</a:t>
            </a:r>
          </a:p>
        </p:txBody>
      </p:sp>
      <p:pic>
        <p:nvPicPr>
          <p:cNvPr id="1028" name="Picture 4" descr="lewisham-council-logo - DigitalFirst">
            <a:extLst>
              <a:ext uri="{FF2B5EF4-FFF2-40B4-BE49-F238E27FC236}">
                <a16:creationId xmlns:a16="http://schemas.microsoft.com/office/drawing/2014/main" id="{4E5B7BC8-F9FF-8E66-AC29-583EC100FA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3165231" cy="209256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Map">
            <a:extLst>
              <a:ext uri="{FF2B5EF4-FFF2-40B4-BE49-F238E27FC236}">
                <a16:creationId xmlns:a16="http://schemas.microsoft.com/office/drawing/2014/main" id="{4E7E4F2F-38D5-8054-9450-9F1E3948F9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1851" y="2217821"/>
            <a:ext cx="2641525" cy="25476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19794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3D882-E52D-CD84-5E66-4EE71A85C382}"/>
              </a:ext>
            </a:extLst>
          </p:cNvPr>
          <p:cNvSpPr>
            <a:spLocks noGrp="1"/>
          </p:cNvSpPr>
          <p:nvPr>
            <p:ph type="title"/>
          </p:nvPr>
        </p:nvSpPr>
        <p:spPr/>
        <p:txBody>
          <a:bodyPr>
            <a:normAutofit/>
          </a:bodyPr>
          <a:lstStyle/>
          <a:p>
            <a:r>
              <a:rPr lang="en-US" b="1" dirty="0">
                <a:solidFill>
                  <a:schemeClr val="tx1"/>
                </a:solidFill>
                <a:latin typeface="Arial" panose="020B0604020202020204" pitchFamily="34" charset="0"/>
                <a:cs typeface="Arial" panose="020B0604020202020204" pitchFamily="34" charset="0"/>
              </a:rPr>
              <a:t>Demographic by Ethnicity in Lewisham Borough</a:t>
            </a:r>
            <a:endParaRPr lang="en-GB"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62B0A48-ED59-D35E-1E62-2D0B64C0A1C4}"/>
              </a:ext>
            </a:extLst>
          </p:cNvPr>
          <p:cNvSpPr>
            <a:spLocks noGrp="1"/>
          </p:cNvSpPr>
          <p:nvPr>
            <p:ph idx="1"/>
          </p:nvPr>
        </p:nvSpPr>
        <p:spPr>
          <a:xfrm>
            <a:off x="677334" y="1930400"/>
            <a:ext cx="8596668" cy="4110962"/>
          </a:xfrm>
        </p:spPr>
        <p:txBody>
          <a:bodyPr/>
          <a:lstStyle/>
          <a:p>
            <a:r>
              <a:rPr lang="en-US" dirty="0">
                <a:latin typeface="Arial" panose="020B0604020202020204" pitchFamily="34" charset="0"/>
                <a:cs typeface="Arial" panose="020B0604020202020204" pitchFamily="34" charset="0"/>
              </a:rPr>
              <a:t>According to the latest census 2021, Lewisham population mostly white which is (51.5%). The remaining 48.5% is none white minority.</a:t>
            </a:r>
          </a:p>
          <a:p>
            <a:r>
              <a:rPr lang="en-US" dirty="0">
                <a:latin typeface="Arial" panose="020B0604020202020204" pitchFamily="34" charset="0"/>
                <a:cs typeface="Arial" panose="020B0604020202020204" pitchFamily="34" charset="0"/>
              </a:rPr>
              <a:t>The most minority group in Lewisham is black people which made up of 26.8% of the population.</a:t>
            </a: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AF07F45-EEDA-66EA-A74C-0712308574A9}"/>
              </a:ext>
            </a:extLst>
          </p:cNvPr>
          <p:cNvSpPr txBox="1"/>
          <p:nvPr/>
        </p:nvSpPr>
        <p:spPr>
          <a:xfrm>
            <a:off x="859206" y="3763811"/>
            <a:ext cx="5029201" cy="2585323"/>
          </a:xfrm>
          <a:prstGeom prst="rect">
            <a:avLst/>
          </a:prstGeom>
          <a:noFill/>
        </p:spPr>
        <p:txBody>
          <a:bodyPr wrap="square">
            <a:spAutoFit/>
          </a:bodyPr>
          <a:lstStyle/>
          <a:p>
            <a:pPr algn="l"/>
            <a:r>
              <a:rPr lang="en-US" b="1" i="0" dirty="0">
                <a:effectLst/>
                <a:latin typeface="Arial" panose="020B0604020202020204" pitchFamily="34" charset="0"/>
                <a:cs typeface="Arial" panose="020B0604020202020204" pitchFamily="34" charset="0"/>
              </a:rPr>
              <a:t>Population by race in Lewisham, 2021 census</a:t>
            </a:r>
          </a:p>
          <a:p>
            <a:pPr algn="l">
              <a:buFont typeface="Arial" panose="020B0604020202020204" pitchFamily="34" charset="0"/>
              <a:buChar char="•"/>
            </a:pPr>
            <a:r>
              <a:rPr lang="en-US" b="1" i="0" dirty="0">
                <a:solidFill>
                  <a:srgbClr val="000000"/>
                </a:solidFill>
                <a:effectLst/>
                <a:latin typeface="Arial" panose="020B0604020202020204" pitchFamily="34" charset="0"/>
                <a:cs typeface="Arial" panose="020B0604020202020204" pitchFamily="34" charset="0"/>
              </a:rPr>
              <a:t>White </a:t>
            </a:r>
            <a:r>
              <a:rPr lang="en-US" b="0" i="0" dirty="0">
                <a:solidFill>
                  <a:srgbClr val="000000"/>
                </a:solidFill>
                <a:effectLst/>
                <a:latin typeface="Arial" panose="020B0604020202020204" pitchFamily="34" charset="0"/>
                <a:cs typeface="Arial" panose="020B0604020202020204" pitchFamily="34" charset="0"/>
              </a:rPr>
              <a:t>- 154,749 people or 51.5%</a:t>
            </a:r>
          </a:p>
          <a:p>
            <a:pPr algn="l">
              <a:buFont typeface="Arial" panose="020B0604020202020204" pitchFamily="34" charset="0"/>
              <a:buChar char="•"/>
            </a:pPr>
            <a:r>
              <a:rPr lang="en-US" b="1" i="0" dirty="0">
                <a:solidFill>
                  <a:srgbClr val="000000"/>
                </a:solidFill>
                <a:effectLst/>
                <a:latin typeface="Arial" panose="020B0604020202020204" pitchFamily="34" charset="0"/>
                <a:cs typeface="Arial" panose="020B0604020202020204" pitchFamily="34" charset="0"/>
              </a:rPr>
              <a:t>Black </a:t>
            </a:r>
            <a:r>
              <a:rPr lang="en-US" b="0" i="0" dirty="0">
                <a:solidFill>
                  <a:srgbClr val="000000"/>
                </a:solidFill>
                <a:effectLst/>
                <a:latin typeface="Arial" panose="020B0604020202020204" pitchFamily="34" charset="0"/>
                <a:cs typeface="Arial" panose="020B0604020202020204" pitchFamily="34" charset="0"/>
              </a:rPr>
              <a:t>- 80,473 people or 26.8%</a:t>
            </a:r>
          </a:p>
          <a:p>
            <a:pPr algn="l">
              <a:buFont typeface="Arial" panose="020B0604020202020204" pitchFamily="34" charset="0"/>
              <a:buChar char="•"/>
            </a:pPr>
            <a:r>
              <a:rPr lang="en-US" b="1" i="0" dirty="0">
                <a:solidFill>
                  <a:srgbClr val="000000"/>
                </a:solidFill>
                <a:effectLst/>
                <a:latin typeface="Arial" panose="020B0604020202020204" pitchFamily="34" charset="0"/>
                <a:cs typeface="Arial" panose="020B0604020202020204" pitchFamily="34" charset="0"/>
              </a:rPr>
              <a:t>Asian </a:t>
            </a:r>
            <a:r>
              <a:rPr lang="en-US" b="0" i="0" dirty="0">
                <a:solidFill>
                  <a:srgbClr val="000000"/>
                </a:solidFill>
                <a:effectLst/>
                <a:latin typeface="Arial" panose="020B0604020202020204" pitchFamily="34" charset="0"/>
                <a:cs typeface="Arial" panose="020B0604020202020204" pitchFamily="34" charset="0"/>
              </a:rPr>
              <a:t>- 26,927 people or 9.0%</a:t>
            </a:r>
          </a:p>
          <a:p>
            <a:pPr algn="l">
              <a:buFont typeface="Arial" panose="020B0604020202020204" pitchFamily="34" charset="0"/>
              <a:buChar char="•"/>
            </a:pPr>
            <a:r>
              <a:rPr lang="en-US" b="1" i="0" dirty="0">
                <a:solidFill>
                  <a:srgbClr val="000000"/>
                </a:solidFill>
                <a:effectLst/>
                <a:latin typeface="Arial" panose="020B0604020202020204" pitchFamily="34" charset="0"/>
                <a:cs typeface="Arial" panose="020B0604020202020204" pitchFamily="34" charset="0"/>
              </a:rPr>
              <a:t>Mixed </a:t>
            </a:r>
            <a:r>
              <a:rPr lang="en-US" b="0" i="0" dirty="0">
                <a:solidFill>
                  <a:srgbClr val="000000"/>
                </a:solidFill>
                <a:effectLst/>
                <a:latin typeface="Arial" panose="020B0604020202020204" pitchFamily="34" charset="0"/>
                <a:cs typeface="Arial" panose="020B0604020202020204" pitchFamily="34" charset="0"/>
              </a:rPr>
              <a:t>- 24,253 people or 8.1%</a:t>
            </a:r>
          </a:p>
          <a:p>
            <a:pPr algn="l">
              <a:buFont typeface="Arial" panose="020B0604020202020204" pitchFamily="34" charset="0"/>
              <a:buChar char="•"/>
            </a:pPr>
            <a:r>
              <a:rPr lang="en-US" b="1" i="0" dirty="0">
                <a:solidFill>
                  <a:srgbClr val="000000"/>
                </a:solidFill>
                <a:effectLst/>
                <a:latin typeface="Arial" panose="020B0604020202020204" pitchFamily="34" charset="0"/>
                <a:cs typeface="Arial" panose="020B0604020202020204" pitchFamily="34" charset="0"/>
              </a:rPr>
              <a:t>Other </a:t>
            </a:r>
            <a:r>
              <a:rPr lang="en-US" b="0" i="0" dirty="0">
                <a:solidFill>
                  <a:srgbClr val="000000"/>
                </a:solidFill>
                <a:effectLst/>
                <a:latin typeface="Arial" panose="020B0604020202020204" pitchFamily="34" charset="0"/>
                <a:cs typeface="Arial" panose="020B0604020202020204" pitchFamily="34" charset="0"/>
              </a:rPr>
              <a:t>- 14,151 people or 4.7%   </a:t>
            </a:r>
            <a:r>
              <a:rPr lang="en-US" b="1" i="0" dirty="0">
                <a:solidFill>
                  <a:srgbClr val="000000"/>
                </a:solidFill>
                <a:effectLst/>
                <a:latin typeface="Arial" panose="020B0604020202020204" pitchFamily="34" charset="0"/>
                <a:cs typeface="Arial" panose="020B0604020202020204" pitchFamily="34" charset="0"/>
              </a:rPr>
              <a:t>(Varbes 2023).</a:t>
            </a:r>
          </a:p>
          <a:p>
            <a:pPr algn="l"/>
            <a:r>
              <a:rPr lang="en-US" b="0" i="0" dirty="0">
                <a:solidFill>
                  <a:srgbClr val="000000"/>
                </a:solidFill>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292061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55EFC-D17E-9E4A-8136-6B136A4B7953}"/>
              </a:ext>
            </a:extLst>
          </p:cNvPr>
          <p:cNvSpPr>
            <a:spLocks noGrp="1"/>
          </p:cNvSpPr>
          <p:nvPr>
            <p:ph type="title"/>
          </p:nvPr>
        </p:nvSpPr>
        <p:spPr/>
        <p:txBody>
          <a:bodyPr/>
          <a:lstStyle/>
          <a:p>
            <a:r>
              <a:rPr lang="en-US" b="1" dirty="0">
                <a:solidFill>
                  <a:schemeClr val="tx1"/>
                </a:solidFill>
                <a:latin typeface="Arial" panose="020B0604020202020204" pitchFamily="34" charset="0"/>
                <a:cs typeface="Arial" panose="020B0604020202020204" pitchFamily="34" charset="0"/>
              </a:rPr>
              <a:t>Demographics by age and gender in Lewisham </a:t>
            </a:r>
            <a:endParaRPr lang="en-GB"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92DDE56-849C-BA6F-4033-ECA7635D9436}"/>
              </a:ext>
            </a:extLst>
          </p:cNvPr>
          <p:cNvSpPr>
            <a:spLocks noGrp="1"/>
          </p:cNvSpPr>
          <p:nvPr>
            <p:ph idx="1"/>
          </p:nvPr>
        </p:nvSpPr>
        <p:spPr/>
        <p:txBody>
          <a:bodyPr>
            <a:normAutofit/>
          </a:bodyPr>
          <a:lstStyle/>
          <a:p>
            <a:r>
              <a:rPr lang="en-US" dirty="0">
                <a:latin typeface="Arial" panose="020B0604020202020204" pitchFamily="34" charset="0"/>
                <a:cs typeface="Arial" panose="020B0604020202020204" pitchFamily="34" charset="0"/>
              </a:rPr>
              <a:t>The census mid year population published by ONS in2019; Male in Lewisham was 47.5% of 299,810 and female was 52.5% of the total</a:t>
            </a:r>
          </a:p>
          <a:p>
            <a:r>
              <a:rPr lang="en-US" dirty="0">
                <a:latin typeface="Arial" panose="020B0604020202020204" pitchFamily="34" charset="0"/>
                <a:cs typeface="Arial" panose="020B0604020202020204" pitchFamily="34" charset="0"/>
              </a:rPr>
              <a:t>According to ONS people over the age of 18 in Lewisham is 245,302</a:t>
            </a:r>
          </a:p>
          <a:p>
            <a:r>
              <a:rPr lang="en-US" dirty="0">
                <a:latin typeface="Arial" panose="020B0604020202020204" pitchFamily="34" charset="0"/>
                <a:cs typeface="Arial" panose="020B0604020202020204" pitchFamily="34" charset="0"/>
              </a:rPr>
              <a:t>The age structure shows that people under the age of 16is 18.2 over 65 is 9.6 and working age is 72.2</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56597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1BA91-E2A0-2B3B-C1EB-19C6693BA97E}"/>
              </a:ext>
            </a:extLst>
          </p:cNvPr>
          <p:cNvSpPr>
            <a:spLocks noGrp="1"/>
          </p:cNvSpPr>
          <p:nvPr>
            <p:ph type="title"/>
          </p:nvPr>
        </p:nvSpPr>
        <p:spPr>
          <a:xfrm>
            <a:off x="677334" y="201706"/>
            <a:ext cx="8596668" cy="645459"/>
          </a:xfrm>
        </p:spPr>
        <p:txBody>
          <a:bodyPr>
            <a:normAutofit/>
          </a:bodyPr>
          <a:lstStyle/>
          <a:p>
            <a:r>
              <a:rPr lang="en-US" b="1" dirty="0">
                <a:solidFill>
                  <a:schemeClr val="tx1"/>
                </a:solidFill>
                <a:latin typeface="Arial" panose="020B0604020202020204" pitchFamily="34" charset="0"/>
                <a:cs typeface="Arial" panose="020B0604020202020204" pitchFamily="34" charset="0"/>
              </a:rPr>
              <a:t>Demographic by Religion in Lewisham</a:t>
            </a:r>
            <a:endParaRPr lang="en-GB"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7B2D3B5-73C0-3671-B244-214F9C313B3F}"/>
              </a:ext>
            </a:extLst>
          </p:cNvPr>
          <p:cNvSpPr>
            <a:spLocks noGrp="1"/>
          </p:cNvSpPr>
          <p:nvPr>
            <p:ph idx="1"/>
          </p:nvPr>
        </p:nvSpPr>
        <p:spPr>
          <a:xfrm>
            <a:off x="677334" y="1008529"/>
            <a:ext cx="8596668" cy="5647765"/>
          </a:xfrm>
        </p:spPr>
        <p:txBody>
          <a:bodyPr/>
          <a:lstStyle/>
          <a:p>
            <a:pPr algn="l"/>
            <a:endParaRPr lang="en-US" b="1" i="0" dirty="0">
              <a:effectLst/>
              <a:latin typeface="-apple-system"/>
            </a:endParaRPr>
          </a:p>
          <a:p>
            <a:pPr algn="l"/>
            <a:r>
              <a:rPr lang="en-US" i="0" dirty="0">
                <a:solidFill>
                  <a:schemeClr val="tx1"/>
                </a:solidFill>
                <a:effectLst/>
                <a:latin typeface="Arial" panose="020B0604020202020204" pitchFamily="34" charset="0"/>
                <a:cs typeface="Arial" panose="020B0604020202020204" pitchFamily="34" charset="0"/>
              </a:rPr>
              <a:t>According to Census 2021, The most numerous religious group in Lewisham is others which is 45.5% of the population. Below is a table showing religious groups in Lewisham: </a:t>
            </a:r>
            <a:r>
              <a:rPr lang="en-US" b="1" i="0" dirty="0">
                <a:solidFill>
                  <a:schemeClr val="tx1"/>
                </a:solidFill>
                <a:effectLst/>
                <a:latin typeface="Arial" panose="020B0604020202020204" pitchFamily="34" charset="0"/>
                <a:cs typeface="Arial" panose="020B0604020202020204" pitchFamily="34" charset="0"/>
              </a:rPr>
              <a:t>varbes (2023)</a:t>
            </a:r>
          </a:p>
          <a:p>
            <a:pPr marL="0" indent="0" algn="l">
              <a:buNone/>
            </a:pPr>
            <a:endParaRPr lang="en-US" i="0" dirty="0">
              <a:effectLst/>
              <a:latin typeface="Arial" panose="020B0604020202020204" pitchFamily="34" charset="0"/>
              <a:cs typeface="Arial" panose="020B0604020202020204" pitchFamily="34" charset="0"/>
            </a:endParaRPr>
          </a:p>
          <a:p>
            <a:r>
              <a:rPr lang="en-US" b="1" i="0" dirty="0">
                <a:effectLst/>
                <a:latin typeface="Arial" panose="020B0604020202020204" pitchFamily="34" charset="0"/>
                <a:cs typeface="Arial" panose="020B0604020202020204" pitchFamily="34" charset="0"/>
              </a:rPr>
              <a:t>Religious groups in Lewisham, 2021 census</a:t>
            </a:r>
          </a:p>
          <a:p>
            <a:pPr algn="l">
              <a:buFont typeface="Arial" panose="020B0604020202020204" pitchFamily="34" charset="0"/>
              <a:buChar char="•"/>
            </a:pPr>
            <a:r>
              <a:rPr lang="en-US" b="1" i="0" dirty="0">
                <a:solidFill>
                  <a:srgbClr val="000000"/>
                </a:solidFill>
                <a:effectLst/>
                <a:latin typeface="Arial" panose="020B0604020202020204" pitchFamily="34" charset="0"/>
                <a:cs typeface="Arial" panose="020B0604020202020204" pitchFamily="34" charset="0"/>
              </a:rPr>
              <a:t>Christian </a:t>
            </a:r>
            <a:r>
              <a:rPr lang="en-US" b="0" i="0" dirty="0">
                <a:solidFill>
                  <a:srgbClr val="000000"/>
                </a:solidFill>
                <a:effectLst/>
                <a:latin typeface="Arial" panose="020B0604020202020204" pitchFamily="34" charset="0"/>
                <a:cs typeface="Arial" panose="020B0604020202020204" pitchFamily="34" charset="0"/>
              </a:rPr>
              <a:t>- 131,706 people or 43.8%</a:t>
            </a:r>
          </a:p>
          <a:p>
            <a:pPr algn="l">
              <a:buFont typeface="Arial" panose="020B0604020202020204" pitchFamily="34" charset="0"/>
              <a:buChar char="•"/>
            </a:pPr>
            <a:r>
              <a:rPr lang="en-US" b="1" i="0" dirty="0">
                <a:solidFill>
                  <a:srgbClr val="000000"/>
                </a:solidFill>
                <a:effectLst/>
                <a:latin typeface="Arial" panose="020B0604020202020204" pitchFamily="34" charset="0"/>
                <a:cs typeface="Arial" panose="020B0604020202020204" pitchFamily="34" charset="0"/>
              </a:rPr>
              <a:t>Buddhist </a:t>
            </a:r>
            <a:r>
              <a:rPr lang="en-US" b="0" i="0" dirty="0">
                <a:solidFill>
                  <a:srgbClr val="000000"/>
                </a:solidFill>
                <a:effectLst/>
                <a:latin typeface="Arial" panose="020B0604020202020204" pitchFamily="34" charset="0"/>
                <a:cs typeface="Arial" panose="020B0604020202020204" pitchFamily="34" charset="0"/>
              </a:rPr>
              <a:t>- 3,270 people or 1.1%</a:t>
            </a:r>
          </a:p>
          <a:p>
            <a:pPr algn="l">
              <a:buFont typeface="Arial" panose="020B0604020202020204" pitchFamily="34" charset="0"/>
              <a:buChar char="•"/>
            </a:pPr>
            <a:r>
              <a:rPr lang="en-US" b="1" i="0" dirty="0">
                <a:solidFill>
                  <a:srgbClr val="000000"/>
                </a:solidFill>
                <a:effectLst/>
                <a:latin typeface="Arial" panose="020B0604020202020204" pitchFamily="34" charset="0"/>
                <a:cs typeface="Arial" panose="020B0604020202020204" pitchFamily="34" charset="0"/>
              </a:rPr>
              <a:t>Hindu </a:t>
            </a:r>
            <a:r>
              <a:rPr lang="en-US" b="0" i="0" dirty="0">
                <a:solidFill>
                  <a:srgbClr val="000000"/>
                </a:solidFill>
                <a:effectLst/>
                <a:latin typeface="Arial" panose="020B0604020202020204" pitchFamily="34" charset="0"/>
                <a:cs typeface="Arial" panose="020B0604020202020204" pitchFamily="34" charset="0"/>
              </a:rPr>
              <a:t>- 6,459 people or 2.1%</a:t>
            </a:r>
          </a:p>
          <a:p>
            <a:pPr algn="l">
              <a:buFont typeface="Arial" panose="020B0604020202020204" pitchFamily="34" charset="0"/>
              <a:buChar char="•"/>
            </a:pPr>
            <a:r>
              <a:rPr lang="en-US" b="1" i="0" dirty="0">
                <a:solidFill>
                  <a:srgbClr val="000000"/>
                </a:solidFill>
                <a:effectLst/>
                <a:latin typeface="Arial" panose="020B0604020202020204" pitchFamily="34" charset="0"/>
                <a:cs typeface="Arial" panose="020B0604020202020204" pitchFamily="34" charset="0"/>
              </a:rPr>
              <a:t>Jewish </a:t>
            </a:r>
            <a:r>
              <a:rPr lang="en-US" b="0" i="0" dirty="0">
                <a:solidFill>
                  <a:srgbClr val="000000"/>
                </a:solidFill>
                <a:effectLst/>
                <a:latin typeface="Arial" panose="020B0604020202020204" pitchFamily="34" charset="0"/>
                <a:cs typeface="Arial" panose="020B0604020202020204" pitchFamily="34" charset="0"/>
              </a:rPr>
              <a:t>- 826 people or 0.3%</a:t>
            </a:r>
          </a:p>
          <a:p>
            <a:pPr algn="l">
              <a:buFont typeface="Arial" panose="020B0604020202020204" pitchFamily="34" charset="0"/>
              <a:buChar char="•"/>
            </a:pPr>
            <a:r>
              <a:rPr lang="en-US" b="1" i="0" dirty="0">
                <a:solidFill>
                  <a:srgbClr val="000000"/>
                </a:solidFill>
                <a:effectLst/>
                <a:latin typeface="Arial" panose="020B0604020202020204" pitchFamily="34" charset="0"/>
                <a:cs typeface="Arial" panose="020B0604020202020204" pitchFamily="34" charset="0"/>
              </a:rPr>
              <a:t>Muslim </a:t>
            </a:r>
            <a:r>
              <a:rPr lang="en-US" b="0" i="0" dirty="0">
                <a:solidFill>
                  <a:srgbClr val="000000"/>
                </a:solidFill>
                <a:effectLst/>
                <a:latin typeface="Arial" panose="020B0604020202020204" pitchFamily="34" charset="0"/>
                <a:cs typeface="Arial" panose="020B0604020202020204" pitchFamily="34" charset="0"/>
              </a:rPr>
              <a:t>- 22,264 people or 7.4%</a:t>
            </a:r>
          </a:p>
          <a:p>
            <a:pPr algn="l">
              <a:buFont typeface="Arial" panose="020B0604020202020204" pitchFamily="34" charset="0"/>
              <a:buChar char="•"/>
            </a:pPr>
            <a:r>
              <a:rPr lang="en-US" b="1" i="0" dirty="0">
                <a:solidFill>
                  <a:srgbClr val="000000"/>
                </a:solidFill>
                <a:effectLst/>
                <a:latin typeface="Arial" panose="020B0604020202020204" pitchFamily="34" charset="0"/>
                <a:cs typeface="Arial" panose="020B0604020202020204" pitchFamily="34" charset="0"/>
              </a:rPr>
              <a:t>Sikh </a:t>
            </a:r>
            <a:r>
              <a:rPr lang="en-US" b="0" i="0" dirty="0">
                <a:solidFill>
                  <a:srgbClr val="000000"/>
                </a:solidFill>
                <a:effectLst/>
                <a:latin typeface="Arial" panose="020B0604020202020204" pitchFamily="34" charset="0"/>
                <a:cs typeface="Arial" panose="020B0604020202020204" pitchFamily="34" charset="0"/>
              </a:rPr>
              <a:t>- 720 people or 0.2%</a:t>
            </a:r>
          </a:p>
          <a:p>
            <a:pPr algn="l">
              <a:buFont typeface="Arial" panose="020B0604020202020204" pitchFamily="34" charset="0"/>
              <a:buChar char="•"/>
            </a:pPr>
            <a:r>
              <a:rPr lang="en-US" b="1" i="0" dirty="0">
                <a:solidFill>
                  <a:srgbClr val="000000"/>
                </a:solidFill>
                <a:effectLst/>
                <a:latin typeface="Arial" panose="020B0604020202020204" pitchFamily="34" charset="0"/>
                <a:cs typeface="Arial" panose="020B0604020202020204" pitchFamily="34" charset="0"/>
              </a:rPr>
              <a:t>Other </a:t>
            </a:r>
            <a:r>
              <a:rPr lang="en-US" b="0" i="0" dirty="0">
                <a:solidFill>
                  <a:srgbClr val="000000"/>
                </a:solidFill>
                <a:effectLst/>
                <a:latin typeface="Arial" panose="020B0604020202020204" pitchFamily="34" charset="0"/>
                <a:cs typeface="Arial" panose="020B0604020202020204" pitchFamily="34" charset="0"/>
              </a:rPr>
              <a:t>- 135,308 people or 45.0%</a:t>
            </a:r>
          </a:p>
          <a:p>
            <a:endParaRPr lang="en-GB" dirty="0"/>
          </a:p>
        </p:txBody>
      </p:sp>
    </p:spTree>
    <p:extLst>
      <p:ext uri="{BB962C8B-B14F-4D97-AF65-F5344CB8AC3E}">
        <p14:creationId xmlns:p14="http://schemas.microsoft.com/office/powerpoint/2010/main" val="22446389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A40EC-EAE2-0B39-EC7D-B0D06F38330B}"/>
              </a:ext>
            </a:extLst>
          </p:cNvPr>
          <p:cNvSpPr>
            <a:spLocks noGrp="1"/>
          </p:cNvSpPr>
          <p:nvPr>
            <p:ph type="title"/>
          </p:nvPr>
        </p:nvSpPr>
        <p:spPr/>
        <p:txBody>
          <a:bodyPr>
            <a:normAutofit/>
          </a:bodyPr>
          <a:lstStyle/>
          <a:p>
            <a:r>
              <a:rPr lang="en-US" b="1" dirty="0">
                <a:solidFill>
                  <a:schemeClr val="tx1"/>
                </a:solidFill>
                <a:latin typeface="Arial" panose="020B0604020202020204" pitchFamily="34" charset="0"/>
                <a:cs typeface="Arial" panose="020B0604020202020204" pitchFamily="34" charset="0"/>
              </a:rPr>
              <a:t>Health and Social Care Needs</a:t>
            </a:r>
            <a:endParaRPr lang="en-GB"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292DAEB-0788-E4E3-0C95-1156CF455A9D}"/>
              </a:ext>
            </a:extLst>
          </p:cNvPr>
          <p:cNvSpPr>
            <a:spLocks noGrp="1"/>
          </p:cNvSpPr>
          <p:nvPr>
            <p:ph idx="1"/>
          </p:nvPr>
        </p:nvSpPr>
        <p:spPr>
          <a:xfrm>
            <a:off x="677334" y="1930400"/>
            <a:ext cx="8596668" cy="4110962"/>
          </a:xfrm>
        </p:spPr>
        <p:txBody>
          <a:bodyPr>
            <a:normAutofit/>
          </a:bodyPr>
          <a:lstStyle/>
          <a:p>
            <a:pPr marL="0" indent="0">
              <a:buNone/>
            </a:pPr>
            <a:r>
              <a:rPr lang="en-US" sz="1800" dirty="0">
                <a:solidFill>
                  <a:schemeClr val="tx1"/>
                </a:solidFill>
                <a:latin typeface="Arial" panose="020B0604020202020204" pitchFamily="34" charset="0"/>
                <a:cs typeface="Arial" panose="020B0604020202020204" pitchFamily="34" charset="0"/>
              </a:rPr>
              <a:t>  </a:t>
            </a:r>
            <a:r>
              <a:rPr lang="en-US" dirty="0">
                <a:solidFill>
                  <a:schemeClr val="tx1"/>
                </a:solidFill>
                <a:latin typeface="Arial" panose="020B0604020202020204" pitchFamily="34" charset="0"/>
                <a:cs typeface="Arial" panose="020B0604020202020204" pitchFamily="34" charset="0"/>
              </a:rPr>
              <a:t>Some of the Health and Social care needs in the Lewisham</a:t>
            </a:r>
          </a:p>
          <a:p>
            <a:pPr marL="0" indent="0">
              <a:buNone/>
            </a:pPr>
            <a:r>
              <a:rPr lang="en-US" dirty="0">
                <a:solidFill>
                  <a:schemeClr val="tx1"/>
                </a:solidFill>
                <a:latin typeface="Arial" panose="020B0604020202020204" pitchFamily="34" charset="0"/>
                <a:cs typeface="Arial" panose="020B0604020202020204" pitchFamily="34" charset="0"/>
              </a:rPr>
              <a:t>  Community are:  </a:t>
            </a:r>
          </a:p>
          <a:p>
            <a:r>
              <a:rPr lang="en-US" dirty="0">
                <a:solidFill>
                  <a:schemeClr val="tx1"/>
                </a:solidFill>
                <a:latin typeface="Arial" panose="020B0604020202020204" pitchFamily="34" charset="0"/>
                <a:cs typeface="Arial" panose="020B0604020202020204" pitchFamily="34" charset="0"/>
              </a:rPr>
              <a:t> Adult Social Care: </a:t>
            </a:r>
          </a:p>
          <a:p>
            <a:pPr marL="0" indent="0">
              <a:buNone/>
            </a:pPr>
            <a:r>
              <a:rPr lang="en-US" dirty="0">
                <a:solidFill>
                  <a:schemeClr val="tx1"/>
                </a:solidFill>
                <a:latin typeface="Arial" panose="020B0604020202020204" pitchFamily="34" charset="0"/>
                <a:cs typeface="Arial" panose="020B0604020202020204" pitchFamily="34" charset="0"/>
              </a:rPr>
              <a:t>      1.Keeping Vulnerable adults safe</a:t>
            </a:r>
          </a:p>
          <a:p>
            <a:pPr marL="0" indent="0">
              <a:buNone/>
            </a:pPr>
            <a:r>
              <a:rPr lang="en-US" dirty="0">
                <a:solidFill>
                  <a:schemeClr val="tx1"/>
                </a:solidFill>
                <a:latin typeface="Arial" panose="020B0604020202020204" pitchFamily="34" charset="0"/>
                <a:cs typeface="Arial" panose="020B0604020202020204" pitchFamily="34" charset="0"/>
              </a:rPr>
              <a:t>      2.Care in your home and when you move</a:t>
            </a:r>
          </a:p>
          <a:p>
            <a:r>
              <a:rPr lang="en-US" dirty="0">
                <a:solidFill>
                  <a:schemeClr val="tx1"/>
                </a:solidFill>
                <a:latin typeface="Arial" panose="020B0604020202020204" pitchFamily="34" charset="0"/>
                <a:cs typeface="Arial" panose="020B0604020202020204" pitchFamily="34" charset="0"/>
              </a:rPr>
              <a:t> Health and wellbeing:   </a:t>
            </a:r>
          </a:p>
          <a:p>
            <a:pPr marL="0" indent="0">
              <a:buNone/>
            </a:pPr>
            <a:r>
              <a:rPr lang="en-US" dirty="0">
                <a:solidFill>
                  <a:schemeClr val="tx1"/>
                </a:solidFill>
                <a:latin typeface="Arial" panose="020B0604020202020204" pitchFamily="34" charset="0"/>
                <a:cs typeface="Arial" panose="020B0604020202020204" pitchFamily="34" charset="0"/>
              </a:rPr>
              <a:t>      1.Food justice action plan               </a:t>
            </a:r>
          </a:p>
          <a:p>
            <a:pPr marL="0" indent="0">
              <a:buNone/>
            </a:pPr>
            <a:r>
              <a:rPr lang="en-US" dirty="0">
                <a:solidFill>
                  <a:schemeClr val="tx1"/>
                </a:solidFill>
                <a:latin typeface="Arial" panose="020B0604020202020204" pitchFamily="34" charset="0"/>
                <a:cs typeface="Arial" panose="020B0604020202020204" pitchFamily="34" charset="0"/>
              </a:rPr>
              <a:t>      2.Tackling childhood Obesity in the borough. </a:t>
            </a:r>
            <a:r>
              <a:rPr lang="en-US" b="1" dirty="0">
                <a:solidFill>
                  <a:schemeClr val="tx1"/>
                </a:solidFill>
                <a:latin typeface="Arial" panose="020B0604020202020204" pitchFamily="34" charset="0"/>
                <a:cs typeface="Arial" panose="020B0604020202020204" pitchFamily="34" charset="0"/>
              </a:rPr>
              <a:t>GOV.UK (2023).</a:t>
            </a:r>
          </a:p>
          <a:p>
            <a:pPr marL="0" indent="0">
              <a:buNone/>
            </a:pPr>
            <a:r>
              <a:rPr lang="en-US" dirty="0">
                <a:solidFill>
                  <a:schemeClr val="tx1"/>
                </a:solidFill>
                <a:latin typeface="Arial" panose="020B0604020202020204" pitchFamily="34" charset="0"/>
                <a:cs typeface="Arial" panose="020B0604020202020204" pitchFamily="34" charset="0"/>
              </a:rPr>
              <a:t>In this presentation I will be focusing on : </a:t>
            </a:r>
            <a:r>
              <a:rPr lang="en-US" b="1" dirty="0">
                <a:solidFill>
                  <a:schemeClr val="tx1"/>
                </a:solidFill>
                <a:latin typeface="Arial" panose="020B0604020202020204" pitchFamily="34" charset="0"/>
                <a:cs typeface="Arial" panose="020B0604020202020204" pitchFamily="34" charset="0"/>
              </a:rPr>
              <a:t>‘Tackling Childhood Obesity’</a:t>
            </a:r>
            <a:endParaRPr lang="en-GB" b="1" dirty="0"/>
          </a:p>
        </p:txBody>
      </p:sp>
    </p:spTree>
    <p:extLst>
      <p:ext uri="{BB962C8B-B14F-4D97-AF65-F5344CB8AC3E}">
        <p14:creationId xmlns:p14="http://schemas.microsoft.com/office/powerpoint/2010/main" val="38175469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5EDA0-175A-4E79-A23F-09A33D5AEAC7}"/>
              </a:ext>
            </a:extLst>
          </p:cNvPr>
          <p:cNvSpPr>
            <a:spLocks noGrp="1"/>
          </p:cNvSpPr>
          <p:nvPr>
            <p:ph type="title"/>
          </p:nvPr>
        </p:nvSpPr>
        <p:spPr>
          <a:xfrm>
            <a:off x="677334" y="609600"/>
            <a:ext cx="8596668" cy="1320800"/>
          </a:xfrm>
        </p:spPr>
        <p:txBody>
          <a:bodyPr anchor="t">
            <a:normAutofit/>
          </a:bodyPr>
          <a:lstStyle/>
          <a:p>
            <a:r>
              <a:rPr lang="en-US" dirty="0"/>
              <a:t>        </a:t>
            </a:r>
            <a:r>
              <a:rPr lang="en-US" b="1" dirty="0">
                <a:solidFill>
                  <a:schemeClr val="tx1"/>
                </a:solidFill>
                <a:latin typeface="Arial" panose="020B0604020202020204" pitchFamily="34" charset="0"/>
                <a:cs typeface="Arial" panose="020B0604020202020204" pitchFamily="34" charset="0"/>
              </a:rPr>
              <a:t>What is Childhood Obesity</a:t>
            </a:r>
            <a:endParaRPr lang="en-GB"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C32631F-205B-5676-A386-7232FDAF6E03}"/>
              </a:ext>
            </a:extLst>
          </p:cNvPr>
          <p:cNvSpPr>
            <a:spLocks noGrp="1"/>
          </p:cNvSpPr>
          <p:nvPr>
            <p:ph idx="1"/>
          </p:nvPr>
        </p:nvSpPr>
        <p:spPr>
          <a:xfrm>
            <a:off x="4044462" y="1544085"/>
            <a:ext cx="6893169" cy="3383516"/>
          </a:xfrm>
        </p:spPr>
        <p:txBody>
          <a:bodyPr>
            <a:normAutofit/>
          </a:bodyPr>
          <a:lstStyle/>
          <a:p>
            <a:pPr>
              <a:lnSpc>
                <a:spcPct val="90000"/>
              </a:lnSpc>
            </a:pPr>
            <a:r>
              <a:rPr lang="en-US" b="0" i="0" dirty="0">
                <a:effectLst/>
                <a:latin typeface="Arial" panose="020B0604020202020204" pitchFamily="34" charset="0"/>
                <a:cs typeface="Arial" panose="020B0604020202020204" pitchFamily="34" charset="0"/>
              </a:rPr>
              <a:t>Child obesity is occasionally mentioned to as a modern-day epidemic. This is </a:t>
            </a:r>
            <a:r>
              <a:rPr lang="en-US" dirty="0">
                <a:latin typeface="Arial" panose="020B0604020202020204" pitchFamily="34" charset="0"/>
                <a:cs typeface="Arial" panose="020B0604020202020204" pitchFamily="34" charset="0"/>
              </a:rPr>
              <a:t>calmly </a:t>
            </a:r>
            <a:r>
              <a:rPr lang="en-US" b="0" i="0" dirty="0">
                <a:effectLst/>
                <a:latin typeface="Arial" panose="020B0604020202020204" pitchFamily="34" charset="0"/>
                <a:cs typeface="Arial" panose="020B0604020202020204" pitchFamily="34" charset="0"/>
              </a:rPr>
              <a:t>given that it's now considered by the </a:t>
            </a:r>
            <a:r>
              <a:rPr lang="en-US" b="1" i="0" u="sng"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World Health </a:t>
            </a:r>
            <a:r>
              <a:rPr lang="en-US" b="1" i="0" u="sng" dirty="0" err="1">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Organisation</a:t>
            </a:r>
            <a:r>
              <a:rPr lang="en-US" b="1" i="0" dirty="0">
                <a:effectLst/>
                <a:latin typeface="Arial" panose="020B0604020202020204" pitchFamily="34" charset="0"/>
                <a:cs typeface="Arial" panose="020B0604020202020204" pitchFamily="34" charset="0"/>
              </a:rPr>
              <a:t> </a:t>
            </a:r>
            <a:r>
              <a:rPr lang="en-US" b="0" i="0" dirty="0">
                <a:effectLst/>
                <a:latin typeface="Arial" panose="020B0604020202020204" pitchFamily="34" charset="0"/>
                <a:cs typeface="Arial" panose="020B0604020202020204" pitchFamily="34" charset="0"/>
              </a:rPr>
              <a:t>(WHO) to be one of the most significant global public health challenges of the 21st century.</a:t>
            </a:r>
          </a:p>
          <a:p>
            <a:pPr>
              <a:lnSpc>
                <a:spcPct val="90000"/>
              </a:lnSpc>
            </a:pPr>
            <a:r>
              <a:rPr lang="en-US" dirty="0">
                <a:latin typeface="Arial" panose="020B0604020202020204" pitchFamily="34" charset="0"/>
                <a:cs typeface="Arial" panose="020B0604020202020204" pitchFamily="34" charset="0"/>
              </a:rPr>
              <a:t>Obesity in children can be describe as when the child’s body max index is above 95</a:t>
            </a:r>
            <a:r>
              <a:rPr lang="en-US" baseline="30000" dirty="0">
                <a:latin typeface="Arial" panose="020B0604020202020204" pitchFamily="34" charset="0"/>
                <a:cs typeface="Arial" panose="020B0604020202020204" pitchFamily="34" charset="0"/>
              </a:rPr>
              <a:t>th</a:t>
            </a:r>
            <a:r>
              <a:rPr lang="en-US" dirty="0">
                <a:latin typeface="Arial" panose="020B0604020202020204" pitchFamily="34" charset="0"/>
                <a:cs typeface="Arial" panose="020B0604020202020204" pitchFamily="34" charset="0"/>
              </a:rPr>
              <a:t> aggregate on the chart of a child’s growth. The measurement considers the height, age, and sex. </a:t>
            </a:r>
            <a:r>
              <a:rPr lang="en-US" b="1" dirty="0">
                <a:latin typeface="Arial" panose="020B0604020202020204" pitchFamily="34" charset="0"/>
                <a:cs typeface="Arial" panose="020B0604020202020204" pitchFamily="34" charset="0"/>
              </a:rPr>
              <a:t>(BBC Good Food 2023).</a:t>
            </a:r>
          </a:p>
          <a:p>
            <a:pPr>
              <a:lnSpc>
                <a:spcPct val="90000"/>
              </a:lnSpc>
            </a:pPr>
            <a:endParaRPr lang="en-US" b="1" dirty="0">
              <a:latin typeface="Arial" panose="020B0604020202020204" pitchFamily="34" charset="0"/>
              <a:cs typeface="Arial" panose="020B0604020202020204" pitchFamily="34" charset="0"/>
            </a:endParaRPr>
          </a:p>
          <a:p>
            <a:pPr>
              <a:lnSpc>
                <a:spcPct val="90000"/>
              </a:lnSpc>
            </a:pPr>
            <a:r>
              <a:rPr lang="en-US" b="1" dirty="0">
                <a:solidFill>
                  <a:schemeClr val="tx1"/>
                </a:solidFill>
                <a:latin typeface="Arial" panose="020B0604020202020204" pitchFamily="34" charset="0"/>
                <a:cs typeface="Arial" panose="020B0604020202020204" pitchFamily="34" charset="0"/>
              </a:rPr>
              <a:t>Image from the heart foundation(5 years age).</a:t>
            </a:r>
            <a:endParaRPr lang="en-GB" b="1" dirty="0">
              <a:solidFill>
                <a:schemeClr val="tx1"/>
              </a:solidFill>
              <a:latin typeface="Arial" panose="020B0604020202020204" pitchFamily="34" charset="0"/>
              <a:cs typeface="Arial" panose="020B0604020202020204" pitchFamily="34" charset="0"/>
            </a:endParaRPr>
          </a:p>
        </p:txBody>
      </p:sp>
      <p:pic>
        <p:nvPicPr>
          <p:cNvPr id="1028" name="Picture 4" descr="Childhood Obesity - The Heart Foundation">
            <a:extLst>
              <a:ext uri="{FF2B5EF4-FFF2-40B4-BE49-F238E27FC236}">
                <a16:creationId xmlns:a16="http://schemas.microsoft.com/office/drawing/2014/main" id="{75B08462-96AF-BCE0-E94D-8F8D85B2B4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230924"/>
            <a:ext cx="4431323" cy="3886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9594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001AE-B982-373D-331D-6C850692968F}"/>
              </a:ext>
            </a:extLst>
          </p:cNvPr>
          <p:cNvSpPr>
            <a:spLocks noGrp="1"/>
          </p:cNvSpPr>
          <p:nvPr>
            <p:ph type="title"/>
          </p:nvPr>
        </p:nvSpPr>
        <p:spPr/>
        <p:txBody>
          <a:bodyPr/>
          <a:lstStyle/>
          <a:p>
            <a:r>
              <a:rPr lang="en-US" b="1" dirty="0">
                <a:solidFill>
                  <a:schemeClr val="tx1"/>
                </a:solidFill>
              </a:rPr>
              <a:t>The Aim of the community</a:t>
            </a:r>
            <a:endParaRPr lang="en-GB" b="1" dirty="0">
              <a:solidFill>
                <a:schemeClr val="tx1"/>
              </a:solidFill>
            </a:endParaRPr>
          </a:p>
        </p:txBody>
      </p:sp>
      <p:sp>
        <p:nvSpPr>
          <p:cNvPr id="3" name="Content Placeholder 2">
            <a:extLst>
              <a:ext uri="{FF2B5EF4-FFF2-40B4-BE49-F238E27FC236}">
                <a16:creationId xmlns:a16="http://schemas.microsoft.com/office/drawing/2014/main" id="{3E0FDDB0-F226-8F7C-CCA6-A489567D5E07}"/>
              </a:ext>
            </a:extLst>
          </p:cNvPr>
          <p:cNvSpPr>
            <a:spLocks noGrp="1"/>
          </p:cNvSpPr>
          <p:nvPr>
            <p:ph idx="1"/>
          </p:nvPr>
        </p:nvSpPr>
        <p:spPr>
          <a:xfrm>
            <a:off x="677334" y="2487705"/>
            <a:ext cx="8596668" cy="3553657"/>
          </a:xfrm>
        </p:spPr>
        <p:txBody>
          <a:bodyPr/>
          <a:lstStyle/>
          <a:p>
            <a:r>
              <a:rPr lang="en-US" i="0" dirty="0">
                <a:solidFill>
                  <a:schemeClr val="tx1"/>
                </a:solidFill>
                <a:effectLst/>
                <a:latin typeface="Arial" panose="020B0604020202020204" pitchFamily="34" charset="0"/>
                <a:cs typeface="Arial" panose="020B0604020202020204" pitchFamily="34" charset="0"/>
              </a:rPr>
              <a:t>Lewisham’s focus is for childhood obesity to be half by 2030 through the  Whole community’s  systems Approach to Obesity: so that the environment we are living in can be changed by making the easiest choice to be the healthier options for  children and families. The council is one of five who receive funding to tackle childhood obesity in 2019.  </a:t>
            </a:r>
            <a:r>
              <a:rPr lang="en-US" dirty="0">
                <a:solidFill>
                  <a:schemeClr val="tx1"/>
                </a:solidFill>
                <a:latin typeface="Arial" panose="020B0604020202020204" pitchFamily="34" charset="0"/>
                <a:cs typeface="Arial" panose="020B0604020202020204" pitchFamily="34" charset="0"/>
              </a:rPr>
              <a:t>The council is aim at restricting advertising for products that are high in</a:t>
            </a:r>
            <a:r>
              <a:rPr lang="en-US" b="1" dirty="0">
                <a:solidFill>
                  <a:srgbClr val="52575C"/>
                </a:solidFill>
                <a:latin typeface="Arial" panose="020B0604020202020204" pitchFamily="34" charset="0"/>
                <a:cs typeface="Arial" panose="020B0604020202020204" pitchFamily="34" charset="0"/>
              </a:rPr>
              <a:t> fats, sugar and salts. </a:t>
            </a:r>
            <a:r>
              <a:rPr lang="en-US" b="1" dirty="0">
                <a:solidFill>
                  <a:schemeClr val="tx1"/>
                </a:solidFill>
                <a:latin typeface="Arial" panose="020B0604020202020204" pitchFamily="34" charset="0"/>
                <a:cs typeface="Arial" panose="020B0604020202020204" pitchFamily="34" charset="0"/>
              </a:rPr>
              <a:t>Cooperative council’s innovative network (2023).</a:t>
            </a:r>
          </a:p>
          <a:p>
            <a:r>
              <a:rPr lang="en-US" b="1" dirty="0">
                <a:solidFill>
                  <a:schemeClr val="tx1"/>
                </a:solidFill>
                <a:latin typeface="Arial" panose="020B0604020202020204" pitchFamily="34" charset="0"/>
                <a:cs typeface="Arial" panose="020B0604020202020204" pitchFamily="34" charset="0"/>
              </a:rPr>
              <a:t>Nutrition and recipe book for black, African and Caribbean families; perception</a:t>
            </a:r>
            <a:endParaRPr lang="en-GB"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313394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9303B-8315-AA9D-C669-04074C7E72FC}"/>
              </a:ext>
            </a:extLst>
          </p:cNvPr>
          <p:cNvSpPr>
            <a:spLocks noGrp="1"/>
          </p:cNvSpPr>
          <p:nvPr>
            <p:ph type="title"/>
          </p:nvPr>
        </p:nvSpPr>
        <p:spPr>
          <a:xfrm>
            <a:off x="677334" y="188259"/>
            <a:ext cx="8596668" cy="1102659"/>
          </a:xfrm>
        </p:spPr>
        <p:txBody>
          <a:bodyPr>
            <a:noAutofit/>
          </a:bodyPr>
          <a:lstStyle/>
          <a:p>
            <a:r>
              <a:rPr lang="en-US" b="1" dirty="0">
                <a:solidFill>
                  <a:schemeClr val="tx1"/>
                </a:solidFill>
                <a:latin typeface="Arial" panose="020B0604020202020204" pitchFamily="34" charset="0"/>
                <a:cs typeface="Arial" panose="020B0604020202020204" pitchFamily="34" charset="0"/>
              </a:rPr>
              <a:t>How childhood obesity can be tackled in Lewisham </a:t>
            </a:r>
            <a:endParaRPr lang="en-GB"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F39BA90-F3AF-E7F7-DFDC-14A08E75B55A}"/>
              </a:ext>
            </a:extLst>
          </p:cNvPr>
          <p:cNvSpPr>
            <a:spLocks noGrp="1"/>
          </p:cNvSpPr>
          <p:nvPr>
            <p:ph idx="1"/>
          </p:nvPr>
        </p:nvSpPr>
        <p:spPr>
          <a:xfrm>
            <a:off x="677334" y="1411941"/>
            <a:ext cx="8596668" cy="5446059"/>
          </a:xfrm>
        </p:spPr>
        <p:txBody>
          <a:bodyPr/>
          <a:lstStyle/>
          <a:p>
            <a:r>
              <a:rPr lang="en-US" b="1" dirty="0">
                <a:latin typeface="Arial" panose="020B0604020202020204" pitchFamily="34" charset="0"/>
                <a:cs typeface="Arial" panose="020B0604020202020204" pitchFamily="34" charset="0"/>
              </a:rPr>
              <a:t>According to Lewisham council (2023),</a:t>
            </a:r>
            <a:r>
              <a:rPr lang="en-US" dirty="0">
                <a:latin typeface="Arial" panose="020B0604020202020204" pitchFamily="34" charset="0"/>
                <a:cs typeface="Arial" panose="020B0604020202020204" pitchFamily="34" charset="0"/>
              </a:rPr>
              <a:t>There was a backed scheme funding; in 2019 to 2022, this was a funding of £300,000 given to Lewisham council to support them on tackling childhood obesity. The funding was from the department of Health and Social Care and the local government Association been in charge with support from Public health England</a:t>
            </a:r>
            <a:r>
              <a:rPr lang="en-US" dirty="0">
                <a:solidFill>
                  <a:srgbClr val="3A3A3A"/>
                </a:solidFill>
                <a:latin typeface="Arial" panose="020B0604020202020204" pitchFamily="34" charset="0"/>
                <a:cs typeface="Arial" panose="020B0604020202020204" pitchFamily="34" charset="0"/>
              </a:rPr>
              <a:t>. Childhood obesity can be tackled by:</a:t>
            </a:r>
          </a:p>
          <a:p>
            <a:r>
              <a:rPr lang="en-US" b="1" dirty="0">
                <a:solidFill>
                  <a:srgbClr val="3A3A3A"/>
                </a:solidFill>
                <a:latin typeface="Arial" panose="020B0604020202020204" pitchFamily="34" charset="0"/>
                <a:cs typeface="Arial" panose="020B0604020202020204" pitchFamily="34" charset="0"/>
              </a:rPr>
              <a:t>Products that are high in fats and sugars are restricted by (HFSS) advertising</a:t>
            </a:r>
          </a:p>
          <a:p>
            <a:pPr algn="l">
              <a:buFont typeface="Arial" panose="020B0604020202020204" pitchFamily="34" charset="0"/>
              <a:buChar char="•"/>
            </a:pPr>
            <a:r>
              <a:rPr lang="en-US" b="1" dirty="0">
                <a:solidFill>
                  <a:srgbClr val="3A3A3A"/>
                </a:solidFill>
                <a:latin typeface="Arial" panose="020B0604020202020204" pitchFamily="34" charset="0"/>
                <a:cs typeface="Arial" panose="020B0604020202020204" pitchFamily="34" charset="0"/>
              </a:rPr>
              <a:t>Tackle the space for </a:t>
            </a:r>
            <a:r>
              <a:rPr lang="en-US" b="1" i="0" dirty="0">
                <a:solidFill>
                  <a:srgbClr val="3A3A3A"/>
                </a:solidFill>
                <a:effectLst/>
                <a:latin typeface="Arial" panose="020B0604020202020204" pitchFamily="34" charset="0"/>
                <a:cs typeface="Arial" panose="020B0604020202020204" pitchFamily="34" charset="0"/>
              </a:rPr>
              <a:t>outdoor advertising only for co-produced health promoting advertisements.</a:t>
            </a:r>
          </a:p>
          <a:p>
            <a:r>
              <a:rPr lang="en-US" b="1" i="0" dirty="0">
                <a:solidFill>
                  <a:srgbClr val="3A3A3A"/>
                </a:solidFill>
                <a:effectLst/>
                <a:latin typeface="Arial" panose="020B0604020202020204" pitchFamily="34" charset="0"/>
                <a:cs typeface="Arial" panose="020B0604020202020204" pitchFamily="34" charset="0"/>
              </a:rPr>
              <a:t>voluntary advertising restrictions were introduced all over the borough through contracts with main advertising estate owners working </a:t>
            </a:r>
            <a:r>
              <a:rPr lang="en-US" b="1" dirty="0">
                <a:solidFill>
                  <a:srgbClr val="3A3A3A"/>
                </a:solidFill>
                <a:latin typeface="Arial" panose="020B0604020202020204" pitchFamily="34" charset="0"/>
                <a:cs typeface="Arial" panose="020B0604020202020204" pitchFamily="34" charset="0"/>
              </a:rPr>
              <a:t>together</a:t>
            </a:r>
            <a:r>
              <a:rPr lang="en-US" b="1" i="0" dirty="0">
                <a:solidFill>
                  <a:srgbClr val="3A3A3A"/>
                </a:solidFill>
                <a:effectLst/>
                <a:latin typeface="Arial" panose="020B0604020202020204" pitchFamily="34" charset="0"/>
                <a:cs typeface="Arial" panose="020B0604020202020204" pitchFamily="34" charset="0"/>
              </a:rPr>
              <a:t> with outsmart , they represent advertising companies, JCDecaux they are the outdoor advertising company.</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55714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30822-2E98-210D-19CD-B96DA1BE54DB}"/>
              </a:ext>
            </a:extLst>
          </p:cNvPr>
          <p:cNvSpPr>
            <a:spLocks noGrp="1"/>
          </p:cNvSpPr>
          <p:nvPr>
            <p:ph type="title"/>
          </p:nvPr>
        </p:nvSpPr>
        <p:spPr>
          <a:xfrm>
            <a:off x="677334" y="161366"/>
            <a:ext cx="8596668" cy="1385046"/>
          </a:xfrm>
        </p:spPr>
        <p:txBody>
          <a:bodyPr>
            <a:normAutofit/>
          </a:bodyPr>
          <a:lstStyle/>
          <a:p>
            <a:r>
              <a:rPr lang="en-US" b="1" dirty="0">
                <a:solidFill>
                  <a:schemeClr val="tx1"/>
                </a:solidFill>
                <a:latin typeface="Arial" panose="020B0604020202020204" pitchFamily="34" charset="0"/>
                <a:cs typeface="Arial" panose="020B0604020202020204" pitchFamily="34" charset="0"/>
              </a:rPr>
              <a:t>Principles that support the community development plan</a:t>
            </a:r>
            <a:endParaRPr lang="en-GB"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D63107B-3BCA-2501-8969-3ADD3D95B31C}"/>
              </a:ext>
            </a:extLst>
          </p:cNvPr>
          <p:cNvSpPr>
            <a:spLocks noGrp="1"/>
          </p:cNvSpPr>
          <p:nvPr>
            <p:ph idx="1"/>
          </p:nvPr>
        </p:nvSpPr>
        <p:spPr>
          <a:xfrm>
            <a:off x="677334" y="1748119"/>
            <a:ext cx="8596668" cy="5109882"/>
          </a:xfrm>
        </p:spPr>
        <p:txBody>
          <a:bodyPr>
            <a:normAutofit lnSpcReduction="10000"/>
          </a:bodyPr>
          <a:lstStyle/>
          <a:p>
            <a:pPr marL="0" indent="0">
              <a:buNone/>
            </a:pPr>
            <a:r>
              <a:rPr lang="en-US" dirty="0">
                <a:solidFill>
                  <a:srgbClr val="0B0C0C"/>
                </a:solidFill>
                <a:latin typeface="Arial" panose="020B0604020202020204" pitchFamily="34" charset="0"/>
                <a:cs typeface="Arial" panose="020B0604020202020204" pitchFamily="34" charset="0"/>
              </a:rPr>
              <a:t>Nowadays , almost a third of the children between the age of 2 to 15 are overweight or obese, and the younger generation are also becoming obese at an early age and will remain obese for  sometime. Some of the principles that will be introduce to ensure obesity is reduced is:</a:t>
            </a:r>
          </a:p>
          <a:p>
            <a:r>
              <a:rPr lang="en-US" dirty="0">
                <a:solidFill>
                  <a:srgbClr val="0B0C0C"/>
                </a:solidFill>
                <a:latin typeface="Arial" panose="020B0604020202020204" pitchFamily="34" charset="0"/>
                <a:cs typeface="Arial" panose="020B0604020202020204" pitchFamily="34" charset="0"/>
              </a:rPr>
              <a:t>Introducing a soft drink industry levy across the UK , the proceeds will be used to fund programs that will encourage physical activities which will reduce obesity.</a:t>
            </a:r>
          </a:p>
          <a:p>
            <a:r>
              <a:rPr lang="en-US" dirty="0">
                <a:solidFill>
                  <a:srgbClr val="0B0C0C"/>
                </a:solidFill>
                <a:latin typeface="Arial" panose="020B0604020202020204" pitchFamily="34" charset="0"/>
                <a:cs typeface="Arial" panose="020B0604020202020204" pitchFamily="34" charset="0"/>
              </a:rPr>
              <a:t>Taking out 20% of sugar in products;  it is evidence based that changes made to products size is a victorious way of improving diet.</a:t>
            </a:r>
          </a:p>
          <a:p>
            <a:r>
              <a:rPr lang="en-US" dirty="0">
                <a:solidFill>
                  <a:srgbClr val="0B0C0C"/>
                </a:solidFill>
                <a:latin typeface="Arial" panose="020B0604020202020204" pitchFamily="34" charset="0"/>
                <a:cs typeface="Arial" panose="020B0604020202020204" pitchFamily="34" charset="0"/>
              </a:rPr>
              <a:t>Supporting innovation to help business to make their products healthier, and also to inspire the future generation of revolution in science and technology to permit industry to make healthier.</a:t>
            </a:r>
          </a:p>
          <a:p>
            <a:r>
              <a:rPr lang="en-US" dirty="0">
                <a:solidFill>
                  <a:srgbClr val="0B0C0C"/>
                </a:solidFill>
                <a:latin typeface="Arial" panose="020B0604020202020204" pitchFamily="34" charset="0"/>
                <a:cs typeface="Arial" panose="020B0604020202020204" pitchFamily="34" charset="0"/>
              </a:rPr>
              <a:t>Provide support with the cost of healthy food to those who needs it most; a scheme called healthy start where in they will give out food vouchers to low-income families.</a:t>
            </a:r>
          </a:p>
          <a:p>
            <a:pPr marL="0" indent="0">
              <a:buNone/>
            </a:pPr>
            <a:r>
              <a:rPr lang="en-US" b="1" dirty="0">
                <a:solidFill>
                  <a:srgbClr val="0B0C0C"/>
                </a:solidFill>
                <a:latin typeface="Arial" panose="020B0604020202020204" pitchFamily="34" charset="0"/>
                <a:cs typeface="Arial" panose="020B0604020202020204" pitchFamily="34" charset="0"/>
              </a:rPr>
              <a:t>GOV.UK (</a:t>
            </a:r>
            <a:r>
              <a:rPr lang="en-US" b="1" dirty="0" err="1">
                <a:solidFill>
                  <a:srgbClr val="0B0C0C"/>
                </a:solidFill>
                <a:latin typeface="Arial" panose="020B0604020202020204" pitchFamily="34" charset="0"/>
                <a:cs typeface="Arial" panose="020B0604020202020204" pitchFamily="34" charset="0"/>
              </a:rPr>
              <a:t>nd</a:t>
            </a:r>
            <a:r>
              <a:rPr lang="en-US" b="1" dirty="0">
                <a:solidFill>
                  <a:srgbClr val="0B0C0C"/>
                </a:solidFill>
                <a:latin typeface="Arial" panose="020B0604020202020204" pitchFamily="34" charset="0"/>
                <a:cs typeface="Arial" panose="020B0604020202020204" pitchFamily="34" charset="0"/>
              </a:rPr>
              <a:t>).</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847547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3ED11-3577-649D-9713-48CFFD0B3E08}"/>
              </a:ext>
            </a:extLst>
          </p:cNvPr>
          <p:cNvSpPr>
            <a:spLocks noGrp="1"/>
          </p:cNvSpPr>
          <p:nvPr>
            <p:ph type="title"/>
          </p:nvPr>
        </p:nvSpPr>
        <p:spPr/>
        <p:txBody>
          <a:bodyPr>
            <a:noAutofit/>
          </a:bodyPr>
          <a:lstStyle/>
          <a:p>
            <a:r>
              <a:rPr lang="en-US" b="1" dirty="0">
                <a:solidFill>
                  <a:schemeClr val="tx1"/>
                </a:solidFill>
                <a:latin typeface="Arial" panose="020B0604020202020204" pitchFamily="34" charset="0"/>
                <a:cs typeface="Arial" panose="020B0604020202020204" pitchFamily="34" charset="0"/>
              </a:rPr>
              <a:t>Stake holders in the community that are involve in tackling childhood obesity</a:t>
            </a:r>
            <a:endParaRPr lang="en-GB"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5F82BC1-C125-A8BB-527A-17CEC6F93BB2}"/>
              </a:ext>
            </a:extLst>
          </p:cNvPr>
          <p:cNvSpPr>
            <a:spLocks noGrp="1"/>
          </p:cNvSpPr>
          <p:nvPr>
            <p:ph idx="1"/>
          </p:nvPr>
        </p:nvSpPr>
        <p:spPr>
          <a:xfrm>
            <a:off x="677334" y="2702859"/>
            <a:ext cx="8596668" cy="2904565"/>
          </a:xfrm>
        </p:spPr>
        <p:txBody>
          <a:bodyPr>
            <a:normAutofit lnSpcReduction="10000"/>
          </a:bodyPr>
          <a:lstStyle/>
          <a:p>
            <a:pPr marL="0" indent="0">
              <a:buNone/>
            </a:pPr>
            <a:r>
              <a:rPr lang="en-US" dirty="0">
                <a:solidFill>
                  <a:schemeClr val="tx1"/>
                </a:solidFill>
                <a:latin typeface="Arial" panose="020B0604020202020204" pitchFamily="34" charset="0"/>
                <a:cs typeface="Arial" panose="020B0604020202020204" pitchFamily="34" charset="0"/>
              </a:rPr>
              <a:t>  From Lewisham Council website (2023).</a:t>
            </a:r>
          </a:p>
          <a:p>
            <a:r>
              <a:rPr lang="en-US" dirty="0">
                <a:solidFill>
                  <a:schemeClr val="tx1"/>
                </a:solidFill>
                <a:latin typeface="Arial" panose="020B0604020202020204" pitchFamily="34" charset="0"/>
                <a:cs typeface="Arial" panose="020B0604020202020204" pitchFamily="34" charset="0"/>
              </a:rPr>
              <a:t>Some of the stakeholders involved in tackling childhood obesity in Lewisham borough are: </a:t>
            </a:r>
          </a:p>
          <a:p>
            <a:r>
              <a:rPr lang="en-US" dirty="0">
                <a:solidFill>
                  <a:schemeClr val="tx1"/>
                </a:solidFill>
                <a:latin typeface="Arial" panose="020B0604020202020204" pitchFamily="34" charset="0"/>
                <a:cs typeface="Arial" panose="020B0604020202020204" pitchFamily="34" charset="0"/>
              </a:rPr>
              <a:t>schools, </a:t>
            </a:r>
          </a:p>
          <a:p>
            <a:r>
              <a:rPr lang="en-US" dirty="0">
                <a:solidFill>
                  <a:schemeClr val="tx1"/>
                </a:solidFill>
                <a:latin typeface="Arial" panose="020B0604020202020204" pitchFamily="34" charset="0"/>
                <a:cs typeface="Arial" panose="020B0604020202020204" pitchFamily="34" charset="0"/>
              </a:rPr>
              <a:t>the NHS, </a:t>
            </a:r>
          </a:p>
          <a:p>
            <a:r>
              <a:rPr lang="en-US" dirty="0">
                <a:solidFill>
                  <a:schemeClr val="tx1"/>
                </a:solidFill>
                <a:latin typeface="Arial" panose="020B0604020202020204" pitchFamily="34" charset="0"/>
                <a:cs typeface="Arial" panose="020B0604020202020204" pitchFamily="34" charset="0"/>
              </a:rPr>
              <a:t>Food retailers, </a:t>
            </a:r>
          </a:p>
          <a:p>
            <a:r>
              <a:rPr lang="en-US" dirty="0">
                <a:solidFill>
                  <a:schemeClr val="tx1"/>
                </a:solidFill>
                <a:latin typeface="Arial" panose="020B0604020202020204" pitchFamily="34" charset="0"/>
                <a:cs typeface="Arial" panose="020B0604020202020204" pitchFamily="34" charset="0"/>
              </a:rPr>
              <a:t>Food manufacturers and supplies,  </a:t>
            </a:r>
          </a:p>
          <a:p>
            <a:r>
              <a:rPr lang="en-US" dirty="0">
                <a:solidFill>
                  <a:schemeClr val="tx1"/>
                </a:solidFill>
                <a:latin typeface="Arial" panose="020B0604020202020204" pitchFamily="34" charset="0"/>
                <a:cs typeface="Arial" panose="020B0604020202020204" pitchFamily="34" charset="0"/>
              </a:rPr>
              <a:t>transport, sport and leisure</a:t>
            </a: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41514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41FE1-7DF2-B3D8-6B4B-83573F8F0100}"/>
              </a:ext>
            </a:extLst>
          </p:cNvPr>
          <p:cNvSpPr>
            <a:spLocks noGrp="1"/>
          </p:cNvSpPr>
          <p:nvPr>
            <p:ph type="title"/>
          </p:nvPr>
        </p:nvSpPr>
        <p:spPr/>
        <p:txBody>
          <a:bodyPr>
            <a:noAutofit/>
          </a:bodyPr>
          <a:lstStyle/>
          <a:p>
            <a:r>
              <a:rPr lang="en-US" b="1" dirty="0">
                <a:solidFill>
                  <a:schemeClr val="tx1"/>
                </a:solidFill>
                <a:latin typeface="Arial" panose="020B0604020202020204" pitchFamily="34" charset="0"/>
                <a:cs typeface="Arial" panose="020B0604020202020204" pitchFamily="34" charset="0"/>
              </a:rPr>
              <a:t>The use of digital media and Technology for community development</a:t>
            </a:r>
            <a:endParaRPr lang="en-GB"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60CF5D0-81B0-5C34-7CDE-68731B75B587}"/>
              </a:ext>
            </a:extLst>
          </p:cNvPr>
          <p:cNvSpPr>
            <a:spLocks noGrp="1"/>
          </p:cNvSpPr>
          <p:nvPr>
            <p:ph idx="1"/>
          </p:nvPr>
        </p:nvSpPr>
        <p:spPr>
          <a:xfrm>
            <a:off x="677334" y="2501153"/>
            <a:ext cx="8596668" cy="3540209"/>
          </a:xfrm>
        </p:spPr>
        <p:txBody>
          <a:bodyPr/>
          <a:lstStyle/>
          <a:p>
            <a:r>
              <a:rPr lang="en-US" dirty="0">
                <a:solidFill>
                  <a:srgbClr val="666666"/>
                </a:solidFill>
                <a:latin typeface="Arial" panose="020B0604020202020204" pitchFamily="34" charset="0"/>
                <a:cs typeface="Arial" panose="020B0604020202020204" pitchFamily="34" charset="0"/>
              </a:rPr>
              <a:t>T</a:t>
            </a:r>
            <a:r>
              <a:rPr lang="en-US" b="0" i="0" dirty="0">
                <a:solidFill>
                  <a:srgbClr val="666666"/>
                </a:solidFill>
                <a:effectLst/>
                <a:latin typeface="Arial" panose="020B0604020202020204" pitchFamily="34" charset="0"/>
                <a:cs typeface="Arial" panose="020B0604020202020204" pitchFamily="34" charset="0"/>
              </a:rPr>
              <a:t>he digital world, social media has become a powerful tool to talk about any public issue sometimes people show interest and entail in giving their opinion. In community development , Social media play a big role. </a:t>
            </a:r>
            <a:r>
              <a:rPr lang="en-US" b="1" i="0" dirty="0">
                <a:solidFill>
                  <a:srgbClr val="666666"/>
                </a:solidFill>
                <a:effectLst/>
                <a:latin typeface="Arial" panose="020B0604020202020204" pitchFamily="34" charset="0"/>
                <a:cs typeface="Arial" panose="020B0604020202020204" pitchFamily="34" charset="0"/>
              </a:rPr>
              <a:t>The Role of Social media in community development (2018). </a:t>
            </a:r>
            <a:r>
              <a:rPr lang="en-US" i="0" dirty="0">
                <a:solidFill>
                  <a:srgbClr val="666666"/>
                </a:solidFill>
                <a:effectLst/>
                <a:latin typeface="Arial" panose="020B0604020202020204" pitchFamily="34" charset="0"/>
                <a:cs typeface="Arial" panose="020B0604020202020204" pitchFamily="34" charset="0"/>
              </a:rPr>
              <a:t>Some social media platform the council use are: </a:t>
            </a:r>
          </a:p>
          <a:p>
            <a:r>
              <a:rPr lang="en-US" b="1" i="0" dirty="0">
                <a:solidFill>
                  <a:srgbClr val="666666"/>
                </a:solidFill>
                <a:effectLst/>
                <a:latin typeface="Arial" panose="020B0604020202020204" pitchFamily="34" charset="0"/>
                <a:cs typeface="Arial" panose="020B0604020202020204" pitchFamily="34" charset="0"/>
              </a:rPr>
              <a:t>Facebook, </a:t>
            </a:r>
          </a:p>
          <a:p>
            <a:r>
              <a:rPr lang="en-US" b="1" i="0" dirty="0">
                <a:solidFill>
                  <a:srgbClr val="666666"/>
                </a:solidFill>
                <a:effectLst/>
                <a:latin typeface="Arial" panose="020B0604020202020204" pitchFamily="34" charset="0"/>
                <a:cs typeface="Arial" panose="020B0604020202020204" pitchFamily="34" charset="0"/>
              </a:rPr>
              <a:t>tweeter,</a:t>
            </a:r>
          </a:p>
          <a:p>
            <a:r>
              <a:rPr lang="en-US" b="1" i="0" dirty="0">
                <a:solidFill>
                  <a:srgbClr val="666666"/>
                </a:solidFill>
                <a:effectLst/>
                <a:latin typeface="Arial" panose="020B0604020202020204" pitchFamily="34" charset="0"/>
                <a:cs typeface="Arial" panose="020B0604020202020204" pitchFamily="34" charset="0"/>
              </a:rPr>
              <a:t> Instagram, </a:t>
            </a:r>
          </a:p>
          <a:p>
            <a:r>
              <a:rPr lang="en-US" b="1" i="0" dirty="0">
                <a:solidFill>
                  <a:srgbClr val="666666"/>
                </a:solidFill>
                <a:effectLst/>
                <a:latin typeface="Arial" panose="020B0604020202020204" pitchFamily="34" charset="0"/>
                <a:cs typeface="Arial" panose="020B0604020202020204" pitchFamily="34" charset="0"/>
              </a:rPr>
              <a:t>WhatsApp </a:t>
            </a:r>
          </a:p>
          <a:p>
            <a:pPr marL="0" indent="0">
              <a:buNone/>
            </a:pPr>
            <a:endParaRPr lang="en-US" b="1" dirty="0">
              <a:solidFill>
                <a:srgbClr val="1F2024"/>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85022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D23B0-36B2-0E88-917F-B5ED3562A8B1}"/>
              </a:ext>
            </a:extLst>
          </p:cNvPr>
          <p:cNvSpPr>
            <a:spLocks noGrp="1"/>
          </p:cNvSpPr>
          <p:nvPr>
            <p:ph type="title"/>
          </p:nvPr>
        </p:nvSpPr>
        <p:spPr>
          <a:xfrm>
            <a:off x="677334" y="201706"/>
            <a:ext cx="8596668" cy="1210235"/>
          </a:xfrm>
        </p:spPr>
        <p:txBody>
          <a:bodyPr/>
          <a:lstStyle/>
          <a:p>
            <a:r>
              <a:rPr lang="en-US" b="1" dirty="0">
                <a:solidFill>
                  <a:schemeClr val="tx1"/>
                </a:solidFill>
                <a:latin typeface="Arial" panose="020B0604020202020204" pitchFamily="34" charset="0"/>
                <a:cs typeface="Arial" panose="020B0604020202020204" pitchFamily="34" charset="0"/>
              </a:rPr>
              <a:t>Policy and legislation in regard to childhood obesity</a:t>
            </a:r>
            <a:endParaRPr lang="en-GB"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F02C503-AFFF-812F-0B27-517EB54DA855}"/>
              </a:ext>
            </a:extLst>
          </p:cNvPr>
          <p:cNvSpPr>
            <a:spLocks noGrp="1"/>
          </p:cNvSpPr>
          <p:nvPr>
            <p:ph idx="1"/>
          </p:nvPr>
        </p:nvSpPr>
        <p:spPr>
          <a:xfrm>
            <a:off x="677334" y="1627094"/>
            <a:ext cx="8596668" cy="5029199"/>
          </a:xfrm>
        </p:spPr>
        <p:txBody>
          <a:bodyPr>
            <a:normAutofit/>
          </a:bodyPr>
          <a:lstStyle/>
          <a:p>
            <a:pPr marL="0" indent="0">
              <a:buNone/>
            </a:pPr>
            <a:r>
              <a:rPr lang="en-US" dirty="0">
                <a:solidFill>
                  <a:srgbClr val="393939"/>
                </a:solidFill>
                <a:latin typeface="Ariel"/>
              </a:rPr>
              <a:t>T</a:t>
            </a:r>
            <a:r>
              <a:rPr lang="en-US" b="0" i="0" dirty="0">
                <a:solidFill>
                  <a:srgbClr val="393939"/>
                </a:solidFill>
                <a:effectLst/>
                <a:latin typeface="Ariel"/>
              </a:rPr>
              <a:t>he Government’s reaction to obesity has mostly been put out across three chapters of its childhood obesity plan, that was published in </a:t>
            </a:r>
            <a:r>
              <a:rPr lang="en-US" b="0" i="0" u="sng" dirty="0">
                <a:solidFill>
                  <a:srgbClr val="2B57AB"/>
                </a:solidFill>
                <a:effectLst/>
                <a:latin typeface="Ariel"/>
                <a:hlinkClick r:id="rId2"/>
              </a:rPr>
              <a:t>2016</a:t>
            </a:r>
            <a:r>
              <a:rPr lang="en-US" b="0" i="0" dirty="0">
                <a:solidFill>
                  <a:srgbClr val="393939"/>
                </a:solidFill>
                <a:effectLst/>
                <a:latin typeface="Ariel"/>
              </a:rPr>
              <a:t>, </a:t>
            </a:r>
            <a:r>
              <a:rPr lang="en-US" b="0" i="0" u="sng" dirty="0">
                <a:solidFill>
                  <a:srgbClr val="2B57AB"/>
                </a:solidFill>
                <a:effectLst/>
                <a:latin typeface="Ariel"/>
                <a:hlinkClick r:id="rId3"/>
              </a:rPr>
              <a:t>2018</a:t>
            </a:r>
            <a:r>
              <a:rPr lang="en-US" b="0" i="0" dirty="0">
                <a:solidFill>
                  <a:srgbClr val="393939"/>
                </a:solidFill>
                <a:effectLst/>
                <a:latin typeface="Ariel"/>
              </a:rPr>
              <a:t>, </a:t>
            </a:r>
            <a:r>
              <a:rPr lang="en-US" b="0" i="0" u="sng" dirty="0">
                <a:solidFill>
                  <a:srgbClr val="2B57AB"/>
                </a:solidFill>
                <a:effectLst/>
                <a:latin typeface="Ariel"/>
                <a:hlinkClick r:id="rId4"/>
              </a:rPr>
              <a:t>2019</a:t>
            </a:r>
            <a:r>
              <a:rPr lang="en-US" b="0" i="0" dirty="0">
                <a:solidFill>
                  <a:srgbClr val="393939"/>
                </a:solidFill>
                <a:effectLst/>
                <a:latin typeface="Ariel"/>
              </a:rPr>
              <a:t>,  and an additional obesity gameplan published in </a:t>
            </a:r>
            <a:r>
              <a:rPr lang="en-US" b="0" i="0" u="sng" dirty="0">
                <a:solidFill>
                  <a:srgbClr val="2B57AB"/>
                </a:solidFill>
                <a:effectLst/>
                <a:latin typeface="Ariel"/>
                <a:hlinkClick r:id="rId5"/>
              </a:rPr>
              <a:t>2020</a:t>
            </a:r>
            <a:r>
              <a:rPr lang="en-US" b="0" i="0" dirty="0">
                <a:solidFill>
                  <a:srgbClr val="393939"/>
                </a:solidFill>
                <a:effectLst/>
                <a:latin typeface="Ariel"/>
              </a:rPr>
              <a:t>. </a:t>
            </a:r>
            <a:r>
              <a:rPr lang="en-US" dirty="0">
                <a:solidFill>
                  <a:srgbClr val="393939"/>
                </a:solidFill>
                <a:latin typeface="Ariel"/>
              </a:rPr>
              <a:t>in all of these,</a:t>
            </a:r>
            <a:r>
              <a:rPr lang="en-US" b="0" i="0" dirty="0">
                <a:solidFill>
                  <a:srgbClr val="393939"/>
                </a:solidFill>
                <a:effectLst/>
                <a:latin typeface="Ariel"/>
              </a:rPr>
              <a:t> the Government has also instituted some measures focused at reducing the commonness of childhood obesity.. </a:t>
            </a:r>
          </a:p>
          <a:p>
            <a:r>
              <a:rPr lang="en-US" b="1" i="0" dirty="0">
                <a:solidFill>
                  <a:srgbClr val="373151"/>
                </a:solidFill>
                <a:effectLst/>
                <a:latin typeface="Ariel"/>
              </a:rPr>
              <a:t>Restricting volume price and location promotions</a:t>
            </a:r>
            <a:r>
              <a:rPr lang="en-US" b="0" i="0" dirty="0">
                <a:solidFill>
                  <a:srgbClr val="373151"/>
                </a:solidFill>
                <a:effectLst/>
                <a:latin typeface="Ariel"/>
              </a:rPr>
              <a:t>:</a:t>
            </a:r>
          </a:p>
          <a:p>
            <a:pPr marL="0" indent="0">
              <a:buNone/>
            </a:pPr>
            <a:r>
              <a:rPr lang="en-US" b="0" i="0" dirty="0">
                <a:solidFill>
                  <a:srgbClr val="373151"/>
                </a:solidFill>
                <a:effectLst/>
                <a:latin typeface="Ariel"/>
              </a:rPr>
              <a:t>  in July 2020 a policy paper was published by the Government : </a:t>
            </a:r>
            <a:r>
              <a:rPr lang="en-US" b="1" i="0" dirty="0">
                <a:solidFill>
                  <a:srgbClr val="373151"/>
                </a:solidFill>
                <a:effectLst/>
                <a:latin typeface="Ariel"/>
              </a:rPr>
              <a:t>Tackling obesity: empowering adults and children to live healthier lives</a:t>
            </a:r>
            <a:r>
              <a:rPr lang="en-US" b="0" i="0" dirty="0">
                <a:solidFill>
                  <a:srgbClr val="373151"/>
                </a:solidFill>
                <a:effectLst/>
                <a:latin typeface="Ariel"/>
              </a:rPr>
              <a:t>; this legislation is to bring an end to the promotion of foods that are high in fats, sugar and salt </a:t>
            </a:r>
            <a:r>
              <a:rPr lang="en-US" b="0" i="0" dirty="0" err="1">
                <a:solidFill>
                  <a:srgbClr val="373151"/>
                </a:solidFill>
                <a:effectLst/>
                <a:latin typeface="Ariel"/>
              </a:rPr>
              <a:t>eg</a:t>
            </a:r>
            <a:r>
              <a:rPr lang="en-US" b="0" i="0" dirty="0">
                <a:solidFill>
                  <a:srgbClr val="373151"/>
                </a:solidFill>
                <a:effectLst/>
                <a:latin typeface="Ariel"/>
              </a:rPr>
              <a:t>, ‘buy one get one free’</a:t>
            </a:r>
          </a:p>
          <a:p>
            <a:r>
              <a:rPr lang="en-US" b="1" dirty="0">
                <a:solidFill>
                  <a:srgbClr val="373151"/>
                </a:solidFill>
                <a:latin typeface="Ariel"/>
              </a:rPr>
              <a:t>The Food Promotion and placement regulation (England) 2021: </a:t>
            </a:r>
            <a:r>
              <a:rPr lang="en-US" dirty="0">
                <a:solidFill>
                  <a:srgbClr val="373151"/>
                </a:solidFill>
                <a:latin typeface="Ariel"/>
              </a:rPr>
              <a:t>was set out in parliament December 2021 but was to commence in October 2022</a:t>
            </a:r>
          </a:p>
          <a:p>
            <a:r>
              <a:rPr lang="en-US" b="1" i="0" dirty="0">
                <a:solidFill>
                  <a:srgbClr val="373151"/>
                </a:solidFill>
                <a:effectLst/>
                <a:latin typeface="Ariel"/>
              </a:rPr>
              <a:t>Ca</a:t>
            </a:r>
            <a:r>
              <a:rPr lang="en-US" b="1" dirty="0">
                <a:solidFill>
                  <a:srgbClr val="373151"/>
                </a:solidFill>
                <a:latin typeface="Ariel"/>
              </a:rPr>
              <a:t>lorie labelling</a:t>
            </a:r>
            <a:r>
              <a:rPr lang="en-US" b="1" i="0" dirty="0">
                <a:solidFill>
                  <a:srgbClr val="393939"/>
                </a:solidFill>
                <a:effectLst/>
                <a:latin typeface="Ariel"/>
              </a:rPr>
              <a:t> ; </a:t>
            </a:r>
            <a:r>
              <a:rPr lang="en-US" b="1" dirty="0">
                <a:solidFill>
                  <a:srgbClr val="393939"/>
                </a:solidFill>
                <a:latin typeface="Ariel"/>
              </a:rPr>
              <a:t> </a:t>
            </a:r>
            <a:r>
              <a:rPr lang="en-US" dirty="0">
                <a:solidFill>
                  <a:srgbClr val="393939"/>
                </a:solidFill>
                <a:latin typeface="Ariel"/>
              </a:rPr>
              <a:t>which</a:t>
            </a:r>
            <a:r>
              <a:rPr lang="en-US" b="1" dirty="0">
                <a:solidFill>
                  <a:srgbClr val="393939"/>
                </a:solidFill>
                <a:latin typeface="Ariel"/>
              </a:rPr>
              <a:t> </a:t>
            </a:r>
            <a:r>
              <a:rPr lang="en-US" b="0" i="0" dirty="0">
                <a:solidFill>
                  <a:srgbClr val="393939"/>
                </a:solidFill>
                <a:effectLst/>
                <a:latin typeface="Ariel"/>
              </a:rPr>
              <a:t>requires big out-of-home food businesses to put calorie labels to foods they sell.</a:t>
            </a:r>
          </a:p>
          <a:p>
            <a:r>
              <a:rPr lang="en-US" sz="1900" b="1" dirty="0">
                <a:solidFill>
                  <a:srgbClr val="393939"/>
                </a:solidFill>
                <a:latin typeface="Ariel"/>
              </a:rPr>
              <a:t>Advertising restrictions; </a:t>
            </a:r>
            <a:r>
              <a:rPr lang="en-US" sz="1900" dirty="0">
                <a:solidFill>
                  <a:srgbClr val="393939"/>
                </a:solidFill>
                <a:latin typeface="Ariel"/>
              </a:rPr>
              <a:t>it contains advertising restrictions on foods that are high in fat ,salt and sugar (HFSS) this legislation is also contain in the Health and care Act 2022 </a:t>
            </a:r>
            <a:r>
              <a:rPr lang="en-US" sz="1900" b="1" dirty="0">
                <a:solidFill>
                  <a:srgbClr val="393939"/>
                </a:solidFill>
                <a:latin typeface="Ariel"/>
              </a:rPr>
              <a:t>UK Parliament (2023).</a:t>
            </a:r>
            <a:endParaRPr lang="en-US" sz="1900" b="1" i="0" dirty="0">
              <a:solidFill>
                <a:srgbClr val="373151"/>
              </a:solidFill>
              <a:effectLst/>
              <a:latin typeface="Ariel"/>
            </a:endParaRPr>
          </a:p>
          <a:p>
            <a:pPr marL="0" indent="0">
              <a:buNone/>
            </a:pPr>
            <a:endParaRPr lang="en-US" b="0" i="0" dirty="0">
              <a:solidFill>
                <a:srgbClr val="393939"/>
              </a:solidFill>
              <a:effectLst/>
              <a:latin typeface="national"/>
            </a:endParaRPr>
          </a:p>
        </p:txBody>
      </p:sp>
    </p:spTree>
    <p:extLst>
      <p:ext uri="{BB962C8B-B14F-4D97-AF65-F5344CB8AC3E}">
        <p14:creationId xmlns:p14="http://schemas.microsoft.com/office/powerpoint/2010/main" val="10334274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66030-3A35-05CD-5A7A-515D7870A4BD}"/>
              </a:ext>
            </a:extLst>
          </p:cNvPr>
          <p:cNvSpPr>
            <a:spLocks noGrp="1"/>
          </p:cNvSpPr>
          <p:nvPr>
            <p:ph type="title"/>
          </p:nvPr>
        </p:nvSpPr>
        <p:spPr/>
        <p:txBody>
          <a:bodyPr/>
          <a:lstStyle/>
          <a:p>
            <a:r>
              <a:rPr lang="en-US" b="1" dirty="0">
                <a:solidFill>
                  <a:schemeClr val="tx1"/>
                </a:solidFill>
                <a:latin typeface="Arial" panose="020B0604020202020204" pitchFamily="34" charset="0"/>
                <a:cs typeface="Arial" panose="020B0604020202020204" pitchFamily="34" charset="0"/>
              </a:rPr>
              <a:t>Barriers and obstacles to the community development</a:t>
            </a:r>
            <a:endParaRPr lang="en-GB"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B3A0483-599A-CE20-3F85-F413CD7E2E7E}"/>
              </a:ext>
            </a:extLst>
          </p:cNvPr>
          <p:cNvSpPr>
            <a:spLocks noGrp="1"/>
          </p:cNvSpPr>
          <p:nvPr>
            <p:ph idx="1"/>
          </p:nvPr>
        </p:nvSpPr>
        <p:spPr/>
        <p:txBody>
          <a:bodyPr/>
          <a:lstStyle/>
          <a:p>
            <a:pPr marL="0" indent="0">
              <a:buNone/>
            </a:pPr>
            <a:r>
              <a:rPr lang="en-US" dirty="0">
                <a:latin typeface="Arial" panose="020B0604020202020204" pitchFamily="34" charset="0"/>
                <a:cs typeface="Arial" panose="020B0604020202020204" pitchFamily="34" charset="0"/>
              </a:rPr>
              <a:t>Some barriers and obstacles to a community's development could be:</a:t>
            </a:r>
          </a:p>
          <a:p>
            <a:r>
              <a:rPr lang="en-US" b="1" dirty="0">
                <a:latin typeface="Arial" panose="020B0604020202020204" pitchFamily="34" charset="0"/>
                <a:cs typeface="Arial" panose="020B0604020202020204" pitchFamily="34" charset="0"/>
              </a:rPr>
              <a:t>Lack of Trust</a:t>
            </a:r>
            <a:r>
              <a:rPr lang="en-US" dirty="0">
                <a:latin typeface="Arial" panose="020B0604020202020204" pitchFamily="34" charset="0"/>
                <a:cs typeface="Arial" panose="020B0604020202020204" pitchFamily="34" charset="0"/>
              </a:rPr>
              <a:t>; some people just believe that their voice won't be heard. </a:t>
            </a:r>
          </a:p>
          <a:p>
            <a:r>
              <a:rPr lang="en-US" b="1" dirty="0">
                <a:latin typeface="Arial" panose="020B0604020202020204" pitchFamily="34" charset="0"/>
                <a:cs typeface="Arial" panose="020B0604020202020204" pitchFamily="34" charset="0"/>
              </a:rPr>
              <a:t>Inaccessible Technology : </a:t>
            </a:r>
            <a:r>
              <a:rPr lang="en-US" dirty="0">
                <a:latin typeface="Arial" panose="020B0604020202020204" pitchFamily="34" charset="0"/>
                <a:cs typeface="Arial" panose="020B0604020202020204" pitchFamily="34" charset="0"/>
              </a:rPr>
              <a:t>some people don’t have access to the internet and technology gadgets, so they don’t know what's going on in their community</a:t>
            </a:r>
          </a:p>
          <a:p>
            <a:r>
              <a:rPr lang="en-US" b="1" dirty="0">
                <a:latin typeface="Arial" panose="020B0604020202020204" pitchFamily="34" charset="0"/>
                <a:cs typeface="Arial" panose="020B0604020202020204" pitchFamily="34" charset="0"/>
              </a:rPr>
              <a:t>Lack of awareness</a:t>
            </a:r>
            <a:r>
              <a:rPr lang="en-US" dirty="0">
                <a:latin typeface="Arial" panose="020B0604020202020204" pitchFamily="34" charset="0"/>
                <a:cs typeface="Arial" panose="020B0604020202020204" pitchFamily="34" charset="0"/>
              </a:rPr>
              <a:t>; some people have no knowledge of what's happening in their com. Common munity and some the things they might benefit from. </a:t>
            </a:r>
            <a:r>
              <a:rPr lang="en-US" b="1" dirty="0">
                <a:latin typeface="Arial" panose="020B0604020202020204" pitchFamily="34" charset="0"/>
                <a:cs typeface="Arial" panose="020B0604020202020204" pitchFamily="34" charset="0"/>
              </a:rPr>
              <a:t>Common place (</a:t>
            </a:r>
            <a:r>
              <a:rPr lang="en-US" b="1" dirty="0" err="1">
                <a:latin typeface="Arial" panose="020B0604020202020204" pitchFamily="34" charset="0"/>
                <a:cs typeface="Arial" panose="020B0604020202020204" pitchFamily="34" charset="0"/>
              </a:rPr>
              <a:t>nd</a:t>
            </a:r>
            <a:r>
              <a:rPr lang="en-US" b="1" dirty="0">
                <a:latin typeface="Arial" panose="020B0604020202020204" pitchFamily="34" charset="0"/>
                <a:cs typeface="Arial" panose="020B0604020202020204" pitchFamily="34" charset="0"/>
              </a:rPr>
              <a:t>)</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45568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EF720-6EBB-F24D-2C5A-108CA186CC69}"/>
              </a:ext>
            </a:extLst>
          </p:cNvPr>
          <p:cNvSpPr>
            <a:spLocks noGrp="1"/>
          </p:cNvSpPr>
          <p:nvPr>
            <p:ph type="title"/>
          </p:nvPr>
        </p:nvSpPr>
        <p:spPr/>
        <p:txBody>
          <a:bodyPr/>
          <a:lstStyle/>
          <a:p>
            <a:r>
              <a:rPr lang="en-US" b="1" dirty="0">
                <a:solidFill>
                  <a:schemeClr val="tx1"/>
                </a:solidFill>
                <a:latin typeface="Arial" panose="020B0604020202020204" pitchFamily="34" charset="0"/>
                <a:cs typeface="Arial" panose="020B0604020202020204" pitchFamily="34" charset="0"/>
              </a:rPr>
              <a:t>Recommendations </a:t>
            </a:r>
            <a:endParaRPr lang="en-GB"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623773F-6C5E-0C7E-8326-B95300C4ABB0}"/>
              </a:ext>
            </a:extLst>
          </p:cNvPr>
          <p:cNvSpPr>
            <a:spLocks noGrp="1"/>
          </p:cNvSpPr>
          <p:nvPr>
            <p:ph idx="1"/>
          </p:nvPr>
        </p:nvSpPr>
        <p:spPr/>
        <p:txBody>
          <a:bodyPr/>
          <a:lstStyle/>
          <a:p>
            <a:r>
              <a:rPr lang="en-US" dirty="0">
                <a:latin typeface="Arial" panose="020B0604020202020204" pitchFamily="34" charset="0"/>
                <a:cs typeface="Arial" panose="020B0604020202020204" pitchFamily="34" charset="0"/>
              </a:rPr>
              <a:t>Childhood obesity Is a great health concern : parents and carers of children should be encouraged to choose the healthier options like; whole grain cereals, vegetables, fruits, water instead of fizzy drinks,  you can still have healthy fats and protein sources, cook your own meal ,by cooking your own meal you are in control of the ingredients you to use.</a:t>
            </a:r>
          </a:p>
          <a:p>
            <a:r>
              <a:rPr lang="en-US" dirty="0">
                <a:latin typeface="Arial" panose="020B0604020202020204" pitchFamily="34" charset="0"/>
                <a:cs typeface="Arial" panose="020B0604020202020204" pitchFamily="34" charset="0"/>
              </a:rPr>
              <a:t>NHS recommends to get active everyday through sports and walking to school everyday</a:t>
            </a:r>
          </a:p>
          <a:p>
            <a:r>
              <a:rPr lang="en-US" dirty="0">
                <a:latin typeface="Arial" panose="020B0604020202020204" pitchFamily="34" charset="0"/>
                <a:cs typeface="Arial" panose="020B0604020202020204" pitchFamily="34" charset="0"/>
              </a:rPr>
              <a:t>Try and give children more healthy diet that contains fruits and vegetables.</a:t>
            </a:r>
          </a:p>
          <a:p>
            <a:r>
              <a:rPr lang="en-US" dirty="0">
                <a:latin typeface="Arial" panose="020B0604020202020204" pitchFamily="34" charset="0"/>
                <a:cs typeface="Arial" panose="020B0604020202020204" pitchFamily="34" charset="0"/>
              </a:rPr>
              <a:t>You can be a role model to your child by eating healthy and stay active and develop a good attitude to eating. </a:t>
            </a:r>
          </a:p>
        </p:txBody>
      </p:sp>
    </p:spTree>
    <p:extLst>
      <p:ext uri="{BB962C8B-B14F-4D97-AF65-F5344CB8AC3E}">
        <p14:creationId xmlns:p14="http://schemas.microsoft.com/office/powerpoint/2010/main" val="35888745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CD94C-7E1C-B691-8465-1FC28B6E4DB4}"/>
              </a:ext>
            </a:extLst>
          </p:cNvPr>
          <p:cNvSpPr>
            <a:spLocks noGrp="1"/>
          </p:cNvSpPr>
          <p:nvPr>
            <p:ph type="title"/>
          </p:nvPr>
        </p:nvSpPr>
        <p:spPr/>
        <p:txBody>
          <a:bodyPr/>
          <a:lstStyle/>
          <a:p>
            <a:r>
              <a:rPr lang="en-US" b="1" dirty="0">
                <a:solidFill>
                  <a:schemeClr val="tx1"/>
                </a:solidFill>
                <a:latin typeface="Arial" panose="020B0604020202020204" pitchFamily="34" charset="0"/>
                <a:cs typeface="Arial" panose="020B0604020202020204" pitchFamily="34" charset="0"/>
              </a:rPr>
              <a:t>Conclusion </a:t>
            </a:r>
            <a:endParaRPr lang="en-GB"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7F518C5-78D3-5968-FF74-B4538ACFCAA5}"/>
              </a:ext>
            </a:extLst>
          </p:cNvPr>
          <p:cNvSpPr>
            <a:spLocks noGrp="1"/>
          </p:cNvSpPr>
          <p:nvPr>
            <p:ph idx="1"/>
          </p:nvPr>
        </p:nvSpPr>
        <p:spPr/>
        <p:txBody>
          <a:bodyPr/>
          <a:lstStyle/>
          <a:p>
            <a:pPr marL="0" indent="0">
              <a:buNone/>
            </a:pPr>
            <a:r>
              <a:rPr lang="en-US" dirty="0">
                <a:solidFill>
                  <a:schemeClr val="tx1"/>
                </a:solidFill>
                <a:latin typeface="Ariel"/>
              </a:rPr>
              <a:t>Childhood obesity is a major health concern in the UK. A child that is obese is most likely to be obese at adulthood and this can lead serious health problem like type 2 diabetes,  this can be tackled according to the population by avoiding, education. There should also be continuous interventions that are connected to healthy nutrition and physical activities. </a:t>
            </a:r>
            <a:endParaRPr lang="en-GB" dirty="0">
              <a:solidFill>
                <a:schemeClr val="tx1"/>
              </a:solidFill>
              <a:latin typeface="Ariel"/>
            </a:endParaRPr>
          </a:p>
        </p:txBody>
      </p:sp>
    </p:spTree>
    <p:extLst>
      <p:ext uri="{BB962C8B-B14F-4D97-AF65-F5344CB8AC3E}">
        <p14:creationId xmlns:p14="http://schemas.microsoft.com/office/powerpoint/2010/main" val="14378820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A21D9-DF2F-D9DC-5C92-FA6C51B23052}"/>
              </a:ext>
            </a:extLst>
          </p:cNvPr>
          <p:cNvSpPr>
            <a:spLocks noGrp="1"/>
          </p:cNvSpPr>
          <p:nvPr>
            <p:ph type="title"/>
          </p:nvPr>
        </p:nvSpPr>
        <p:spPr/>
        <p:txBody>
          <a:bodyPr/>
          <a:lstStyle/>
          <a:p>
            <a:r>
              <a:rPr lang="en-US" b="1" dirty="0">
                <a:solidFill>
                  <a:schemeClr val="tx1"/>
                </a:solidFill>
                <a:latin typeface="Arial" panose="020B0604020202020204" pitchFamily="34" charset="0"/>
                <a:cs typeface="Arial" panose="020B0604020202020204" pitchFamily="34" charset="0"/>
              </a:rPr>
              <a:t>References </a:t>
            </a:r>
            <a:endParaRPr lang="en-GB"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8BF98BD-0EFE-F754-8731-B0B3F6586CDC}"/>
              </a:ext>
            </a:extLst>
          </p:cNvPr>
          <p:cNvSpPr>
            <a:spLocks noGrp="1"/>
          </p:cNvSpPr>
          <p:nvPr>
            <p:ph idx="1"/>
          </p:nvPr>
        </p:nvSpPr>
        <p:spPr>
          <a:xfrm>
            <a:off x="677334" y="1250576"/>
            <a:ext cx="8596668" cy="5486399"/>
          </a:xfrm>
        </p:spPr>
        <p:txBody>
          <a:bodyPr>
            <a:normAutofit lnSpcReduction="10000"/>
          </a:bodyPr>
          <a:lstStyle/>
          <a:p>
            <a:r>
              <a:rPr lang="en-US" dirty="0">
                <a:solidFill>
                  <a:schemeClr val="tx1"/>
                </a:solidFill>
                <a:latin typeface="Arial" panose="020B0604020202020204" pitchFamily="34" charset="0"/>
                <a:cs typeface="Arial" panose="020B0604020202020204" pitchFamily="34" charset="0"/>
              </a:rPr>
              <a:t>BBC Good Food (2023). </a:t>
            </a:r>
            <a:r>
              <a:rPr lang="en-US" i="1" dirty="0">
                <a:solidFill>
                  <a:schemeClr val="tx1"/>
                </a:solidFill>
                <a:latin typeface="Arial" panose="020B0604020202020204" pitchFamily="34" charset="0"/>
                <a:cs typeface="Arial" panose="020B0604020202020204" pitchFamily="34" charset="0"/>
              </a:rPr>
              <a:t>Childhood Obesity- why is it on the rise? Available at:</a:t>
            </a:r>
            <a:r>
              <a:rPr lang="en-US" dirty="0">
                <a:latin typeface="Arial" panose="020B0604020202020204" pitchFamily="34" charset="0"/>
                <a:cs typeface="Arial" panose="020B0604020202020204" pitchFamily="34" charset="0"/>
                <a:hlinkClick r:id="rId2"/>
              </a:rPr>
              <a:t> Childhood obesity – why is it on the rise? | BBC Good Food</a:t>
            </a:r>
            <a:r>
              <a:rPr lang="en-US" dirty="0">
                <a:latin typeface="Arial" panose="020B0604020202020204" pitchFamily="34" charset="0"/>
                <a:cs typeface="Arial" panose="020B0604020202020204" pitchFamily="34" charset="0"/>
              </a:rPr>
              <a:t> accessed on 20/11/202.</a:t>
            </a:r>
            <a:r>
              <a:rPr lang="en-US" b="1" dirty="0">
                <a:solidFill>
                  <a:schemeClr val="tx1"/>
                </a:solidFill>
                <a:latin typeface="Arial" panose="020B0604020202020204" pitchFamily="34" charset="0"/>
                <a:cs typeface="Arial" panose="020B0604020202020204" pitchFamily="34" charset="0"/>
              </a:rPr>
              <a:t> </a:t>
            </a:r>
          </a:p>
          <a:p>
            <a:r>
              <a:rPr lang="en-US" b="1" dirty="0">
                <a:solidFill>
                  <a:schemeClr val="tx1"/>
                </a:solidFill>
                <a:latin typeface="Arial" panose="020B0604020202020204" pitchFamily="34" charset="0"/>
                <a:cs typeface="Arial" panose="020B0604020202020204" pitchFamily="34" charset="0"/>
              </a:rPr>
              <a:t>Cooperative council’s innovative network (2023). </a:t>
            </a:r>
            <a:r>
              <a:rPr lang="en-US" b="1" i="1" dirty="0">
                <a:solidFill>
                  <a:schemeClr val="tx1"/>
                </a:solidFill>
                <a:latin typeface="Arial" panose="020B0604020202020204" pitchFamily="34" charset="0"/>
                <a:cs typeface="Arial" panose="020B0604020202020204" pitchFamily="34" charset="0"/>
              </a:rPr>
              <a:t>Lewisham’s childhood obesity trailblazer programme available at:</a:t>
            </a:r>
            <a:r>
              <a:rPr lang="en-US" dirty="0">
                <a:latin typeface="Arial" panose="020B0604020202020204" pitchFamily="34" charset="0"/>
                <a:cs typeface="Arial" panose="020B0604020202020204" pitchFamily="34" charset="0"/>
                <a:hlinkClick r:id="rId3"/>
              </a:rPr>
              <a:t> Lewisham’s Childhood Obesity Trailblazer Programme - Co-operative Councils Innovation Network</a:t>
            </a:r>
            <a:r>
              <a:rPr lang="en-US" dirty="0">
                <a:latin typeface="Arial" panose="020B0604020202020204" pitchFamily="34" charset="0"/>
                <a:cs typeface="Arial" panose="020B0604020202020204" pitchFamily="34" charset="0"/>
              </a:rPr>
              <a:t> accessed on 20</a:t>
            </a:r>
            <a:r>
              <a:rPr lang="en-US" baseline="30000" dirty="0">
                <a:latin typeface="Arial" panose="020B0604020202020204" pitchFamily="34" charset="0"/>
                <a:cs typeface="Arial" panose="020B0604020202020204" pitchFamily="34" charset="0"/>
              </a:rPr>
              <a:t>th</a:t>
            </a:r>
            <a:r>
              <a:rPr lang="en-US" dirty="0">
                <a:latin typeface="Arial" panose="020B0604020202020204" pitchFamily="34" charset="0"/>
                <a:cs typeface="Arial" panose="020B0604020202020204" pitchFamily="34" charset="0"/>
              </a:rPr>
              <a:t> /11/2023</a:t>
            </a:r>
          </a:p>
          <a:p>
            <a:r>
              <a:rPr lang="en-US" dirty="0">
                <a:latin typeface="Arial" panose="020B0604020202020204" pitchFamily="34" charset="0"/>
                <a:cs typeface="Arial" panose="020B0604020202020204" pitchFamily="34" charset="0"/>
              </a:rPr>
              <a:t>Digital first (2023). </a:t>
            </a:r>
            <a:r>
              <a:rPr lang="en-US" i="1" dirty="0">
                <a:latin typeface="Arial" panose="020B0604020202020204" pitchFamily="34" charset="0"/>
                <a:cs typeface="Arial" panose="020B0604020202020204" pitchFamily="34" charset="0"/>
              </a:rPr>
              <a:t>Lewisham council logo </a:t>
            </a:r>
            <a:r>
              <a:rPr lang="en-US" dirty="0">
                <a:latin typeface="Arial" panose="020B0604020202020204" pitchFamily="34" charset="0"/>
                <a:cs typeface="Arial" panose="020B0604020202020204" pitchFamily="34" charset="0"/>
              </a:rPr>
              <a:t>available at:</a:t>
            </a:r>
            <a:r>
              <a:rPr lang="en-GB" dirty="0" err="1">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lewisham</a:t>
            </a:r>
            <a:r>
              <a:rPr lang="en-GB"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-council-logo - </a:t>
            </a:r>
            <a:r>
              <a:rPr lang="en-GB" dirty="0" err="1">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DigitalFirst</a:t>
            </a:r>
            <a:r>
              <a:rPr lang="en-GB"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(digital1st.co.uk)</a:t>
            </a:r>
            <a:r>
              <a:rPr lang="en-GB" dirty="0">
                <a:solidFill>
                  <a:schemeClr val="tx1"/>
                </a:solidFill>
                <a:latin typeface="Arial" panose="020B0604020202020204" pitchFamily="34" charset="0"/>
                <a:cs typeface="Arial" panose="020B0604020202020204" pitchFamily="34" charset="0"/>
              </a:rPr>
              <a:t> accessed 14/11/2023</a:t>
            </a:r>
          </a:p>
          <a:p>
            <a:r>
              <a:rPr lang="en-US" dirty="0">
                <a:latin typeface="Arial" panose="020B0604020202020204" pitchFamily="34" charset="0"/>
                <a:cs typeface="Arial" panose="020B0604020202020204" pitchFamily="34" charset="0"/>
              </a:rPr>
              <a:t>GOV.UK (2017) </a:t>
            </a:r>
            <a:r>
              <a:rPr lang="en-US" i="1" dirty="0">
                <a:latin typeface="Arial" panose="020B0604020202020204" pitchFamily="34" charset="0"/>
                <a:cs typeface="Arial" panose="020B0604020202020204" pitchFamily="34" charset="0"/>
              </a:rPr>
              <a:t>policy paper Childhood obesity a plan for </a:t>
            </a:r>
            <a:r>
              <a:rPr lang="en-US" i="1" dirty="0" err="1">
                <a:latin typeface="Arial" panose="020B0604020202020204" pitchFamily="34" charset="0"/>
                <a:cs typeface="Arial" panose="020B0604020202020204" pitchFamily="34" charset="0"/>
              </a:rPr>
              <a:t>action.available</a:t>
            </a:r>
            <a:r>
              <a:rPr lang="en-US" i="1" dirty="0">
                <a:latin typeface="Arial" panose="020B0604020202020204" pitchFamily="34" charset="0"/>
                <a:cs typeface="Arial" panose="020B0604020202020204" pitchFamily="34" charset="0"/>
              </a:rPr>
              <a:t> at:</a:t>
            </a:r>
            <a:r>
              <a:rPr lang="en-US" dirty="0">
                <a:latin typeface="Arial" panose="020B0604020202020204" pitchFamily="34" charset="0"/>
                <a:cs typeface="Arial" panose="020B0604020202020204" pitchFamily="34" charset="0"/>
                <a:hlinkClick r:id="rId5"/>
              </a:rPr>
              <a:t> Childhood obesity: a plan for action - GOV.UK (www.gov.uk)</a:t>
            </a:r>
            <a:r>
              <a:rPr lang="en-US" dirty="0">
                <a:latin typeface="Arial" panose="020B0604020202020204" pitchFamily="34" charset="0"/>
                <a:cs typeface="Arial" panose="020B0604020202020204" pitchFamily="34" charset="0"/>
              </a:rPr>
              <a:t> accessed on 20</a:t>
            </a:r>
            <a:r>
              <a:rPr lang="en-US" baseline="30000" dirty="0">
                <a:latin typeface="Arial" panose="020B0604020202020204" pitchFamily="34" charset="0"/>
                <a:cs typeface="Arial" panose="020B0604020202020204" pitchFamily="34" charset="0"/>
              </a:rPr>
              <a:t>th</a:t>
            </a:r>
            <a:r>
              <a:rPr lang="en-US" dirty="0">
                <a:latin typeface="Arial" panose="020B0604020202020204" pitchFamily="34" charset="0"/>
                <a:cs typeface="Arial" panose="020B0604020202020204" pitchFamily="34" charset="0"/>
              </a:rPr>
              <a:t>/11/2023.</a:t>
            </a:r>
            <a:r>
              <a:rPr lang="en-US" b="0" i="0" dirty="0">
                <a:solidFill>
                  <a:srgbClr val="1F2024"/>
                </a:solidFill>
                <a:effectLst/>
                <a:latin typeface="Arial" panose="020B0604020202020204" pitchFamily="34" charset="0"/>
                <a:cs typeface="Arial" panose="020B0604020202020204" pitchFamily="34" charset="0"/>
              </a:rPr>
              <a:t> </a:t>
            </a:r>
          </a:p>
          <a:p>
            <a:r>
              <a:rPr lang="en-GB" dirty="0">
                <a:solidFill>
                  <a:schemeClr val="tx1"/>
                </a:solidFill>
                <a:latin typeface="Arial" panose="020B0604020202020204" pitchFamily="34" charset="0"/>
                <a:cs typeface="Arial" panose="020B0604020202020204" pitchFamily="34" charset="0"/>
              </a:rPr>
              <a:t>GOV.UK (</a:t>
            </a:r>
            <a:r>
              <a:rPr lang="en-GB" dirty="0" err="1">
                <a:solidFill>
                  <a:schemeClr val="tx1"/>
                </a:solidFill>
                <a:latin typeface="Arial" panose="020B0604020202020204" pitchFamily="34" charset="0"/>
                <a:cs typeface="Arial" panose="020B0604020202020204" pitchFamily="34" charset="0"/>
              </a:rPr>
              <a:t>nd</a:t>
            </a:r>
            <a:r>
              <a:rPr lang="en-GB" dirty="0">
                <a:solidFill>
                  <a:schemeClr val="tx1"/>
                </a:solidFill>
                <a:latin typeface="Arial" panose="020B0604020202020204" pitchFamily="34" charset="0"/>
                <a:cs typeface="Arial" panose="020B0604020202020204" pitchFamily="34" charset="0"/>
              </a:rPr>
              <a:t>). </a:t>
            </a:r>
            <a:r>
              <a:rPr lang="en-GB" i="1" dirty="0">
                <a:solidFill>
                  <a:schemeClr val="tx1"/>
                </a:solidFill>
                <a:latin typeface="Arial" panose="020B0604020202020204" pitchFamily="34" charset="0"/>
                <a:cs typeface="Arial" panose="020B0604020202020204" pitchFamily="34" charset="0"/>
              </a:rPr>
              <a:t>Lewisham Council contact us </a:t>
            </a:r>
            <a:r>
              <a:rPr lang="en-GB" dirty="0">
                <a:solidFill>
                  <a:schemeClr val="tx1"/>
                </a:solidFill>
                <a:latin typeface="Arial" panose="020B0604020202020204" pitchFamily="34" charset="0"/>
                <a:cs typeface="Arial" panose="020B0604020202020204" pitchFamily="34" charset="0"/>
              </a:rPr>
              <a:t>available at:</a:t>
            </a:r>
            <a:r>
              <a:rPr lang="en-US" dirty="0">
                <a:latin typeface="Arial" panose="020B0604020202020204" pitchFamily="34" charset="0"/>
                <a:cs typeface="Arial" panose="020B0604020202020204" pitchFamily="34" charset="0"/>
                <a:hlinkClick r:id="rId6"/>
              </a:rPr>
              <a:t>Lewisham council location - Search (bing.com)</a:t>
            </a:r>
            <a:r>
              <a:rPr lang="en-GB" dirty="0">
                <a:solidFill>
                  <a:schemeClr val="tx1"/>
                </a:solidFill>
                <a:latin typeface="Arial" panose="020B0604020202020204" pitchFamily="34" charset="0"/>
                <a:cs typeface="Arial" panose="020B0604020202020204" pitchFamily="34" charset="0"/>
              </a:rPr>
              <a:t>0ad8a2909&amp;gs_lcrp=</a:t>
            </a:r>
            <a:r>
              <a:rPr lang="en-GB" dirty="0" err="1">
                <a:solidFill>
                  <a:schemeClr val="tx1"/>
                </a:solidFill>
                <a:latin typeface="Arial" panose="020B0604020202020204" pitchFamily="34" charset="0"/>
                <a:cs typeface="Arial" panose="020B0604020202020204" pitchFamily="34" charset="0"/>
              </a:rPr>
              <a:t>EgZjaHJvbWUqBggAEEUY</a:t>
            </a:r>
            <a:r>
              <a:rPr lang="en-GB" dirty="0">
                <a:solidFill>
                  <a:schemeClr val="tx1"/>
                </a:solidFill>
                <a:latin typeface="Arial" panose="020B0604020202020204" pitchFamily="34" charset="0"/>
                <a:cs typeface="Arial" panose="020B0604020202020204" pitchFamily="34" charset="0"/>
              </a:rPr>
              <a:t> accessed on 14</a:t>
            </a:r>
            <a:r>
              <a:rPr lang="en-GB" baseline="30000" dirty="0">
                <a:solidFill>
                  <a:schemeClr val="tx1"/>
                </a:solidFill>
                <a:latin typeface="Arial" panose="020B0604020202020204" pitchFamily="34" charset="0"/>
                <a:cs typeface="Arial" panose="020B0604020202020204" pitchFamily="34" charset="0"/>
              </a:rPr>
              <a:t>th</a:t>
            </a:r>
            <a:r>
              <a:rPr lang="en-GB" dirty="0">
                <a:solidFill>
                  <a:schemeClr val="tx1"/>
                </a:solidFill>
                <a:latin typeface="Arial" panose="020B0604020202020204" pitchFamily="34" charset="0"/>
                <a:cs typeface="Arial" panose="020B0604020202020204" pitchFamily="34" charset="0"/>
              </a:rPr>
              <a:t> /11/2023</a:t>
            </a:r>
            <a:r>
              <a:rPr lang="en-US" b="1" dirty="0">
                <a:latin typeface="Arial" panose="020B0604020202020204" pitchFamily="34" charset="0"/>
                <a:cs typeface="Arial" panose="020B0604020202020204" pitchFamily="34" charset="0"/>
              </a:rPr>
              <a:t>Lewisham (2023</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tackling childhood obesity in our borough available </a:t>
            </a:r>
            <a:r>
              <a:rPr lang="en-US" b="1" i="1" dirty="0">
                <a:latin typeface="Arial" panose="020B0604020202020204" pitchFamily="34" charset="0"/>
                <a:cs typeface="Arial" panose="020B0604020202020204" pitchFamily="34" charset="0"/>
              </a:rPr>
              <a:t>at:</a:t>
            </a:r>
            <a:r>
              <a:rPr lang="en-US" b="1" dirty="0">
                <a:latin typeface="Arial" panose="020B0604020202020204" pitchFamily="34" charset="0"/>
                <a:cs typeface="Arial" panose="020B0604020202020204" pitchFamily="34" charset="0"/>
                <a:hlinkClick r:id="rId7"/>
              </a:rPr>
              <a:t> </a:t>
            </a:r>
          </a:p>
          <a:p>
            <a:r>
              <a:rPr lang="en-US" dirty="0">
                <a:latin typeface="Arial" panose="020B0604020202020204" pitchFamily="34" charset="0"/>
                <a:cs typeface="Arial" panose="020B0604020202020204" pitchFamily="34" charset="0"/>
                <a:hlinkClick r:id="rId7"/>
              </a:rPr>
              <a:t>Lewisham Council - Tackling childhood obesity in our borough</a:t>
            </a:r>
            <a:r>
              <a:rPr lang="en-US" dirty="0">
                <a:latin typeface="Arial" panose="020B0604020202020204" pitchFamily="34" charset="0"/>
                <a:cs typeface="Arial" panose="020B0604020202020204" pitchFamily="34" charset="0"/>
              </a:rPr>
              <a:t> accessed on 20</a:t>
            </a:r>
            <a:r>
              <a:rPr lang="en-US" baseline="30000" dirty="0">
                <a:latin typeface="Arial" panose="020B0604020202020204" pitchFamily="34" charset="0"/>
                <a:cs typeface="Arial" panose="020B0604020202020204" pitchFamily="34" charset="0"/>
              </a:rPr>
              <a:t>th</a:t>
            </a:r>
            <a:r>
              <a:rPr lang="en-US" dirty="0">
                <a:latin typeface="Arial" panose="020B0604020202020204" pitchFamily="34" charset="0"/>
                <a:cs typeface="Arial" panose="020B0604020202020204" pitchFamily="34" charset="0"/>
              </a:rPr>
              <a:t> /11/2023.</a:t>
            </a:r>
          </a:p>
          <a:p>
            <a:endParaRPr lang="en-GB" dirty="0">
              <a:solidFill>
                <a:schemeClr val="tx1"/>
              </a:solidFill>
              <a:latin typeface="Arial" panose="020B0604020202020204" pitchFamily="34" charset="0"/>
              <a:cs typeface="Arial" panose="020B0604020202020204" pitchFamily="34" charset="0"/>
            </a:endParaRPr>
          </a:p>
          <a:p>
            <a:endParaRPr lang="en-US" b="0" i="0" dirty="0">
              <a:solidFill>
                <a:srgbClr val="1F2024"/>
              </a:solidFill>
              <a:effectLst/>
              <a:latin typeface="Arial" panose="020B0604020202020204" pitchFamily="34" charset="0"/>
              <a:cs typeface="Arial" panose="020B0604020202020204" pitchFamily="34" charset="0"/>
            </a:endParaRPr>
          </a:p>
          <a:p>
            <a:endParaRPr lang="en-GB" dirty="0">
              <a:solidFill>
                <a:schemeClr val="tx1"/>
              </a:solidFill>
            </a:endParaRPr>
          </a:p>
          <a:p>
            <a:endParaRPr lang="en-GB" dirty="0">
              <a:solidFill>
                <a:schemeClr val="tx1"/>
              </a:solidFill>
            </a:endParaRPr>
          </a:p>
          <a:p>
            <a:pPr marL="0" indent="0">
              <a:buNone/>
            </a:pPr>
            <a:endParaRPr lang="en-GB" dirty="0">
              <a:solidFill>
                <a:schemeClr val="tx1"/>
              </a:solidFill>
            </a:endParaRPr>
          </a:p>
          <a:p>
            <a:endParaRPr lang="en-GB" i="1" dirty="0">
              <a:solidFill>
                <a:schemeClr val="tx1"/>
              </a:solidFill>
            </a:endParaRPr>
          </a:p>
          <a:p>
            <a:endParaRPr lang="en-GB" dirty="0"/>
          </a:p>
        </p:txBody>
      </p:sp>
    </p:spTree>
    <p:extLst>
      <p:ext uri="{BB962C8B-B14F-4D97-AF65-F5344CB8AC3E}">
        <p14:creationId xmlns:p14="http://schemas.microsoft.com/office/powerpoint/2010/main" val="17482756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6D469-7E97-9B8B-124A-F15AC841A025}"/>
              </a:ext>
            </a:extLst>
          </p:cNvPr>
          <p:cNvSpPr>
            <a:spLocks noGrp="1"/>
          </p:cNvSpPr>
          <p:nvPr>
            <p:ph type="title"/>
          </p:nvPr>
        </p:nvSpPr>
        <p:spPr/>
        <p:txBody>
          <a:bodyPr/>
          <a:lstStyle/>
          <a:p>
            <a:r>
              <a:rPr lang="en-US" dirty="0"/>
              <a:t>                   </a:t>
            </a:r>
            <a:r>
              <a:rPr lang="en-US" b="1" dirty="0">
                <a:solidFill>
                  <a:schemeClr val="tx1"/>
                </a:solidFill>
                <a:latin typeface="Arial" panose="020B0604020202020204" pitchFamily="34" charset="0"/>
                <a:cs typeface="Arial" panose="020B0604020202020204" pitchFamily="34" charset="0"/>
              </a:rPr>
              <a:t>References </a:t>
            </a:r>
            <a:endParaRPr lang="en-GB"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71BD9A1-857E-E313-7753-52457F602AFC}"/>
              </a:ext>
            </a:extLst>
          </p:cNvPr>
          <p:cNvSpPr>
            <a:spLocks noGrp="1"/>
          </p:cNvSpPr>
          <p:nvPr>
            <p:ph idx="1"/>
          </p:nvPr>
        </p:nvSpPr>
        <p:spPr>
          <a:xfrm>
            <a:off x="677334" y="1223683"/>
            <a:ext cx="8596668" cy="4817680"/>
          </a:xfrm>
        </p:spPr>
        <p:txBody>
          <a:bodyPr/>
          <a:lstStyle/>
          <a:p>
            <a:pPr marL="0" indent="0">
              <a:buNone/>
            </a:pPr>
            <a:endParaRPr lang="en-US" dirty="0">
              <a:solidFill>
                <a:schemeClr val="tx1"/>
              </a:solidFill>
            </a:endParaRPr>
          </a:p>
          <a:p>
            <a:r>
              <a:rPr lang="en-US" dirty="0">
                <a:solidFill>
                  <a:schemeClr val="tx1"/>
                </a:solidFill>
              </a:rPr>
              <a:t>The</a:t>
            </a:r>
            <a:r>
              <a:rPr lang="en-US" dirty="0"/>
              <a:t> </a:t>
            </a:r>
            <a:r>
              <a:rPr lang="en-US" dirty="0">
                <a:solidFill>
                  <a:schemeClr val="tx1"/>
                </a:solidFill>
              </a:rPr>
              <a:t>heart foundation(5years ago). </a:t>
            </a:r>
            <a:r>
              <a:rPr lang="en-US" i="1" dirty="0">
                <a:solidFill>
                  <a:schemeClr val="tx1"/>
                </a:solidFill>
                <a:latin typeface="Arial" panose="020B0604020202020204" pitchFamily="34" charset="0"/>
                <a:cs typeface="Arial" panose="020B0604020202020204" pitchFamily="34" charset="0"/>
              </a:rPr>
              <a:t>Childhood obesity available at:</a:t>
            </a:r>
            <a:r>
              <a:rPr lang="en-US" dirty="0">
                <a:hlinkClick r:id="rId2"/>
              </a:rPr>
              <a:t> circle of </a:t>
            </a:r>
          </a:p>
          <a:p>
            <a:pPr marL="0" indent="0">
              <a:buNone/>
            </a:pPr>
            <a:r>
              <a:rPr lang="en-US" dirty="0">
                <a:hlinkClick r:id="rId2"/>
              </a:rPr>
              <a:t>childhood obesity image - Search Images (bing.com) </a:t>
            </a:r>
            <a:r>
              <a:rPr lang="en-US" dirty="0"/>
              <a:t>accessed on 19/ 11/2023</a:t>
            </a:r>
            <a:endParaRPr lang="en-GB" i="1" dirty="0">
              <a:solidFill>
                <a:schemeClr val="tx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EB1C07E-910F-63CC-0263-9BFA0BEB3BDA}"/>
              </a:ext>
            </a:extLst>
          </p:cNvPr>
          <p:cNvSpPr txBox="1"/>
          <p:nvPr/>
        </p:nvSpPr>
        <p:spPr>
          <a:xfrm>
            <a:off x="578224" y="1667436"/>
            <a:ext cx="8297087" cy="3970318"/>
          </a:xfrm>
          <a:prstGeom prst="rect">
            <a:avLst/>
          </a:prstGeom>
          <a:noFill/>
        </p:spPr>
        <p:txBody>
          <a:bodyPr wrap="square">
            <a:spAutoFit/>
          </a:bodyPr>
          <a:lstStyle/>
          <a:p>
            <a:endParaRPr lang="en-US" i="1" dirty="0">
              <a:latin typeface="Arial" panose="020B0604020202020204" pitchFamily="34" charset="0"/>
              <a:cs typeface="Arial" panose="020B0604020202020204" pitchFamily="34" charset="0"/>
            </a:endParaRPr>
          </a:p>
          <a:p>
            <a:endParaRPr lang="en-US" i="1" dirty="0">
              <a:latin typeface="Arial" panose="020B0604020202020204" pitchFamily="34" charset="0"/>
              <a:cs typeface="Arial" panose="020B0604020202020204" pitchFamily="34" charset="0"/>
            </a:endParaRPr>
          </a:p>
          <a:p>
            <a:endParaRPr lang="en-US" dirty="0"/>
          </a:p>
          <a:p>
            <a:r>
              <a:rPr lang="en-US" dirty="0"/>
              <a:t>NHS (2023) </a:t>
            </a:r>
            <a:r>
              <a:rPr lang="en-US" i="1" dirty="0"/>
              <a:t>advice for parents of overweight children available </a:t>
            </a:r>
            <a:r>
              <a:rPr lang="en-US" i="1" dirty="0" err="1"/>
              <a:t>at:</a:t>
            </a:r>
            <a:r>
              <a:rPr lang="en-US" dirty="0" err="1">
                <a:hlinkClick r:id="rId3"/>
              </a:rPr>
              <a:t>Advice</a:t>
            </a:r>
            <a:r>
              <a:rPr lang="en-US" dirty="0">
                <a:hlinkClick r:id="rId3"/>
              </a:rPr>
              <a:t> for parents of overweight children - NHS (www.nhs.uk)</a:t>
            </a:r>
            <a:r>
              <a:rPr lang="en-US" dirty="0"/>
              <a:t> accessed on 23/11/2023.</a:t>
            </a:r>
            <a:endParaRPr lang="en-US" i="1" dirty="0"/>
          </a:p>
          <a:p>
            <a:endParaRPr lang="en-US" b="1" dirty="0">
              <a:latin typeface="Arial" panose="020B0604020202020204" pitchFamily="34" charset="0"/>
              <a:cs typeface="Arial" panose="020B0604020202020204" pitchFamily="34" charset="0"/>
            </a:endParaRPr>
          </a:p>
          <a:p>
            <a:r>
              <a:rPr lang="en-US" b="1" dirty="0">
                <a:solidFill>
                  <a:srgbClr val="1F2024"/>
                </a:solidFill>
                <a:latin typeface="Arial" panose="020B0604020202020204" pitchFamily="34" charset="0"/>
                <a:cs typeface="Arial" panose="020B0604020202020204" pitchFamily="34" charset="0"/>
              </a:rPr>
              <a:t>The Role of Social media (2018). </a:t>
            </a:r>
            <a:r>
              <a:rPr lang="en-US" i="1" dirty="0">
                <a:solidFill>
                  <a:srgbClr val="1F2024"/>
                </a:solidFill>
                <a:latin typeface="Arial" panose="020B0604020202020204" pitchFamily="34" charset="0"/>
                <a:cs typeface="Arial" panose="020B0604020202020204" pitchFamily="34" charset="0"/>
              </a:rPr>
              <a:t>The Role of Social Media in Community </a:t>
            </a:r>
            <a:r>
              <a:rPr lang="en-US" b="1" i="1" dirty="0">
                <a:solidFill>
                  <a:srgbClr val="1F2024"/>
                </a:solidFill>
                <a:latin typeface="Arial" panose="020B0604020202020204" pitchFamily="34" charset="0"/>
                <a:cs typeface="Arial" panose="020B0604020202020204" pitchFamily="34" charset="0"/>
              </a:rPr>
              <a:t>Development </a:t>
            </a:r>
            <a:r>
              <a:rPr lang="en-US" b="1" i="1" dirty="0" err="1">
                <a:solidFill>
                  <a:srgbClr val="1F2024"/>
                </a:solidFill>
                <a:latin typeface="Arial" panose="020B0604020202020204" pitchFamily="34" charset="0"/>
                <a:cs typeface="Arial" panose="020B0604020202020204" pitchFamily="34" charset="0"/>
              </a:rPr>
              <a:t>aavailabel</a:t>
            </a:r>
            <a:r>
              <a:rPr lang="en-US" b="1" i="1" dirty="0">
                <a:solidFill>
                  <a:srgbClr val="1F2024"/>
                </a:solidFill>
                <a:latin typeface="Arial" panose="020B0604020202020204" pitchFamily="34" charset="0"/>
                <a:cs typeface="Arial" panose="020B0604020202020204" pitchFamily="34" charset="0"/>
              </a:rPr>
              <a:t> at:</a:t>
            </a:r>
            <a:r>
              <a:rPr lang="en-US" dirty="0">
                <a:latin typeface="Arial" panose="020B0604020202020204" pitchFamily="34" charset="0"/>
                <a:cs typeface="Arial" panose="020B0604020202020204" pitchFamily="34" charset="0"/>
                <a:hlinkClick r:id="rId4"/>
              </a:rPr>
              <a:t> The Role of Social Media in Community Development - </a:t>
            </a:r>
            <a:r>
              <a:rPr lang="en-US" dirty="0" err="1">
                <a:latin typeface="Arial" panose="020B0604020202020204" pitchFamily="34" charset="0"/>
                <a:cs typeface="Arial" panose="020B0604020202020204" pitchFamily="34" charset="0"/>
                <a:hlinkClick r:id="rId4"/>
              </a:rPr>
              <a:t>Vinfotech</a:t>
            </a:r>
            <a:r>
              <a:rPr lang="en-US" dirty="0">
                <a:latin typeface="Arial" panose="020B0604020202020204" pitchFamily="34" charset="0"/>
                <a:cs typeface="Arial" panose="020B0604020202020204" pitchFamily="34" charset="0"/>
                <a:hlinkClick r:id="rId4"/>
              </a:rPr>
              <a:t> Blog</a:t>
            </a:r>
            <a:r>
              <a:rPr lang="en-US" dirty="0">
                <a:latin typeface="Arial" panose="020B0604020202020204" pitchFamily="34" charset="0"/>
                <a:cs typeface="Arial" panose="020B0604020202020204" pitchFamily="34" charset="0"/>
              </a:rPr>
              <a:t> accessed on 23/11/2023.</a:t>
            </a:r>
          </a:p>
          <a:p>
            <a:endParaRPr lang="en-US" b="1" dirty="0">
              <a:solidFill>
                <a:srgbClr val="1F2024"/>
              </a:solidFill>
              <a:latin typeface="Arial" panose="020B0604020202020204" pitchFamily="34" charset="0"/>
              <a:cs typeface="Arial" panose="020B0604020202020204" pitchFamily="34" charset="0"/>
            </a:endParaRPr>
          </a:p>
          <a:p>
            <a:r>
              <a:rPr lang="en-US" b="1" dirty="0">
                <a:solidFill>
                  <a:srgbClr val="1F2024"/>
                </a:solidFill>
                <a:latin typeface="Arial" panose="020B0604020202020204" pitchFamily="34" charset="0"/>
                <a:cs typeface="Arial" panose="020B0604020202020204" pitchFamily="34" charset="0"/>
              </a:rPr>
              <a:t>UK Parliament (2023) </a:t>
            </a:r>
            <a:r>
              <a:rPr lang="en-US" i="1" dirty="0">
                <a:solidFill>
                  <a:srgbClr val="1F2024"/>
                </a:solidFill>
                <a:latin typeface="Arial" panose="020B0604020202020204" pitchFamily="34" charset="0"/>
                <a:cs typeface="Arial" panose="020B0604020202020204" pitchFamily="34" charset="0"/>
              </a:rPr>
              <a:t>Obesity policy in England available at</a:t>
            </a:r>
            <a:r>
              <a:rPr lang="en-US" b="1" i="1" dirty="0">
                <a:solidFill>
                  <a:srgbClr val="1F2024"/>
                </a:solidFill>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hlinkClick r:id="rId5"/>
              </a:rPr>
              <a:t> Obesity policy in England - House of Commons Library (parliament.uk)</a:t>
            </a: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GB" dirty="0">
                <a:solidFill>
                  <a:schemeClr val="tx1"/>
                </a:solidFill>
              </a:rPr>
              <a:t> </a:t>
            </a:r>
            <a:endParaRPr lang="en-US" b="1" i="1" dirty="0">
              <a:solidFill>
                <a:srgbClr val="1F2024"/>
              </a:solidFill>
              <a:latin typeface="Inter"/>
            </a:endParaRPr>
          </a:p>
        </p:txBody>
      </p:sp>
    </p:spTree>
    <p:extLst>
      <p:ext uri="{BB962C8B-B14F-4D97-AF65-F5344CB8AC3E}">
        <p14:creationId xmlns:p14="http://schemas.microsoft.com/office/powerpoint/2010/main" val="18625208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47769-FB65-73EC-2935-CB6E5DE8C239}"/>
              </a:ext>
            </a:extLst>
          </p:cNvPr>
          <p:cNvSpPr>
            <a:spLocks noGrp="1"/>
          </p:cNvSpPr>
          <p:nvPr>
            <p:ph type="title"/>
          </p:nvPr>
        </p:nvSpPr>
        <p:spPr>
          <a:xfrm>
            <a:off x="677334" y="174812"/>
            <a:ext cx="8596668" cy="641826"/>
          </a:xfrm>
        </p:spPr>
        <p:txBody>
          <a:bodyPr/>
          <a:lstStyle/>
          <a:p>
            <a:r>
              <a:rPr lang="en-US" dirty="0">
                <a:solidFill>
                  <a:schemeClr val="tx1"/>
                </a:solidFill>
              </a:rPr>
              <a:t>                   </a:t>
            </a:r>
            <a:r>
              <a:rPr lang="en-US" dirty="0">
                <a:solidFill>
                  <a:schemeClr val="tx1"/>
                </a:solidFill>
                <a:latin typeface="Arial" panose="020B0604020202020204" pitchFamily="34" charset="0"/>
                <a:cs typeface="Arial" panose="020B0604020202020204" pitchFamily="34" charset="0"/>
              </a:rPr>
              <a:t>References </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1E1E839-C1AF-7984-914F-E3896BB0693B}"/>
              </a:ext>
            </a:extLst>
          </p:cNvPr>
          <p:cNvSpPr>
            <a:spLocks noGrp="1"/>
          </p:cNvSpPr>
          <p:nvPr>
            <p:ph idx="1"/>
          </p:nvPr>
        </p:nvSpPr>
        <p:spPr>
          <a:xfrm>
            <a:off x="833718" y="1748118"/>
            <a:ext cx="8440284" cy="3186953"/>
          </a:xfrm>
        </p:spPr>
        <p:txBody>
          <a:bodyPr>
            <a:normAutofit fontScale="92500" lnSpcReduction="20000"/>
          </a:bodyPr>
          <a:lstStyle/>
          <a:p>
            <a:pPr marL="0" indent="0">
              <a:buNone/>
            </a:pPr>
            <a:r>
              <a:rPr lang="en-US" dirty="0">
                <a:latin typeface="Arial" panose="020B0604020202020204" pitchFamily="34" charset="0"/>
                <a:cs typeface="Arial" panose="020B0604020202020204" pitchFamily="34" charset="0"/>
              </a:rPr>
              <a:t>NHS (2023) </a:t>
            </a:r>
            <a:r>
              <a:rPr lang="en-US" i="1" dirty="0">
                <a:latin typeface="Arial" panose="020B0604020202020204" pitchFamily="34" charset="0"/>
                <a:cs typeface="Arial" panose="020B0604020202020204" pitchFamily="34" charset="0"/>
              </a:rPr>
              <a:t>advice for parents of overweight children available </a:t>
            </a:r>
            <a:r>
              <a:rPr lang="en-US" i="1" dirty="0" err="1">
                <a:latin typeface="Arial" panose="020B0604020202020204" pitchFamily="34" charset="0"/>
                <a:cs typeface="Arial" panose="020B0604020202020204" pitchFamily="34" charset="0"/>
              </a:rPr>
              <a:t>at:</a:t>
            </a:r>
            <a:r>
              <a:rPr lang="en-US" dirty="0" err="1">
                <a:latin typeface="Arial" panose="020B0604020202020204" pitchFamily="34" charset="0"/>
                <a:cs typeface="Arial" panose="020B0604020202020204" pitchFamily="34" charset="0"/>
                <a:hlinkClick r:id="rId2"/>
              </a:rPr>
              <a:t>Advice</a:t>
            </a:r>
            <a:r>
              <a:rPr lang="en-US" dirty="0">
                <a:latin typeface="Arial" panose="020B0604020202020204" pitchFamily="34" charset="0"/>
                <a:cs typeface="Arial" panose="020B0604020202020204" pitchFamily="34" charset="0"/>
                <a:hlinkClick r:id="rId2"/>
              </a:rPr>
              <a:t> for parents of overweight children - NHS (www.nhs.uk)</a:t>
            </a:r>
            <a:r>
              <a:rPr lang="en-US" dirty="0">
                <a:latin typeface="Arial" panose="020B0604020202020204" pitchFamily="34" charset="0"/>
                <a:cs typeface="Arial" panose="020B0604020202020204" pitchFamily="34" charset="0"/>
              </a:rPr>
              <a:t> accessed on 23/11/2023.</a:t>
            </a:r>
          </a:p>
          <a:p>
            <a:pPr marL="0" indent="0">
              <a:buNone/>
            </a:pPr>
            <a:r>
              <a:rPr lang="en-GB" dirty="0">
                <a:solidFill>
                  <a:schemeClr val="tx1"/>
                </a:solidFill>
                <a:latin typeface="Arial" panose="020B0604020202020204" pitchFamily="34" charset="0"/>
                <a:cs typeface="Arial" panose="020B0604020202020204" pitchFamily="34" charset="0"/>
              </a:rPr>
              <a:t>Office for National Statistics census (2021). </a:t>
            </a:r>
            <a:r>
              <a:rPr lang="en-GB" i="1" dirty="0">
                <a:solidFill>
                  <a:schemeClr val="tx1"/>
                </a:solidFill>
                <a:latin typeface="Arial" panose="020B0604020202020204" pitchFamily="34" charset="0"/>
                <a:cs typeface="Arial" panose="020B0604020202020204" pitchFamily="34" charset="0"/>
              </a:rPr>
              <a:t>How the population change in Lewisham census 2021 available at:</a:t>
            </a:r>
            <a:r>
              <a:rPr lang="fr-FR" dirty="0">
                <a:latin typeface="Arial" panose="020B0604020202020204" pitchFamily="34" charset="0"/>
                <a:cs typeface="Arial" panose="020B0604020202020204" pitchFamily="34" charset="0"/>
                <a:hlinkClick r:id="rId3"/>
              </a:rPr>
              <a:t>Lewisham population change, </a:t>
            </a:r>
            <a:r>
              <a:rPr lang="fr-FR" dirty="0" err="1">
                <a:latin typeface="Arial" panose="020B0604020202020204" pitchFamily="34" charset="0"/>
                <a:cs typeface="Arial" panose="020B0604020202020204" pitchFamily="34" charset="0"/>
                <a:hlinkClick r:id="rId3"/>
              </a:rPr>
              <a:t>Census</a:t>
            </a:r>
            <a:r>
              <a:rPr lang="fr-FR" dirty="0">
                <a:latin typeface="Arial" panose="020B0604020202020204" pitchFamily="34" charset="0"/>
                <a:cs typeface="Arial" panose="020B0604020202020204" pitchFamily="34" charset="0"/>
                <a:hlinkClick r:id="rId3"/>
              </a:rPr>
              <a:t> 2021 – ONS</a:t>
            </a:r>
            <a:r>
              <a:rPr lang="fr-FR" dirty="0">
                <a:latin typeface="Arial" panose="020B0604020202020204" pitchFamily="34" charset="0"/>
                <a:cs typeface="Arial" panose="020B0604020202020204" pitchFamily="34" charset="0"/>
              </a:rPr>
              <a:t> </a:t>
            </a:r>
            <a:r>
              <a:rPr lang="fr-FR" dirty="0" err="1">
                <a:latin typeface="Arial" panose="020B0604020202020204" pitchFamily="34" charset="0"/>
                <a:cs typeface="Arial" panose="020B0604020202020204" pitchFamily="34" charset="0"/>
              </a:rPr>
              <a:t>accessed</a:t>
            </a:r>
            <a:r>
              <a:rPr lang="fr-FR" dirty="0">
                <a:latin typeface="Arial" panose="020B0604020202020204" pitchFamily="34" charset="0"/>
                <a:cs typeface="Arial" panose="020B0604020202020204" pitchFamily="34" charset="0"/>
              </a:rPr>
              <a:t> on 14th /11/2023.</a:t>
            </a:r>
            <a:endParaRPr lang="en-US" dirty="0">
              <a:latin typeface="Arial" panose="020B0604020202020204" pitchFamily="34" charset="0"/>
              <a:cs typeface="Arial" panose="020B0604020202020204" pitchFamily="34" charset="0"/>
            </a:endParaRPr>
          </a:p>
          <a:p>
            <a:pPr marL="0" indent="0">
              <a:buNone/>
            </a:pPr>
            <a:endParaRPr lang="en-US" b="1" dirty="0">
              <a:solidFill>
                <a:srgbClr val="1F2024"/>
              </a:solidFill>
              <a:latin typeface="Arial" panose="020B0604020202020204" pitchFamily="34" charset="0"/>
              <a:cs typeface="Arial" panose="020B0604020202020204" pitchFamily="34" charset="0"/>
            </a:endParaRPr>
          </a:p>
          <a:p>
            <a:pPr marL="0" indent="0">
              <a:buNone/>
            </a:pPr>
            <a:r>
              <a:rPr lang="en-US" b="1" dirty="0">
                <a:solidFill>
                  <a:srgbClr val="1F2024"/>
                </a:solidFill>
                <a:latin typeface="Arial" panose="020B0604020202020204" pitchFamily="34" charset="0"/>
                <a:cs typeface="Arial" panose="020B0604020202020204" pitchFamily="34" charset="0"/>
              </a:rPr>
              <a:t>UK Parliament (2023) </a:t>
            </a:r>
            <a:r>
              <a:rPr lang="en-US" i="1" dirty="0">
                <a:solidFill>
                  <a:srgbClr val="1F2024"/>
                </a:solidFill>
                <a:latin typeface="Arial" panose="020B0604020202020204" pitchFamily="34" charset="0"/>
                <a:cs typeface="Arial" panose="020B0604020202020204" pitchFamily="34" charset="0"/>
              </a:rPr>
              <a:t>Obesity policy in England available at</a:t>
            </a:r>
            <a:r>
              <a:rPr lang="en-US" b="1" i="1" dirty="0">
                <a:solidFill>
                  <a:srgbClr val="1F2024"/>
                </a:solidFill>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hlinkClick r:id="rId4"/>
              </a:rPr>
              <a:t> Obesity policy in England - House of Commons Library (parliament.uk)</a:t>
            </a:r>
            <a:endParaRPr lang="en-US" dirty="0">
              <a:latin typeface="Arial" panose="020B0604020202020204" pitchFamily="34" charset="0"/>
              <a:cs typeface="Arial" panose="020B0604020202020204" pitchFamily="34" charset="0"/>
            </a:endParaRPr>
          </a:p>
          <a:p>
            <a:pPr marL="0" indent="0">
              <a:buNone/>
            </a:pPr>
            <a:endParaRPr lang="en-US" dirty="0">
              <a:solidFill>
                <a:schemeClr val="tx1"/>
              </a:solidFill>
              <a:latin typeface="Arial" panose="020B0604020202020204" pitchFamily="34" charset="0"/>
              <a:cs typeface="Arial" panose="020B0604020202020204" pitchFamily="34" charset="0"/>
            </a:endParaRPr>
          </a:p>
          <a:p>
            <a:pPr marL="0" indent="0">
              <a:buNone/>
            </a:pPr>
            <a:r>
              <a:rPr lang="en-US" dirty="0">
                <a:solidFill>
                  <a:schemeClr val="tx1"/>
                </a:solidFill>
                <a:latin typeface="Arial" panose="020B0604020202020204" pitchFamily="34" charset="0"/>
                <a:cs typeface="Arial" panose="020B0604020202020204" pitchFamily="34" charset="0"/>
              </a:rPr>
              <a:t>Varbes (2023).</a:t>
            </a:r>
            <a:r>
              <a:rPr lang="en-US" i="1" dirty="0">
                <a:solidFill>
                  <a:schemeClr val="tx1"/>
                </a:solidFill>
                <a:latin typeface="Arial" panose="020B0604020202020204" pitchFamily="34" charset="0"/>
                <a:cs typeface="Arial" panose="020B0604020202020204" pitchFamily="34" charset="0"/>
              </a:rPr>
              <a:t>Demographics of Lewisham available </a:t>
            </a:r>
            <a:r>
              <a:rPr lang="en-US" i="1" dirty="0" err="1">
                <a:solidFill>
                  <a:schemeClr val="tx1"/>
                </a:solidFill>
                <a:latin typeface="Arial" panose="020B0604020202020204" pitchFamily="34" charset="0"/>
                <a:cs typeface="Arial" panose="020B0604020202020204" pitchFamily="34" charset="0"/>
              </a:rPr>
              <a:t>at:</a:t>
            </a:r>
            <a:r>
              <a:rPr lang="en-US" dirty="0" err="1">
                <a:latin typeface="Arial" panose="020B0604020202020204" pitchFamily="34" charset="0"/>
                <a:cs typeface="Arial" panose="020B0604020202020204" pitchFamily="34" charset="0"/>
                <a:hlinkClick r:id="rId5"/>
              </a:rPr>
              <a:t>England</a:t>
            </a:r>
            <a:r>
              <a:rPr lang="en-US" dirty="0">
                <a:latin typeface="Arial" panose="020B0604020202020204" pitchFamily="34" charset="0"/>
                <a:cs typeface="Arial" panose="020B0604020202020204" pitchFamily="34" charset="0"/>
                <a:hlinkClick r:id="rId5"/>
              </a:rPr>
              <a:t> Demographics | Age, Ethnicity, Religion, Wellbeing (varbes.com)</a:t>
            </a:r>
            <a:r>
              <a:rPr lang="en-US" dirty="0">
                <a:latin typeface="Arial" panose="020B0604020202020204" pitchFamily="34" charset="0"/>
                <a:cs typeface="Arial" panose="020B0604020202020204" pitchFamily="34" charset="0"/>
              </a:rPr>
              <a:t> accessed on 14</a:t>
            </a:r>
            <a:r>
              <a:rPr lang="en-US" baseline="30000" dirty="0">
                <a:latin typeface="Arial" panose="020B0604020202020204" pitchFamily="34" charset="0"/>
                <a:cs typeface="Arial" panose="020B0604020202020204" pitchFamily="34" charset="0"/>
              </a:rPr>
              <a:t>th</a:t>
            </a:r>
            <a:r>
              <a:rPr lang="en-US" dirty="0">
                <a:latin typeface="Arial" panose="020B0604020202020204" pitchFamily="34" charset="0"/>
                <a:cs typeface="Arial" panose="020B0604020202020204" pitchFamily="34" charset="0"/>
              </a:rPr>
              <a:t> /11/2023</a:t>
            </a:r>
            <a:endParaRPr lang="en-US"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131079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37FCDE2454B5D4AA3EF5C4450A090BD" ma:contentTypeVersion="6" ma:contentTypeDescription="Create a new document." ma:contentTypeScope="" ma:versionID="eea2598b48cff557fdb9a748a0391dc5">
  <xsd:schema xmlns:xsd="http://www.w3.org/2001/XMLSchema" xmlns:xs="http://www.w3.org/2001/XMLSchema" xmlns:p="http://schemas.microsoft.com/office/2006/metadata/properties" xmlns:ns3="8b38c207-d33f-48c3-9051-834cdbb76a3f" targetNamespace="http://schemas.microsoft.com/office/2006/metadata/properties" ma:root="true" ma:fieldsID="bbf11a48442f25642f1fb557e788ff34" ns3:_="">
    <xsd:import namespace="8b38c207-d33f-48c3-9051-834cdbb76a3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b38c207-d33f-48c3-9051-834cdbb76a3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691732C-2775-4AD2-AADE-23996D8EA2C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b38c207-d33f-48c3-9051-834cdbb76a3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36CB2C0-F434-465D-B742-58A0F55A66AD}">
  <ds:schemaRefs>
    <ds:schemaRef ds:uri="http://schemas.microsoft.com/sharepoint/v3/contenttype/forms"/>
  </ds:schemaRefs>
</ds:datastoreItem>
</file>

<file path=customXml/itemProps3.xml><?xml version="1.0" encoding="utf-8"?>
<ds:datastoreItem xmlns:ds="http://schemas.openxmlformats.org/officeDocument/2006/customXml" ds:itemID="{F9424E41-F9BA-486F-8002-82EECD2DC4D8}">
  <ds:schemaRefs>
    <ds:schemaRef ds:uri="http://purl.org/dc/terms/"/>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http://schemas.microsoft.com/office/2006/metadata/properties"/>
    <ds:schemaRef ds:uri="8b38c207-d33f-48c3-9051-834cdbb76a3f"/>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Facet</Template>
  <TotalTime>11917</TotalTime>
  <Words>2050</Words>
  <Application>Microsoft Office PowerPoint</Application>
  <PresentationFormat>Widescreen</PresentationFormat>
  <Paragraphs>146</Paragraphs>
  <Slides>19</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19</vt:i4>
      </vt:variant>
    </vt:vector>
  </HeadingPairs>
  <TitlesOfParts>
    <vt:vector size="28" baseType="lpstr">
      <vt:lpstr>-apple-system</vt:lpstr>
      <vt:lpstr>Arial</vt:lpstr>
      <vt:lpstr>Ariel</vt:lpstr>
      <vt:lpstr>Calibri</vt:lpstr>
      <vt:lpstr>Inter</vt:lpstr>
      <vt:lpstr>national</vt:lpstr>
      <vt:lpstr>Trebuchet MS</vt:lpstr>
      <vt:lpstr>Wingdings 3</vt:lpstr>
      <vt:lpstr>Facet</vt:lpstr>
      <vt:lpstr>c</vt:lpstr>
      <vt:lpstr>         Introduction </vt:lpstr>
      <vt:lpstr>Demographic by Ethnicity in Lewisham Borough</vt:lpstr>
      <vt:lpstr>Demographics by age and gender in Lewisham </vt:lpstr>
      <vt:lpstr>Demographic by Religion in Lewisham</vt:lpstr>
      <vt:lpstr>Health and Social Care Needs</vt:lpstr>
      <vt:lpstr>        What is Childhood Obesity</vt:lpstr>
      <vt:lpstr>The Aim of the community</vt:lpstr>
      <vt:lpstr>How childhood obesity can be tackled in Lewisham </vt:lpstr>
      <vt:lpstr>Principles that support the community development plan</vt:lpstr>
      <vt:lpstr>Stake holders in the community that are involve in tackling childhood obesity</vt:lpstr>
      <vt:lpstr>The use of digital media and Technology for community development</vt:lpstr>
      <vt:lpstr>Policy and legislation in regard to childhood obesity</vt:lpstr>
      <vt:lpstr>Barriers and obstacles to the community development</vt:lpstr>
      <vt:lpstr>Recommendations </vt:lpstr>
      <vt:lpstr>Conclusion </vt:lpstr>
      <vt:lpstr>References </vt:lpstr>
      <vt:lpstr>                   References </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Samuela Cuffie</dc:creator>
  <cp:lastModifiedBy>Elizabeth Cuffie (1913507)</cp:lastModifiedBy>
  <cp:revision>4</cp:revision>
  <dcterms:created xsi:type="dcterms:W3CDTF">2023-11-06T12:05:16Z</dcterms:created>
  <dcterms:modified xsi:type="dcterms:W3CDTF">2023-11-24T13:38:08Z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0x010100937FCDE2454B5D4AA3EF5C4450A090BD</vt:lpwstr>
  </property>
</Properties>
</file>