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8" r:id="rId3"/>
    <p:sldId id="257" r:id="rId4"/>
    <p:sldId id="260" r:id="rId5"/>
    <p:sldId id="261" r:id="rId6"/>
    <p:sldId id="262" r:id="rId7"/>
    <p:sldId id="264" r:id="rId8"/>
    <p:sldId id="263" r:id="rId9"/>
    <p:sldId id="269" r:id="rId10"/>
    <p:sldId id="265" r:id="rId11"/>
    <p:sldId id="275" r:id="rId12"/>
    <p:sldId id="270" r:id="rId13"/>
    <p:sldId id="276" r:id="rId14"/>
    <p:sldId id="277" r:id="rId15"/>
    <p:sldId id="278" r:id="rId16"/>
    <p:sldId id="279" r:id="rId17"/>
    <p:sldId id="280" r:id="rId18"/>
    <p:sldId id="281" r:id="rId19"/>
    <p:sldId id="266" r:id="rId20"/>
    <p:sldId id="282" r:id="rId21"/>
    <p:sldId id="286" r:id="rId22"/>
    <p:sldId id="287" r:id="rId23"/>
    <p:sldId id="271" r:id="rId24"/>
    <p:sldId id="272" r:id="rId25"/>
    <p:sldId id="273" r:id="rId26"/>
    <p:sldId id="274" r:id="rId27"/>
    <p:sldId id="284" r:id="rId28"/>
    <p:sldId id="285" r:id="rId29"/>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0182" autoAdjust="0"/>
  </p:normalViewPr>
  <p:slideViewPr>
    <p:cSldViewPr snapToGrid="0">
      <p:cViewPr varScale="1">
        <p:scale>
          <a:sx n="95" d="100"/>
          <a:sy n="95" d="100"/>
        </p:scale>
        <p:origin x="429" y="42"/>
      </p:cViewPr>
      <p:guideLst>
        <p:guide orient="horz" pos="2160"/>
        <p:guide pos="31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Age</c:v>
                </c:pt>
              </c:strCache>
            </c:strRef>
          </c:tx>
          <c:spPr>
            <a:ln w="76200"/>
          </c:spPr>
          <c:marker>
            <c:symbol val="none"/>
          </c:marker>
          <c:cat>
            <c:numRef>
              <c:f>Sheet1!$A$2:$A$8</c:f>
              <c:numCache>
                <c:formatCode>General</c:formatCode>
                <c:ptCount val="7"/>
                <c:pt idx="0">
                  <c:v>1996</c:v>
                </c:pt>
                <c:pt idx="1">
                  <c:v>1998</c:v>
                </c:pt>
                <c:pt idx="2">
                  <c:v>2000</c:v>
                </c:pt>
                <c:pt idx="3">
                  <c:v>2002</c:v>
                </c:pt>
                <c:pt idx="4">
                  <c:v>2004</c:v>
                </c:pt>
                <c:pt idx="5">
                  <c:v>2006</c:v>
                </c:pt>
                <c:pt idx="6">
                  <c:v>2008</c:v>
                </c:pt>
              </c:numCache>
            </c:numRef>
          </c:cat>
          <c:val>
            <c:numRef>
              <c:f>Sheet1!$B$2:$B$14</c:f>
              <c:numCache>
                <c:formatCode>General</c:formatCode>
                <c:ptCount val="13"/>
                <c:pt idx="0">
                  <c:v>32</c:v>
                </c:pt>
                <c:pt idx="1">
                  <c:v>34</c:v>
                </c:pt>
                <c:pt idx="2">
                  <c:v>36</c:v>
                </c:pt>
                <c:pt idx="3">
                  <c:v>34</c:v>
                </c:pt>
                <c:pt idx="4">
                  <c:v>34</c:v>
                </c:pt>
                <c:pt idx="5">
                  <c:v>36</c:v>
                </c:pt>
                <c:pt idx="6">
                  <c:v>38</c:v>
                </c:pt>
                <c:pt idx="7">
                  <c:v>40</c:v>
                </c:pt>
                <c:pt idx="8">
                  <c:v>42</c:v>
                </c:pt>
                <c:pt idx="9">
                  <c:v>42</c:v>
                </c:pt>
                <c:pt idx="10">
                  <c:v>40</c:v>
                </c:pt>
                <c:pt idx="11">
                  <c:v>38</c:v>
                </c:pt>
                <c:pt idx="12">
                  <c:v>38</c:v>
                </c:pt>
              </c:numCache>
            </c:numRef>
          </c:val>
          <c:smooth val="0"/>
          <c:extLst>
            <c:ext xmlns:c16="http://schemas.microsoft.com/office/drawing/2014/chart" uri="{C3380CC4-5D6E-409C-BE32-E72D297353CC}">
              <c16:uniqueId val="{00000000-F66F-481A-8026-2BDD0A979679}"/>
            </c:ext>
          </c:extLst>
        </c:ser>
        <c:dLbls>
          <c:showLegendKey val="0"/>
          <c:showVal val="0"/>
          <c:showCatName val="0"/>
          <c:showSerName val="0"/>
          <c:showPercent val="0"/>
          <c:showBubbleSize val="0"/>
        </c:dLbls>
        <c:smooth val="0"/>
        <c:axId val="336484336"/>
        <c:axId val="336484728"/>
      </c:lineChart>
      <c:catAx>
        <c:axId val="336484336"/>
        <c:scaling>
          <c:orientation val="minMax"/>
        </c:scaling>
        <c:delete val="0"/>
        <c:axPos val="b"/>
        <c:numFmt formatCode="General" sourceLinked="1"/>
        <c:majorTickMark val="out"/>
        <c:minorTickMark val="none"/>
        <c:tickLblPos val="nextTo"/>
        <c:txPr>
          <a:bodyPr/>
          <a:lstStyle/>
          <a:p>
            <a:pPr>
              <a:defRPr sz="1400" baseline="0"/>
            </a:pPr>
            <a:endParaRPr lang="en-US"/>
          </a:p>
        </c:txPr>
        <c:crossAx val="336484728"/>
        <c:crosses val="autoZero"/>
        <c:auto val="1"/>
        <c:lblAlgn val="ctr"/>
        <c:lblOffset val="100"/>
        <c:tickLblSkip val="2"/>
        <c:noMultiLvlLbl val="0"/>
      </c:catAx>
      <c:valAx>
        <c:axId val="336484728"/>
        <c:scaling>
          <c:orientation val="minMax"/>
          <c:min val="30"/>
        </c:scaling>
        <c:delete val="0"/>
        <c:axPos val="l"/>
        <c:majorGridlines/>
        <c:numFmt formatCode="General" sourceLinked="1"/>
        <c:majorTickMark val="out"/>
        <c:minorTickMark val="none"/>
        <c:tickLblPos val="nextTo"/>
        <c:crossAx val="336484336"/>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Trans-sexuals</c:v>
                </c:pt>
              </c:strCache>
            </c:strRef>
          </c:tx>
          <c:explosion val="25"/>
          <c:cat>
            <c:strRef>
              <c:f>Sheet1!$A$2:$A$14</c:f>
              <c:strCache>
                <c:ptCount val="13"/>
                <c:pt idx="0">
                  <c:v>London</c:v>
                </c:pt>
                <c:pt idx="1">
                  <c:v>Sussex</c:v>
                </c:pt>
                <c:pt idx="2">
                  <c:v>Lancashire</c:v>
                </c:pt>
                <c:pt idx="3">
                  <c:v>Manchester</c:v>
                </c:pt>
                <c:pt idx="4">
                  <c:v>Hampshire</c:v>
                </c:pt>
                <c:pt idx="5">
                  <c:v>Surrey</c:v>
                </c:pt>
                <c:pt idx="6">
                  <c:v>Devon and Cornwall</c:v>
                </c:pt>
                <c:pt idx="7">
                  <c:v>Essex</c:v>
                </c:pt>
                <c:pt idx="8">
                  <c:v>West Mercia</c:v>
                </c:pt>
                <c:pt idx="9">
                  <c:v>Hertfordshire</c:v>
                </c:pt>
                <c:pt idx="10">
                  <c:v>Kent</c:v>
                </c:pt>
                <c:pt idx="11">
                  <c:v>Nottinghamshire</c:v>
                </c:pt>
                <c:pt idx="12">
                  <c:v>Somerset</c:v>
                </c:pt>
              </c:strCache>
            </c:strRef>
          </c:cat>
          <c:val>
            <c:numRef>
              <c:f>Sheet1!$B$2:$B$14</c:f>
              <c:numCache>
                <c:formatCode>General</c:formatCode>
                <c:ptCount val="13"/>
                <c:pt idx="0">
                  <c:v>168</c:v>
                </c:pt>
                <c:pt idx="1">
                  <c:v>68</c:v>
                </c:pt>
                <c:pt idx="2">
                  <c:v>50</c:v>
                </c:pt>
                <c:pt idx="3">
                  <c:v>49</c:v>
                </c:pt>
                <c:pt idx="4">
                  <c:v>45</c:v>
                </c:pt>
                <c:pt idx="5">
                  <c:v>40</c:v>
                </c:pt>
                <c:pt idx="6">
                  <c:v>38</c:v>
                </c:pt>
                <c:pt idx="7">
                  <c:v>34</c:v>
                </c:pt>
                <c:pt idx="8">
                  <c:v>34</c:v>
                </c:pt>
                <c:pt idx="9">
                  <c:v>32</c:v>
                </c:pt>
                <c:pt idx="10">
                  <c:v>31</c:v>
                </c:pt>
                <c:pt idx="11">
                  <c:v>28</c:v>
                </c:pt>
                <c:pt idx="12">
                  <c:v>28</c:v>
                </c:pt>
              </c:numCache>
            </c:numRef>
          </c:val>
          <c:extLst>
            <c:ext xmlns:c16="http://schemas.microsoft.com/office/drawing/2014/chart" uri="{C3380CC4-5D6E-409C-BE32-E72D297353CC}">
              <c16:uniqueId val="{00000000-A377-4154-A132-3683676563A5}"/>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61617445137212679"/>
          <c:y val="4.7930110725384271E-2"/>
          <c:w val="0.36461017633004522"/>
          <c:h val="0.90413934110697358"/>
        </c:manualLayout>
      </c:layout>
      <c:overlay val="0"/>
      <c:txPr>
        <a:bodyPr/>
        <a:lstStyle/>
        <a:p>
          <a:pPr>
            <a:defRPr sz="1200" baseline="0"/>
          </a:pPr>
          <a:endParaRPr lang="en-US"/>
        </a:p>
      </c:txPr>
    </c:legend>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F7AC3-A028-49E6-8E56-70CCEFE2E273}" type="doc">
      <dgm:prSet loTypeId="urn:microsoft.com/office/officeart/2005/8/layout/venn1" loCatId="relationship" qsTypeId="urn:microsoft.com/office/officeart/2005/8/quickstyle/simple2" qsCatId="simple" csTypeId="urn:microsoft.com/office/officeart/2005/8/colors/colorful2" csCatId="colorful" phldr="1"/>
      <dgm:spPr/>
    </dgm:pt>
    <dgm:pt modelId="{6623CBA7-BF78-434A-95FA-876BA9DF6023}">
      <dgm:prSet phldrT="[Text]"/>
      <dgm:spPr/>
      <dgm:t>
        <a:bodyPr/>
        <a:lstStyle/>
        <a:p>
          <a:r>
            <a:rPr lang="en-GB" dirty="0" smtClean="0"/>
            <a:t>Beaumont Trust</a:t>
          </a:r>
          <a:endParaRPr lang="en-GB" dirty="0"/>
        </a:p>
      </dgm:t>
    </dgm:pt>
    <dgm:pt modelId="{908D9142-5FAE-415E-B7D8-D42EF7F11AB4}" type="parTrans" cxnId="{EFBA0C1A-9E03-4430-ADF1-E46E89EDF61B}">
      <dgm:prSet/>
      <dgm:spPr/>
      <dgm:t>
        <a:bodyPr/>
        <a:lstStyle/>
        <a:p>
          <a:endParaRPr lang="en-GB"/>
        </a:p>
      </dgm:t>
    </dgm:pt>
    <dgm:pt modelId="{211FE27E-9440-4765-90FE-69B6AA5A6CEC}" type="sibTrans" cxnId="{EFBA0C1A-9E03-4430-ADF1-E46E89EDF61B}">
      <dgm:prSet/>
      <dgm:spPr/>
      <dgm:t>
        <a:bodyPr/>
        <a:lstStyle/>
        <a:p>
          <a:endParaRPr lang="en-GB"/>
        </a:p>
      </dgm:t>
    </dgm:pt>
    <dgm:pt modelId="{95E4BB2F-BEB4-4269-BA93-EB3ECC085D81}">
      <dgm:prSet phldrT="[Text]"/>
      <dgm:spPr/>
      <dgm:t>
        <a:bodyPr/>
        <a:lstStyle/>
        <a:p>
          <a:r>
            <a:rPr lang="en-GB" dirty="0" smtClean="0"/>
            <a:t>Beaumont Society</a:t>
          </a:r>
          <a:endParaRPr lang="en-GB" dirty="0"/>
        </a:p>
      </dgm:t>
    </dgm:pt>
    <dgm:pt modelId="{B0FB7AED-1B73-4288-AD28-2F3938D7C866}" type="parTrans" cxnId="{91876AF4-6C56-4053-ADA0-49C9F20F5A18}">
      <dgm:prSet/>
      <dgm:spPr/>
      <dgm:t>
        <a:bodyPr/>
        <a:lstStyle/>
        <a:p>
          <a:endParaRPr lang="en-GB"/>
        </a:p>
      </dgm:t>
    </dgm:pt>
    <dgm:pt modelId="{5175080D-E74F-4E7D-B766-EAF1ED035260}" type="sibTrans" cxnId="{91876AF4-6C56-4053-ADA0-49C9F20F5A18}">
      <dgm:prSet/>
      <dgm:spPr/>
      <dgm:t>
        <a:bodyPr/>
        <a:lstStyle/>
        <a:p>
          <a:endParaRPr lang="en-GB"/>
        </a:p>
      </dgm:t>
    </dgm:pt>
    <dgm:pt modelId="{056D5E7A-BE27-4B20-8749-1BFEE676CB0A}">
      <dgm:prSet phldrT="[Text]"/>
      <dgm:spPr/>
      <dgm:t>
        <a:bodyPr/>
        <a:lstStyle/>
        <a:p>
          <a:r>
            <a:rPr lang="en-GB" dirty="0" smtClean="0"/>
            <a:t>Beaumont Partners</a:t>
          </a:r>
          <a:endParaRPr lang="en-GB" dirty="0"/>
        </a:p>
      </dgm:t>
    </dgm:pt>
    <dgm:pt modelId="{0FB6264B-077A-46E1-8AA0-9E3E8D0B2A95}" type="parTrans" cxnId="{7FC981D7-3526-464B-8900-E2C3F36D7EE2}">
      <dgm:prSet/>
      <dgm:spPr/>
      <dgm:t>
        <a:bodyPr/>
        <a:lstStyle/>
        <a:p>
          <a:endParaRPr lang="en-GB"/>
        </a:p>
      </dgm:t>
    </dgm:pt>
    <dgm:pt modelId="{FE26F75D-BFCA-47FF-8148-9316528D1F68}" type="sibTrans" cxnId="{7FC981D7-3526-464B-8900-E2C3F36D7EE2}">
      <dgm:prSet/>
      <dgm:spPr/>
      <dgm:t>
        <a:bodyPr/>
        <a:lstStyle/>
        <a:p>
          <a:endParaRPr lang="en-GB"/>
        </a:p>
      </dgm:t>
    </dgm:pt>
    <dgm:pt modelId="{1AF45F3A-0F11-4675-B565-139B014376B8}" type="pres">
      <dgm:prSet presAssocID="{269F7AC3-A028-49E6-8E56-70CCEFE2E273}" presName="compositeShape" presStyleCnt="0">
        <dgm:presLayoutVars>
          <dgm:chMax val="7"/>
          <dgm:dir/>
          <dgm:resizeHandles val="exact"/>
        </dgm:presLayoutVars>
      </dgm:prSet>
      <dgm:spPr/>
    </dgm:pt>
    <dgm:pt modelId="{FF020E60-CECA-4341-A5D0-BFA6A95B701D}" type="pres">
      <dgm:prSet presAssocID="{6623CBA7-BF78-434A-95FA-876BA9DF6023}" presName="circ1" presStyleLbl="vennNode1" presStyleIdx="0" presStyleCnt="3"/>
      <dgm:spPr/>
      <dgm:t>
        <a:bodyPr/>
        <a:lstStyle/>
        <a:p>
          <a:endParaRPr lang="en-GB"/>
        </a:p>
      </dgm:t>
    </dgm:pt>
    <dgm:pt modelId="{83A7570A-E4F5-4602-81AE-2D47EEA49A6B}" type="pres">
      <dgm:prSet presAssocID="{6623CBA7-BF78-434A-95FA-876BA9DF6023}" presName="circ1Tx" presStyleLbl="revTx" presStyleIdx="0" presStyleCnt="0">
        <dgm:presLayoutVars>
          <dgm:chMax val="0"/>
          <dgm:chPref val="0"/>
          <dgm:bulletEnabled val="1"/>
        </dgm:presLayoutVars>
      </dgm:prSet>
      <dgm:spPr/>
      <dgm:t>
        <a:bodyPr/>
        <a:lstStyle/>
        <a:p>
          <a:endParaRPr lang="en-GB"/>
        </a:p>
      </dgm:t>
    </dgm:pt>
    <dgm:pt modelId="{05B6C454-FF83-442E-8145-7F0C1DA6C775}" type="pres">
      <dgm:prSet presAssocID="{95E4BB2F-BEB4-4269-BA93-EB3ECC085D81}" presName="circ2" presStyleLbl="vennNode1" presStyleIdx="1" presStyleCnt="3"/>
      <dgm:spPr/>
      <dgm:t>
        <a:bodyPr/>
        <a:lstStyle/>
        <a:p>
          <a:endParaRPr lang="en-GB"/>
        </a:p>
      </dgm:t>
    </dgm:pt>
    <dgm:pt modelId="{CC8B7C57-9F90-4CF7-9E5C-223F64C87D61}" type="pres">
      <dgm:prSet presAssocID="{95E4BB2F-BEB4-4269-BA93-EB3ECC085D81}" presName="circ2Tx" presStyleLbl="revTx" presStyleIdx="0" presStyleCnt="0">
        <dgm:presLayoutVars>
          <dgm:chMax val="0"/>
          <dgm:chPref val="0"/>
          <dgm:bulletEnabled val="1"/>
        </dgm:presLayoutVars>
      </dgm:prSet>
      <dgm:spPr/>
      <dgm:t>
        <a:bodyPr/>
        <a:lstStyle/>
        <a:p>
          <a:endParaRPr lang="en-GB"/>
        </a:p>
      </dgm:t>
    </dgm:pt>
    <dgm:pt modelId="{7E0EF15E-A732-4A5B-A5FE-3497451B6E7A}" type="pres">
      <dgm:prSet presAssocID="{056D5E7A-BE27-4B20-8749-1BFEE676CB0A}" presName="circ3" presStyleLbl="vennNode1" presStyleIdx="2" presStyleCnt="3"/>
      <dgm:spPr/>
      <dgm:t>
        <a:bodyPr/>
        <a:lstStyle/>
        <a:p>
          <a:endParaRPr lang="en-GB"/>
        </a:p>
      </dgm:t>
    </dgm:pt>
    <dgm:pt modelId="{CA1D6CDC-C74A-45C3-8EC8-A0629EAD3AFE}" type="pres">
      <dgm:prSet presAssocID="{056D5E7A-BE27-4B20-8749-1BFEE676CB0A}" presName="circ3Tx" presStyleLbl="revTx" presStyleIdx="0" presStyleCnt="0">
        <dgm:presLayoutVars>
          <dgm:chMax val="0"/>
          <dgm:chPref val="0"/>
          <dgm:bulletEnabled val="1"/>
        </dgm:presLayoutVars>
      </dgm:prSet>
      <dgm:spPr/>
      <dgm:t>
        <a:bodyPr/>
        <a:lstStyle/>
        <a:p>
          <a:endParaRPr lang="en-GB"/>
        </a:p>
      </dgm:t>
    </dgm:pt>
  </dgm:ptLst>
  <dgm:cxnLst>
    <dgm:cxn modelId="{EFBA0C1A-9E03-4430-ADF1-E46E89EDF61B}" srcId="{269F7AC3-A028-49E6-8E56-70CCEFE2E273}" destId="{6623CBA7-BF78-434A-95FA-876BA9DF6023}" srcOrd="0" destOrd="0" parTransId="{908D9142-5FAE-415E-B7D8-D42EF7F11AB4}" sibTransId="{211FE27E-9440-4765-90FE-69B6AA5A6CEC}"/>
    <dgm:cxn modelId="{7FC981D7-3526-464B-8900-E2C3F36D7EE2}" srcId="{269F7AC3-A028-49E6-8E56-70CCEFE2E273}" destId="{056D5E7A-BE27-4B20-8749-1BFEE676CB0A}" srcOrd="2" destOrd="0" parTransId="{0FB6264B-077A-46E1-8AA0-9E3E8D0B2A95}" sibTransId="{FE26F75D-BFCA-47FF-8148-9316528D1F68}"/>
    <dgm:cxn modelId="{71756034-7D22-466C-BB7F-E52F0E1CCCD0}" type="presOf" srcId="{6623CBA7-BF78-434A-95FA-876BA9DF6023}" destId="{FF020E60-CECA-4341-A5D0-BFA6A95B701D}" srcOrd="0" destOrd="0" presId="urn:microsoft.com/office/officeart/2005/8/layout/venn1"/>
    <dgm:cxn modelId="{2EAE6039-B48C-4F70-9981-19C952CEDA2B}" type="presOf" srcId="{269F7AC3-A028-49E6-8E56-70CCEFE2E273}" destId="{1AF45F3A-0F11-4675-B565-139B014376B8}" srcOrd="0" destOrd="0" presId="urn:microsoft.com/office/officeart/2005/8/layout/venn1"/>
    <dgm:cxn modelId="{D687D416-C249-406A-93C6-7641E9C8CDC0}" type="presOf" srcId="{6623CBA7-BF78-434A-95FA-876BA9DF6023}" destId="{83A7570A-E4F5-4602-81AE-2D47EEA49A6B}" srcOrd="1" destOrd="0" presId="urn:microsoft.com/office/officeart/2005/8/layout/venn1"/>
    <dgm:cxn modelId="{44785088-B4FE-43D9-B7AA-D591EE804D42}" type="presOf" srcId="{056D5E7A-BE27-4B20-8749-1BFEE676CB0A}" destId="{7E0EF15E-A732-4A5B-A5FE-3497451B6E7A}" srcOrd="0" destOrd="0" presId="urn:microsoft.com/office/officeart/2005/8/layout/venn1"/>
    <dgm:cxn modelId="{39BE25A0-6666-471C-8D20-0785C9474963}" type="presOf" srcId="{056D5E7A-BE27-4B20-8749-1BFEE676CB0A}" destId="{CA1D6CDC-C74A-45C3-8EC8-A0629EAD3AFE}" srcOrd="1" destOrd="0" presId="urn:microsoft.com/office/officeart/2005/8/layout/venn1"/>
    <dgm:cxn modelId="{E50DF04B-3142-422B-B13E-41A459550A63}" type="presOf" srcId="{95E4BB2F-BEB4-4269-BA93-EB3ECC085D81}" destId="{05B6C454-FF83-442E-8145-7F0C1DA6C775}" srcOrd="0" destOrd="0" presId="urn:microsoft.com/office/officeart/2005/8/layout/venn1"/>
    <dgm:cxn modelId="{91876AF4-6C56-4053-ADA0-49C9F20F5A18}" srcId="{269F7AC3-A028-49E6-8E56-70CCEFE2E273}" destId="{95E4BB2F-BEB4-4269-BA93-EB3ECC085D81}" srcOrd="1" destOrd="0" parTransId="{B0FB7AED-1B73-4288-AD28-2F3938D7C866}" sibTransId="{5175080D-E74F-4E7D-B766-EAF1ED035260}"/>
    <dgm:cxn modelId="{56111A60-17FC-49CC-BEE0-BCB8C99DA9AC}" type="presOf" srcId="{95E4BB2F-BEB4-4269-BA93-EB3ECC085D81}" destId="{CC8B7C57-9F90-4CF7-9E5C-223F64C87D61}" srcOrd="1" destOrd="0" presId="urn:microsoft.com/office/officeart/2005/8/layout/venn1"/>
    <dgm:cxn modelId="{3BC4443C-BB64-4151-B14C-3E177BEF393D}" type="presParOf" srcId="{1AF45F3A-0F11-4675-B565-139B014376B8}" destId="{FF020E60-CECA-4341-A5D0-BFA6A95B701D}" srcOrd="0" destOrd="0" presId="urn:microsoft.com/office/officeart/2005/8/layout/venn1"/>
    <dgm:cxn modelId="{6B39506B-EE5C-4383-9FA8-A855CF46FB6E}" type="presParOf" srcId="{1AF45F3A-0F11-4675-B565-139B014376B8}" destId="{83A7570A-E4F5-4602-81AE-2D47EEA49A6B}" srcOrd="1" destOrd="0" presId="urn:microsoft.com/office/officeart/2005/8/layout/venn1"/>
    <dgm:cxn modelId="{600F0EB5-FF4A-4CE5-809F-3079CA290184}" type="presParOf" srcId="{1AF45F3A-0F11-4675-B565-139B014376B8}" destId="{05B6C454-FF83-442E-8145-7F0C1DA6C775}" srcOrd="2" destOrd="0" presId="urn:microsoft.com/office/officeart/2005/8/layout/venn1"/>
    <dgm:cxn modelId="{F5EFE7F9-2268-46E0-883C-F90E7891E3B4}" type="presParOf" srcId="{1AF45F3A-0F11-4675-B565-139B014376B8}" destId="{CC8B7C57-9F90-4CF7-9E5C-223F64C87D61}" srcOrd="3" destOrd="0" presId="urn:microsoft.com/office/officeart/2005/8/layout/venn1"/>
    <dgm:cxn modelId="{74D22171-6662-428C-B982-A533D8D30C21}" type="presParOf" srcId="{1AF45F3A-0F11-4675-B565-139B014376B8}" destId="{7E0EF15E-A732-4A5B-A5FE-3497451B6E7A}" srcOrd="4" destOrd="0" presId="urn:microsoft.com/office/officeart/2005/8/layout/venn1"/>
    <dgm:cxn modelId="{21CE7934-2962-46B5-B116-04AA094A0E18}" type="presParOf" srcId="{1AF45F3A-0F11-4675-B565-139B014376B8}" destId="{CA1D6CDC-C74A-45C3-8EC8-A0629EAD3AF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FEB3A5-82CF-42A7-9FB3-7ADBE4F6DE0C}" type="doc">
      <dgm:prSet loTypeId="urn:microsoft.com/office/officeart/2005/8/layout/hierarchy4" loCatId="relationship" qsTypeId="urn:microsoft.com/office/officeart/2005/8/quickstyle/3d3" qsCatId="3D" csTypeId="urn:microsoft.com/office/officeart/2005/8/colors/accent2_5" csCatId="accent2" phldr="1"/>
      <dgm:spPr/>
      <dgm:t>
        <a:bodyPr/>
        <a:lstStyle/>
        <a:p>
          <a:endParaRPr lang="en-GB"/>
        </a:p>
      </dgm:t>
    </dgm:pt>
    <dgm:pt modelId="{187C1A0A-90C9-4EA4-8A84-0BAE9E52CD78}">
      <dgm:prSet phldrT="[Text]" custT="1"/>
      <dgm:spPr/>
      <dgm:t>
        <a:bodyPr/>
        <a:lstStyle/>
        <a:p>
          <a:r>
            <a:rPr lang="en-GB" sz="1400" b="1" dirty="0" smtClean="0"/>
            <a:t>Transgender</a:t>
          </a:r>
          <a:endParaRPr lang="en-GB" sz="1400" b="1" dirty="0"/>
        </a:p>
      </dgm:t>
    </dgm:pt>
    <dgm:pt modelId="{B907B0F8-DDF2-4F6C-95BC-2CA470F01B7E}" type="parTrans" cxnId="{DE81401F-9D7A-41D4-BD80-8DAB3FD10F50}">
      <dgm:prSet/>
      <dgm:spPr/>
      <dgm:t>
        <a:bodyPr/>
        <a:lstStyle/>
        <a:p>
          <a:endParaRPr lang="en-GB" sz="1400"/>
        </a:p>
      </dgm:t>
    </dgm:pt>
    <dgm:pt modelId="{A1B4609F-E9ED-4333-BECB-B84EC1565A93}" type="sibTrans" cxnId="{DE81401F-9D7A-41D4-BD80-8DAB3FD10F50}">
      <dgm:prSet/>
      <dgm:spPr/>
      <dgm:t>
        <a:bodyPr/>
        <a:lstStyle/>
        <a:p>
          <a:endParaRPr lang="en-GB" sz="1400"/>
        </a:p>
      </dgm:t>
    </dgm:pt>
    <dgm:pt modelId="{610F1BB2-594D-4889-A6CF-586A9758D18A}">
      <dgm:prSet phldrT="[Text]" custT="1"/>
      <dgm:spPr/>
      <dgm:t>
        <a:bodyPr/>
        <a:lstStyle/>
        <a:p>
          <a:r>
            <a:rPr lang="en-GB" sz="1400" dirty="0" smtClean="0"/>
            <a:t>Androgyne</a:t>
          </a:r>
          <a:endParaRPr lang="en-GB" sz="1400" dirty="0"/>
        </a:p>
      </dgm:t>
    </dgm:pt>
    <dgm:pt modelId="{5CDC8663-3EB8-4FA9-9212-0108E89BE1EC}" type="parTrans" cxnId="{8C699681-778B-409C-94A4-DFC208BC3ADB}">
      <dgm:prSet/>
      <dgm:spPr/>
      <dgm:t>
        <a:bodyPr/>
        <a:lstStyle/>
        <a:p>
          <a:endParaRPr lang="en-GB" sz="1400"/>
        </a:p>
      </dgm:t>
    </dgm:pt>
    <dgm:pt modelId="{DB85A6A5-DCFA-4ADF-A264-A487AB286E86}" type="sibTrans" cxnId="{8C699681-778B-409C-94A4-DFC208BC3ADB}">
      <dgm:prSet/>
      <dgm:spPr/>
      <dgm:t>
        <a:bodyPr/>
        <a:lstStyle/>
        <a:p>
          <a:endParaRPr lang="en-GB" sz="1400"/>
        </a:p>
      </dgm:t>
    </dgm:pt>
    <dgm:pt modelId="{9417CB71-9A80-453D-A74C-D4E1793E239E}">
      <dgm:prSet phldrT="[Text]" custT="1"/>
      <dgm:spPr/>
      <dgm:t>
        <a:bodyPr/>
        <a:lstStyle/>
        <a:p>
          <a:r>
            <a:rPr lang="en-GB" sz="1400" dirty="0" smtClean="0"/>
            <a:t>A-gendered</a:t>
          </a:r>
          <a:endParaRPr lang="en-GB" sz="1400" dirty="0"/>
        </a:p>
      </dgm:t>
    </dgm:pt>
    <dgm:pt modelId="{47EE3ED6-048A-4CB4-B0D3-CA6811F91F55}" type="parTrans" cxnId="{943C2C6B-4078-4DF5-A027-FD8D3791B75C}">
      <dgm:prSet/>
      <dgm:spPr/>
      <dgm:t>
        <a:bodyPr/>
        <a:lstStyle/>
        <a:p>
          <a:endParaRPr lang="en-GB" sz="1400"/>
        </a:p>
      </dgm:t>
    </dgm:pt>
    <dgm:pt modelId="{FB3D8297-0389-426A-845F-C16639C94530}" type="sibTrans" cxnId="{943C2C6B-4078-4DF5-A027-FD8D3791B75C}">
      <dgm:prSet/>
      <dgm:spPr/>
      <dgm:t>
        <a:bodyPr/>
        <a:lstStyle/>
        <a:p>
          <a:endParaRPr lang="en-GB" sz="1400"/>
        </a:p>
      </dgm:t>
    </dgm:pt>
    <dgm:pt modelId="{5ABA1A78-67E1-4E5F-A7CB-C6D87B7F2646}">
      <dgm:prSet phldrT="[Text]" custT="1"/>
      <dgm:spPr/>
      <dgm:t>
        <a:bodyPr/>
        <a:lstStyle/>
        <a:p>
          <a:r>
            <a:rPr lang="en-GB" sz="1400" b="1" dirty="0" smtClean="0"/>
            <a:t>Bi gendered</a:t>
          </a:r>
          <a:endParaRPr lang="en-GB" sz="1400" dirty="0"/>
        </a:p>
      </dgm:t>
    </dgm:pt>
    <dgm:pt modelId="{EDC5ACCF-CA16-4CFF-99DD-93833C84DF0C}" type="parTrans" cxnId="{7C26651D-A874-4539-AC36-3DA7C3D514F6}">
      <dgm:prSet/>
      <dgm:spPr/>
      <dgm:t>
        <a:bodyPr/>
        <a:lstStyle/>
        <a:p>
          <a:endParaRPr lang="en-GB" sz="1400"/>
        </a:p>
      </dgm:t>
    </dgm:pt>
    <dgm:pt modelId="{9E5CBAC6-D3B3-4B85-A2D3-4679C1C14DBC}" type="sibTrans" cxnId="{7C26651D-A874-4539-AC36-3DA7C3D514F6}">
      <dgm:prSet/>
      <dgm:spPr/>
      <dgm:t>
        <a:bodyPr/>
        <a:lstStyle/>
        <a:p>
          <a:endParaRPr lang="en-GB" sz="1400"/>
        </a:p>
      </dgm:t>
    </dgm:pt>
    <dgm:pt modelId="{7777F6C9-18F2-4675-B478-8FB3631B31E3}">
      <dgm:prSet phldrT="[Text]" custT="1"/>
      <dgm:spPr/>
      <dgm:t>
        <a:bodyPr/>
        <a:lstStyle/>
        <a:p>
          <a:r>
            <a:rPr lang="en-GB" sz="1400" b="1" dirty="0" smtClean="0"/>
            <a:t>Non gendered</a:t>
          </a:r>
          <a:endParaRPr lang="en-GB" sz="1400" dirty="0"/>
        </a:p>
      </dgm:t>
    </dgm:pt>
    <dgm:pt modelId="{DFAF6615-01F4-47EF-B77D-CBFFE05B4159}" type="parTrans" cxnId="{23113048-E9DD-413A-8844-890EF89759F8}">
      <dgm:prSet/>
      <dgm:spPr/>
      <dgm:t>
        <a:bodyPr/>
        <a:lstStyle/>
        <a:p>
          <a:endParaRPr lang="en-GB" sz="1400"/>
        </a:p>
      </dgm:t>
    </dgm:pt>
    <dgm:pt modelId="{69137B28-3764-4B71-B1C7-A2774D5BBC4A}" type="sibTrans" cxnId="{23113048-E9DD-413A-8844-890EF89759F8}">
      <dgm:prSet/>
      <dgm:spPr/>
      <dgm:t>
        <a:bodyPr/>
        <a:lstStyle/>
        <a:p>
          <a:endParaRPr lang="en-GB" sz="1400"/>
        </a:p>
      </dgm:t>
    </dgm:pt>
    <dgm:pt modelId="{D9C6E15E-EB26-4C34-B5A6-42684743D838}">
      <dgm:prSet phldrT="[Text]" custT="1"/>
      <dgm:spPr/>
      <dgm:t>
        <a:bodyPr/>
        <a:lstStyle/>
        <a:p>
          <a:r>
            <a:rPr lang="en-GB" sz="1400" dirty="0" smtClean="0"/>
            <a:t>Male to Female (MTF)</a:t>
          </a:r>
          <a:endParaRPr lang="en-GB" sz="1400" dirty="0"/>
        </a:p>
      </dgm:t>
    </dgm:pt>
    <dgm:pt modelId="{C48A13D3-DF60-4FE5-8781-2A0AA8A75FB3}" type="parTrans" cxnId="{B3AB5B2B-4B46-4396-B592-55CC15EA978B}">
      <dgm:prSet/>
      <dgm:spPr/>
      <dgm:t>
        <a:bodyPr/>
        <a:lstStyle/>
        <a:p>
          <a:endParaRPr lang="en-GB" sz="1400"/>
        </a:p>
      </dgm:t>
    </dgm:pt>
    <dgm:pt modelId="{236F8357-ABAE-449E-ADFB-75EFD75E0D54}" type="sibTrans" cxnId="{B3AB5B2B-4B46-4396-B592-55CC15EA978B}">
      <dgm:prSet/>
      <dgm:spPr/>
      <dgm:t>
        <a:bodyPr/>
        <a:lstStyle/>
        <a:p>
          <a:endParaRPr lang="en-GB" sz="1400"/>
        </a:p>
      </dgm:t>
    </dgm:pt>
    <dgm:pt modelId="{8FF0007A-CE25-4E41-9B8C-74CF90CEFF15}">
      <dgm:prSet phldrT="[Text]" custT="1"/>
      <dgm:spPr/>
      <dgm:t>
        <a:bodyPr/>
        <a:lstStyle/>
        <a:p>
          <a:r>
            <a:rPr lang="en-GB" sz="1400" dirty="0" smtClean="0"/>
            <a:t>Female to Male (FTM)</a:t>
          </a:r>
          <a:endParaRPr lang="en-GB" sz="1400" dirty="0"/>
        </a:p>
      </dgm:t>
    </dgm:pt>
    <dgm:pt modelId="{743EA712-1D92-4A23-B800-3BA4E4C425D0}" type="parTrans" cxnId="{5B2D8F03-4A71-465F-8559-A82D57295136}">
      <dgm:prSet/>
      <dgm:spPr/>
      <dgm:t>
        <a:bodyPr/>
        <a:lstStyle/>
        <a:p>
          <a:endParaRPr lang="en-GB" sz="1400"/>
        </a:p>
      </dgm:t>
    </dgm:pt>
    <dgm:pt modelId="{7F9486A8-C4D0-4518-A024-57634014148C}" type="sibTrans" cxnId="{5B2D8F03-4A71-465F-8559-A82D57295136}">
      <dgm:prSet/>
      <dgm:spPr/>
      <dgm:t>
        <a:bodyPr/>
        <a:lstStyle/>
        <a:p>
          <a:endParaRPr lang="en-GB" sz="1400"/>
        </a:p>
      </dgm:t>
    </dgm:pt>
    <dgm:pt modelId="{7A68E988-F0D0-497E-8058-B8174E39F415}">
      <dgm:prSet phldrT="[Text]" custT="1"/>
      <dgm:spPr/>
      <dgm:t>
        <a:bodyPr/>
        <a:lstStyle/>
        <a:p>
          <a:r>
            <a:rPr lang="en-GB" sz="1400" dirty="0" smtClean="0"/>
            <a:t>Cross-dressers</a:t>
          </a:r>
          <a:endParaRPr lang="en-GB" sz="1400" dirty="0"/>
        </a:p>
      </dgm:t>
    </dgm:pt>
    <dgm:pt modelId="{53FD39E0-6A33-4A43-AD12-819E89C5A0B8}" type="parTrans" cxnId="{B7538E21-DD32-4D53-90F4-023C35D65DB9}">
      <dgm:prSet/>
      <dgm:spPr/>
      <dgm:t>
        <a:bodyPr/>
        <a:lstStyle/>
        <a:p>
          <a:endParaRPr lang="en-GB" sz="1400"/>
        </a:p>
      </dgm:t>
    </dgm:pt>
    <dgm:pt modelId="{9FFF8063-B685-47F3-9850-4BC1C07D6DF1}" type="sibTrans" cxnId="{B7538E21-DD32-4D53-90F4-023C35D65DB9}">
      <dgm:prSet/>
      <dgm:spPr/>
      <dgm:t>
        <a:bodyPr/>
        <a:lstStyle/>
        <a:p>
          <a:endParaRPr lang="en-GB" sz="1400"/>
        </a:p>
      </dgm:t>
    </dgm:pt>
    <dgm:pt modelId="{939AF4E8-BF80-45A5-AA31-950751F62595}">
      <dgm:prSet phldrT="[Text]" custT="1"/>
      <dgm:spPr/>
      <dgm:t>
        <a:bodyPr/>
        <a:lstStyle/>
        <a:p>
          <a:r>
            <a:rPr lang="en-GB" sz="1200" dirty="0" smtClean="0"/>
            <a:t>Transvestites</a:t>
          </a:r>
          <a:endParaRPr lang="en-GB" sz="1200" dirty="0"/>
        </a:p>
      </dgm:t>
    </dgm:pt>
    <dgm:pt modelId="{0FE8E4FE-2F82-4B34-904B-DC16501E9759}" type="parTrans" cxnId="{6C81BCAE-1401-4CE7-8E4E-CDB4135C9094}">
      <dgm:prSet/>
      <dgm:spPr/>
      <dgm:t>
        <a:bodyPr/>
        <a:lstStyle/>
        <a:p>
          <a:endParaRPr lang="en-GB" sz="1400"/>
        </a:p>
      </dgm:t>
    </dgm:pt>
    <dgm:pt modelId="{A8A6A746-3679-4F1B-A7E2-7A838FD9737A}" type="sibTrans" cxnId="{6C81BCAE-1401-4CE7-8E4E-CDB4135C9094}">
      <dgm:prSet/>
      <dgm:spPr/>
      <dgm:t>
        <a:bodyPr/>
        <a:lstStyle/>
        <a:p>
          <a:endParaRPr lang="en-GB" sz="1400"/>
        </a:p>
      </dgm:t>
    </dgm:pt>
    <dgm:pt modelId="{45BADBD6-706D-43E1-8CCE-1871F4B56EC0}">
      <dgm:prSet phldrT="[Text]" custT="1"/>
      <dgm:spPr/>
      <dgm:t>
        <a:bodyPr/>
        <a:lstStyle/>
        <a:p>
          <a:r>
            <a:rPr lang="en-GB" sz="1400" dirty="0" smtClean="0"/>
            <a:t>Drag Kings &amp; Queens</a:t>
          </a:r>
          <a:endParaRPr lang="en-GB" sz="1400" dirty="0"/>
        </a:p>
      </dgm:t>
    </dgm:pt>
    <dgm:pt modelId="{AF5255AD-2172-4009-8502-F629FD89AD97}" type="parTrans" cxnId="{2D770CD9-42B5-4216-A49E-06A5AE6E2566}">
      <dgm:prSet/>
      <dgm:spPr/>
      <dgm:t>
        <a:bodyPr/>
        <a:lstStyle/>
        <a:p>
          <a:endParaRPr lang="en-GB" sz="1400"/>
        </a:p>
      </dgm:t>
    </dgm:pt>
    <dgm:pt modelId="{CBAB4182-B3E7-4A13-9199-47A0D03C9021}" type="sibTrans" cxnId="{2D770CD9-42B5-4216-A49E-06A5AE6E2566}">
      <dgm:prSet/>
      <dgm:spPr/>
      <dgm:t>
        <a:bodyPr/>
        <a:lstStyle/>
        <a:p>
          <a:endParaRPr lang="en-GB" sz="1400"/>
        </a:p>
      </dgm:t>
    </dgm:pt>
    <dgm:pt modelId="{0A22B912-134C-484E-B5C6-001C74C1551D}" type="pres">
      <dgm:prSet presAssocID="{23FEB3A5-82CF-42A7-9FB3-7ADBE4F6DE0C}" presName="Name0" presStyleCnt="0">
        <dgm:presLayoutVars>
          <dgm:chPref val="1"/>
          <dgm:dir/>
          <dgm:animOne val="branch"/>
          <dgm:animLvl val="lvl"/>
          <dgm:resizeHandles/>
        </dgm:presLayoutVars>
      </dgm:prSet>
      <dgm:spPr/>
      <dgm:t>
        <a:bodyPr/>
        <a:lstStyle/>
        <a:p>
          <a:endParaRPr lang="en-GB"/>
        </a:p>
      </dgm:t>
    </dgm:pt>
    <dgm:pt modelId="{F6DF2F34-75B1-483A-B88B-678B1AB1E0EB}" type="pres">
      <dgm:prSet presAssocID="{187C1A0A-90C9-4EA4-8A84-0BAE9E52CD78}" presName="vertOne" presStyleCnt="0"/>
      <dgm:spPr/>
      <dgm:t>
        <a:bodyPr/>
        <a:lstStyle/>
        <a:p>
          <a:endParaRPr lang="en-GB"/>
        </a:p>
      </dgm:t>
    </dgm:pt>
    <dgm:pt modelId="{4E5A309D-9A7F-43DD-A549-EE1F5F8151C6}" type="pres">
      <dgm:prSet presAssocID="{187C1A0A-90C9-4EA4-8A84-0BAE9E52CD78}" presName="txOne" presStyleLbl="node0" presStyleIdx="0" presStyleCnt="3" custScaleX="97569">
        <dgm:presLayoutVars>
          <dgm:chPref val="3"/>
        </dgm:presLayoutVars>
      </dgm:prSet>
      <dgm:spPr/>
      <dgm:t>
        <a:bodyPr/>
        <a:lstStyle/>
        <a:p>
          <a:endParaRPr lang="en-GB"/>
        </a:p>
      </dgm:t>
    </dgm:pt>
    <dgm:pt modelId="{5BDD2502-6C0C-4B92-BED4-D4D67E2858CA}" type="pres">
      <dgm:prSet presAssocID="{187C1A0A-90C9-4EA4-8A84-0BAE9E52CD78}" presName="parTransOne" presStyleCnt="0"/>
      <dgm:spPr/>
      <dgm:t>
        <a:bodyPr/>
        <a:lstStyle/>
        <a:p>
          <a:endParaRPr lang="en-GB"/>
        </a:p>
      </dgm:t>
    </dgm:pt>
    <dgm:pt modelId="{B6A0D28A-8CDF-4EAC-A918-18B42E189F32}" type="pres">
      <dgm:prSet presAssocID="{187C1A0A-90C9-4EA4-8A84-0BAE9E52CD78}" presName="horzOne" presStyleCnt="0"/>
      <dgm:spPr/>
      <dgm:t>
        <a:bodyPr/>
        <a:lstStyle/>
        <a:p>
          <a:endParaRPr lang="en-GB"/>
        </a:p>
      </dgm:t>
    </dgm:pt>
    <dgm:pt modelId="{2D288489-CC0B-4E66-B98A-E89BBF9EC185}" type="pres">
      <dgm:prSet presAssocID="{D9C6E15E-EB26-4C34-B5A6-42684743D838}" presName="vertTwo" presStyleCnt="0"/>
      <dgm:spPr/>
      <dgm:t>
        <a:bodyPr/>
        <a:lstStyle/>
        <a:p>
          <a:endParaRPr lang="en-GB"/>
        </a:p>
      </dgm:t>
    </dgm:pt>
    <dgm:pt modelId="{844FD79C-8159-4087-AB51-916D36172A0F}" type="pres">
      <dgm:prSet presAssocID="{D9C6E15E-EB26-4C34-B5A6-42684743D838}" presName="txTwo" presStyleLbl="node2" presStyleIdx="0" presStyleCnt="7" custScaleX="86420">
        <dgm:presLayoutVars>
          <dgm:chPref val="3"/>
        </dgm:presLayoutVars>
      </dgm:prSet>
      <dgm:spPr/>
      <dgm:t>
        <a:bodyPr/>
        <a:lstStyle/>
        <a:p>
          <a:endParaRPr lang="en-GB"/>
        </a:p>
      </dgm:t>
    </dgm:pt>
    <dgm:pt modelId="{9F39EA44-41AA-40B6-BE83-B62140D23BE7}" type="pres">
      <dgm:prSet presAssocID="{D9C6E15E-EB26-4C34-B5A6-42684743D838}" presName="horzTwo" presStyleCnt="0"/>
      <dgm:spPr/>
      <dgm:t>
        <a:bodyPr/>
        <a:lstStyle/>
        <a:p>
          <a:endParaRPr lang="en-GB"/>
        </a:p>
      </dgm:t>
    </dgm:pt>
    <dgm:pt modelId="{BF5A021B-04D2-4640-9886-3491DD183389}" type="pres">
      <dgm:prSet presAssocID="{236F8357-ABAE-449E-ADFB-75EFD75E0D54}" presName="sibSpaceTwo" presStyleCnt="0"/>
      <dgm:spPr/>
      <dgm:t>
        <a:bodyPr/>
        <a:lstStyle/>
        <a:p>
          <a:endParaRPr lang="en-GB"/>
        </a:p>
      </dgm:t>
    </dgm:pt>
    <dgm:pt modelId="{0A096E60-29D7-4F68-B6E8-37E93B897AB9}" type="pres">
      <dgm:prSet presAssocID="{8FF0007A-CE25-4E41-9B8C-74CF90CEFF15}" presName="vertTwo" presStyleCnt="0"/>
      <dgm:spPr/>
      <dgm:t>
        <a:bodyPr/>
        <a:lstStyle/>
        <a:p>
          <a:endParaRPr lang="en-GB"/>
        </a:p>
      </dgm:t>
    </dgm:pt>
    <dgm:pt modelId="{C8BFA825-81C7-4BD1-A2CE-399A5BE9B6B3}" type="pres">
      <dgm:prSet presAssocID="{8FF0007A-CE25-4E41-9B8C-74CF90CEFF15}" presName="txTwo" presStyleLbl="node2" presStyleIdx="1" presStyleCnt="7" custScaleX="75806">
        <dgm:presLayoutVars>
          <dgm:chPref val="3"/>
        </dgm:presLayoutVars>
      </dgm:prSet>
      <dgm:spPr/>
      <dgm:t>
        <a:bodyPr/>
        <a:lstStyle/>
        <a:p>
          <a:endParaRPr lang="en-GB"/>
        </a:p>
      </dgm:t>
    </dgm:pt>
    <dgm:pt modelId="{F7E42F30-0559-4A43-BFC5-8C267FEC32A6}" type="pres">
      <dgm:prSet presAssocID="{8FF0007A-CE25-4E41-9B8C-74CF90CEFF15}" presName="horzTwo" presStyleCnt="0"/>
      <dgm:spPr/>
      <dgm:t>
        <a:bodyPr/>
        <a:lstStyle/>
        <a:p>
          <a:endParaRPr lang="en-GB"/>
        </a:p>
      </dgm:t>
    </dgm:pt>
    <dgm:pt modelId="{02242F01-D4AE-44EE-B4B2-09216F683E3B}" type="pres">
      <dgm:prSet presAssocID="{A1B4609F-E9ED-4333-BECB-B84EC1565A93}" presName="sibSpaceOne" presStyleCnt="0"/>
      <dgm:spPr/>
      <dgm:t>
        <a:bodyPr/>
        <a:lstStyle/>
        <a:p>
          <a:endParaRPr lang="en-GB"/>
        </a:p>
      </dgm:t>
    </dgm:pt>
    <dgm:pt modelId="{0788DC68-F313-48B2-A592-92FFA4AA221F}" type="pres">
      <dgm:prSet presAssocID="{5ABA1A78-67E1-4E5F-A7CB-C6D87B7F2646}" presName="vertOne" presStyleCnt="0"/>
      <dgm:spPr/>
      <dgm:t>
        <a:bodyPr/>
        <a:lstStyle/>
        <a:p>
          <a:endParaRPr lang="en-GB"/>
        </a:p>
      </dgm:t>
    </dgm:pt>
    <dgm:pt modelId="{4F9C89BC-4E9E-4AB5-9D9E-D38B801E0C57}" type="pres">
      <dgm:prSet presAssocID="{5ABA1A78-67E1-4E5F-A7CB-C6D87B7F2646}" presName="txOne" presStyleLbl="node0" presStyleIdx="1" presStyleCnt="3">
        <dgm:presLayoutVars>
          <dgm:chPref val="3"/>
        </dgm:presLayoutVars>
      </dgm:prSet>
      <dgm:spPr/>
      <dgm:t>
        <a:bodyPr/>
        <a:lstStyle/>
        <a:p>
          <a:endParaRPr lang="en-GB"/>
        </a:p>
      </dgm:t>
    </dgm:pt>
    <dgm:pt modelId="{DB1008D7-7937-4B3D-ABFC-8580319C11A1}" type="pres">
      <dgm:prSet presAssocID="{5ABA1A78-67E1-4E5F-A7CB-C6D87B7F2646}" presName="parTransOne" presStyleCnt="0"/>
      <dgm:spPr/>
      <dgm:t>
        <a:bodyPr/>
        <a:lstStyle/>
        <a:p>
          <a:endParaRPr lang="en-GB"/>
        </a:p>
      </dgm:t>
    </dgm:pt>
    <dgm:pt modelId="{364F07D6-F0D9-44D4-9FBE-E58A14C7C75C}" type="pres">
      <dgm:prSet presAssocID="{5ABA1A78-67E1-4E5F-A7CB-C6D87B7F2646}" presName="horzOne" presStyleCnt="0"/>
      <dgm:spPr/>
      <dgm:t>
        <a:bodyPr/>
        <a:lstStyle/>
        <a:p>
          <a:endParaRPr lang="en-GB"/>
        </a:p>
      </dgm:t>
    </dgm:pt>
    <dgm:pt modelId="{7DE1364B-B295-43C5-A5A1-7C7011DBA539}" type="pres">
      <dgm:prSet presAssocID="{7A68E988-F0D0-497E-8058-B8174E39F415}" presName="vertTwo" presStyleCnt="0"/>
      <dgm:spPr/>
      <dgm:t>
        <a:bodyPr/>
        <a:lstStyle/>
        <a:p>
          <a:endParaRPr lang="en-GB"/>
        </a:p>
      </dgm:t>
    </dgm:pt>
    <dgm:pt modelId="{8D07FB77-743B-405F-BD8A-3F6F0668FCEF}" type="pres">
      <dgm:prSet presAssocID="{7A68E988-F0D0-497E-8058-B8174E39F415}" presName="txTwo" presStyleLbl="node2" presStyleIdx="2" presStyleCnt="7">
        <dgm:presLayoutVars>
          <dgm:chPref val="3"/>
        </dgm:presLayoutVars>
      </dgm:prSet>
      <dgm:spPr/>
      <dgm:t>
        <a:bodyPr/>
        <a:lstStyle/>
        <a:p>
          <a:endParaRPr lang="en-GB"/>
        </a:p>
      </dgm:t>
    </dgm:pt>
    <dgm:pt modelId="{5F2A0097-7247-46A9-A674-09E7DEEE4DBC}" type="pres">
      <dgm:prSet presAssocID="{7A68E988-F0D0-497E-8058-B8174E39F415}" presName="horzTwo" presStyleCnt="0"/>
      <dgm:spPr/>
      <dgm:t>
        <a:bodyPr/>
        <a:lstStyle/>
        <a:p>
          <a:endParaRPr lang="en-GB"/>
        </a:p>
      </dgm:t>
    </dgm:pt>
    <dgm:pt modelId="{D958D2C4-A8D6-4223-9447-B5C8DBCDCC12}" type="pres">
      <dgm:prSet presAssocID="{9FFF8063-B685-47F3-9850-4BC1C07D6DF1}" presName="sibSpaceTwo" presStyleCnt="0"/>
      <dgm:spPr/>
      <dgm:t>
        <a:bodyPr/>
        <a:lstStyle/>
        <a:p>
          <a:endParaRPr lang="en-GB"/>
        </a:p>
      </dgm:t>
    </dgm:pt>
    <dgm:pt modelId="{2D581B1F-D32B-49F7-8C34-F6AD4D435358}" type="pres">
      <dgm:prSet presAssocID="{939AF4E8-BF80-45A5-AA31-950751F62595}" presName="vertTwo" presStyleCnt="0"/>
      <dgm:spPr/>
      <dgm:t>
        <a:bodyPr/>
        <a:lstStyle/>
        <a:p>
          <a:endParaRPr lang="en-GB"/>
        </a:p>
      </dgm:t>
    </dgm:pt>
    <dgm:pt modelId="{85161911-7C9D-4367-ABD7-6B497DA4A7EE}" type="pres">
      <dgm:prSet presAssocID="{939AF4E8-BF80-45A5-AA31-950751F62595}" presName="txTwo" presStyleLbl="node2" presStyleIdx="3" presStyleCnt="7">
        <dgm:presLayoutVars>
          <dgm:chPref val="3"/>
        </dgm:presLayoutVars>
      </dgm:prSet>
      <dgm:spPr/>
      <dgm:t>
        <a:bodyPr/>
        <a:lstStyle/>
        <a:p>
          <a:endParaRPr lang="en-GB"/>
        </a:p>
      </dgm:t>
    </dgm:pt>
    <dgm:pt modelId="{030038B1-5BD7-4AB6-BC7B-1E411131DE9D}" type="pres">
      <dgm:prSet presAssocID="{939AF4E8-BF80-45A5-AA31-950751F62595}" presName="horzTwo" presStyleCnt="0"/>
      <dgm:spPr/>
      <dgm:t>
        <a:bodyPr/>
        <a:lstStyle/>
        <a:p>
          <a:endParaRPr lang="en-GB"/>
        </a:p>
      </dgm:t>
    </dgm:pt>
    <dgm:pt modelId="{A4F7D701-20C0-4FF5-9756-B068718131AB}" type="pres">
      <dgm:prSet presAssocID="{A8A6A746-3679-4F1B-A7E2-7A838FD9737A}" presName="sibSpaceTwo" presStyleCnt="0"/>
      <dgm:spPr/>
      <dgm:t>
        <a:bodyPr/>
        <a:lstStyle/>
        <a:p>
          <a:endParaRPr lang="en-GB"/>
        </a:p>
      </dgm:t>
    </dgm:pt>
    <dgm:pt modelId="{74034209-506C-40A3-B4D4-2C4705A0C54F}" type="pres">
      <dgm:prSet presAssocID="{45BADBD6-706D-43E1-8CCE-1871F4B56EC0}" presName="vertTwo" presStyleCnt="0"/>
      <dgm:spPr/>
      <dgm:t>
        <a:bodyPr/>
        <a:lstStyle/>
        <a:p>
          <a:endParaRPr lang="en-GB"/>
        </a:p>
      </dgm:t>
    </dgm:pt>
    <dgm:pt modelId="{138E92A6-D966-479A-8FD0-2E0B5E9CF640}" type="pres">
      <dgm:prSet presAssocID="{45BADBD6-706D-43E1-8CCE-1871F4B56EC0}" presName="txTwo" presStyleLbl="node2" presStyleIdx="4" presStyleCnt="7">
        <dgm:presLayoutVars>
          <dgm:chPref val="3"/>
        </dgm:presLayoutVars>
      </dgm:prSet>
      <dgm:spPr/>
      <dgm:t>
        <a:bodyPr/>
        <a:lstStyle/>
        <a:p>
          <a:endParaRPr lang="en-GB"/>
        </a:p>
      </dgm:t>
    </dgm:pt>
    <dgm:pt modelId="{29B6388E-E26A-49AA-BAFC-373C4EDC4945}" type="pres">
      <dgm:prSet presAssocID="{45BADBD6-706D-43E1-8CCE-1871F4B56EC0}" presName="horzTwo" presStyleCnt="0"/>
      <dgm:spPr/>
      <dgm:t>
        <a:bodyPr/>
        <a:lstStyle/>
        <a:p>
          <a:endParaRPr lang="en-GB"/>
        </a:p>
      </dgm:t>
    </dgm:pt>
    <dgm:pt modelId="{51803759-A231-458B-96BA-6061D833D2B8}" type="pres">
      <dgm:prSet presAssocID="{9E5CBAC6-D3B3-4B85-A2D3-4679C1C14DBC}" presName="sibSpaceOne" presStyleCnt="0"/>
      <dgm:spPr/>
      <dgm:t>
        <a:bodyPr/>
        <a:lstStyle/>
        <a:p>
          <a:endParaRPr lang="en-GB"/>
        </a:p>
      </dgm:t>
    </dgm:pt>
    <dgm:pt modelId="{1723ED2E-3C96-4007-8001-92DD9B92FEA4}" type="pres">
      <dgm:prSet presAssocID="{7777F6C9-18F2-4675-B478-8FB3631B31E3}" presName="vertOne" presStyleCnt="0"/>
      <dgm:spPr/>
      <dgm:t>
        <a:bodyPr/>
        <a:lstStyle/>
        <a:p>
          <a:endParaRPr lang="en-GB"/>
        </a:p>
      </dgm:t>
    </dgm:pt>
    <dgm:pt modelId="{3AD0F039-9F45-424D-889B-3FA9917391D6}" type="pres">
      <dgm:prSet presAssocID="{7777F6C9-18F2-4675-B478-8FB3631B31E3}" presName="txOne" presStyleLbl="node0" presStyleIdx="2" presStyleCnt="3">
        <dgm:presLayoutVars>
          <dgm:chPref val="3"/>
        </dgm:presLayoutVars>
      </dgm:prSet>
      <dgm:spPr/>
      <dgm:t>
        <a:bodyPr/>
        <a:lstStyle/>
        <a:p>
          <a:endParaRPr lang="en-GB"/>
        </a:p>
      </dgm:t>
    </dgm:pt>
    <dgm:pt modelId="{C758D825-FA8F-4358-884F-29DE7E2A35AF}" type="pres">
      <dgm:prSet presAssocID="{7777F6C9-18F2-4675-B478-8FB3631B31E3}" presName="parTransOne" presStyleCnt="0"/>
      <dgm:spPr/>
      <dgm:t>
        <a:bodyPr/>
        <a:lstStyle/>
        <a:p>
          <a:endParaRPr lang="en-GB"/>
        </a:p>
      </dgm:t>
    </dgm:pt>
    <dgm:pt modelId="{B42B6B24-3EBA-4477-9E56-94CC2DF71CD9}" type="pres">
      <dgm:prSet presAssocID="{7777F6C9-18F2-4675-B478-8FB3631B31E3}" presName="horzOne" presStyleCnt="0"/>
      <dgm:spPr/>
      <dgm:t>
        <a:bodyPr/>
        <a:lstStyle/>
        <a:p>
          <a:endParaRPr lang="en-GB"/>
        </a:p>
      </dgm:t>
    </dgm:pt>
    <dgm:pt modelId="{D93D34D1-2B27-43B3-8367-0F8585503DA1}" type="pres">
      <dgm:prSet presAssocID="{610F1BB2-594D-4889-A6CF-586A9758D18A}" presName="vertTwo" presStyleCnt="0"/>
      <dgm:spPr/>
      <dgm:t>
        <a:bodyPr/>
        <a:lstStyle/>
        <a:p>
          <a:endParaRPr lang="en-GB"/>
        </a:p>
      </dgm:t>
    </dgm:pt>
    <dgm:pt modelId="{31A04BD0-8991-42C7-8229-04311A8D30FC}" type="pres">
      <dgm:prSet presAssocID="{610F1BB2-594D-4889-A6CF-586A9758D18A}" presName="txTwo" presStyleLbl="node2" presStyleIdx="5" presStyleCnt="7">
        <dgm:presLayoutVars>
          <dgm:chPref val="3"/>
        </dgm:presLayoutVars>
      </dgm:prSet>
      <dgm:spPr/>
      <dgm:t>
        <a:bodyPr/>
        <a:lstStyle/>
        <a:p>
          <a:endParaRPr lang="en-GB"/>
        </a:p>
      </dgm:t>
    </dgm:pt>
    <dgm:pt modelId="{1D1E06C8-B659-446F-A213-B9CB38310158}" type="pres">
      <dgm:prSet presAssocID="{610F1BB2-594D-4889-A6CF-586A9758D18A}" presName="horzTwo" presStyleCnt="0"/>
      <dgm:spPr/>
      <dgm:t>
        <a:bodyPr/>
        <a:lstStyle/>
        <a:p>
          <a:endParaRPr lang="en-GB"/>
        </a:p>
      </dgm:t>
    </dgm:pt>
    <dgm:pt modelId="{288362F0-E052-47C2-A1FE-CAF52C5C8BD2}" type="pres">
      <dgm:prSet presAssocID="{DB85A6A5-DCFA-4ADF-A264-A487AB286E86}" presName="sibSpaceTwo" presStyleCnt="0"/>
      <dgm:spPr/>
      <dgm:t>
        <a:bodyPr/>
        <a:lstStyle/>
        <a:p>
          <a:endParaRPr lang="en-GB"/>
        </a:p>
      </dgm:t>
    </dgm:pt>
    <dgm:pt modelId="{93B07A12-11BC-4F85-B804-E9D9259B436F}" type="pres">
      <dgm:prSet presAssocID="{9417CB71-9A80-453D-A74C-D4E1793E239E}" presName="vertTwo" presStyleCnt="0"/>
      <dgm:spPr/>
      <dgm:t>
        <a:bodyPr/>
        <a:lstStyle/>
        <a:p>
          <a:endParaRPr lang="en-GB"/>
        </a:p>
      </dgm:t>
    </dgm:pt>
    <dgm:pt modelId="{71B2C950-06C1-4F1C-93F8-62F088E7D1E5}" type="pres">
      <dgm:prSet presAssocID="{9417CB71-9A80-453D-A74C-D4E1793E239E}" presName="txTwo" presStyleLbl="node2" presStyleIdx="6" presStyleCnt="7">
        <dgm:presLayoutVars>
          <dgm:chPref val="3"/>
        </dgm:presLayoutVars>
      </dgm:prSet>
      <dgm:spPr/>
      <dgm:t>
        <a:bodyPr/>
        <a:lstStyle/>
        <a:p>
          <a:endParaRPr lang="en-GB"/>
        </a:p>
      </dgm:t>
    </dgm:pt>
    <dgm:pt modelId="{B4D7BCA6-A62D-4F5B-89BE-4C0F71D7C53A}" type="pres">
      <dgm:prSet presAssocID="{9417CB71-9A80-453D-A74C-D4E1793E239E}" presName="horzTwo" presStyleCnt="0"/>
      <dgm:spPr/>
      <dgm:t>
        <a:bodyPr/>
        <a:lstStyle/>
        <a:p>
          <a:endParaRPr lang="en-GB"/>
        </a:p>
      </dgm:t>
    </dgm:pt>
  </dgm:ptLst>
  <dgm:cxnLst>
    <dgm:cxn modelId="{DE81401F-9D7A-41D4-BD80-8DAB3FD10F50}" srcId="{23FEB3A5-82CF-42A7-9FB3-7ADBE4F6DE0C}" destId="{187C1A0A-90C9-4EA4-8A84-0BAE9E52CD78}" srcOrd="0" destOrd="0" parTransId="{B907B0F8-DDF2-4F6C-95BC-2CA470F01B7E}" sibTransId="{A1B4609F-E9ED-4333-BECB-B84EC1565A93}"/>
    <dgm:cxn modelId="{C968C815-0808-4E87-A33B-932F3DFDD1FD}" type="presOf" srcId="{D9C6E15E-EB26-4C34-B5A6-42684743D838}" destId="{844FD79C-8159-4087-AB51-916D36172A0F}" srcOrd="0" destOrd="0" presId="urn:microsoft.com/office/officeart/2005/8/layout/hierarchy4"/>
    <dgm:cxn modelId="{2D770CD9-42B5-4216-A49E-06A5AE6E2566}" srcId="{5ABA1A78-67E1-4E5F-A7CB-C6D87B7F2646}" destId="{45BADBD6-706D-43E1-8CCE-1871F4B56EC0}" srcOrd="2" destOrd="0" parTransId="{AF5255AD-2172-4009-8502-F629FD89AD97}" sibTransId="{CBAB4182-B3E7-4A13-9199-47A0D03C9021}"/>
    <dgm:cxn modelId="{EE25BFF7-85AE-482E-8332-8B3CEB345C83}" type="presOf" srcId="{8FF0007A-CE25-4E41-9B8C-74CF90CEFF15}" destId="{C8BFA825-81C7-4BD1-A2CE-399A5BE9B6B3}" srcOrd="0" destOrd="0" presId="urn:microsoft.com/office/officeart/2005/8/layout/hierarchy4"/>
    <dgm:cxn modelId="{B3AB5B2B-4B46-4396-B592-55CC15EA978B}" srcId="{187C1A0A-90C9-4EA4-8A84-0BAE9E52CD78}" destId="{D9C6E15E-EB26-4C34-B5A6-42684743D838}" srcOrd="0" destOrd="0" parTransId="{C48A13D3-DF60-4FE5-8781-2A0AA8A75FB3}" sibTransId="{236F8357-ABAE-449E-ADFB-75EFD75E0D54}"/>
    <dgm:cxn modelId="{765A5A70-C6BC-404D-A1AF-FA9C8F44636D}" type="presOf" srcId="{187C1A0A-90C9-4EA4-8A84-0BAE9E52CD78}" destId="{4E5A309D-9A7F-43DD-A549-EE1F5F8151C6}" srcOrd="0" destOrd="0" presId="urn:microsoft.com/office/officeart/2005/8/layout/hierarchy4"/>
    <dgm:cxn modelId="{23113048-E9DD-413A-8844-890EF89759F8}" srcId="{23FEB3A5-82CF-42A7-9FB3-7ADBE4F6DE0C}" destId="{7777F6C9-18F2-4675-B478-8FB3631B31E3}" srcOrd="2" destOrd="0" parTransId="{DFAF6615-01F4-47EF-B77D-CBFFE05B4159}" sibTransId="{69137B28-3764-4B71-B1C7-A2774D5BBC4A}"/>
    <dgm:cxn modelId="{B7538E21-DD32-4D53-90F4-023C35D65DB9}" srcId="{5ABA1A78-67E1-4E5F-A7CB-C6D87B7F2646}" destId="{7A68E988-F0D0-497E-8058-B8174E39F415}" srcOrd="0" destOrd="0" parTransId="{53FD39E0-6A33-4A43-AD12-819E89C5A0B8}" sibTransId="{9FFF8063-B685-47F3-9850-4BC1C07D6DF1}"/>
    <dgm:cxn modelId="{8C699681-778B-409C-94A4-DFC208BC3ADB}" srcId="{7777F6C9-18F2-4675-B478-8FB3631B31E3}" destId="{610F1BB2-594D-4889-A6CF-586A9758D18A}" srcOrd="0" destOrd="0" parTransId="{5CDC8663-3EB8-4FA9-9212-0108E89BE1EC}" sibTransId="{DB85A6A5-DCFA-4ADF-A264-A487AB286E86}"/>
    <dgm:cxn modelId="{1FC68CD5-2D3D-4C5A-B4DD-4DA0A123B3DF}" type="presOf" srcId="{5ABA1A78-67E1-4E5F-A7CB-C6D87B7F2646}" destId="{4F9C89BC-4E9E-4AB5-9D9E-D38B801E0C57}" srcOrd="0" destOrd="0" presId="urn:microsoft.com/office/officeart/2005/8/layout/hierarchy4"/>
    <dgm:cxn modelId="{7C26651D-A874-4539-AC36-3DA7C3D514F6}" srcId="{23FEB3A5-82CF-42A7-9FB3-7ADBE4F6DE0C}" destId="{5ABA1A78-67E1-4E5F-A7CB-C6D87B7F2646}" srcOrd="1" destOrd="0" parTransId="{EDC5ACCF-CA16-4CFF-99DD-93833C84DF0C}" sibTransId="{9E5CBAC6-D3B3-4B85-A2D3-4679C1C14DBC}"/>
    <dgm:cxn modelId="{943C2C6B-4078-4DF5-A027-FD8D3791B75C}" srcId="{7777F6C9-18F2-4675-B478-8FB3631B31E3}" destId="{9417CB71-9A80-453D-A74C-D4E1793E239E}" srcOrd="1" destOrd="0" parTransId="{47EE3ED6-048A-4CB4-B0D3-CA6811F91F55}" sibTransId="{FB3D8297-0389-426A-845F-C16639C94530}"/>
    <dgm:cxn modelId="{0AAEB4DA-F76D-4A22-8A90-A8BB930BB7E8}" type="presOf" srcId="{23FEB3A5-82CF-42A7-9FB3-7ADBE4F6DE0C}" destId="{0A22B912-134C-484E-B5C6-001C74C1551D}" srcOrd="0" destOrd="0" presId="urn:microsoft.com/office/officeart/2005/8/layout/hierarchy4"/>
    <dgm:cxn modelId="{E90C3FB9-D8B4-4E69-8BE0-47A618890A1D}" type="presOf" srcId="{939AF4E8-BF80-45A5-AA31-950751F62595}" destId="{85161911-7C9D-4367-ABD7-6B497DA4A7EE}" srcOrd="0" destOrd="0" presId="urn:microsoft.com/office/officeart/2005/8/layout/hierarchy4"/>
    <dgm:cxn modelId="{8D8E9066-2D5F-4A63-8E44-FA34AD440944}" type="presOf" srcId="{7A68E988-F0D0-497E-8058-B8174E39F415}" destId="{8D07FB77-743B-405F-BD8A-3F6F0668FCEF}" srcOrd="0" destOrd="0" presId="urn:microsoft.com/office/officeart/2005/8/layout/hierarchy4"/>
    <dgm:cxn modelId="{F7FCD947-617F-4231-8440-6082BA651EF9}" type="presOf" srcId="{45BADBD6-706D-43E1-8CCE-1871F4B56EC0}" destId="{138E92A6-D966-479A-8FD0-2E0B5E9CF640}" srcOrd="0" destOrd="0" presId="urn:microsoft.com/office/officeart/2005/8/layout/hierarchy4"/>
    <dgm:cxn modelId="{0D79D16E-A4D5-4B5A-B266-506100E14A49}" type="presOf" srcId="{7777F6C9-18F2-4675-B478-8FB3631B31E3}" destId="{3AD0F039-9F45-424D-889B-3FA9917391D6}" srcOrd="0" destOrd="0" presId="urn:microsoft.com/office/officeart/2005/8/layout/hierarchy4"/>
    <dgm:cxn modelId="{1F96B8C6-DBC8-44B6-8BAD-90561B987AFF}" type="presOf" srcId="{610F1BB2-594D-4889-A6CF-586A9758D18A}" destId="{31A04BD0-8991-42C7-8229-04311A8D30FC}" srcOrd="0" destOrd="0" presId="urn:microsoft.com/office/officeart/2005/8/layout/hierarchy4"/>
    <dgm:cxn modelId="{5B2D8F03-4A71-465F-8559-A82D57295136}" srcId="{187C1A0A-90C9-4EA4-8A84-0BAE9E52CD78}" destId="{8FF0007A-CE25-4E41-9B8C-74CF90CEFF15}" srcOrd="1" destOrd="0" parTransId="{743EA712-1D92-4A23-B800-3BA4E4C425D0}" sibTransId="{7F9486A8-C4D0-4518-A024-57634014148C}"/>
    <dgm:cxn modelId="{9866C360-4771-45C1-B63D-3B74B68BFA33}" type="presOf" srcId="{9417CB71-9A80-453D-A74C-D4E1793E239E}" destId="{71B2C950-06C1-4F1C-93F8-62F088E7D1E5}" srcOrd="0" destOrd="0" presId="urn:microsoft.com/office/officeart/2005/8/layout/hierarchy4"/>
    <dgm:cxn modelId="{6C81BCAE-1401-4CE7-8E4E-CDB4135C9094}" srcId="{5ABA1A78-67E1-4E5F-A7CB-C6D87B7F2646}" destId="{939AF4E8-BF80-45A5-AA31-950751F62595}" srcOrd="1" destOrd="0" parTransId="{0FE8E4FE-2F82-4B34-904B-DC16501E9759}" sibTransId="{A8A6A746-3679-4F1B-A7E2-7A838FD9737A}"/>
    <dgm:cxn modelId="{ECCD1207-D15F-4994-B6D4-1CDC2198D9E5}" type="presParOf" srcId="{0A22B912-134C-484E-B5C6-001C74C1551D}" destId="{F6DF2F34-75B1-483A-B88B-678B1AB1E0EB}" srcOrd="0" destOrd="0" presId="urn:microsoft.com/office/officeart/2005/8/layout/hierarchy4"/>
    <dgm:cxn modelId="{B8DD1A09-F450-451C-9D16-FC89D3E11C87}" type="presParOf" srcId="{F6DF2F34-75B1-483A-B88B-678B1AB1E0EB}" destId="{4E5A309D-9A7F-43DD-A549-EE1F5F8151C6}" srcOrd="0" destOrd="0" presId="urn:microsoft.com/office/officeart/2005/8/layout/hierarchy4"/>
    <dgm:cxn modelId="{58B8CAFA-5D11-4215-96AA-803C630753F5}" type="presParOf" srcId="{F6DF2F34-75B1-483A-B88B-678B1AB1E0EB}" destId="{5BDD2502-6C0C-4B92-BED4-D4D67E2858CA}" srcOrd="1" destOrd="0" presId="urn:microsoft.com/office/officeart/2005/8/layout/hierarchy4"/>
    <dgm:cxn modelId="{30C5E138-344F-4AAD-A7F4-3D59C396C649}" type="presParOf" srcId="{F6DF2F34-75B1-483A-B88B-678B1AB1E0EB}" destId="{B6A0D28A-8CDF-4EAC-A918-18B42E189F32}" srcOrd="2" destOrd="0" presId="urn:microsoft.com/office/officeart/2005/8/layout/hierarchy4"/>
    <dgm:cxn modelId="{13BB44FC-85D9-45ED-ABA6-096ED3FEF1C0}" type="presParOf" srcId="{B6A0D28A-8CDF-4EAC-A918-18B42E189F32}" destId="{2D288489-CC0B-4E66-B98A-E89BBF9EC185}" srcOrd="0" destOrd="0" presId="urn:microsoft.com/office/officeart/2005/8/layout/hierarchy4"/>
    <dgm:cxn modelId="{A8E9D9CE-D3BA-496F-BB13-52A104C001D0}" type="presParOf" srcId="{2D288489-CC0B-4E66-B98A-E89BBF9EC185}" destId="{844FD79C-8159-4087-AB51-916D36172A0F}" srcOrd="0" destOrd="0" presId="urn:microsoft.com/office/officeart/2005/8/layout/hierarchy4"/>
    <dgm:cxn modelId="{066E6F41-5796-4ECF-A2C4-FD99A3DB2F6C}" type="presParOf" srcId="{2D288489-CC0B-4E66-B98A-E89BBF9EC185}" destId="{9F39EA44-41AA-40B6-BE83-B62140D23BE7}" srcOrd="1" destOrd="0" presId="urn:microsoft.com/office/officeart/2005/8/layout/hierarchy4"/>
    <dgm:cxn modelId="{43C9B216-D8C3-493A-9956-B1426D663519}" type="presParOf" srcId="{B6A0D28A-8CDF-4EAC-A918-18B42E189F32}" destId="{BF5A021B-04D2-4640-9886-3491DD183389}" srcOrd="1" destOrd="0" presId="urn:microsoft.com/office/officeart/2005/8/layout/hierarchy4"/>
    <dgm:cxn modelId="{C6A805CA-B4C6-48BB-826D-C4A55B6EFD24}" type="presParOf" srcId="{B6A0D28A-8CDF-4EAC-A918-18B42E189F32}" destId="{0A096E60-29D7-4F68-B6E8-37E93B897AB9}" srcOrd="2" destOrd="0" presId="urn:microsoft.com/office/officeart/2005/8/layout/hierarchy4"/>
    <dgm:cxn modelId="{F81D7B25-A583-438C-9905-3EACB5656E66}" type="presParOf" srcId="{0A096E60-29D7-4F68-B6E8-37E93B897AB9}" destId="{C8BFA825-81C7-4BD1-A2CE-399A5BE9B6B3}" srcOrd="0" destOrd="0" presId="urn:microsoft.com/office/officeart/2005/8/layout/hierarchy4"/>
    <dgm:cxn modelId="{81782874-FFC9-4FF8-80A1-5D1E083420D6}" type="presParOf" srcId="{0A096E60-29D7-4F68-B6E8-37E93B897AB9}" destId="{F7E42F30-0559-4A43-BFC5-8C267FEC32A6}" srcOrd="1" destOrd="0" presId="urn:microsoft.com/office/officeart/2005/8/layout/hierarchy4"/>
    <dgm:cxn modelId="{101B4636-708A-4DB6-93E4-0CFE930DAD50}" type="presParOf" srcId="{0A22B912-134C-484E-B5C6-001C74C1551D}" destId="{02242F01-D4AE-44EE-B4B2-09216F683E3B}" srcOrd="1" destOrd="0" presId="urn:microsoft.com/office/officeart/2005/8/layout/hierarchy4"/>
    <dgm:cxn modelId="{4C0C67A2-A08E-4504-A864-EF45A039B4D2}" type="presParOf" srcId="{0A22B912-134C-484E-B5C6-001C74C1551D}" destId="{0788DC68-F313-48B2-A592-92FFA4AA221F}" srcOrd="2" destOrd="0" presId="urn:microsoft.com/office/officeart/2005/8/layout/hierarchy4"/>
    <dgm:cxn modelId="{4D086097-458B-4297-9B06-47136F404F17}" type="presParOf" srcId="{0788DC68-F313-48B2-A592-92FFA4AA221F}" destId="{4F9C89BC-4E9E-4AB5-9D9E-D38B801E0C57}" srcOrd="0" destOrd="0" presId="urn:microsoft.com/office/officeart/2005/8/layout/hierarchy4"/>
    <dgm:cxn modelId="{411D9B92-F8D1-4F36-BBB1-285AA434E7B2}" type="presParOf" srcId="{0788DC68-F313-48B2-A592-92FFA4AA221F}" destId="{DB1008D7-7937-4B3D-ABFC-8580319C11A1}" srcOrd="1" destOrd="0" presId="urn:microsoft.com/office/officeart/2005/8/layout/hierarchy4"/>
    <dgm:cxn modelId="{045867E7-4141-46A2-B241-C3B143962B4C}" type="presParOf" srcId="{0788DC68-F313-48B2-A592-92FFA4AA221F}" destId="{364F07D6-F0D9-44D4-9FBE-E58A14C7C75C}" srcOrd="2" destOrd="0" presId="urn:microsoft.com/office/officeart/2005/8/layout/hierarchy4"/>
    <dgm:cxn modelId="{2ABBA2DF-E2E1-4386-85BF-CB6056231621}" type="presParOf" srcId="{364F07D6-F0D9-44D4-9FBE-E58A14C7C75C}" destId="{7DE1364B-B295-43C5-A5A1-7C7011DBA539}" srcOrd="0" destOrd="0" presId="urn:microsoft.com/office/officeart/2005/8/layout/hierarchy4"/>
    <dgm:cxn modelId="{7FAF4C22-46BE-40CF-A8F6-53B80976B327}" type="presParOf" srcId="{7DE1364B-B295-43C5-A5A1-7C7011DBA539}" destId="{8D07FB77-743B-405F-BD8A-3F6F0668FCEF}" srcOrd="0" destOrd="0" presId="urn:microsoft.com/office/officeart/2005/8/layout/hierarchy4"/>
    <dgm:cxn modelId="{56AA5030-C98D-4DD2-9D5B-4F5568519CE8}" type="presParOf" srcId="{7DE1364B-B295-43C5-A5A1-7C7011DBA539}" destId="{5F2A0097-7247-46A9-A674-09E7DEEE4DBC}" srcOrd="1" destOrd="0" presId="urn:microsoft.com/office/officeart/2005/8/layout/hierarchy4"/>
    <dgm:cxn modelId="{54154900-1164-4166-BA3A-B0A8DDDDEBFE}" type="presParOf" srcId="{364F07D6-F0D9-44D4-9FBE-E58A14C7C75C}" destId="{D958D2C4-A8D6-4223-9447-B5C8DBCDCC12}" srcOrd="1" destOrd="0" presId="urn:microsoft.com/office/officeart/2005/8/layout/hierarchy4"/>
    <dgm:cxn modelId="{E4D82B81-C466-484C-A568-958FDC0942AE}" type="presParOf" srcId="{364F07D6-F0D9-44D4-9FBE-E58A14C7C75C}" destId="{2D581B1F-D32B-49F7-8C34-F6AD4D435358}" srcOrd="2" destOrd="0" presId="urn:microsoft.com/office/officeart/2005/8/layout/hierarchy4"/>
    <dgm:cxn modelId="{BB2626DA-1437-4C4F-BA0A-EAA47F55022A}" type="presParOf" srcId="{2D581B1F-D32B-49F7-8C34-F6AD4D435358}" destId="{85161911-7C9D-4367-ABD7-6B497DA4A7EE}" srcOrd="0" destOrd="0" presId="urn:microsoft.com/office/officeart/2005/8/layout/hierarchy4"/>
    <dgm:cxn modelId="{7244617E-B778-4AE3-B26E-8C3C42FC7D0A}" type="presParOf" srcId="{2D581B1F-D32B-49F7-8C34-F6AD4D435358}" destId="{030038B1-5BD7-4AB6-BC7B-1E411131DE9D}" srcOrd="1" destOrd="0" presId="urn:microsoft.com/office/officeart/2005/8/layout/hierarchy4"/>
    <dgm:cxn modelId="{BB5DF38D-1651-4E61-84FE-B97CC5F3F0F7}" type="presParOf" srcId="{364F07D6-F0D9-44D4-9FBE-E58A14C7C75C}" destId="{A4F7D701-20C0-4FF5-9756-B068718131AB}" srcOrd="3" destOrd="0" presId="urn:microsoft.com/office/officeart/2005/8/layout/hierarchy4"/>
    <dgm:cxn modelId="{4F684F17-1DE5-48DF-BD88-C0B73107F9A6}" type="presParOf" srcId="{364F07D6-F0D9-44D4-9FBE-E58A14C7C75C}" destId="{74034209-506C-40A3-B4D4-2C4705A0C54F}" srcOrd="4" destOrd="0" presId="urn:microsoft.com/office/officeart/2005/8/layout/hierarchy4"/>
    <dgm:cxn modelId="{8BB9B98F-CADE-440D-94F0-9985C5C559CF}" type="presParOf" srcId="{74034209-506C-40A3-B4D4-2C4705A0C54F}" destId="{138E92A6-D966-479A-8FD0-2E0B5E9CF640}" srcOrd="0" destOrd="0" presId="urn:microsoft.com/office/officeart/2005/8/layout/hierarchy4"/>
    <dgm:cxn modelId="{940FDFA5-88D4-46EA-BF1E-F849C265D0EB}" type="presParOf" srcId="{74034209-506C-40A3-B4D4-2C4705A0C54F}" destId="{29B6388E-E26A-49AA-BAFC-373C4EDC4945}" srcOrd="1" destOrd="0" presId="urn:microsoft.com/office/officeart/2005/8/layout/hierarchy4"/>
    <dgm:cxn modelId="{26D631F8-1241-484C-93BD-EF8E5FBDBC1F}" type="presParOf" srcId="{0A22B912-134C-484E-B5C6-001C74C1551D}" destId="{51803759-A231-458B-96BA-6061D833D2B8}" srcOrd="3" destOrd="0" presId="urn:microsoft.com/office/officeart/2005/8/layout/hierarchy4"/>
    <dgm:cxn modelId="{B59F827D-EE11-4FBB-9FF1-962F17240DD3}" type="presParOf" srcId="{0A22B912-134C-484E-B5C6-001C74C1551D}" destId="{1723ED2E-3C96-4007-8001-92DD9B92FEA4}" srcOrd="4" destOrd="0" presId="urn:microsoft.com/office/officeart/2005/8/layout/hierarchy4"/>
    <dgm:cxn modelId="{A2CD299B-0204-49C3-B7E5-573A4C4BD82B}" type="presParOf" srcId="{1723ED2E-3C96-4007-8001-92DD9B92FEA4}" destId="{3AD0F039-9F45-424D-889B-3FA9917391D6}" srcOrd="0" destOrd="0" presId="urn:microsoft.com/office/officeart/2005/8/layout/hierarchy4"/>
    <dgm:cxn modelId="{0F2F1885-7050-4BED-BFA9-163A673CA6AB}" type="presParOf" srcId="{1723ED2E-3C96-4007-8001-92DD9B92FEA4}" destId="{C758D825-FA8F-4358-884F-29DE7E2A35AF}" srcOrd="1" destOrd="0" presId="urn:microsoft.com/office/officeart/2005/8/layout/hierarchy4"/>
    <dgm:cxn modelId="{3EBF0472-3F3D-4D72-BB97-31DBE78E491D}" type="presParOf" srcId="{1723ED2E-3C96-4007-8001-92DD9B92FEA4}" destId="{B42B6B24-3EBA-4477-9E56-94CC2DF71CD9}" srcOrd="2" destOrd="0" presId="urn:microsoft.com/office/officeart/2005/8/layout/hierarchy4"/>
    <dgm:cxn modelId="{0467B6BB-D0E0-43BE-935F-0326790EC718}" type="presParOf" srcId="{B42B6B24-3EBA-4477-9E56-94CC2DF71CD9}" destId="{D93D34D1-2B27-43B3-8367-0F8585503DA1}" srcOrd="0" destOrd="0" presId="urn:microsoft.com/office/officeart/2005/8/layout/hierarchy4"/>
    <dgm:cxn modelId="{3A97C4AD-9FB2-4A2A-9107-9ED9FD9D1DA0}" type="presParOf" srcId="{D93D34D1-2B27-43B3-8367-0F8585503DA1}" destId="{31A04BD0-8991-42C7-8229-04311A8D30FC}" srcOrd="0" destOrd="0" presId="urn:microsoft.com/office/officeart/2005/8/layout/hierarchy4"/>
    <dgm:cxn modelId="{4786C187-C249-4934-AA7D-BC31F8F01B46}" type="presParOf" srcId="{D93D34D1-2B27-43B3-8367-0F8585503DA1}" destId="{1D1E06C8-B659-446F-A213-B9CB38310158}" srcOrd="1" destOrd="0" presId="urn:microsoft.com/office/officeart/2005/8/layout/hierarchy4"/>
    <dgm:cxn modelId="{528D32A3-044A-43A1-9BCC-3690667623C7}" type="presParOf" srcId="{B42B6B24-3EBA-4477-9E56-94CC2DF71CD9}" destId="{288362F0-E052-47C2-A1FE-CAF52C5C8BD2}" srcOrd="1" destOrd="0" presId="urn:microsoft.com/office/officeart/2005/8/layout/hierarchy4"/>
    <dgm:cxn modelId="{98176FE6-CC86-4D4A-BC05-23CA6263840D}" type="presParOf" srcId="{B42B6B24-3EBA-4477-9E56-94CC2DF71CD9}" destId="{93B07A12-11BC-4F85-B804-E9D9259B436F}" srcOrd="2" destOrd="0" presId="urn:microsoft.com/office/officeart/2005/8/layout/hierarchy4"/>
    <dgm:cxn modelId="{AD6A5791-C8E9-4649-A831-B11F0FAB5F38}" type="presParOf" srcId="{93B07A12-11BC-4F85-B804-E9D9259B436F}" destId="{71B2C950-06C1-4F1C-93F8-62F088E7D1E5}" srcOrd="0" destOrd="0" presId="urn:microsoft.com/office/officeart/2005/8/layout/hierarchy4"/>
    <dgm:cxn modelId="{592AE5E8-7E62-44C1-B2C4-61CD1099478E}" type="presParOf" srcId="{93B07A12-11BC-4F85-B804-E9D9259B436F}" destId="{B4D7BCA6-A62D-4F5B-89BE-4C0F71D7C53A}"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20E60-CECA-4341-A5D0-BFA6A95B701D}">
      <dsp:nvSpPr>
        <dsp:cNvPr id="0" name=""/>
        <dsp:cNvSpPr/>
      </dsp:nvSpPr>
      <dsp:spPr>
        <a:xfrm>
          <a:off x="1013640" y="25645"/>
          <a:ext cx="1231005" cy="1231005"/>
        </a:xfrm>
        <a:prstGeom prst="ellipse">
          <a:avLst/>
        </a:prstGeom>
        <a:solidFill>
          <a:schemeClr val="accent2">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r>
            <a:rPr lang="en-GB" sz="1200" kern="1200" dirty="0" smtClean="0"/>
            <a:t>Beaumont Trust</a:t>
          </a:r>
          <a:endParaRPr lang="en-GB" sz="1200" kern="1200" dirty="0"/>
        </a:p>
      </dsp:txBody>
      <dsp:txXfrm>
        <a:off x="1177774" y="241071"/>
        <a:ext cx="902737" cy="553952"/>
      </dsp:txXfrm>
    </dsp:sp>
    <dsp:sp modelId="{05B6C454-FF83-442E-8145-7F0C1DA6C775}">
      <dsp:nvSpPr>
        <dsp:cNvPr id="0" name=""/>
        <dsp:cNvSpPr/>
      </dsp:nvSpPr>
      <dsp:spPr>
        <a:xfrm>
          <a:off x="1457828" y="795024"/>
          <a:ext cx="1231005" cy="1231005"/>
        </a:xfrm>
        <a:prstGeom prst="ellipse">
          <a:avLst/>
        </a:prstGeom>
        <a:solidFill>
          <a:schemeClr val="accent2">
            <a:alpha val="50000"/>
            <a:hueOff val="-1356225"/>
            <a:satOff val="-828"/>
            <a:lumOff val="323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r>
            <a:rPr lang="en-GB" sz="1200" kern="1200" dirty="0" smtClean="0"/>
            <a:t>Beaumont Society</a:t>
          </a:r>
          <a:endParaRPr lang="en-GB" sz="1200" kern="1200" dirty="0"/>
        </a:p>
      </dsp:txBody>
      <dsp:txXfrm>
        <a:off x="1834311" y="1113034"/>
        <a:ext cx="738603" cy="677053"/>
      </dsp:txXfrm>
    </dsp:sp>
    <dsp:sp modelId="{7E0EF15E-A732-4A5B-A5FE-3497451B6E7A}">
      <dsp:nvSpPr>
        <dsp:cNvPr id="0" name=""/>
        <dsp:cNvSpPr/>
      </dsp:nvSpPr>
      <dsp:spPr>
        <a:xfrm>
          <a:off x="569452" y="795024"/>
          <a:ext cx="1231005" cy="1231005"/>
        </a:xfrm>
        <a:prstGeom prst="ellipse">
          <a:avLst/>
        </a:prstGeom>
        <a:solidFill>
          <a:schemeClr val="accent2">
            <a:alpha val="50000"/>
            <a:hueOff val="-2712450"/>
            <a:satOff val="-1656"/>
            <a:lumOff val="647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r>
            <a:rPr lang="en-GB" sz="1200" kern="1200" dirty="0" smtClean="0"/>
            <a:t>Beaumont Partners</a:t>
          </a:r>
          <a:endParaRPr lang="en-GB" sz="1200" kern="1200" dirty="0"/>
        </a:p>
      </dsp:txBody>
      <dsp:txXfrm>
        <a:off x="685372" y="1113034"/>
        <a:ext cx="738603" cy="677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A309D-9A7F-43DD-A549-EE1F5F8151C6}">
      <dsp:nvSpPr>
        <dsp:cNvPr id="0" name=""/>
        <dsp:cNvSpPr/>
      </dsp:nvSpPr>
      <dsp:spPr>
        <a:xfrm>
          <a:off x="25777" y="652"/>
          <a:ext cx="1770848" cy="1078573"/>
        </a:xfrm>
        <a:prstGeom prst="roundRect">
          <a:avLst>
            <a:gd name="adj" fmla="val 10000"/>
          </a:avLst>
        </a:prstGeom>
        <a:solidFill>
          <a:schemeClr val="accent2">
            <a:alpha val="8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Transgender</a:t>
          </a:r>
          <a:endParaRPr lang="en-GB" sz="1400" b="1" kern="1200" dirty="0"/>
        </a:p>
      </dsp:txBody>
      <dsp:txXfrm>
        <a:off x="57367" y="32242"/>
        <a:ext cx="1707668" cy="1015393"/>
      </dsp:txXfrm>
    </dsp:sp>
    <dsp:sp modelId="{844FD79C-8159-4087-AB51-916D36172A0F}">
      <dsp:nvSpPr>
        <dsp:cNvPr id="0" name=""/>
        <dsp:cNvSpPr/>
      </dsp:nvSpPr>
      <dsp:spPr>
        <a:xfrm>
          <a:off x="3716" y="1278210"/>
          <a:ext cx="919260"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Male to Female (MTF)</a:t>
          </a:r>
          <a:endParaRPr lang="en-GB" sz="1400" kern="1200" dirty="0"/>
        </a:p>
      </dsp:txBody>
      <dsp:txXfrm>
        <a:off x="30640" y="1305134"/>
        <a:ext cx="865412" cy="1024725"/>
      </dsp:txXfrm>
    </dsp:sp>
    <dsp:sp modelId="{C8BFA825-81C7-4BD1-A2CE-399A5BE9B6B3}">
      <dsp:nvSpPr>
        <dsp:cNvPr id="0" name=""/>
        <dsp:cNvSpPr/>
      </dsp:nvSpPr>
      <dsp:spPr>
        <a:xfrm>
          <a:off x="1012328" y="1278210"/>
          <a:ext cx="806358"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Female to Male (FTM)</a:t>
          </a:r>
          <a:endParaRPr lang="en-GB" sz="1400" kern="1200" dirty="0"/>
        </a:p>
      </dsp:txBody>
      <dsp:txXfrm>
        <a:off x="1035945" y="1301827"/>
        <a:ext cx="759124" cy="1031339"/>
      </dsp:txXfrm>
    </dsp:sp>
    <dsp:sp modelId="{4F9C89BC-4E9E-4AB5-9D9E-D38B801E0C57}">
      <dsp:nvSpPr>
        <dsp:cNvPr id="0" name=""/>
        <dsp:cNvSpPr/>
      </dsp:nvSpPr>
      <dsp:spPr>
        <a:xfrm>
          <a:off x="1997390" y="652"/>
          <a:ext cx="3369841" cy="1078573"/>
        </a:xfrm>
        <a:prstGeom prst="roundRect">
          <a:avLst>
            <a:gd name="adj" fmla="val 10000"/>
          </a:avLst>
        </a:prstGeom>
        <a:solidFill>
          <a:schemeClr val="accent2">
            <a:alpha val="8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Bi gendered</a:t>
          </a:r>
          <a:endParaRPr lang="en-GB" sz="1400" kern="1200" dirty="0"/>
        </a:p>
      </dsp:txBody>
      <dsp:txXfrm>
        <a:off x="2028980" y="32242"/>
        <a:ext cx="3306661" cy="1015393"/>
      </dsp:txXfrm>
    </dsp:sp>
    <dsp:sp modelId="{8D07FB77-743B-405F-BD8A-3F6F0668FCEF}">
      <dsp:nvSpPr>
        <dsp:cNvPr id="0" name=""/>
        <dsp:cNvSpPr/>
      </dsp:nvSpPr>
      <dsp:spPr>
        <a:xfrm>
          <a:off x="1997390" y="1278210"/>
          <a:ext cx="1063712"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Cross-dressers</a:t>
          </a:r>
          <a:endParaRPr lang="en-GB" sz="1400" kern="1200" dirty="0"/>
        </a:p>
      </dsp:txBody>
      <dsp:txXfrm>
        <a:off x="2028545" y="1309365"/>
        <a:ext cx="1001402" cy="1016263"/>
      </dsp:txXfrm>
    </dsp:sp>
    <dsp:sp modelId="{85161911-7C9D-4367-ABD7-6B497DA4A7EE}">
      <dsp:nvSpPr>
        <dsp:cNvPr id="0" name=""/>
        <dsp:cNvSpPr/>
      </dsp:nvSpPr>
      <dsp:spPr>
        <a:xfrm>
          <a:off x="3150455" y="1278210"/>
          <a:ext cx="1063712"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Transvestites</a:t>
          </a:r>
          <a:endParaRPr lang="en-GB" sz="1200" kern="1200" dirty="0"/>
        </a:p>
      </dsp:txBody>
      <dsp:txXfrm>
        <a:off x="3181610" y="1309365"/>
        <a:ext cx="1001402" cy="1016263"/>
      </dsp:txXfrm>
    </dsp:sp>
    <dsp:sp modelId="{138E92A6-D966-479A-8FD0-2E0B5E9CF640}">
      <dsp:nvSpPr>
        <dsp:cNvPr id="0" name=""/>
        <dsp:cNvSpPr/>
      </dsp:nvSpPr>
      <dsp:spPr>
        <a:xfrm>
          <a:off x="4303519" y="1278210"/>
          <a:ext cx="1063712"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Drag Kings &amp; Queens</a:t>
          </a:r>
          <a:endParaRPr lang="en-GB" sz="1400" kern="1200" dirty="0"/>
        </a:p>
      </dsp:txBody>
      <dsp:txXfrm>
        <a:off x="4334674" y="1309365"/>
        <a:ext cx="1001402" cy="1016263"/>
      </dsp:txXfrm>
    </dsp:sp>
    <dsp:sp modelId="{3AD0F039-9F45-424D-889B-3FA9917391D6}">
      <dsp:nvSpPr>
        <dsp:cNvPr id="0" name=""/>
        <dsp:cNvSpPr/>
      </dsp:nvSpPr>
      <dsp:spPr>
        <a:xfrm>
          <a:off x="5545936" y="652"/>
          <a:ext cx="2216777" cy="1078573"/>
        </a:xfrm>
        <a:prstGeom prst="roundRect">
          <a:avLst>
            <a:gd name="adj" fmla="val 10000"/>
          </a:avLst>
        </a:prstGeom>
        <a:solidFill>
          <a:schemeClr val="accent2">
            <a:alpha val="8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Non gendered</a:t>
          </a:r>
          <a:endParaRPr lang="en-GB" sz="1400" kern="1200" dirty="0"/>
        </a:p>
      </dsp:txBody>
      <dsp:txXfrm>
        <a:off x="5577526" y="32242"/>
        <a:ext cx="2153597" cy="1015393"/>
      </dsp:txXfrm>
    </dsp:sp>
    <dsp:sp modelId="{31A04BD0-8991-42C7-8229-04311A8D30FC}">
      <dsp:nvSpPr>
        <dsp:cNvPr id="0" name=""/>
        <dsp:cNvSpPr/>
      </dsp:nvSpPr>
      <dsp:spPr>
        <a:xfrm>
          <a:off x="5545936" y="1278210"/>
          <a:ext cx="1063712"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Androgyne</a:t>
          </a:r>
          <a:endParaRPr lang="en-GB" sz="1400" kern="1200" dirty="0"/>
        </a:p>
      </dsp:txBody>
      <dsp:txXfrm>
        <a:off x="5577091" y="1309365"/>
        <a:ext cx="1001402" cy="1016263"/>
      </dsp:txXfrm>
    </dsp:sp>
    <dsp:sp modelId="{71B2C950-06C1-4F1C-93F8-62F088E7D1E5}">
      <dsp:nvSpPr>
        <dsp:cNvPr id="0" name=""/>
        <dsp:cNvSpPr/>
      </dsp:nvSpPr>
      <dsp:spPr>
        <a:xfrm>
          <a:off x="6699000" y="1278210"/>
          <a:ext cx="1063712" cy="1078573"/>
        </a:xfrm>
        <a:prstGeom prst="roundRect">
          <a:avLst>
            <a:gd name="adj" fmla="val 10000"/>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A-gendered</a:t>
          </a:r>
          <a:endParaRPr lang="en-GB" sz="1400" kern="1200" dirty="0"/>
        </a:p>
      </dsp:txBody>
      <dsp:txXfrm>
        <a:off x="6730155" y="1309365"/>
        <a:ext cx="1001402" cy="101626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E25AB6-F8A5-4F99-854B-C6C48CD1D21A}" type="datetimeFigureOut">
              <a:rPr lang="en-GB" smtClean="0"/>
              <a:pPr/>
              <a:t>31/10/2018</a:t>
            </a:fld>
            <a:endParaRPr lang="en-GB"/>
          </a:p>
        </p:txBody>
      </p:sp>
      <p:sp>
        <p:nvSpPr>
          <p:cNvPr id="4" name="Slide Image Placeholder 3"/>
          <p:cNvSpPr>
            <a:spLocks noGrp="1" noRot="1" noChangeAspect="1"/>
          </p:cNvSpPr>
          <p:nvPr>
            <p:ph type="sldImg" idx="2"/>
          </p:nvPr>
        </p:nvSpPr>
        <p:spPr>
          <a:xfrm>
            <a:off x="952500" y="685800"/>
            <a:ext cx="4953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ED8B7E-0139-4216-82B7-1830CFEA018F}" type="slidenum">
              <a:rPr lang="en-GB" smtClean="0"/>
              <a:pPr/>
              <a:t>‹#›</a:t>
            </a:fld>
            <a:endParaRPr lang="en-GB"/>
          </a:p>
        </p:txBody>
      </p:sp>
    </p:spTree>
    <p:extLst>
      <p:ext uri="{BB962C8B-B14F-4D97-AF65-F5344CB8AC3E}">
        <p14:creationId xmlns:p14="http://schemas.microsoft.com/office/powerpoint/2010/main" val="366504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685800"/>
            <a:ext cx="4953000" cy="3429000"/>
          </a:xfrm>
        </p:spPr>
      </p:sp>
      <p:sp>
        <p:nvSpPr>
          <p:cNvPr id="3" name="Notes Placeholder 2"/>
          <p:cNvSpPr>
            <a:spLocks noGrp="1"/>
          </p:cNvSpPr>
          <p:nvPr>
            <p:ph type="body" idx="1"/>
          </p:nvPr>
        </p:nvSpPr>
        <p:spPr/>
        <p:txBody>
          <a:bodyPr>
            <a:normAutofit/>
          </a:bodyPr>
          <a:lstStyle/>
          <a:p>
            <a:pPr defTabSz="914232">
              <a:defRPr/>
            </a:pPr>
            <a:r>
              <a:rPr lang="en-GB" dirty="0" smtClean="0"/>
              <a:t>What is male? What is female? How would you define either ?  How do you know you are either ?!?!?!</a:t>
            </a:r>
          </a:p>
          <a:p>
            <a:pPr defTabSz="914232">
              <a:defRPr/>
            </a:pPr>
            <a:endParaRPr lang="en-GB" dirty="0" smtClean="0"/>
          </a:p>
          <a:p>
            <a:pPr defTabSz="914232">
              <a:defRPr/>
            </a:pPr>
            <a:r>
              <a:rPr lang="en-GB" dirty="0" smtClean="0"/>
              <a:t>The answers to these questions depend on the types of gender roles you were exposed to as a child.  Gender roles can be defined as the behaviours and attitudes expected of male and female members of a society by that society.</a:t>
            </a:r>
          </a:p>
          <a:p>
            <a:pPr defTabSz="914232">
              <a:defRPr/>
            </a:pPr>
            <a:endParaRPr lang="en-GB" dirty="0" smtClean="0"/>
          </a:p>
          <a:p>
            <a:pPr defTabSz="914232">
              <a:defRPr/>
            </a:pPr>
            <a:r>
              <a:rPr lang="en-GB" dirty="0" smtClean="0"/>
              <a:t>Often, when people define male or female – they will include a persons genitalia in the definition.   </a:t>
            </a:r>
            <a:r>
              <a:rPr lang="en-GB" kern="1200" dirty="0" smtClean="0"/>
              <a:t>Usually</a:t>
            </a:r>
            <a:r>
              <a:rPr lang="en-GB" dirty="0" smtClean="0"/>
              <a:t>, the terms "sex" and "gender" are used interchangeably to denote  if someone is male or female. </a:t>
            </a:r>
            <a:r>
              <a:rPr lang="en-GB" baseline="0" dirty="0" smtClean="0"/>
              <a:t> </a:t>
            </a:r>
            <a:r>
              <a:rPr lang="en-GB" kern="1200" dirty="0" smtClean="0"/>
              <a:t>While aspects of biological sex are the same across different cultures, aspects of gender may not be. </a:t>
            </a:r>
            <a:r>
              <a:rPr lang="en-GB" dirty="0" smtClean="0"/>
              <a:t>Being trans is a normal human reality that has been recorded in many different cultures throughout history. Nobody is 100% female, or 100% male; we are a combination of both in varying degrees.  It’s a bit like trying to describe a rainbow as one colour................!!</a:t>
            </a:r>
          </a:p>
          <a:p>
            <a:pPr defTabSz="914232">
              <a:defRPr/>
            </a:pPr>
            <a:r>
              <a:rPr lang="en-GB" dirty="0" smtClean="0"/>
              <a:t/>
            </a:r>
            <a:br>
              <a:rPr lang="en-GB" dirty="0" smtClean="0"/>
            </a:br>
            <a:endParaRPr lang="en-GB" dirty="0" smtClean="0"/>
          </a:p>
          <a:p>
            <a:endParaRPr lang="en-GB" dirty="0"/>
          </a:p>
        </p:txBody>
      </p:sp>
      <p:sp>
        <p:nvSpPr>
          <p:cNvPr id="4" name="Slide Number Placeholder 3"/>
          <p:cNvSpPr>
            <a:spLocks noGrp="1"/>
          </p:cNvSpPr>
          <p:nvPr>
            <p:ph type="sldNum" sz="quarter" idx="10"/>
          </p:nvPr>
        </p:nvSpPr>
        <p:spPr/>
        <p:txBody>
          <a:bodyPr/>
          <a:lstStyle/>
          <a:p>
            <a:fld id="{B3A019F3-8596-4028-9847-CBD3A185B07A}" type="slidenum">
              <a:rPr lang="en-US" smtClean="0"/>
              <a:pPr/>
              <a:t>5</a:t>
            </a:fld>
            <a:endParaRPr lang="en-US" dirty="0"/>
          </a:p>
        </p:txBody>
      </p:sp>
    </p:spTree>
    <p:extLst>
      <p:ext uri="{BB962C8B-B14F-4D97-AF65-F5344CB8AC3E}">
        <p14:creationId xmlns:p14="http://schemas.microsoft.com/office/powerpoint/2010/main" val="210923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2ED8B7E-0139-4216-82B7-1830CFEA018F}" type="slidenum">
              <a:rPr lang="en-GB" smtClean="0"/>
              <a:pPr/>
              <a:t>12</a:t>
            </a:fld>
            <a:endParaRPr lang="en-GB"/>
          </a:p>
        </p:txBody>
      </p:sp>
    </p:spTree>
    <p:extLst>
      <p:ext uri="{BB962C8B-B14F-4D97-AF65-F5344CB8AC3E}">
        <p14:creationId xmlns:p14="http://schemas.microsoft.com/office/powerpoint/2010/main" val="8174064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beaumont-trust.org.uk/" TargetMode="Externa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beaumont-trust.org.uk/"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beaumont-trust.org.uk/"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mailto:orchidbp@virginmedia.com" TargetMode="External"/><Relationship Id="rId2" Type="http://schemas.openxmlformats.org/officeDocument/2006/relationships/hyperlink" Target="http://www.beaumont-trust.org.uk/" TargetMode="External"/><Relationship Id="rId1" Type="http://schemas.openxmlformats.org/officeDocument/2006/relationships/slideMaster" Target="../slideMasters/slideMaster1.xml"/><Relationship Id="rId6" Type="http://schemas.openxmlformats.org/officeDocument/2006/relationships/image" Target="../media/image3.gif"/><Relationship Id="rId5" Type="http://schemas.openxmlformats.org/officeDocument/2006/relationships/image" Target="../media/image2.jpeg"/><Relationship Id="rId4" Type="http://schemas.openxmlformats.org/officeDocument/2006/relationships/hyperlink" Target="http://www.beaumontsociety.org.uk/" TargetMode="Externa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4"/>
            <a:ext cx="9906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16902" y="4757073"/>
            <a:ext cx="8398500" cy="589201"/>
          </a:xfrm>
        </p:spPr>
        <p:txBody>
          <a:bodyPr anchor="b">
            <a:noAutofit/>
          </a:bodyPr>
          <a:lstStyle>
            <a:lvl1pPr algn="l">
              <a:defRPr sz="3600">
                <a:solidFill>
                  <a:schemeClr val="accent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516901" y="5346272"/>
            <a:ext cx="8398499" cy="763454"/>
          </a:xfrm>
        </p:spPr>
        <p:txBody>
          <a:bodyPr anchor="t"/>
          <a:lstStyle>
            <a:lvl1pPr marL="0" indent="0" algn="l">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F13F135-C78B-49D8-9645-328BC1376CC5}"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pic>
        <p:nvPicPr>
          <p:cNvPr id="28" name="Picture 2" descr="http://www.beaumont-trust.org.uk/wp-content/uploads/2015/06/cropped-Beaumont_Trust_Mono.png">
            <a:hlinkClick r:id="rId2"/>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5103" y="6109726"/>
            <a:ext cx="2477727" cy="748274"/>
          </a:xfrm>
          <a:prstGeom prst="rect">
            <a:avLst/>
          </a:prstGeom>
          <a:noFill/>
          <a:extLst>
            <a:ext uri="{909E8E84-426E-40DD-AFC4-6F175D3DCCD1}">
              <a14:hiddenFill xmlns:a14="http://schemas.microsoft.com/office/drawing/2010/main">
                <a:solidFill>
                  <a:srgbClr val="FFFFFF"/>
                </a:solidFill>
              </a14:hiddenFill>
            </a:ext>
          </a:extLst>
        </p:spPr>
      </p:pic>
      <p:sp>
        <p:nvSpPr>
          <p:cNvPr id="29"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grpSp>
        <p:nvGrpSpPr>
          <p:cNvPr id="16" name="Group 15"/>
          <p:cNvGrpSpPr/>
          <p:nvPr/>
        </p:nvGrpSpPr>
        <p:grpSpPr>
          <a:xfrm>
            <a:off x="0" y="-8464"/>
            <a:ext cx="9906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0" name="Picture 2" descr="http://www.beaumont-trust.org.uk/wp-content/uploads/2015/06/cropped-Beaumont_Trust_Mono.png">
            <a:hlinkClick r:id="rId2"/>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5103" y="6109726"/>
            <a:ext cx="2477727" cy="748274"/>
          </a:xfrm>
          <a:prstGeom prst="rect">
            <a:avLst/>
          </a:prstGeom>
          <a:noFill/>
          <a:extLst>
            <a:ext uri="{909E8E84-426E-40DD-AFC4-6F175D3DCCD1}">
              <a14:hiddenFill xmlns:a14="http://schemas.microsoft.com/office/drawing/2010/main">
                <a:solidFill>
                  <a:srgbClr val="FFFFFF"/>
                </a:solidFill>
              </a14:hiddenFill>
            </a:ext>
          </a:extLst>
        </p:spPr>
      </p:pic>
      <p:sp>
        <p:nvSpPr>
          <p:cNvPr id="31"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extLst>
      <p:ext uri="{BB962C8B-B14F-4D97-AF65-F5344CB8AC3E}">
        <p14:creationId xmlns:p14="http://schemas.microsoft.com/office/powerpoint/2010/main" val="2794732504"/>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grpSp>
        <p:nvGrpSpPr>
          <p:cNvPr id="16" name="Group 15"/>
          <p:cNvGrpSpPr/>
          <p:nvPr/>
        </p:nvGrpSpPr>
        <p:grpSpPr>
          <a:xfrm>
            <a:off x="0" y="-8464"/>
            <a:ext cx="9906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3" name="TextBox 12"/>
          <p:cNvSpPr txBox="1"/>
          <p:nvPr userDrawn="1"/>
        </p:nvSpPr>
        <p:spPr>
          <a:xfrm>
            <a:off x="521565" y="3886869"/>
            <a:ext cx="2340705" cy="646331"/>
          </a:xfrm>
          <a:prstGeom prst="rect">
            <a:avLst/>
          </a:prstGeom>
        </p:spPr>
        <p:txBody>
          <a:bodyPr vert="horz" lIns="91440" tIns="45720" rIns="91440" bIns="45720" rtlCol="0" anchor="b">
            <a:noAutofit/>
          </a:bodyPr>
          <a:lstStyle>
            <a:lvl1pPr>
              <a:spcBef>
                <a:spcPct val="0"/>
              </a:spcBef>
              <a:buNone/>
              <a:defRPr sz="3600">
                <a:solidFill>
                  <a:schemeClr val="accent1"/>
                </a:solidFill>
                <a:latin typeface="+mj-lt"/>
                <a:ea typeface="+mj-ea"/>
                <a:cs typeface="+mj-c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GB" dirty="0" smtClean="0"/>
              <a:t>Disclaimer</a:t>
            </a:r>
            <a:endParaRPr lang="en-GB" dirty="0"/>
          </a:p>
        </p:txBody>
      </p:sp>
      <p:sp>
        <p:nvSpPr>
          <p:cNvPr id="14" name="TextBox 13"/>
          <p:cNvSpPr txBox="1"/>
          <p:nvPr userDrawn="1"/>
        </p:nvSpPr>
        <p:spPr>
          <a:xfrm>
            <a:off x="521565" y="4528700"/>
            <a:ext cx="8643635" cy="1622730"/>
          </a:xfrm>
          <a:prstGeom prst="rect">
            <a:avLst/>
          </a:prstGeom>
        </p:spPr>
        <p:txBody>
          <a:bodyPr vert="horz" lIns="91440" tIns="45720" rIns="91440" bIns="45720" rtlCol="0" anchor="t">
            <a:normAutofit/>
          </a:bodyPr>
          <a:lstStyle>
            <a:lvl1pPr indent="0" algn="just">
              <a:spcBef>
                <a:spcPts val="1000"/>
              </a:spcBef>
              <a:spcAft>
                <a:spcPts val="0"/>
              </a:spcAft>
              <a:buClr>
                <a:schemeClr val="accent1"/>
              </a:buClr>
              <a:buSzPct val="80000"/>
              <a:buFont typeface="Wingdings 3" charset="2"/>
              <a:buNone/>
              <a:defRPr sz="1200" baseline="0">
                <a:solidFill>
                  <a:schemeClr val="tx1">
                    <a:lumMod val="50000"/>
                    <a:lumOff val="50000"/>
                  </a:schemeClr>
                </a:solidFill>
              </a:defRPr>
            </a:lvl1pPr>
            <a:lvl2pPr indent="0" algn="ctr">
              <a:spcBef>
                <a:spcPts val="1000"/>
              </a:spcBef>
              <a:spcAft>
                <a:spcPts val="0"/>
              </a:spcAft>
              <a:buClr>
                <a:schemeClr val="accent1"/>
              </a:buClr>
              <a:buSzPct val="80000"/>
              <a:buFont typeface="Wingdings 3" charset="2"/>
              <a:buNone/>
              <a:defRPr sz="1600">
                <a:solidFill>
                  <a:schemeClr val="tx1">
                    <a:tint val="75000"/>
                  </a:schemeClr>
                </a:solidFill>
              </a:defRPr>
            </a:lvl2pPr>
            <a:lvl3pPr indent="0" algn="ctr">
              <a:spcBef>
                <a:spcPts val="1000"/>
              </a:spcBef>
              <a:spcAft>
                <a:spcPts val="0"/>
              </a:spcAft>
              <a:buClr>
                <a:schemeClr val="accent1"/>
              </a:buClr>
              <a:buSzPct val="80000"/>
              <a:buFont typeface="Wingdings 3" charset="2"/>
              <a:buNone/>
              <a:defRPr sz="1400">
                <a:solidFill>
                  <a:schemeClr val="tx1">
                    <a:tint val="75000"/>
                  </a:schemeClr>
                </a:solidFill>
              </a:defRPr>
            </a:lvl3pPr>
            <a:lvl4pPr indent="0" algn="ctr">
              <a:spcBef>
                <a:spcPts val="1000"/>
              </a:spcBef>
              <a:spcAft>
                <a:spcPts val="0"/>
              </a:spcAft>
              <a:buClr>
                <a:schemeClr val="accent1"/>
              </a:buClr>
              <a:buSzPct val="80000"/>
              <a:buFont typeface="Wingdings 3" charset="2"/>
              <a:buNone/>
              <a:defRPr sz="1200">
                <a:solidFill>
                  <a:schemeClr val="tx1">
                    <a:tint val="75000"/>
                  </a:schemeClr>
                </a:solidFill>
              </a:defRPr>
            </a:lvl4pPr>
            <a:lvl5pPr indent="0" algn="ctr">
              <a:spcBef>
                <a:spcPts val="1000"/>
              </a:spcBef>
              <a:spcAft>
                <a:spcPts val="0"/>
              </a:spcAft>
              <a:buClr>
                <a:schemeClr val="accent1"/>
              </a:buClr>
              <a:buSzPct val="80000"/>
              <a:buFont typeface="Wingdings 3" charset="2"/>
              <a:buNone/>
              <a:defRPr sz="1200">
                <a:solidFill>
                  <a:schemeClr val="tx1">
                    <a:tint val="75000"/>
                  </a:schemeClr>
                </a:solidFill>
              </a:defRPr>
            </a:lvl5pPr>
            <a:lvl6pPr indent="0" algn="ctr">
              <a:spcBef>
                <a:spcPts val="1000"/>
              </a:spcBef>
              <a:spcAft>
                <a:spcPts val="0"/>
              </a:spcAft>
              <a:buClr>
                <a:schemeClr val="accent1"/>
              </a:buClr>
              <a:buSzPct val="80000"/>
              <a:buFont typeface="Wingdings 3" charset="2"/>
              <a:buNone/>
              <a:defRPr sz="1200">
                <a:solidFill>
                  <a:schemeClr val="tx1">
                    <a:tint val="75000"/>
                  </a:schemeClr>
                </a:solidFill>
              </a:defRPr>
            </a:lvl6pPr>
            <a:lvl7pPr indent="0" algn="ctr">
              <a:spcBef>
                <a:spcPts val="1000"/>
              </a:spcBef>
              <a:spcAft>
                <a:spcPts val="0"/>
              </a:spcAft>
              <a:buClr>
                <a:schemeClr val="accent1"/>
              </a:buClr>
              <a:buSzPct val="80000"/>
              <a:buFont typeface="Wingdings 3" charset="2"/>
              <a:buNone/>
              <a:defRPr sz="1200">
                <a:solidFill>
                  <a:schemeClr val="tx1">
                    <a:tint val="75000"/>
                  </a:schemeClr>
                </a:solidFill>
              </a:defRPr>
            </a:lvl7pPr>
            <a:lvl8pPr indent="0" algn="ctr">
              <a:spcBef>
                <a:spcPts val="1000"/>
              </a:spcBef>
              <a:spcAft>
                <a:spcPts val="0"/>
              </a:spcAft>
              <a:buClr>
                <a:schemeClr val="accent1"/>
              </a:buClr>
              <a:buSzPct val="80000"/>
              <a:buFont typeface="Wingdings 3" charset="2"/>
              <a:buNone/>
              <a:defRPr sz="1200">
                <a:solidFill>
                  <a:schemeClr val="tx1">
                    <a:tint val="75000"/>
                  </a:schemeClr>
                </a:solidFill>
              </a:defRPr>
            </a:lvl8pPr>
            <a:lvl9pPr indent="0" algn="ctr">
              <a:spcBef>
                <a:spcPts val="1000"/>
              </a:spcBef>
              <a:spcAft>
                <a:spcPts val="0"/>
              </a:spcAft>
              <a:buClr>
                <a:schemeClr val="accent1"/>
              </a:buClr>
              <a:buSzPct val="80000"/>
              <a:buFont typeface="Wingdings 3" charset="2"/>
              <a:buNone/>
              <a:defRPr sz="1200">
                <a:solidFill>
                  <a:schemeClr val="tx1">
                    <a:tint val="75000"/>
                  </a:schemeClr>
                </a:solidFill>
              </a:defRPr>
            </a:lvl9pPr>
          </a:lstStyle>
          <a:p>
            <a:pPr lvl="0"/>
            <a:r>
              <a:rPr lang="en-US" dirty="0" smtClean="0"/>
              <a:t>Every effort has been made to ensure the accuracy of the information contained within this presentation at the time of publication.  However, no warranties or guarantees of any kind are made in respect of the information presented or its fitness for any purpose.  You should seek qualified professional advice before  making any decisions in respect of the information presented.  Neither the publisher or author can accept any responsibility and or liability for any errors or omissions in this presentation or  direct or consequential losses  from the use of this presentation.  This presentation may contain  external sources of information or assistance, but its inclusion does not imply recommendation or endorsement.  The publisher and author of this presentation cannot  be held responsible for the external content outside this presentation.</a:t>
            </a:r>
          </a:p>
          <a:p>
            <a:pPr lvl="0"/>
            <a:endParaRPr lang="en-GB" dirty="0"/>
          </a:p>
        </p:txBody>
      </p:sp>
      <p:pic>
        <p:nvPicPr>
          <p:cNvPr id="17" name="Picture 2" descr="http://www.beaumont-trust.org.uk/wp-content/uploads/2015/06/cropped-Beaumont_Trust_Mono.png">
            <a:hlinkClick r:id="rId2"/>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5103" y="6109726"/>
            <a:ext cx="2477727" cy="748274"/>
          </a:xfrm>
          <a:prstGeom prst="rect">
            <a:avLst/>
          </a:prstGeom>
          <a:noFill/>
          <a:extLst>
            <a:ext uri="{909E8E84-426E-40DD-AFC4-6F175D3DCCD1}">
              <a14:hiddenFill xmlns:a14="http://schemas.microsoft.com/office/drawing/2010/main">
                <a:solidFill>
                  <a:srgbClr val="FFFFFF"/>
                </a:solidFill>
              </a14:hiddenFill>
            </a:ext>
          </a:extLst>
        </p:spPr>
      </p:pic>
      <p:sp>
        <p:nvSpPr>
          <p:cNvPr id="18"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extLst>
      <p:ext uri="{BB962C8B-B14F-4D97-AF65-F5344CB8AC3E}">
        <p14:creationId xmlns:p14="http://schemas.microsoft.com/office/powerpoint/2010/main" val="1322788665"/>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3"/>
            <a:ext cx="8375951" cy="707571"/>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50335" y="1382487"/>
            <a:ext cx="8375951" cy="46588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8F0123C-35E7-49F6-A0BE-43A09595999F}"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 layout content">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3"/>
            <a:ext cx="8375951" cy="707571"/>
          </a:xfrm>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550335" y="1382488"/>
            <a:ext cx="8375951" cy="1844806"/>
          </a:xfrm>
        </p:spPr>
        <p:txBody>
          <a:bodyPr/>
          <a:lstStyle>
            <a:lvl1pPr marL="0" indent="0">
              <a:buNone/>
              <a:defRPr sz="1400"/>
            </a:lvl1pPr>
            <a:lvl5pPr marL="1828800" indent="0">
              <a:buNone/>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4" name="Date Placeholder 3"/>
          <p:cNvSpPr>
            <a:spLocks noGrp="1"/>
          </p:cNvSpPr>
          <p:nvPr>
            <p:ph type="dt" sz="half" idx="10"/>
          </p:nvPr>
        </p:nvSpPr>
        <p:spPr/>
        <p:txBody>
          <a:bodyPr/>
          <a:lstStyle/>
          <a:p>
            <a:fld id="{A8F0123C-35E7-49F6-A0BE-43A09595999F}"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
        <p:nvSpPr>
          <p:cNvPr id="8" name="Content Placeholder 2"/>
          <p:cNvSpPr>
            <a:spLocks noGrp="1"/>
          </p:cNvSpPr>
          <p:nvPr>
            <p:ph idx="13"/>
          </p:nvPr>
        </p:nvSpPr>
        <p:spPr>
          <a:xfrm>
            <a:off x="554817" y="3323346"/>
            <a:ext cx="4017183" cy="2781619"/>
          </a:xfrm>
        </p:spPr>
        <p:txBody>
          <a:bodyPr/>
          <a:lstStyle>
            <a:lvl1pPr marL="0" indent="0">
              <a:buNone/>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Content Placeholder 2"/>
          <p:cNvSpPr>
            <a:spLocks noGrp="1"/>
          </p:cNvSpPr>
          <p:nvPr>
            <p:ph idx="14"/>
          </p:nvPr>
        </p:nvSpPr>
        <p:spPr>
          <a:xfrm>
            <a:off x="4801439" y="3758134"/>
            <a:ext cx="4006386" cy="2871266"/>
          </a:xfrm>
        </p:spPr>
        <p:txBody>
          <a:bodyPr/>
          <a:lstStyle>
            <a:lvl1pPr marL="0" indent="0">
              <a:buNone/>
              <a:defRPr sz="1400"/>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Text Placeholder 12"/>
          <p:cNvSpPr>
            <a:spLocks noGrp="1"/>
          </p:cNvSpPr>
          <p:nvPr>
            <p:ph type="body" sz="quarter" idx="15"/>
          </p:nvPr>
        </p:nvSpPr>
        <p:spPr>
          <a:xfrm>
            <a:off x="4801346" y="2810809"/>
            <a:ext cx="4006478" cy="914400"/>
          </a:xfrm>
        </p:spPr>
        <p:txBody>
          <a:bodyPr vert="horz" lIns="91440" tIns="45720" rIns="91440" bIns="45720" rtlCol="0" anchor="t">
            <a:noAutofit/>
          </a:bodyPr>
          <a:lstStyle>
            <a:lvl1pPr>
              <a:defRPr lang="en-US" sz="2400" smtClean="0">
                <a:solidFill>
                  <a:schemeClr val="accent1"/>
                </a:solidFill>
                <a:latin typeface="+mj-lt"/>
                <a:ea typeface="+mj-ea"/>
                <a:cs typeface="+mj-cs"/>
              </a:defRPr>
            </a:lvl1pPr>
            <a:lvl2pPr>
              <a:defRPr lang="en-US" sz="2400" smtClean="0">
                <a:solidFill>
                  <a:schemeClr val="tx2"/>
                </a:solidFill>
              </a:defRPr>
            </a:lvl2pPr>
            <a:lvl3pPr>
              <a:defRPr lang="en-US" sz="2400" smtClean="0">
                <a:solidFill>
                  <a:schemeClr val="tx2"/>
                </a:solidFill>
              </a:defRPr>
            </a:lvl3pPr>
            <a:lvl4pPr>
              <a:defRPr lang="en-US" sz="2400" smtClean="0">
                <a:solidFill>
                  <a:schemeClr val="tx2"/>
                </a:solidFill>
              </a:defRPr>
            </a:lvl4pPr>
            <a:lvl5pPr>
              <a:defRPr lang="en-GB" sz="2400">
                <a:solidFill>
                  <a:schemeClr val="tx2"/>
                </a:solidFill>
              </a:defRPr>
            </a:lvl5pPr>
          </a:lstStyle>
          <a:p>
            <a:pPr lvl="0">
              <a:spcBef>
                <a:spcPct val="0"/>
              </a:spcBef>
              <a:buNone/>
            </a:pPr>
            <a:r>
              <a:rPr lang="en-US" dirty="0" smtClean="0"/>
              <a:t>Click to edit Master text styles</a:t>
            </a:r>
            <a:endParaRPr lang="en-GB" dirty="0"/>
          </a:p>
        </p:txBody>
      </p:sp>
    </p:spTree>
    <p:extLst>
      <p:ext uri="{BB962C8B-B14F-4D97-AF65-F5344CB8AC3E}">
        <p14:creationId xmlns:p14="http://schemas.microsoft.com/office/powerpoint/2010/main" val="179477140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2 off Content ">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3"/>
            <a:ext cx="8626322" cy="707571"/>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50335" y="1382487"/>
            <a:ext cx="8593665" cy="21227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8F0123C-35E7-49F6-A0BE-43A09595999F}"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
        <p:nvSpPr>
          <p:cNvPr id="8" name="Content Placeholder 2"/>
          <p:cNvSpPr>
            <a:spLocks noGrp="1"/>
          </p:cNvSpPr>
          <p:nvPr>
            <p:ph idx="13"/>
          </p:nvPr>
        </p:nvSpPr>
        <p:spPr>
          <a:xfrm>
            <a:off x="561221" y="3614057"/>
            <a:ext cx="8593665" cy="223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0335" y="3777345"/>
            <a:ext cx="8375951" cy="750105"/>
          </a:xfrm>
        </p:spPr>
        <p:txBody>
          <a:bodyPr anchor="b">
            <a:normAutofit/>
          </a:bodyPr>
          <a:lstStyle>
            <a:lvl1pPr algn="l">
              <a:defRPr sz="36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50335" y="4527448"/>
            <a:ext cx="8375951"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0D8E2A-D721-4F21-9CDE-4BD104A1CCA4}"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2"/>
            <a:ext cx="8375951" cy="63137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50335" y="1306289"/>
            <a:ext cx="4217608" cy="4735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75847" y="1328057"/>
            <a:ext cx="4050457" cy="471330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713A3E-8AA3-4F27-9068-3B649560B601}" type="datetime1">
              <a:rPr lang="en-US" smtClean="0"/>
              <a:pPr/>
              <a:t>10/31/2018</a:t>
            </a:fld>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
        <p:nvSpPr>
          <p:cNvPr id="8"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2"/>
            <a:ext cx="8375951" cy="631371"/>
          </a:xfrm>
        </p:spPr>
        <p:txBody>
          <a:bodyPr/>
          <a:lstStyle/>
          <a:p>
            <a:r>
              <a:rPr lang="en-US" smtClean="0"/>
              <a:t>Click to edit Master title style</a:t>
            </a:r>
            <a:endParaRPr lang="en-US" dirty="0"/>
          </a:p>
        </p:txBody>
      </p:sp>
      <p:sp>
        <p:nvSpPr>
          <p:cNvPr id="4" name="Content Placeholder 3"/>
          <p:cNvSpPr>
            <a:spLocks noGrp="1"/>
          </p:cNvSpPr>
          <p:nvPr>
            <p:ph sz="half" idx="2"/>
          </p:nvPr>
        </p:nvSpPr>
        <p:spPr>
          <a:xfrm>
            <a:off x="4919391" y="1328057"/>
            <a:ext cx="3996029" cy="471330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ECA5F56-2759-4783-A4D4-434F5C5F9B96}" type="datetime1">
              <a:rPr lang="en-US" smtClean="0"/>
              <a:pPr/>
              <a:t>10/31/2018</a:t>
            </a:fld>
            <a:endParaRPr lang="en-US" dirty="0"/>
          </a:p>
        </p:txBody>
      </p:sp>
      <p:sp>
        <p:nvSpPr>
          <p:cNvPr id="6"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
        <p:nvSpPr>
          <p:cNvPr id="8" name="Text Placeholder 3"/>
          <p:cNvSpPr>
            <a:spLocks noGrp="1"/>
          </p:cNvSpPr>
          <p:nvPr>
            <p:ph type="body" sz="half" idx="13"/>
          </p:nvPr>
        </p:nvSpPr>
        <p:spPr>
          <a:xfrm>
            <a:off x="550333" y="1316182"/>
            <a:ext cx="4250267" cy="4724400"/>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Tree>
    <p:extLst>
      <p:ext uri="{BB962C8B-B14F-4D97-AF65-F5344CB8AC3E}">
        <p14:creationId xmlns:p14="http://schemas.microsoft.com/office/powerpoint/2010/main" val="3052749884"/>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0"/>
            <a:ext cx="8365065" cy="620486"/>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49045" y="1290103"/>
            <a:ext cx="4077384" cy="576262"/>
          </a:xfrm>
        </p:spPr>
        <p:txBody>
          <a:bodyPr anchor="b">
            <a:noAutofit/>
          </a:bodyPr>
          <a:lstStyle>
            <a:lvl1pPr marL="0" indent="0">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49045" y="1948546"/>
            <a:ext cx="4077384" cy="409281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1A81FF0-9BCB-418E-94CE-877923A86020}" type="datetime1">
              <a:rPr lang="en-US" smtClean="0"/>
              <a:pPr/>
              <a:t>10/31/2018</a:t>
            </a:fld>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
        <p:nvSpPr>
          <p:cNvPr id="10"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
        <p:nvSpPr>
          <p:cNvPr id="11" name="Text Placeholder 2"/>
          <p:cNvSpPr>
            <a:spLocks noGrp="1"/>
          </p:cNvSpPr>
          <p:nvPr>
            <p:ph type="body" idx="13"/>
          </p:nvPr>
        </p:nvSpPr>
        <p:spPr>
          <a:xfrm>
            <a:off x="4848902" y="1300988"/>
            <a:ext cx="4077384" cy="576262"/>
          </a:xfrm>
        </p:spPr>
        <p:txBody>
          <a:bodyPr anchor="b">
            <a:noAutofit/>
          </a:bodyPr>
          <a:lstStyle>
            <a:lvl1pPr marL="0" indent="0">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half" idx="14"/>
          </p:nvPr>
        </p:nvSpPr>
        <p:spPr>
          <a:xfrm>
            <a:off x="4848902" y="1959431"/>
            <a:ext cx="4077384" cy="409281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p:cNvSpPr>
            <a:spLocks noGrp="1"/>
          </p:cNvSpPr>
          <p:nvPr>
            <p:ph type="title"/>
          </p:nvPr>
        </p:nvSpPr>
        <p:spPr>
          <a:xfrm>
            <a:off x="550334" y="609600"/>
            <a:ext cx="8365065" cy="620486"/>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49043" y="1290103"/>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7605186" y="1290103"/>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7" name="Date Placeholder 6"/>
          <p:cNvSpPr>
            <a:spLocks noGrp="1"/>
          </p:cNvSpPr>
          <p:nvPr>
            <p:ph type="dt" sz="half" idx="10"/>
          </p:nvPr>
        </p:nvSpPr>
        <p:spPr>
          <a:xfrm>
            <a:off x="7258465" y="6171999"/>
            <a:ext cx="740950" cy="365125"/>
          </a:xfrm>
        </p:spPr>
        <p:txBody>
          <a:bodyPr/>
          <a:lstStyle/>
          <a:p>
            <a:fld id="{5323478F-2710-4DCA-A20D-BC50C892AD76}" type="datetime1">
              <a:rPr lang="en-US" smtClean="0"/>
              <a:pPr/>
              <a:t>10/31/2018</a:t>
            </a:fld>
            <a:endParaRPr lang="en-US" dirty="0"/>
          </a:p>
        </p:txBody>
      </p:sp>
      <p:sp>
        <p:nvSpPr>
          <p:cNvPr id="9" name="Slide Number Placeholder 8"/>
          <p:cNvSpPr>
            <a:spLocks noGrp="1"/>
          </p:cNvSpPr>
          <p:nvPr>
            <p:ph type="sldNum" sz="quarter" idx="12"/>
          </p:nvPr>
        </p:nvSpPr>
        <p:spPr>
          <a:xfrm>
            <a:off x="8384210" y="6171999"/>
            <a:ext cx="555213" cy="365125"/>
          </a:xfrm>
        </p:spPr>
        <p:txBody>
          <a:bodyPr/>
          <a:lstStyle>
            <a:lvl1pPr>
              <a:defRPr>
                <a:solidFill>
                  <a:schemeClr val="bg2"/>
                </a:solidFill>
              </a:defRPr>
            </a:lvl1pPr>
          </a:lstStyle>
          <a:p>
            <a:fld id="{D57F1E4F-1CFF-5643-939E-217C01CDF565}" type="slidenum">
              <a:rPr lang="en-US" smtClean="0"/>
              <a:pPr/>
              <a:t>‹#›</a:t>
            </a:fld>
            <a:endParaRPr lang="en-US" dirty="0"/>
          </a:p>
        </p:txBody>
      </p:sp>
      <p:sp>
        <p:nvSpPr>
          <p:cNvPr id="24"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
        <p:nvSpPr>
          <p:cNvPr id="25" name="Text Placeholder 2"/>
          <p:cNvSpPr>
            <a:spLocks noGrp="1"/>
          </p:cNvSpPr>
          <p:nvPr>
            <p:ph type="body" idx="13"/>
          </p:nvPr>
        </p:nvSpPr>
        <p:spPr>
          <a:xfrm>
            <a:off x="553526" y="1711443"/>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Text Placeholder 4"/>
          <p:cNvSpPr>
            <a:spLocks noGrp="1"/>
          </p:cNvSpPr>
          <p:nvPr>
            <p:ph type="body" sz="quarter" idx="14"/>
          </p:nvPr>
        </p:nvSpPr>
        <p:spPr>
          <a:xfrm>
            <a:off x="7609669" y="1711443"/>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27" name="Text Placeholder 2"/>
          <p:cNvSpPr>
            <a:spLocks noGrp="1"/>
          </p:cNvSpPr>
          <p:nvPr>
            <p:ph type="body" idx="15"/>
          </p:nvPr>
        </p:nvSpPr>
        <p:spPr>
          <a:xfrm>
            <a:off x="558009" y="2132783"/>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8" name="Text Placeholder 4"/>
          <p:cNvSpPr>
            <a:spLocks noGrp="1"/>
          </p:cNvSpPr>
          <p:nvPr>
            <p:ph type="body" sz="quarter" idx="16"/>
          </p:nvPr>
        </p:nvSpPr>
        <p:spPr>
          <a:xfrm>
            <a:off x="7614152" y="2132783"/>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29" name="Text Placeholder 2"/>
          <p:cNvSpPr>
            <a:spLocks noGrp="1"/>
          </p:cNvSpPr>
          <p:nvPr>
            <p:ph type="body" idx="17"/>
          </p:nvPr>
        </p:nvSpPr>
        <p:spPr>
          <a:xfrm>
            <a:off x="549045" y="2567570"/>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Text Placeholder 4"/>
          <p:cNvSpPr>
            <a:spLocks noGrp="1"/>
          </p:cNvSpPr>
          <p:nvPr>
            <p:ph type="body" sz="quarter" idx="18"/>
          </p:nvPr>
        </p:nvSpPr>
        <p:spPr>
          <a:xfrm>
            <a:off x="7605188" y="2567570"/>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31" name="Text Placeholder 2"/>
          <p:cNvSpPr>
            <a:spLocks noGrp="1"/>
          </p:cNvSpPr>
          <p:nvPr>
            <p:ph type="body" idx="19"/>
          </p:nvPr>
        </p:nvSpPr>
        <p:spPr>
          <a:xfrm>
            <a:off x="553528" y="3002357"/>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2" name="Text Placeholder 4"/>
          <p:cNvSpPr>
            <a:spLocks noGrp="1"/>
          </p:cNvSpPr>
          <p:nvPr>
            <p:ph type="body" sz="quarter" idx="20"/>
          </p:nvPr>
        </p:nvSpPr>
        <p:spPr>
          <a:xfrm>
            <a:off x="7609671" y="3002357"/>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33" name="Text Placeholder 2"/>
          <p:cNvSpPr>
            <a:spLocks noGrp="1"/>
          </p:cNvSpPr>
          <p:nvPr>
            <p:ph type="body" idx="21"/>
          </p:nvPr>
        </p:nvSpPr>
        <p:spPr>
          <a:xfrm>
            <a:off x="558011" y="3423697"/>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4" name="Text Placeholder 4"/>
          <p:cNvSpPr>
            <a:spLocks noGrp="1"/>
          </p:cNvSpPr>
          <p:nvPr>
            <p:ph type="body" sz="quarter" idx="22"/>
          </p:nvPr>
        </p:nvSpPr>
        <p:spPr>
          <a:xfrm>
            <a:off x="7614154" y="3423697"/>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39" name="Text Placeholder 2"/>
          <p:cNvSpPr>
            <a:spLocks noGrp="1"/>
          </p:cNvSpPr>
          <p:nvPr>
            <p:ph type="body" idx="23"/>
          </p:nvPr>
        </p:nvSpPr>
        <p:spPr>
          <a:xfrm>
            <a:off x="549047" y="3858484"/>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0" name="Text Placeholder 4"/>
          <p:cNvSpPr>
            <a:spLocks noGrp="1"/>
          </p:cNvSpPr>
          <p:nvPr>
            <p:ph type="body" sz="quarter" idx="24"/>
          </p:nvPr>
        </p:nvSpPr>
        <p:spPr>
          <a:xfrm>
            <a:off x="7605190" y="3858484"/>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41" name="Text Placeholder 2"/>
          <p:cNvSpPr>
            <a:spLocks noGrp="1"/>
          </p:cNvSpPr>
          <p:nvPr>
            <p:ph type="body" idx="25"/>
          </p:nvPr>
        </p:nvSpPr>
        <p:spPr>
          <a:xfrm>
            <a:off x="553530" y="4293271"/>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Text Placeholder 4"/>
          <p:cNvSpPr>
            <a:spLocks noGrp="1"/>
          </p:cNvSpPr>
          <p:nvPr>
            <p:ph type="body" sz="quarter" idx="26"/>
          </p:nvPr>
        </p:nvSpPr>
        <p:spPr>
          <a:xfrm>
            <a:off x="7609673" y="4293271"/>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43" name="Text Placeholder 2"/>
          <p:cNvSpPr>
            <a:spLocks noGrp="1"/>
          </p:cNvSpPr>
          <p:nvPr>
            <p:ph type="body" idx="27"/>
          </p:nvPr>
        </p:nvSpPr>
        <p:spPr>
          <a:xfrm>
            <a:off x="558013" y="4728058"/>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4" name="Text Placeholder 4"/>
          <p:cNvSpPr>
            <a:spLocks noGrp="1"/>
          </p:cNvSpPr>
          <p:nvPr>
            <p:ph type="body" sz="quarter" idx="28"/>
          </p:nvPr>
        </p:nvSpPr>
        <p:spPr>
          <a:xfrm>
            <a:off x="7614156" y="4728058"/>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45" name="Text Placeholder 2"/>
          <p:cNvSpPr>
            <a:spLocks noGrp="1"/>
          </p:cNvSpPr>
          <p:nvPr>
            <p:ph type="body" idx="29"/>
          </p:nvPr>
        </p:nvSpPr>
        <p:spPr>
          <a:xfrm>
            <a:off x="549049" y="5176292"/>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6" name="Text Placeholder 4"/>
          <p:cNvSpPr>
            <a:spLocks noGrp="1"/>
          </p:cNvSpPr>
          <p:nvPr>
            <p:ph type="body" sz="quarter" idx="30"/>
          </p:nvPr>
        </p:nvSpPr>
        <p:spPr>
          <a:xfrm>
            <a:off x="7605192" y="5176292"/>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
        <p:nvSpPr>
          <p:cNvPr id="47" name="Text Placeholder 2"/>
          <p:cNvSpPr>
            <a:spLocks noGrp="1"/>
          </p:cNvSpPr>
          <p:nvPr>
            <p:ph type="body" idx="31"/>
          </p:nvPr>
        </p:nvSpPr>
        <p:spPr>
          <a:xfrm>
            <a:off x="553532" y="5624526"/>
            <a:ext cx="6961736" cy="350438"/>
          </a:xfrm>
        </p:spPr>
        <p:txBody>
          <a:bodyPr anchor="b">
            <a:noAutofit/>
          </a:bodyPr>
          <a:lstStyle>
            <a:lvl1pPr marL="0" indent="0">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8" name="Text Placeholder 4"/>
          <p:cNvSpPr>
            <a:spLocks noGrp="1"/>
          </p:cNvSpPr>
          <p:nvPr>
            <p:ph type="body" sz="quarter" idx="32"/>
          </p:nvPr>
        </p:nvSpPr>
        <p:spPr>
          <a:xfrm>
            <a:off x="7609675" y="5624526"/>
            <a:ext cx="1304928" cy="363885"/>
          </a:xfrm>
        </p:spPr>
        <p:txBody>
          <a:bodyPr vert="horz" lIns="91440" tIns="45720" rIns="91440" bIns="45720" rtlCol="0" anchor="b">
            <a:noAutofit/>
          </a:bodyPr>
          <a:lstStyle>
            <a:lvl1pPr>
              <a:defRPr lang="en-US" sz="1400" b="0" smtClean="0"/>
            </a:lvl1pPr>
          </a:lstStyle>
          <a:p>
            <a:pPr marL="0" lvl="0" indent="0">
              <a:buNone/>
            </a:pPr>
            <a:r>
              <a:rPr lang="en-US" smtClean="0"/>
              <a:t>Click to edit Master text styles</a:t>
            </a:r>
          </a:p>
        </p:txBody>
      </p:sp>
    </p:spTree>
    <p:extLst>
      <p:ext uri="{BB962C8B-B14F-4D97-AF65-F5344CB8AC3E}">
        <p14:creationId xmlns:p14="http://schemas.microsoft.com/office/powerpoint/2010/main" val="2424367182"/>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0"/>
            <a:ext cx="8375951" cy="685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C18C1D6-9C19-4346-B9DC-C8D648E4D82D}" type="datetime1">
              <a:rPr lang="en-US" smtClean="0"/>
              <a:pPr/>
              <a:t>10/31/2018</a:t>
            </a:fld>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
        <p:nvSpPr>
          <p:cNvPr id="6"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F99953-0A55-4D16-8BDB-2881C8830116}" type="datetime1">
              <a:rPr lang="en-US" smtClean="0"/>
              <a:pPr/>
              <a:t>10/31/2018</a:t>
            </a:fld>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F99953-0A55-4D16-8BDB-2881C8830116}" type="datetime1">
              <a:rPr lang="en-US" smtClean="0"/>
              <a:pPr/>
              <a:t>10/31/2018</a:t>
            </a:fld>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extLst>
      <p:ext uri="{BB962C8B-B14F-4D97-AF65-F5344CB8AC3E}">
        <p14:creationId xmlns:p14="http://schemas.microsoft.com/office/powerpoint/2010/main" val="3626242456"/>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0333" y="497097"/>
            <a:ext cx="4555067" cy="613251"/>
          </a:xfrm>
        </p:spPr>
        <p:txBody>
          <a:bodyPr anchor="b">
            <a:normAutofit/>
          </a:bodyPr>
          <a:lstStyle>
            <a:lvl1pPr>
              <a:defRPr sz="2000"/>
            </a:lvl1pPr>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p>
            <a:fld id="{FEA7CB40-44EB-499F-A806-C8B7652DFD70}" type="datetime1">
              <a:rPr lang="en-US" smtClean="0"/>
              <a:pPr/>
              <a:t>10/31/2018</a:t>
            </a:fld>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
        <p:nvSpPr>
          <p:cNvPr id="8" name="Content Placeholder 2"/>
          <p:cNvSpPr>
            <a:spLocks noGrp="1"/>
          </p:cNvSpPr>
          <p:nvPr>
            <p:ph idx="1"/>
          </p:nvPr>
        </p:nvSpPr>
        <p:spPr>
          <a:xfrm>
            <a:off x="5215254" y="495793"/>
            <a:ext cx="3721926" cy="5555673"/>
          </a:xfrm>
        </p:spPr>
        <p:txBody>
          <a:bodyPr>
            <a:normAutofit/>
          </a:bodyPr>
          <a:lstStyle>
            <a:lvl1pPr>
              <a:defRPr sz="1400"/>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9" name="Text Placeholder 3"/>
          <p:cNvSpPr>
            <a:spLocks noGrp="1"/>
          </p:cNvSpPr>
          <p:nvPr>
            <p:ph type="body" sz="half" idx="2"/>
          </p:nvPr>
        </p:nvSpPr>
        <p:spPr>
          <a:xfrm>
            <a:off x="550333" y="1205346"/>
            <a:ext cx="4555068" cy="4835236"/>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smtClean="0"/>
              <a:t>Click to edit Master text styles</a:t>
            </a:r>
          </a:p>
        </p:txBody>
      </p:sp>
      <p:sp>
        <p:nvSpPr>
          <p:cNvPr id="10"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0333" y="497097"/>
            <a:ext cx="4602383" cy="613251"/>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556641" y="1205345"/>
            <a:ext cx="4592302" cy="4808312"/>
          </a:xfrm>
        </p:spPr>
        <p:txBody>
          <a:bodyPr>
            <a:normAutofit/>
          </a:bodyPr>
          <a:lstStyle>
            <a:lvl1pPr>
              <a:defRPr sz="1400"/>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5222284" y="500743"/>
            <a:ext cx="3725773" cy="5525984"/>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FB1A7ECD-230F-4AE0-A806-5F99103A4BFA}" type="datetime1">
              <a:rPr lang="en-US" smtClean="0"/>
              <a:pPr/>
              <a:t>10/31/2018</a:t>
            </a:fld>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
        <p:nvSpPr>
          <p:cNvPr id="8"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extLst>
      <p:ext uri="{BB962C8B-B14F-4D97-AF65-F5344CB8AC3E}">
        <p14:creationId xmlns:p14="http://schemas.microsoft.com/office/powerpoint/2010/main" val="2958004123"/>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0334" y="4800600"/>
            <a:ext cx="837595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0335" y="609600"/>
            <a:ext cx="8375951"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50334" y="5367338"/>
            <a:ext cx="8375950"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089EBB17-FBFF-4BA7-9843-D21BDF44374D}" type="datetime1">
              <a:rPr lang="en-US" smtClean="0"/>
              <a:pPr/>
              <a:t>10/31/2018</a:t>
            </a:fld>
            <a:endParaRPr lang="en-US" dirty="0"/>
          </a:p>
        </p:txBody>
      </p:sp>
      <p:sp>
        <p:nvSpPr>
          <p:cNvPr id="8"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50335" y="609600"/>
            <a:ext cx="6984793" cy="696686"/>
          </a:xfrm>
        </p:spPr>
        <p:txBody>
          <a:bodyPr anchor="ctr">
            <a:normAutofit/>
          </a:bodyPr>
          <a:lstStyle>
            <a:lvl1pPr algn="l">
              <a:defRPr sz="36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50335" y="5399319"/>
            <a:ext cx="6984793" cy="642047"/>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CA3F4F-63EF-401A-A5E3-70F5D67937A9}"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sp>
        <p:nvSpPr>
          <p:cNvPr id="17" name="Rectangle 8"/>
          <p:cNvSpPr>
            <a:spLocks noGrp="1"/>
          </p:cNvSpPr>
          <p:nvPr>
            <p:ph type="body" sz="quarter" idx="16" hasCustomPrompt="1"/>
          </p:nvPr>
        </p:nvSpPr>
        <p:spPr>
          <a:xfrm>
            <a:off x="544286" y="3138147"/>
            <a:ext cx="8545926" cy="403200"/>
          </a:xfrm>
          <a:solidFill>
            <a:schemeClr val="accent2"/>
          </a:solidFill>
        </p:spPr>
        <p:txBody>
          <a:bodyPr>
            <a:normAutofit/>
          </a:bodyPr>
          <a:lstStyle>
            <a:lvl1pPr marL="0" indent="0" eaLnBrk="1" latinLnBrk="0" hangingPunct="1">
              <a:buNone/>
              <a:defRPr kumimoji="0" sz="2000" b="1" baseline="0">
                <a:solidFill>
                  <a:schemeClr val="bg1"/>
                </a:solidFill>
              </a:defRPr>
            </a:lvl1pPr>
            <a:extLst/>
          </a:lstStyle>
          <a:p>
            <a:pPr lvl="0"/>
            <a:r>
              <a:rPr kumimoji="0" lang="en-US" dirty="0" smtClean="0"/>
              <a:t>Looking for more info ? Our contact details are below</a:t>
            </a:r>
            <a:endParaRPr kumimoji="0" lang="en-US" dirty="0"/>
          </a:p>
        </p:txBody>
      </p:sp>
      <p:sp>
        <p:nvSpPr>
          <p:cNvPr id="19" name="Rectangle 19"/>
          <p:cNvSpPr>
            <a:spLocks noGrp="1"/>
          </p:cNvSpPr>
          <p:nvPr>
            <p:ph type="dt" sz="half" idx="22"/>
          </p:nvPr>
        </p:nvSpPr>
        <p:spPr/>
        <p:txBody>
          <a:bodyPr/>
          <a:lstStyle/>
          <a:p>
            <a:pPr algn="r"/>
            <a:fld id="{FEC9D3F2-7140-49B9-866C-D21246A5836E}" type="datetime1">
              <a:rPr kumimoji="0" lang="en-US" smtClean="0"/>
              <a:pPr algn="r"/>
              <a:t>10/31/2018</a:t>
            </a:fld>
            <a:endParaRPr kumimoji="0" lang="en-US" dirty="0"/>
          </a:p>
        </p:txBody>
      </p:sp>
      <p:sp>
        <p:nvSpPr>
          <p:cNvPr id="22" name="Rectangle 22"/>
          <p:cNvSpPr>
            <a:spLocks noGrp="1"/>
          </p:cNvSpPr>
          <p:nvPr>
            <p:ph type="ftr" sz="quarter" idx="24"/>
          </p:nvPr>
        </p:nvSpPr>
        <p:spPr/>
        <p:txBody>
          <a:bodyPr/>
          <a:lstStyle/>
          <a:p>
            <a:endParaRPr kumimoji="0" lang="en-US" dirty="0"/>
          </a:p>
        </p:txBody>
      </p:sp>
      <p:pic>
        <p:nvPicPr>
          <p:cNvPr id="58" name="Picture 2" descr="http://www.beaumont-trust.org.uk/wp-content/uploads/2015/06/cropped-Beaumont_Trust_Mono.png">
            <a:hlinkClick r:id="rId2"/>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6138862"/>
            <a:ext cx="2579688" cy="71913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www.beaumont-trust.org.uk/wp-content/uploads/2015/06/cropped-Beaumont_Trust_Mono.png">
            <a:hlinkClick r:id="rId2"/>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69259" y="3682532"/>
            <a:ext cx="2579688" cy="719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userDrawn="1"/>
        </p:nvSpPr>
        <p:spPr>
          <a:xfrm>
            <a:off x="542365" y="384588"/>
            <a:ext cx="8547847" cy="2585323"/>
          </a:xfrm>
          <a:prstGeom prst="rect">
            <a:avLst/>
          </a:prstGeom>
          <a:noFill/>
        </p:spPr>
        <p:txBody>
          <a:bodyPr wrap="square" rtlCol="0">
            <a:spAutoFit/>
          </a:bodyPr>
          <a:lstStyle/>
          <a:p>
            <a:pPr algn="ctr"/>
            <a:r>
              <a:rPr lang="en-GB" dirty="0" smtClean="0">
                <a:solidFill>
                  <a:schemeClr val="bg1">
                    <a:lumMod val="65000"/>
                  </a:schemeClr>
                </a:solidFill>
              </a:rPr>
              <a:t>" The Beaumont Trust is a charitable educational resource for medical, voluntary and lay people looking to learn more about Gender Dysphoria, Transgender issues and related matters.  We also offer support to those affected by the issues they raise.”</a:t>
            </a:r>
          </a:p>
          <a:p>
            <a:pPr algn="ctr"/>
            <a:endParaRPr lang="en-GB" dirty="0" smtClean="0">
              <a:solidFill>
                <a:schemeClr val="bg1">
                  <a:lumMod val="65000"/>
                </a:schemeClr>
              </a:solidFill>
            </a:endParaRPr>
          </a:p>
          <a:p>
            <a:pPr algn="ctr"/>
            <a:r>
              <a:rPr lang="en-GB" dirty="0" smtClean="0">
                <a:solidFill>
                  <a:schemeClr val="bg1">
                    <a:lumMod val="65000"/>
                  </a:schemeClr>
                </a:solidFill>
              </a:rPr>
              <a:t>If you would like to re-use this material, please feel free to do so – all we ask is that you reference our organisation and those we quote or reference  in where you use it.  Alternatively, if you think we have missed something out – please let us know and we will update it accordingly !!!</a:t>
            </a:r>
          </a:p>
        </p:txBody>
      </p:sp>
      <p:sp>
        <p:nvSpPr>
          <p:cNvPr id="20" name="Rectangle 19"/>
          <p:cNvSpPr>
            <a:spLocks noGrp="1"/>
          </p:cNvSpPr>
          <p:nvPr userDrawn="1"/>
        </p:nvSpPr>
        <p:spPr>
          <a:xfrm>
            <a:off x="569259" y="4499731"/>
            <a:ext cx="2698376" cy="1269057"/>
          </a:xfrm>
          <a:prstGeom prst="rect">
            <a:avLst/>
          </a:prstGeom>
          <a:solidFill>
            <a:schemeClr val="bg1"/>
          </a:solidFill>
        </p:spPr>
        <p:txBody>
          <a:bodyPr vert="horz">
            <a:noAutofit/>
          </a:bodyPr>
          <a:lstStyle>
            <a:lvl1pPr marL="0" marR="0" indent="0" algn="l" rtl="0" eaLnBrk="1" latinLnBrk="0" hangingPunct="1">
              <a:spcBef>
                <a:spcPct val="20000"/>
              </a:spcBef>
              <a:buFontTx/>
              <a:buNone/>
              <a:defRPr kumimoji="0" sz="1100" b="1">
                <a:solidFill>
                  <a:schemeClr val="accent4">
                    <a:shade val="50000"/>
                  </a:schemeClr>
                </a:solidFill>
                <a:latin typeface="+mn-lt"/>
                <a:ea typeface="+mn-ea"/>
                <a:cs typeface="+mn-cs"/>
              </a:defRPr>
            </a:lvl1pPr>
            <a:lvl2pPr marL="457200" indent="0" algn="ctr" rtl="0" eaLnBrk="1" latinLnBrk="0" hangingPunct="1">
              <a:spcBef>
                <a:spcPct val="20000"/>
              </a:spcBef>
              <a:buFontTx/>
              <a:buNone/>
              <a:defRPr kumimoji="0" sz="1100">
                <a:solidFill>
                  <a:schemeClr val="tx1"/>
                </a:solidFill>
                <a:latin typeface="+mn-lt"/>
                <a:ea typeface="+mn-ea"/>
                <a:cs typeface="+mn-cs"/>
              </a:defRPr>
            </a:lvl2pPr>
            <a:lvl3pPr marL="914400" indent="0" algn="ctr" rtl="0" eaLnBrk="1" latinLnBrk="0" hangingPunct="1">
              <a:spcBef>
                <a:spcPct val="20000"/>
              </a:spcBef>
              <a:buFontTx/>
              <a:buNone/>
              <a:defRPr kumimoji="0" sz="1100">
                <a:solidFill>
                  <a:schemeClr val="tx1"/>
                </a:solidFill>
                <a:latin typeface="+mn-lt"/>
                <a:ea typeface="+mn-ea"/>
                <a:cs typeface="+mn-cs"/>
              </a:defRPr>
            </a:lvl3pPr>
            <a:lvl4pPr marL="1371600" indent="0" algn="ctr" rtl="0" eaLnBrk="1" latinLnBrk="0" hangingPunct="1">
              <a:spcBef>
                <a:spcPct val="20000"/>
              </a:spcBef>
              <a:buFontTx/>
              <a:buNone/>
              <a:defRPr kumimoji="0" sz="1100">
                <a:solidFill>
                  <a:schemeClr val="tx1"/>
                </a:solidFill>
                <a:latin typeface="+mn-lt"/>
                <a:ea typeface="+mn-ea"/>
                <a:cs typeface="+mn-cs"/>
              </a:defRPr>
            </a:lvl4pPr>
            <a:lvl5pPr marL="1828800" indent="0" algn="ctr" rtl="0" eaLnBrk="1" latinLnBrk="0" hangingPunct="1">
              <a:spcBef>
                <a:spcPct val="20000"/>
              </a:spcBef>
              <a:buFontTx/>
              <a:buNone/>
              <a:defRPr kumimoji="0" sz="1100">
                <a:solidFill>
                  <a:schemeClr val="tx1"/>
                </a:solidFill>
                <a:latin typeface="+mn-lt"/>
                <a:ea typeface="+mn-ea"/>
                <a:cs typeface="+mn-cs"/>
              </a:defRPr>
            </a:lvl5pPr>
            <a:lvl6pPr marL="2286000" indent="0" algn="ctr" rtl="0" eaLnBrk="1" latinLnBrk="0" hangingPunct="1">
              <a:spcBef>
                <a:spcPct val="20000"/>
              </a:spcBef>
              <a:buNone/>
              <a:defRPr kumimoji="0" sz="2000">
                <a:solidFill>
                  <a:schemeClr val="tx1"/>
                </a:solidFill>
                <a:latin typeface="+mn-lt"/>
                <a:ea typeface="+mn-ea"/>
                <a:cs typeface="+mn-cs"/>
              </a:defRPr>
            </a:lvl6pPr>
            <a:lvl7pPr marL="2743200" indent="0" algn="ctr" rtl="0" eaLnBrk="1" latinLnBrk="0" hangingPunct="1">
              <a:spcBef>
                <a:spcPct val="20000"/>
              </a:spcBef>
              <a:buNone/>
              <a:defRPr kumimoji="0" sz="2000">
                <a:solidFill>
                  <a:schemeClr val="tx1"/>
                </a:solidFill>
                <a:latin typeface="+mn-lt"/>
                <a:ea typeface="+mn-ea"/>
                <a:cs typeface="+mn-cs"/>
              </a:defRPr>
            </a:lvl7pPr>
            <a:lvl8pPr marL="3200400" indent="0" algn="ctr" rtl="0" eaLnBrk="1" latinLnBrk="0" hangingPunct="1">
              <a:spcBef>
                <a:spcPct val="20000"/>
              </a:spcBef>
              <a:buNone/>
              <a:defRPr kumimoji="0" sz="2000">
                <a:solidFill>
                  <a:schemeClr val="tx1"/>
                </a:solidFill>
                <a:latin typeface="+mn-lt"/>
                <a:ea typeface="+mn-ea"/>
                <a:cs typeface="+mn-cs"/>
              </a:defRPr>
            </a:lvl8pPr>
            <a:lvl9pPr marL="3657600" indent="0" algn="ctr" rtl="0" eaLnBrk="1" latinLnBrk="0" hangingPunct="1">
              <a:spcBef>
                <a:spcPct val="20000"/>
              </a:spcBef>
              <a:buNone/>
              <a:defRPr kumimoji="0" sz="2000">
                <a:solidFill>
                  <a:schemeClr val="tx1"/>
                </a:solidFill>
                <a:latin typeface="+mn-lt"/>
                <a:ea typeface="+mn-ea"/>
                <a:cs typeface="+mn-cs"/>
              </a:defRPr>
            </a:lvl9pPr>
            <a:extLst/>
          </a:lstStyle>
          <a:p>
            <a:pPr algn="ctr"/>
            <a:r>
              <a:rPr lang="en-GB" sz="1600" dirty="0" smtClean="0">
                <a:solidFill>
                  <a:schemeClr val="bg1">
                    <a:lumMod val="65000"/>
                  </a:schemeClr>
                </a:solidFill>
              </a:rPr>
              <a:t>The Beaumont Trust</a:t>
            </a:r>
          </a:p>
          <a:p>
            <a:pPr algn="ctr"/>
            <a:r>
              <a:rPr lang="en-GB" sz="1200" dirty="0" smtClean="0">
                <a:solidFill>
                  <a:schemeClr val="bg1">
                    <a:lumMod val="65000"/>
                  </a:schemeClr>
                </a:solidFill>
              </a:rPr>
              <a:t>BM Charity London WC1N 3XX</a:t>
            </a:r>
          </a:p>
          <a:p>
            <a:pPr algn="ctr"/>
            <a:r>
              <a:rPr lang="x-none" sz="1200" smtClean="0">
                <a:solidFill>
                  <a:schemeClr val="bg1">
                    <a:lumMod val="65000"/>
                  </a:schemeClr>
                </a:solidFill>
              </a:rPr>
              <a:t>07000 287878</a:t>
            </a:r>
            <a:r>
              <a:rPr lang="en-GB" sz="1200" dirty="0" smtClean="0">
                <a:solidFill>
                  <a:schemeClr val="bg1">
                    <a:lumMod val="65000"/>
                  </a:schemeClr>
                </a:solidFill>
              </a:rPr>
              <a:t>  </a:t>
            </a:r>
          </a:p>
          <a:p>
            <a:pPr algn="ctr"/>
            <a:r>
              <a:rPr lang="en-GB" sz="1000" dirty="0" smtClean="0">
                <a:solidFill>
                  <a:schemeClr val="bg1">
                    <a:lumMod val="65000"/>
                  </a:schemeClr>
                </a:solidFill>
              </a:rPr>
              <a:t>http://www.beaumont-trust.org.uk</a:t>
            </a:r>
          </a:p>
          <a:p>
            <a:pPr algn="ctr"/>
            <a:r>
              <a:rPr lang="en-GB" sz="1000" dirty="0" err="1" smtClean="0">
                <a:solidFill>
                  <a:schemeClr val="bg1">
                    <a:lumMod val="65000"/>
                  </a:schemeClr>
                </a:solidFill>
              </a:rPr>
              <a:t>Email:enquiries@beaumont-trust.org.uk</a:t>
            </a:r>
            <a:endParaRPr lang="en-GB" sz="1000" dirty="0" smtClean="0">
              <a:solidFill>
                <a:schemeClr val="bg1">
                  <a:lumMod val="65000"/>
                </a:schemeClr>
              </a:solidFill>
            </a:endParaRPr>
          </a:p>
        </p:txBody>
      </p:sp>
      <p:sp>
        <p:nvSpPr>
          <p:cNvPr id="24" name="Rectangle 23"/>
          <p:cNvSpPr>
            <a:spLocks noGrp="1"/>
          </p:cNvSpPr>
          <p:nvPr userDrawn="1"/>
        </p:nvSpPr>
        <p:spPr>
          <a:xfrm>
            <a:off x="3456317" y="4526625"/>
            <a:ext cx="2890695" cy="1151780"/>
          </a:xfrm>
          <a:prstGeom prst="rect">
            <a:avLst/>
          </a:prstGeom>
          <a:noFill/>
        </p:spPr>
        <p:txBody>
          <a:bodyPr vert="horz">
            <a:noAutofit/>
          </a:bodyPr>
          <a:lstStyle/>
          <a:p>
            <a:pPr marR="0" lvl="0" indent="0" algn="ctr">
              <a:spcBef>
                <a:spcPct val="20000"/>
              </a:spcBef>
              <a:buFontTx/>
              <a:buNone/>
            </a:pPr>
            <a:r>
              <a:rPr kumimoji="0" lang="en-US" sz="1600" b="1" dirty="0" smtClean="0">
                <a:solidFill>
                  <a:schemeClr val="bg1">
                    <a:lumMod val="65000"/>
                  </a:schemeClr>
                </a:solidFill>
              </a:rPr>
              <a:t>The Beaumont Society</a:t>
            </a:r>
          </a:p>
          <a:p>
            <a:pPr marR="0" lvl="0" indent="0" algn="ctr">
              <a:spcBef>
                <a:spcPct val="20000"/>
              </a:spcBef>
              <a:buFontTx/>
              <a:buNone/>
            </a:pPr>
            <a:r>
              <a:rPr kumimoji="0" lang="en-GB" sz="1200" b="1" kern="1200" dirty="0" smtClean="0">
                <a:solidFill>
                  <a:schemeClr val="bg1">
                    <a:lumMod val="65000"/>
                  </a:schemeClr>
                </a:solidFill>
                <a:latin typeface="+mn-lt"/>
                <a:ea typeface="+mn-ea"/>
                <a:cs typeface="+mn-cs"/>
              </a:rPr>
              <a:t>27 Old Gloucester Street</a:t>
            </a:r>
          </a:p>
          <a:p>
            <a:pPr marR="0" lvl="0" indent="0" algn="ctr">
              <a:spcBef>
                <a:spcPct val="20000"/>
              </a:spcBef>
              <a:buFontTx/>
              <a:buNone/>
            </a:pPr>
            <a:r>
              <a:rPr kumimoji="0" lang="en-GB" sz="1200" b="1" kern="1200" dirty="0" smtClean="0">
                <a:solidFill>
                  <a:schemeClr val="bg1">
                    <a:lumMod val="65000"/>
                  </a:schemeClr>
                </a:solidFill>
                <a:latin typeface="+mn-lt"/>
                <a:ea typeface="+mn-ea"/>
                <a:cs typeface="+mn-cs"/>
              </a:rPr>
              <a:t> London WC1N 3XX</a:t>
            </a:r>
            <a:br>
              <a:rPr kumimoji="0" lang="en-GB" sz="1200" b="1" kern="1200" dirty="0" smtClean="0">
                <a:solidFill>
                  <a:schemeClr val="bg1">
                    <a:lumMod val="65000"/>
                  </a:schemeClr>
                </a:solidFill>
                <a:latin typeface="+mn-lt"/>
                <a:ea typeface="+mn-ea"/>
                <a:cs typeface="+mn-cs"/>
              </a:rPr>
            </a:br>
            <a:r>
              <a:rPr kumimoji="0" lang="en-GB" sz="1200" b="1" kern="1200" dirty="0" smtClean="0">
                <a:solidFill>
                  <a:schemeClr val="bg1">
                    <a:lumMod val="65000"/>
                  </a:schemeClr>
                </a:solidFill>
                <a:latin typeface="+mn-lt"/>
                <a:ea typeface="+mn-ea"/>
                <a:cs typeface="+mn-cs"/>
              </a:rPr>
              <a:t>Info Line (24 Hr)  01582 412220 </a:t>
            </a:r>
            <a:br>
              <a:rPr kumimoji="0" lang="en-GB" sz="1200" b="1" kern="1200" dirty="0" smtClean="0">
                <a:solidFill>
                  <a:schemeClr val="bg1">
                    <a:lumMod val="65000"/>
                  </a:schemeClr>
                </a:solidFill>
                <a:latin typeface="+mn-lt"/>
                <a:ea typeface="+mn-ea"/>
                <a:cs typeface="+mn-cs"/>
              </a:rPr>
            </a:br>
            <a:r>
              <a:rPr kumimoji="0" lang="en-GB" sz="1200" b="1" kern="1200" dirty="0" smtClean="0">
                <a:solidFill>
                  <a:schemeClr val="bg1">
                    <a:lumMod val="65000"/>
                  </a:schemeClr>
                </a:solidFill>
                <a:latin typeface="+mn-lt"/>
                <a:ea typeface="+mn-ea"/>
                <a:cs typeface="+mn-cs"/>
              </a:rPr>
              <a:t>Email:email@beaumontsociety.org.uk</a:t>
            </a:r>
            <a:r>
              <a:rPr kumimoji="0" lang="en-GB" sz="1600" b="1" dirty="0" smtClean="0">
                <a:solidFill>
                  <a:schemeClr val="bg1">
                    <a:lumMod val="65000"/>
                  </a:schemeClr>
                </a:solidFill>
              </a:rPr>
              <a:t/>
            </a:r>
            <a:br>
              <a:rPr kumimoji="0" lang="en-GB" sz="1600" b="1" dirty="0" smtClean="0">
                <a:solidFill>
                  <a:schemeClr val="bg1">
                    <a:lumMod val="65000"/>
                  </a:schemeClr>
                </a:solidFill>
              </a:rPr>
            </a:br>
            <a:endParaRPr kumimoji="0" lang="en-US" sz="1600" b="1" dirty="0">
              <a:solidFill>
                <a:schemeClr val="bg1">
                  <a:lumMod val="65000"/>
                </a:schemeClr>
              </a:solidFill>
            </a:endParaRPr>
          </a:p>
        </p:txBody>
      </p:sp>
      <p:sp>
        <p:nvSpPr>
          <p:cNvPr id="57" name="Rectangle 6"/>
          <p:cNvSpPr>
            <a:spLocks noGrp="1"/>
          </p:cNvSpPr>
          <p:nvPr>
            <p:ph type="sldNum" sz="quarter" idx="4"/>
          </p:nvPr>
        </p:nvSpPr>
        <p:spPr>
          <a:xfrm>
            <a:off x="574946" y="6500834"/>
            <a:ext cx="2004742" cy="357166"/>
          </a:xfrm>
          <a:prstGeom prst="rect">
            <a:avLst/>
          </a:prstGeom>
        </p:spPr>
        <p:txBody>
          <a:bodyPr vert="horz" anchor="ctr"/>
          <a:lstStyle>
            <a:lvl1pPr algn="r" eaLnBrk="1" latinLnBrk="0" hangingPunct="1">
              <a:defRPr kumimoji="0" sz="1050"/>
            </a:lvl1pPr>
            <a:extLst/>
          </a:lstStyle>
          <a:p>
            <a:r>
              <a:rPr lang="en-US" dirty="0" smtClean="0"/>
              <a:t>©2015  Joanna Darrell</a:t>
            </a:r>
            <a:endParaRPr lang="en-US" dirty="0"/>
          </a:p>
        </p:txBody>
      </p:sp>
      <p:pic>
        <p:nvPicPr>
          <p:cNvPr id="1026" name="Picture 2" descr="The Beaumont Society">
            <a:hlinkClick r:id="rId4" tooltip="The Beaumont Society"/>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4200607" y="3616836"/>
            <a:ext cx="1476376" cy="752476"/>
          </a:xfrm>
          <a:prstGeom prst="rect">
            <a:avLst/>
          </a:prstGeom>
          <a:noFill/>
        </p:spPr>
      </p:pic>
      <p:pic>
        <p:nvPicPr>
          <p:cNvPr id="1028" name="Picture 4" descr="Beaumont Partners"/>
          <p:cNvPicPr>
            <a:picLocks noChangeAspect="1" noChangeArrowheads="1"/>
          </p:cNvPicPr>
          <p:nvPr userDrawn="1"/>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30781" y="3582787"/>
            <a:ext cx="1267759" cy="943838"/>
          </a:xfrm>
          <a:prstGeom prst="rect">
            <a:avLst/>
          </a:prstGeom>
          <a:noFill/>
        </p:spPr>
      </p:pic>
      <p:sp>
        <p:nvSpPr>
          <p:cNvPr id="25" name="Rectangle 24"/>
          <p:cNvSpPr>
            <a:spLocks noGrp="1"/>
          </p:cNvSpPr>
          <p:nvPr userDrawn="1"/>
        </p:nvSpPr>
        <p:spPr>
          <a:xfrm>
            <a:off x="6432587" y="4531108"/>
            <a:ext cx="2890695" cy="1151780"/>
          </a:xfrm>
          <a:prstGeom prst="rect">
            <a:avLst/>
          </a:prstGeom>
          <a:noFill/>
        </p:spPr>
        <p:txBody>
          <a:bodyPr vert="horz">
            <a:noAutofit/>
          </a:bodyPr>
          <a:lstStyle/>
          <a:p>
            <a:pPr marR="0" lvl="0" indent="0" algn="ctr">
              <a:spcBef>
                <a:spcPct val="20000"/>
              </a:spcBef>
              <a:buFontTx/>
              <a:buNone/>
            </a:pPr>
            <a:r>
              <a:rPr kumimoji="0" lang="en-US" sz="1600" b="1" dirty="0" smtClean="0">
                <a:solidFill>
                  <a:schemeClr val="bg1">
                    <a:lumMod val="65000"/>
                  </a:schemeClr>
                </a:solidFill>
              </a:rPr>
              <a:t>Beaumont Partners</a:t>
            </a:r>
          </a:p>
          <a:p>
            <a:pPr marR="0" lvl="0" indent="0" algn="ctr">
              <a:spcBef>
                <a:spcPct val="20000"/>
              </a:spcBef>
              <a:buFontTx/>
              <a:buNone/>
            </a:pPr>
            <a:r>
              <a:rPr kumimoji="0" lang="en-GB" sz="1200" b="1" kern="1200" dirty="0" smtClean="0">
                <a:solidFill>
                  <a:schemeClr val="bg1">
                    <a:lumMod val="65000"/>
                  </a:schemeClr>
                </a:solidFill>
                <a:latin typeface="+mn-lt"/>
                <a:ea typeface="+mn-ea"/>
                <a:cs typeface="+mn-cs"/>
              </a:rPr>
              <a:t>27 Old Gloucester Street</a:t>
            </a:r>
          </a:p>
          <a:p>
            <a:pPr marR="0" lvl="0" indent="0" algn="ctr">
              <a:spcBef>
                <a:spcPct val="20000"/>
              </a:spcBef>
              <a:buFontTx/>
              <a:buNone/>
            </a:pPr>
            <a:r>
              <a:rPr kumimoji="0" lang="en-GB" sz="1200" b="1" kern="1200" dirty="0" smtClean="0">
                <a:solidFill>
                  <a:schemeClr val="bg1">
                    <a:lumMod val="65000"/>
                  </a:schemeClr>
                </a:solidFill>
                <a:latin typeface="+mn-lt"/>
                <a:ea typeface="+mn-ea"/>
                <a:cs typeface="+mn-cs"/>
              </a:rPr>
              <a:t> London WC1N 3XX</a:t>
            </a:r>
            <a:br>
              <a:rPr kumimoji="0" lang="en-GB" sz="1200" b="1" kern="1200" dirty="0" smtClean="0">
                <a:solidFill>
                  <a:schemeClr val="bg1">
                    <a:lumMod val="65000"/>
                  </a:schemeClr>
                </a:solidFill>
                <a:latin typeface="+mn-lt"/>
                <a:ea typeface="+mn-ea"/>
                <a:cs typeface="+mn-cs"/>
              </a:rPr>
            </a:br>
            <a:r>
              <a:rPr kumimoji="0" lang="en-GB" sz="1200" b="1" kern="1200" dirty="0" smtClean="0">
                <a:solidFill>
                  <a:schemeClr val="bg1">
                    <a:lumMod val="65000"/>
                  </a:schemeClr>
                </a:solidFill>
                <a:latin typeface="+mn-lt"/>
                <a:ea typeface="+mn-ea"/>
                <a:cs typeface="+mn-cs"/>
              </a:rPr>
              <a:t/>
            </a:r>
            <a:br>
              <a:rPr kumimoji="0" lang="en-GB" sz="1200" b="1" kern="1200" dirty="0" smtClean="0">
                <a:solidFill>
                  <a:schemeClr val="bg1">
                    <a:lumMod val="65000"/>
                  </a:schemeClr>
                </a:solidFill>
                <a:latin typeface="+mn-lt"/>
                <a:ea typeface="+mn-ea"/>
                <a:cs typeface="+mn-cs"/>
              </a:rPr>
            </a:br>
            <a:r>
              <a:rPr kumimoji="0" lang="en-GB" sz="1200" b="1" kern="1200" dirty="0" err="1" smtClean="0">
                <a:solidFill>
                  <a:schemeClr val="bg1">
                    <a:lumMod val="65000"/>
                  </a:schemeClr>
                </a:solidFill>
                <a:latin typeface="+mn-lt"/>
                <a:ea typeface="+mn-ea"/>
                <a:cs typeface="+mn-cs"/>
              </a:rPr>
              <a:t>Email:</a:t>
            </a:r>
            <a:r>
              <a:rPr kumimoji="0" lang="en-GB" sz="1200" b="1" kern="1200" dirty="0" err="1" smtClean="0">
                <a:solidFill>
                  <a:schemeClr val="bg1">
                    <a:lumMod val="65000"/>
                  </a:schemeClr>
                </a:solidFill>
                <a:latin typeface="+mn-lt"/>
                <a:ea typeface="+mn-ea"/>
                <a:cs typeface="+mn-cs"/>
                <a:hlinkClick r:id="rId7"/>
              </a:rPr>
              <a:t>orchidbp@virgi</a:t>
            </a:r>
            <a:r>
              <a:rPr kumimoji="0" lang="en-GB" sz="1200" b="1" kern="1200" dirty="0" err="1" smtClean="0">
                <a:solidFill>
                  <a:schemeClr val="bg1"/>
                </a:solidFill>
                <a:latin typeface="+mn-lt"/>
                <a:ea typeface="+mn-ea"/>
                <a:cs typeface="+mn-cs"/>
                <a:hlinkClick r:id="rId7"/>
              </a:rPr>
              <a:t>nmedia.com</a:t>
            </a:r>
            <a:endParaRPr kumimoji="0" lang="en-US" sz="1200" b="1" kern="1200" dirty="0">
              <a:solidFill>
                <a:schemeClr val="bg1"/>
              </a:solidFill>
              <a:latin typeface="+mn-lt"/>
              <a:ea typeface="+mn-ea"/>
              <a:cs typeface="+mn-cs"/>
            </a:endParaRPr>
          </a:p>
        </p:txBody>
      </p:sp>
    </p:spTree>
    <p:extLst>
      <p:ext uri="{BB962C8B-B14F-4D97-AF65-F5344CB8AC3E}">
        <p14:creationId xmlns:p14="http://schemas.microsoft.com/office/powerpoint/2010/main" val="2573124044"/>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709" y="609605"/>
            <a:ext cx="6576484" cy="1338943"/>
          </a:xfrm>
        </p:spPr>
        <p:txBody>
          <a:bodyPr anchor="ctr">
            <a:normAutofit/>
          </a:bodyPr>
          <a:lstStyle>
            <a:lvl1pPr algn="l">
              <a:defRPr sz="32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747357" y="2075545"/>
            <a:ext cx="6567162" cy="428171"/>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725263" y="2590800"/>
            <a:ext cx="6589259" cy="3450562"/>
          </a:xfrm>
        </p:spPr>
        <p:txBody>
          <a:bodyPr anchor="ctr">
            <a:normAutofit/>
          </a:bodyPr>
          <a:lstStyle>
            <a:lvl1pPr marL="0" indent="0" algn="l">
              <a:buNone/>
              <a:defRPr sz="1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C3200B3C-2ECF-424B-B14D-B911D7B40BCB}"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360666" y="659746"/>
            <a:ext cx="4953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322865" y="1787070"/>
            <a:ext cx="4953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10"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50335" y="1931988"/>
            <a:ext cx="8375951"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50335" y="4527448"/>
            <a:ext cx="8375951"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07AF8A-77A0-4782-9862-866CCE932436}"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56709" y="609600"/>
            <a:ext cx="7896568"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50331" y="4013200"/>
            <a:ext cx="8386837"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50335" y="4527448"/>
            <a:ext cx="8386836"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A2E4AA-C2B8-4755-A3E7-D39EBB6720F0}"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40269" y="790378"/>
            <a:ext cx="4953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706028" y="3038956"/>
            <a:ext cx="4953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bg2"/>
                </a:solidFill>
                <a:effectLst/>
                <a:latin typeface="Arial"/>
              </a:rPr>
              <a:t>”</a:t>
            </a:r>
          </a:p>
        </p:txBody>
      </p:sp>
      <p:sp>
        <p:nvSpPr>
          <p:cNvPr id="10" name="Footer Placeholder 5"/>
          <p:cNvSpPr>
            <a:spLocks noGrp="1"/>
          </p:cNvSpPr>
          <p:nvPr>
            <p:ph type="ftr" sz="quarter" idx="11"/>
          </p:nvPr>
        </p:nvSpPr>
        <p:spPr>
          <a:xfrm>
            <a:off x="802575" y="6553200"/>
            <a:ext cx="1691243" cy="207818"/>
          </a:xfrm>
        </p:spPr>
        <p:txBody>
          <a:bodyPr/>
          <a:lstStyle>
            <a:lvl1pPr algn="r">
              <a:defRPr lang="en-US" dirty="0"/>
            </a:lvl1pPr>
          </a:lstStyle>
          <a:p>
            <a:r>
              <a:rPr lang="en-GB" smtClean="0"/>
              <a:t>(C) Joanna Darrell 2015</a:t>
            </a:r>
            <a:endParaRPr lang="en-GB"/>
          </a:p>
        </p:txBody>
      </p:sp>
    </p:spTree>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57214" y="609600"/>
            <a:ext cx="836907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50332" y="4013200"/>
            <a:ext cx="8377322"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50335" y="4527448"/>
            <a:ext cx="8377321"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6CD743-4635-4713-8E75-3EDF7E636821}"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730EF0-B86A-45E0-9D64-5A88E26ADD4D}"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877992" y="609601"/>
            <a:ext cx="1060104" cy="5251451"/>
          </a:xfrm>
        </p:spPr>
        <p:txBody>
          <a:bodyPr vert="eaVert" anchor="ctr"/>
          <a:lstStyle>
            <a:lvl1pPr>
              <a:defRPr>
                <a:solidFill>
                  <a:schemeClr val="bg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50335" y="609600"/>
            <a:ext cx="7178522"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9C2577-94E0-45A6-B5D7-E16A92EFAFDB}" type="datetime1">
              <a:rPr lang="en-US" smtClean="0"/>
              <a:pPr/>
              <a:t>10/31/2018</a:t>
            </a:fld>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Up: 1 Top, 2 Bottom">
    <p:spTree>
      <p:nvGrpSpPr>
        <p:cNvPr id="1" name=""/>
        <p:cNvGrpSpPr/>
        <p:nvPr/>
      </p:nvGrpSpPr>
      <p:grpSpPr>
        <a:xfrm>
          <a:off x="0" y="0"/>
          <a:ext cx="0" cy="0"/>
          <a:chOff x="0" y="0"/>
          <a:chExt cx="0" cy="0"/>
        </a:xfrm>
      </p:grpSpPr>
      <p:sp>
        <p:nvSpPr>
          <p:cNvPr id="28" name="Rectangle 2"/>
          <p:cNvSpPr>
            <a:spLocks noGrp="1"/>
          </p:cNvSpPr>
          <p:nvPr>
            <p:ph type="title"/>
          </p:nvPr>
        </p:nvSpPr>
        <p:spPr/>
        <p:txBody>
          <a:bodyPr/>
          <a:lstStyle/>
          <a:p>
            <a:pPr eaLnBrk="1" latinLnBrk="1" hangingPunct="1"/>
            <a:r>
              <a:rPr lang="en-US" smtClean="0"/>
              <a:t>Click to edit Master title style</a:t>
            </a:r>
            <a:endParaRPr/>
          </a:p>
        </p:txBody>
      </p:sp>
      <p:sp>
        <p:nvSpPr>
          <p:cNvPr id="15" name="Rectangle 11"/>
          <p:cNvSpPr>
            <a:spLocks noGrp="1"/>
          </p:cNvSpPr>
          <p:nvPr>
            <p:ph sz="quarter" idx="15"/>
          </p:nvPr>
        </p:nvSpPr>
        <p:spPr>
          <a:xfrm>
            <a:off x="326898" y="1316182"/>
            <a:ext cx="8746998" cy="1755628"/>
          </a:xfrm>
        </p:spPr>
        <p:txBody>
          <a:bodyPr/>
          <a:lstStyle/>
          <a:p>
            <a:pPr lvl="0" eaLnBrk="1" latinLnBrk="1" hangingPunct="1"/>
            <a:r>
              <a:rPr lang="en-US" dirty="0" smtClean="0"/>
              <a:t>Click to edit Master text styles</a:t>
            </a:r>
          </a:p>
          <a:p>
            <a:pPr lvl="1" eaLnBrk="1" latinLnBrk="1" hangingPunct="1"/>
            <a:r>
              <a:rPr lang="en-US" dirty="0" smtClean="0"/>
              <a:t>Second level</a:t>
            </a:r>
          </a:p>
          <a:p>
            <a:pPr lvl="2" eaLnBrk="1" latinLnBrk="1" hangingPunct="1"/>
            <a:r>
              <a:rPr lang="en-US" dirty="0" smtClean="0"/>
              <a:t>Third level</a:t>
            </a:r>
          </a:p>
          <a:p>
            <a:pPr lvl="3" eaLnBrk="1" latinLnBrk="1" hangingPunct="1"/>
            <a:r>
              <a:rPr lang="en-US" dirty="0" smtClean="0"/>
              <a:t>Fourth level</a:t>
            </a:r>
          </a:p>
          <a:p>
            <a:pPr lvl="4" eaLnBrk="1" latinLnBrk="1" hangingPunct="1"/>
            <a:r>
              <a:rPr lang="en-US" dirty="0" smtClean="0"/>
              <a:t>Fifth level</a:t>
            </a:r>
            <a:endParaRPr dirty="0"/>
          </a:p>
        </p:txBody>
      </p:sp>
      <p:sp>
        <p:nvSpPr>
          <p:cNvPr id="17" name="Rectangle 8"/>
          <p:cNvSpPr>
            <a:spLocks noGrp="1"/>
          </p:cNvSpPr>
          <p:nvPr>
            <p:ph type="body" sz="quarter" idx="16" hasCustomPrompt="1"/>
          </p:nvPr>
        </p:nvSpPr>
        <p:spPr>
          <a:xfrm>
            <a:off x="326898" y="3143248"/>
            <a:ext cx="4295902" cy="403200"/>
          </a:xfrm>
          <a:solidFill>
            <a:schemeClr val="accent1"/>
          </a:solidFill>
        </p:spPr>
        <p:txBody>
          <a:bodyPr>
            <a:normAutofit/>
          </a:bodyPr>
          <a:lstStyle>
            <a:lvl1pPr marL="0" indent="0" eaLnBrk="1" latinLnBrk="0" hangingPunct="1">
              <a:buNone/>
              <a:defRPr kumimoji="0" sz="2000" b="1">
                <a:solidFill>
                  <a:schemeClr val="bg1"/>
                </a:solidFill>
              </a:defRPr>
            </a:lvl1pPr>
            <a:extLst/>
          </a:lstStyle>
          <a:p>
            <a:pPr lvl="0"/>
            <a:r>
              <a:rPr kumimoji="0" lang="en-US" dirty="0" smtClean="0"/>
              <a:t>Click to add heading</a:t>
            </a:r>
            <a:endParaRPr kumimoji="0" lang="en-US" dirty="0"/>
          </a:p>
        </p:txBody>
      </p:sp>
      <p:sp>
        <p:nvSpPr>
          <p:cNvPr id="18" name="Rectangle 11"/>
          <p:cNvSpPr>
            <a:spLocks noGrp="1"/>
          </p:cNvSpPr>
          <p:nvPr>
            <p:ph sz="quarter" idx="17"/>
          </p:nvPr>
        </p:nvSpPr>
        <p:spPr>
          <a:xfrm>
            <a:off x="326898" y="3547872"/>
            <a:ext cx="4295902" cy="2706624"/>
          </a:xfrm>
        </p:spPr>
        <p:txBody>
          <a:bodyPr/>
          <a:lstStyle/>
          <a:p>
            <a:pPr lvl="0" eaLnBrk="1" latinLnBrk="1" hangingPunct="1"/>
            <a:r>
              <a:rPr lang="en-US" smtClean="0"/>
              <a:t>Click to edit Master text styles</a:t>
            </a:r>
          </a:p>
          <a:p>
            <a:pPr lvl="1" eaLnBrk="1" latinLnBrk="1" hangingPunct="1"/>
            <a:r>
              <a:rPr lang="en-US" smtClean="0"/>
              <a:t>Second level</a:t>
            </a:r>
          </a:p>
          <a:p>
            <a:pPr lvl="2" eaLnBrk="1" latinLnBrk="1" hangingPunct="1"/>
            <a:r>
              <a:rPr lang="en-US" smtClean="0"/>
              <a:t>Third level</a:t>
            </a:r>
          </a:p>
          <a:p>
            <a:pPr lvl="3" eaLnBrk="1" latinLnBrk="1" hangingPunct="1"/>
            <a:r>
              <a:rPr lang="en-US" smtClean="0"/>
              <a:t>Fourth level</a:t>
            </a:r>
          </a:p>
          <a:p>
            <a:pPr lvl="4" eaLnBrk="1" latinLnBrk="1" hangingPunct="1"/>
            <a:r>
              <a:rPr lang="en-US" smtClean="0"/>
              <a:t>Fifth level</a:t>
            </a:r>
            <a:endParaRPr/>
          </a:p>
        </p:txBody>
      </p:sp>
      <p:sp>
        <p:nvSpPr>
          <p:cNvPr id="21" name="Rectangle 8"/>
          <p:cNvSpPr>
            <a:spLocks noGrp="1"/>
          </p:cNvSpPr>
          <p:nvPr>
            <p:ph type="body" sz="quarter" idx="20" hasCustomPrompt="1"/>
          </p:nvPr>
        </p:nvSpPr>
        <p:spPr>
          <a:xfrm>
            <a:off x="4784598" y="3143248"/>
            <a:ext cx="4295902" cy="403200"/>
          </a:xfrm>
          <a:solidFill>
            <a:schemeClr val="accent1"/>
          </a:solidFill>
        </p:spPr>
        <p:txBody>
          <a:bodyPr>
            <a:normAutofit/>
          </a:bodyPr>
          <a:lstStyle>
            <a:lvl1pPr marL="0" indent="0" eaLnBrk="1" latinLnBrk="0" hangingPunct="1">
              <a:buNone/>
              <a:defRPr kumimoji="0" sz="2000" b="1">
                <a:solidFill>
                  <a:schemeClr val="bg1"/>
                </a:solidFill>
              </a:defRPr>
            </a:lvl1pPr>
            <a:extLst/>
          </a:lstStyle>
          <a:p>
            <a:pPr lvl="0"/>
            <a:r>
              <a:rPr kumimoji="0" lang="en-US" dirty="0" smtClean="0"/>
              <a:t>Click to add heading</a:t>
            </a:r>
            <a:endParaRPr kumimoji="0" lang="en-US" dirty="0"/>
          </a:p>
        </p:txBody>
      </p:sp>
      <p:sp>
        <p:nvSpPr>
          <p:cNvPr id="23" name="Rectangle 11"/>
          <p:cNvSpPr>
            <a:spLocks noGrp="1"/>
          </p:cNvSpPr>
          <p:nvPr>
            <p:ph sz="quarter" idx="21"/>
          </p:nvPr>
        </p:nvSpPr>
        <p:spPr>
          <a:xfrm>
            <a:off x="4784598" y="3547872"/>
            <a:ext cx="4295902" cy="2706624"/>
          </a:xfrm>
        </p:spPr>
        <p:txBody>
          <a:bodyPr/>
          <a:lstStyle/>
          <a:p>
            <a:pPr lvl="0" eaLnBrk="1" latinLnBrk="1" hangingPunct="1"/>
            <a:r>
              <a:rPr lang="en-US" smtClean="0"/>
              <a:t>Click to edit Master text styles</a:t>
            </a:r>
          </a:p>
          <a:p>
            <a:pPr lvl="1" eaLnBrk="1" latinLnBrk="1" hangingPunct="1"/>
            <a:r>
              <a:rPr lang="en-US" smtClean="0"/>
              <a:t>Second level</a:t>
            </a:r>
          </a:p>
          <a:p>
            <a:pPr lvl="2" eaLnBrk="1" latinLnBrk="1" hangingPunct="1"/>
            <a:r>
              <a:rPr lang="en-US" smtClean="0"/>
              <a:t>Third level</a:t>
            </a:r>
          </a:p>
          <a:p>
            <a:pPr lvl="3" eaLnBrk="1" latinLnBrk="1" hangingPunct="1"/>
            <a:r>
              <a:rPr lang="en-US" smtClean="0"/>
              <a:t>Fourth level</a:t>
            </a:r>
          </a:p>
          <a:p>
            <a:pPr lvl="4" eaLnBrk="1" latinLnBrk="1" hangingPunct="1"/>
            <a:r>
              <a:rPr lang="en-US" smtClean="0"/>
              <a:t>Fifth level</a:t>
            </a:r>
            <a:endParaRPr/>
          </a:p>
        </p:txBody>
      </p:sp>
      <p:sp>
        <p:nvSpPr>
          <p:cNvPr id="19" name="Rectangle 19"/>
          <p:cNvSpPr>
            <a:spLocks noGrp="1"/>
          </p:cNvSpPr>
          <p:nvPr>
            <p:ph type="dt" sz="half" idx="22"/>
          </p:nvPr>
        </p:nvSpPr>
        <p:spPr/>
        <p:txBody>
          <a:bodyPr/>
          <a:lstStyle/>
          <a:p>
            <a:pPr algn="r"/>
            <a:fld id="{FEC9D3F2-7140-49B9-866C-D21246A5836E}" type="datetime1">
              <a:rPr kumimoji="0" lang="en-US" smtClean="0"/>
              <a:pPr algn="r"/>
              <a:t>10/31/2018</a:t>
            </a:fld>
            <a:endParaRPr kumimoji="0" lang="en-US" dirty="0"/>
          </a:p>
        </p:txBody>
      </p:sp>
      <p:sp>
        <p:nvSpPr>
          <p:cNvPr id="16" name="Rectangle 6"/>
          <p:cNvSpPr>
            <a:spLocks noGrp="1"/>
          </p:cNvSpPr>
          <p:nvPr>
            <p:ph type="sldNum" sz="quarter" idx="4"/>
          </p:nvPr>
        </p:nvSpPr>
        <p:spPr>
          <a:xfrm>
            <a:off x="6268650" y="6500834"/>
            <a:ext cx="2940864" cy="357166"/>
          </a:xfrm>
          <a:prstGeom prst="rect">
            <a:avLst/>
          </a:prstGeom>
        </p:spPr>
        <p:txBody>
          <a:bodyPr vert="horz" anchor="ctr"/>
          <a:lstStyle>
            <a:lvl1pPr algn="r" eaLnBrk="1" latinLnBrk="0" hangingPunct="1">
              <a:defRPr kumimoji="0" sz="1050"/>
            </a:lvl1pPr>
            <a:extLst/>
          </a:lstStyle>
          <a:p>
            <a:r>
              <a:rPr lang="en-US" dirty="0" smtClean="0"/>
              <a:t>© Joanna Darrell, The Beaumont Society</a:t>
            </a:r>
            <a:endParaRPr lang="en-US" dirty="0"/>
          </a:p>
        </p:txBody>
      </p:sp>
      <p:sp>
        <p:nvSpPr>
          <p:cNvPr id="57" name="Footer Placeholder 5"/>
          <p:cNvSpPr>
            <a:spLocks noGrp="1"/>
          </p:cNvSpPr>
          <p:nvPr>
            <p:ph type="ftr" sz="quarter" idx="11"/>
          </p:nvPr>
        </p:nvSpPr>
        <p:spPr>
          <a:xfrm>
            <a:off x="802575" y="6553200"/>
            <a:ext cx="1691243" cy="207818"/>
          </a:xfrm>
        </p:spPr>
        <p:txBody>
          <a:bodyPr/>
          <a:lstStyle>
            <a:lvl1pPr algn="r">
              <a:defRPr/>
            </a:lvl1pPr>
          </a:lstStyle>
          <a:p>
            <a:r>
              <a:rPr lang="en-US" smtClean="0"/>
              <a:t>(C) Joanna Darrell 2015</a:t>
            </a:r>
            <a:endParaRPr lang="en-US" dirty="0"/>
          </a:p>
        </p:txBody>
      </p:sp>
    </p:spTree>
    <p:extLst>
      <p:ext uri="{BB962C8B-B14F-4D97-AF65-F5344CB8AC3E}">
        <p14:creationId xmlns:p14="http://schemas.microsoft.com/office/powerpoint/2010/main" val="87248489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hyperlink" Target="http://www.beaumont-trust.org.uk/" TargetMode="Externa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4"/>
            <a:ext cx="9906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50335" y="609604"/>
            <a:ext cx="8375951" cy="664029"/>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50335" y="1338943"/>
            <a:ext cx="8375951" cy="470241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47579" y="6171999"/>
            <a:ext cx="74095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6377D0-502E-4A3E-8E7D-4482FACB78BC}" type="datetime1">
              <a:rPr lang="en-US" smtClean="0"/>
              <a:pPr/>
              <a:t>10/31/2018</a:t>
            </a:fld>
            <a:endParaRPr lang="en-US" dirty="0"/>
          </a:p>
        </p:txBody>
      </p:sp>
      <p:sp>
        <p:nvSpPr>
          <p:cNvPr id="6" name="Slide Number Placeholder 5"/>
          <p:cNvSpPr>
            <a:spLocks noGrp="1"/>
          </p:cNvSpPr>
          <p:nvPr>
            <p:ph type="sldNum" sz="quarter" idx="4"/>
          </p:nvPr>
        </p:nvSpPr>
        <p:spPr>
          <a:xfrm>
            <a:off x="8373324" y="6171999"/>
            <a:ext cx="555213" cy="365125"/>
          </a:xfrm>
          <a:prstGeom prst="rect">
            <a:avLst/>
          </a:prstGeom>
        </p:spPr>
        <p:txBody>
          <a:bodyPr vert="horz" lIns="91440" tIns="45720" rIns="91440" bIns="45720" rtlCol="0" anchor="ctr"/>
          <a:lstStyle>
            <a:lvl1pPr algn="r">
              <a:defRPr sz="900">
                <a:solidFill>
                  <a:schemeClr val="bg2"/>
                </a:solidFill>
              </a:defRPr>
            </a:lvl1pPr>
          </a:lstStyle>
          <a:p>
            <a:fld id="{D57F1E4F-1CFF-5643-939E-217C01CDF565}" type="slidenum">
              <a:rPr lang="en-US" smtClean="0"/>
              <a:pPr/>
              <a:t>‹#›</a:t>
            </a:fld>
            <a:endParaRPr lang="en-US" dirty="0"/>
          </a:p>
        </p:txBody>
      </p:sp>
      <p:pic>
        <p:nvPicPr>
          <p:cNvPr id="29" name="Picture 2" descr="http://www.beaumont-trust.org.uk/wp-content/uploads/2015/06/cropped-Beaumont_Trust_Mono.png">
            <a:hlinkClick r:id="rId28"/>
          </p:cNvPr>
          <p:cNvPicPr>
            <a:picLocks noChangeAspect="1" noChangeArrowheads="1"/>
          </p:cNvPicPr>
          <p:nvPr userDrawn="1"/>
        </p:nvPicPr>
        <p:blipFill>
          <a:blip r:embed="rId29">
            <a:extLst>
              <a:ext uri="{28A0092B-C50C-407E-A947-70E740481C1C}">
                <a14:useLocalDpi xmlns:a14="http://schemas.microsoft.com/office/drawing/2010/main" val="0"/>
              </a:ext>
            </a:extLst>
          </a:blip>
          <a:srcRect/>
          <a:stretch>
            <a:fillRect/>
          </a:stretch>
        </p:blipFill>
        <p:spPr bwMode="auto">
          <a:xfrm>
            <a:off x="15103" y="6109726"/>
            <a:ext cx="2477727" cy="748274"/>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p:cNvSpPr>
            <a:spLocks noGrp="1"/>
          </p:cNvSpPr>
          <p:nvPr>
            <p:ph type="ftr" sz="quarter" idx="3"/>
          </p:nvPr>
        </p:nvSpPr>
        <p:spPr>
          <a:xfrm>
            <a:off x="761011" y="6553199"/>
            <a:ext cx="1731819" cy="235463"/>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dirty="0" smtClean="0"/>
              <a:t>(C) Joanna Darrell 2015</a:t>
            </a:r>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77" r:id="rId2"/>
    <p:sldLayoutId id="2147483680" r:id="rId3"/>
    <p:sldLayoutId id="2147483665" r:id="rId4"/>
    <p:sldLayoutId id="2147483676" r:id="rId5"/>
    <p:sldLayoutId id="2147483674" r:id="rId6"/>
    <p:sldLayoutId id="2147483651" r:id="rId7"/>
    <p:sldLayoutId id="2147483666" r:id="rId8"/>
    <p:sldLayoutId id="2147483671" r:id="rId9"/>
    <p:sldLayoutId id="2147483653" r:id="rId10"/>
    <p:sldLayoutId id="2147483669" r:id="rId11"/>
    <p:sldLayoutId id="2147483654" r:id="rId12"/>
    <p:sldLayoutId id="2147483655" r:id="rId13"/>
    <p:sldLayoutId id="2147483679" r:id="rId14"/>
    <p:sldLayoutId id="2147483667" r:id="rId15"/>
    <p:sldLayoutId id="2147483670" r:id="rId16"/>
    <p:sldLayoutId id="2147483657" r:id="rId17"/>
    <p:sldLayoutId id="2147483660" r:id="rId18"/>
    <p:sldLayoutId id="2147483675" r:id="rId19"/>
    <p:sldLayoutId id="2147483661" r:id="rId20"/>
    <p:sldLayoutId id="2147483662" r:id="rId21"/>
    <p:sldLayoutId id="2147483663" r:id="rId22"/>
    <p:sldLayoutId id="2147483664" r:id="rId23"/>
    <p:sldLayoutId id="2147483668" r:id="rId24"/>
    <p:sldLayoutId id="2147483659" r:id="rId25"/>
    <p:sldLayoutId id="2147483681" r:id="rId26"/>
  </p:sldLayoutIdLst>
  <p:timing>
    <p:tnLst>
      <p:par>
        <p:cTn id="1" dur="indefinite" restart="never" nodeType="tmRoot"/>
      </p:par>
    </p:tnLst>
  </p:timing>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6.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smtClean="0"/>
              <a:t>(C) Joanna Darrell 2015</a:t>
            </a:r>
            <a:endParaRPr lang="en-US" dirty="0"/>
          </a:p>
        </p:txBody>
      </p:sp>
      <p:sp>
        <p:nvSpPr>
          <p:cNvPr id="6" name="Title 5"/>
          <p:cNvSpPr>
            <a:spLocks noGrp="1"/>
          </p:cNvSpPr>
          <p:nvPr>
            <p:ph type="ctrTitle"/>
          </p:nvPr>
        </p:nvSpPr>
        <p:spPr/>
        <p:txBody>
          <a:bodyPr/>
          <a:lstStyle/>
          <a:p>
            <a:r>
              <a:rPr lang="en-GB" dirty="0" smtClean="0"/>
              <a:t>Transgender Diversity Awareness</a:t>
            </a:r>
            <a:endParaRPr lang="en-GB" dirty="0"/>
          </a:p>
        </p:txBody>
      </p:sp>
      <p:sp>
        <p:nvSpPr>
          <p:cNvPr id="9" name="Subtitle 8"/>
          <p:cNvSpPr>
            <a:spLocks noGrp="1"/>
          </p:cNvSpPr>
          <p:nvPr>
            <p:ph type="subTitle" idx="1"/>
          </p:nvPr>
        </p:nvSpPr>
        <p:spPr/>
        <p:txBody>
          <a:bodyPr>
            <a:normAutofit/>
          </a:bodyPr>
          <a:lstStyle/>
          <a:p>
            <a:r>
              <a:rPr lang="en-GB" dirty="0"/>
              <a:t>Burton and South Derbyshire </a:t>
            </a:r>
            <a:r>
              <a:rPr lang="en-GB" dirty="0" smtClean="0"/>
              <a:t>College</a:t>
            </a:r>
          </a:p>
          <a:p>
            <a:r>
              <a:rPr lang="en-GB" sz="1400" dirty="0" smtClean="0"/>
              <a:t>Joanna Darrell 20-11-15</a:t>
            </a:r>
            <a:endParaRPr lang="en-GB" sz="1400" dirty="0"/>
          </a:p>
        </p:txBody>
      </p:sp>
    </p:spTree>
    <p:extLst>
      <p:ext uri="{BB962C8B-B14F-4D97-AF65-F5344CB8AC3E}">
        <p14:creationId xmlns:p14="http://schemas.microsoft.com/office/powerpoint/2010/main" val="29197710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2522115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What we’ll be talking about today</a:t>
            </a:r>
            <a:endParaRPr lang="en-GB" dirty="0"/>
          </a:p>
        </p:txBody>
      </p:sp>
      <p:sp>
        <p:nvSpPr>
          <p:cNvPr id="4" name="Text Placeholder 3"/>
          <p:cNvSpPr>
            <a:spLocks noGrp="1"/>
          </p:cNvSpPr>
          <p:nvPr>
            <p:ph type="body" idx="1"/>
          </p:nvPr>
        </p:nvSpPr>
        <p:spPr/>
        <p:txBody>
          <a:bodyPr/>
          <a:lstStyle/>
          <a:p>
            <a:r>
              <a:rPr lang="en-GB" dirty="0" smtClean="0"/>
              <a:t>About us</a:t>
            </a:r>
            <a:endParaRPr lang="en-GB" dirty="0"/>
          </a:p>
        </p:txBody>
      </p:sp>
      <p:sp>
        <p:nvSpPr>
          <p:cNvPr id="5" name="Text Placeholder 4"/>
          <p:cNvSpPr>
            <a:spLocks noGrp="1"/>
          </p:cNvSpPr>
          <p:nvPr>
            <p:ph type="body" sz="quarter" idx="3"/>
          </p:nvPr>
        </p:nvSpPr>
        <p:spPr/>
        <p:txBody>
          <a:bodyPr/>
          <a:lstStyle/>
          <a:p>
            <a:r>
              <a:rPr lang="en-GB" dirty="0" smtClean="0"/>
              <a:t>Page 4</a:t>
            </a:r>
            <a:endParaRPr lang="en-GB" dirty="0"/>
          </a:p>
        </p:txBody>
      </p:sp>
      <p:sp>
        <p:nvSpPr>
          <p:cNvPr id="2" name="Footer Placeholder 1"/>
          <p:cNvSpPr>
            <a:spLocks noGrp="1"/>
          </p:cNvSpPr>
          <p:nvPr>
            <p:ph type="ftr" sz="quarter" idx="11"/>
          </p:nvPr>
        </p:nvSpPr>
        <p:spPr/>
        <p:txBody>
          <a:bodyPr/>
          <a:lstStyle/>
          <a:p>
            <a:r>
              <a:rPr lang="en-US" smtClean="0"/>
              <a:t>(C) Joanna Darrell 2015</a:t>
            </a:r>
            <a:endParaRPr lang="en-US" dirty="0"/>
          </a:p>
        </p:txBody>
      </p:sp>
      <p:sp>
        <p:nvSpPr>
          <p:cNvPr id="6" name="Text Placeholder 5"/>
          <p:cNvSpPr>
            <a:spLocks noGrp="1"/>
          </p:cNvSpPr>
          <p:nvPr>
            <p:ph type="body" idx="13"/>
          </p:nvPr>
        </p:nvSpPr>
        <p:spPr/>
        <p:txBody>
          <a:bodyPr/>
          <a:lstStyle/>
          <a:p>
            <a:r>
              <a:rPr lang="en-GB" dirty="0" smtClean="0"/>
              <a:t>How many genders are there ?</a:t>
            </a:r>
            <a:endParaRPr lang="en-GB" dirty="0"/>
          </a:p>
        </p:txBody>
      </p:sp>
      <p:sp>
        <p:nvSpPr>
          <p:cNvPr id="7" name="Text Placeholder 6"/>
          <p:cNvSpPr>
            <a:spLocks noGrp="1"/>
          </p:cNvSpPr>
          <p:nvPr>
            <p:ph type="body" sz="quarter" idx="14"/>
          </p:nvPr>
        </p:nvSpPr>
        <p:spPr/>
        <p:txBody>
          <a:bodyPr/>
          <a:lstStyle/>
          <a:p>
            <a:r>
              <a:rPr lang="en-GB" dirty="0" smtClean="0"/>
              <a:t>Page 5</a:t>
            </a:r>
            <a:endParaRPr lang="en-GB" dirty="0"/>
          </a:p>
        </p:txBody>
      </p:sp>
      <p:sp>
        <p:nvSpPr>
          <p:cNvPr id="8" name="Text Placeholder 7"/>
          <p:cNvSpPr>
            <a:spLocks noGrp="1"/>
          </p:cNvSpPr>
          <p:nvPr>
            <p:ph type="body" idx="15"/>
          </p:nvPr>
        </p:nvSpPr>
        <p:spPr/>
        <p:txBody>
          <a:bodyPr/>
          <a:lstStyle/>
          <a:p>
            <a:r>
              <a:rPr lang="en-GB" dirty="0" smtClean="0"/>
              <a:t>The gender variant community</a:t>
            </a:r>
            <a:endParaRPr lang="en-GB" dirty="0"/>
          </a:p>
        </p:txBody>
      </p:sp>
      <p:sp>
        <p:nvSpPr>
          <p:cNvPr id="9" name="Text Placeholder 8"/>
          <p:cNvSpPr>
            <a:spLocks noGrp="1"/>
          </p:cNvSpPr>
          <p:nvPr>
            <p:ph type="body" sz="quarter" idx="16"/>
          </p:nvPr>
        </p:nvSpPr>
        <p:spPr/>
        <p:txBody>
          <a:bodyPr/>
          <a:lstStyle/>
          <a:p>
            <a:r>
              <a:rPr lang="en-GB" dirty="0" smtClean="0"/>
              <a:t>Page 6</a:t>
            </a:r>
            <a:endParaRPr lang="en-GB" dirty="0"/>
          </a:p>
        </p:txBody>
      </p:sp>
      <p:sp>
        <p:nvSpPr>
          <p:cNvPr id="10" name="Text Placeholder 9"/>
          <p:cNvSpPr>
            <a:spLocks noGrp="1"/>
          </p:cNvSpPr>
          <p:nvPr>
            <p:ph type="body" idx="17"/>
          </p:nvPr>
        </p:nvSpPr>
        <p:spPr/>
        <p:txBody>
          <a:bodyPr/>
          <a:lstStyle/>
          <a:p>
            <a:r>
              <a:rPr lang="en-GB" dirty="0" smtClean="0"/>
              <a:t>Gender Dysphoria versus Gender Identity</a:t>
            </a:r>
            <a:endParaRPr lang="en-GB" dirty="0"/>
          </a:p>
        </p:txBody>
      </p:sp>
      <p:sp>
        <p:nvSpPr>
          <p:cNvPr id="11" name="Text Placeholder 10"/>
          <p:cNvSpPr>
            <a:spLocks noGrp="1"/>
          </p:cNvSpPr>
          <p:nvPr>
            <p:ph type="body" sz="quarter" idx="18"/>
          </p:nvPr>
        </p:nvSpPr>
        <p:spPr/>
        <p:txBody>
          <a:bodyPr/>
          <a:lstStyle/>
          <a:p>
            <a:r>
              <a:rPr lang="en-GB" dirty="0" smtClean="0"/>
              <a:t>Page 7</a:t>
            </a:r>
            <a:endParaRPr lang="en-GB" dirty="0"/>
          </a:p>
        </p:txBody>
      </p:sp>
      <p:sp>
        <p:nvSpPr>
          <p:cNvPr id="12" name="Text Placeholder 11"/>
          <p:cNvSpPr>
            <a:spLocks noGrp="1"/>
          </p:cNvSpPr>
          <p:nvPr>
            <p:ph type="body" idx="19"/>
          </p:nvPr>
        </p:nvSpPr>
        <p:spPr/>
        <p:txBody>
          <a:bodyPr/>
          <a:lstStyle/>
          <a:p>
            <a:r>
              <a:rPr lang="en-GB" dirty="0" smtClean="0"/>
              <a:t>Transgender people</a:t>
            </a:r>
            <a:endParaRPr lang="en-GB" dirty="0"/>
          </a:p>
        </p:txBody>
      </p:sp>
      <p:sp>
        <p:nvSpPr>
          <p:cNvPr id="13" name="Text Placeholder 12"/>
          <p:cNvSpPr>
            <a:spLocks noGrp="1"/>
          </p:cNvSpPr>
          <p:nvPr>
            <p:ph type="body" sz="quarter" idx="20"/>
          </p:nvPr>
        </p:nvSpPr>
        <p:spPr/>
        <p:txBody>
          <a:bodyPr/>
          <a:lstStyle/>
          <a:p>
            <a:r>
              <a:rPr lang="en-GB" dirty="0" smtClean="0"/>
              <a:t>Page 10</a:t>
            </a:r>
            <a:endParaRPr lang="en-GB" dirty="0"/>
          </a:p>
        </p:txBody>
      </p:sp>
      <p:sp>
        <p:nvSpPr>
          <p:cNvPr id="14" name="Text Placeholder 13"/>
          <p:cNvSpPr>
            <a:spLocks noGrp="1"/>
          </p:cNvSpPr>
          <p:nvPr>
            <p:ph type="body" idx="21"/>
          </p:nvPr>
        </p:nvSpPr>
        <p:spPr/>
        <p:txBody>
          <a:bodyPr/>
          <a:lstStyle/>
          <a:p>
            <a:r>
              <a:rPr lang="en-GB" dirty="0" smtClean="0"/>
              <a:t>Bi-gender people</a:t>
            </a:r>
            <a:endParaRPr lang="en-GB" dirty="0"/>
          </a:p>
        </p:txBody>
      </p:sp>
      <p:sp>
        <p:nvSpPr>
          <p:cNvPr id="15" name="Text Placeholder 14"/>
          <p:cNvSpPr>
            <a:spLocks noGrp="1"/>
          </p:cNvSpPr>
          <p:nvPr>
            <p:ph type="body" sz="quarter" idx="22"/>
          </p:nvPr>
        </p:nvSpPr>
        <p:spPr/>
        <p:txBody>
          <a:bodyPr/>
          <a:lstStyle/>
          <a:p>
            <a:r>
              <a:rPr lang="en-GB" dirty="0" smtClean="0"/>
              <a:t>Page 13</a:t>
            </a:r>
            <a:endParaRPr lang="en-GB" dirty="0"/>
          </a:p>
        </p:txBody>
      </p:sp>
      <p:sp>
        <p:nvSpPr>
          <p:cNvPr id="16" name="Text Placeholder 15"/>
          <p:cNvSpPr>
            <a:spLocks noGrp="1"/>
          </p:cNvSpPr>
          <p:nvPr>
            <p:ph type="body" idx="23"/>
          </p:nvPr>
        </p:nvSpPr>
        <p:spPr/>
        <p:txBody>
          <a:bodyPr/>
          <a:lstStyle/>
          <a:p>
            <a:r>
              <a:rPr lang="en-GB" dirty="0" smtClean="0"/>
              <a:t>Non gender people</a:t>
            </a:r>
            <a:endParaRPr lang="en-GB" dirty="0"/>
          </a:p>
        </p:txBody>
      </p:sp>
      <p:sp>
        <p:nvSpPr>
          <p:cNvPr id="17" name="Text Placeholder 16"/>
          <p:cNvSpPr>
            <a:spLocks noGrp="1"/>
          </p:cNvSpPr>
          <p:nvPr>
            <p:ph type="body" sz="quarter" idx="24"/>
          </p:nvPr>
        </p:nvSpPr>
        <p:spPr/>
        <p:txBody>
          <a:bodyPr/>
          <a:lstStyle/>
          <a:p>
            <a:r>
              <a:rPr lang="en-GB" dirty="0" smtClean="0"/>
              <a:t>Page 14</a:t>
            </a:r>
            <a:endParaRPr lang="en-GB" dirty="0"/>
          </a:p>
        </p:txBody>
      </p:sp>
      <p:sp>
        <p:nvSpPr>
          <p:cNvPr id="18" name="Text Placeholder 17"/>
          <p:cNvSpPr>
            <a:spLocks noGrp="1"/>
          </p:cNvSpPr>
          <p:nvPr>
            <p:ph type="body" idx="25"/>
          </p:nvPr>
        </p:nvSpPr>
        <p:spPr/>
        <p:txBody>
          <a:bodyPr/>
          <a:lstStyle/>
          <a:p>
            <a:r>
              <a:rPr lang="en-GB" dirty="0" smtClean="0"/>
              <a:t>Gender Variant Children</a:t>
            </a:r>
            <a:endParaRPr lang="en-GB" dirty="0"/>
          </a:p>
        </p:txBody>
      </p:sp>
      <p:sp>
        <p:nvSpPr>
          <p:cNvPr id="19" name="Text Placeholder 18"/>
          <p:cNvSpPr>
            <a:spLocks noGrp="1"/>
          </p:cNvSpPr>
          <p:nvPr>
            <p:ph type="body" sz="quarter" idx="26"/>
          </p:nvPr>
        </p:nvSpPr>
        <p:spPr/>
        <p:txBody>
          <a:bodyPr/>
          <a:lstStyle/>
          <a:p>
            <a:r>
              <a:rPr lang="en-GB" dirty="0" smtClean="0"/>
              <a:t>Page 15</a:t>
            </a:r>
            <a:endParaRPr lang="en-GB" dirty="0"/>
          </a:p>
        </p:txBody>
      </p:sp>
      <p:sp>
        <p:nvSpPr>
          <p:cNvPr id="20" name="Text Placeholder 19"/>
          <p:cNvSpPr>
            <a:spLocks noGrp="1"/>
          </p:cNvSpPr>
          <p:nvPr>
            <p:ph type="body" idx="27"/>
          </p:nvPr>
        </p:nvSpPr>
        <p:spPr/>
        <p:txBody>
          <a:bodyPr/>
          <a:lstStyle/>
          <a:p>
            <a:r>
              <a:rPr lang="en-GB" dirty="0" smtClean="0"/>
              <a:t>A partners perspective</a:t>
            </a:r>
            <a:endParaRPr lang="en-GB" dirty="0"/>
          </a:p>
        </p:txBody>
      </p:sp>
      <p:sp>
        <p:nvSpPr>
          <p:cNvPr id="21" name="Text Placeholder 20"/>
          <p:cNvSpPr>
            <a:spLocks noGrp="1"/>
          </p:cNvSpPr>
          <p:nvPr>
            <p:ph type="body" sz="quarter" idx="28"/>
          </p:nvPr>
        </p:nvSpPr>
        <p:spPr/>
        <p:txBody>
          <a:bodyPr/>
          <a:lstStyle/>
          <a:p>
            <a:r>
              <a:rPr lang="en-GB" dirty="0" smtClean="0"/>
              <a:t>Page 16</a:t>
            </a:r>
            <a:endParaRPr lang="en-GB" dirty="0"/>
          </a:p>
        </p:txBody>
      </p:sp>
      <p:sp>
        <p:nvSpPr>
          <p:cNvPr id="22" name="Text Placeholder 21"/>
          <p:cNvSpPr>
            <a:spLocks noGrp="1"/>
          </p:cNvSpPr>
          <p:nvPr>
            <p:ph type="body" idx="29"/>
          </p:nvPr>
        </p:nvSpPr>
        <p:spPr/>
        <p:txBody>
          <a:bodyPr/>
          <a:lstStyle/>
          <a:p>
            <a:r>
              <a:rPr lang="en-GB" dirty="0" smtClean="0"/>
              <a:t>Statistics</a:t>
            </a:r>
            <a:endParaRPr lang="en-GB" dirty="0"/>
          </a:p>
        </p:txBody>
      </p:sp>
      <p:sp>
        <p:nvSpPr>
          <p:cNvPr id="23" name="Text Placeholder 22"/>
          <p:cNvSpPr>
            <a:spLocks noGrp="1"/>
          </p:cNvSpPr>
          <p:nvPr>
            <p:ph type="body" sz="quarter" idx="30"/>
          </p:nvPr>
        </p:nvSpPr>
        <p:spPr/>
        <p:txBody>
          <a:bodyPr/>
          <a:lstStyle/>
          <a:p>
            <a:r>
              <a:rPr lang="en-GB" dirty="0" smtClean="0"/>
              <a:t>Page 17</a:t>
            </a:r>
            <a:endParaRPr lang="en-GB" dirty="0"/>
          </a:p>
        </p:txBody>
      </p:sp>
      <p:sp>
        <p:nvSpPr>
          <p:cNvPr id="24" name="Text Placeholder 23"/>
          <p:cNvSpPr>
            <a:spLocks noGrp="1"/>
          </p:cNvSpPr>
          <p:nvPr>
            <p:ph type="body" idx="31"/>
          </p:nvPr>
        </p:nvSpPr>
        <p:spPr/>
        <p:txBody>
          <a:bodyPr/>
          <a:lstStyle/>
          <a:p>
            <a:r>
              <a:rPr lang="en-GB" dirty="0" smtClean="0"/>
              <a:t>Additional information, transphobia and role playing scenarios</a:t>
            </a:r>
            <a:endParaRPr lang="en-GB" dirty="0"/>
          </a:p>
        </p:txBody>
      </p:sp>
      <p:sp>
        <p:nvSpPr>
          <p:cNvPr id="25" name="Text Placeholder 24"/>
          <p:cNvSpPr>
            <a:spLocks noGrp="1"/>
          </p:cNvSpPr>
          <p:nvPr>
            <p:ph type="body" sz="quarter" idx="32"/>
          </p:nvPr>
        </p:nvSpPr>
        <p:spPr/>
        <p:txBody>
          <a:bodyPr/>
          <a:lstStyle/>
          <a:p>
            <a:r>
              <a:rPr lang="en-GB" dirty="0" smtClean="0"/>
              <a:t>Page 20</a:t>
            </a:r>
            <a:endParaRPr lang="en-GB" dirty="0"/>
          </a:p>
        </p:txBody>
      </p:sp>
    </p:spTree>
    <p:extLst>
      <p:ext uri="{BB962C8B-B14F-4D97-AF65-F5344CB8AC3E}">
        <p14:creationId xmlns:p14="http://schemas.microsoft.com/office/powerpoint/2010/main" val="33634934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lang="en-GB" smtClean="0"/>
              <a:t>About us</a:t>
            </a:r>
            <a:endParaRPr lang="en-GB" dirty="0"/>
          </a:p>
        </p:txBody>
      </p:sp>
      <p:sp>
        <p:nvSpPr>
          <p:cNvPr id="27" name="Content Placeholder 4"/>
          <p:cNvSpPr>
            <a:spLocks noGrp="1"/>
          </p:cNvSpPr>
          <p:nvPr>
            <p:ph idx="1"/>
          </p:nvPr>
        </p:nvSpPr>
        <p:spPr>
          <a:xfrm>
            <a:off x="550335" y="1382488"/>
            <a:ext cx="8375951" cy="2616075"/>
          </a:xfrm>
        </p:spPr>
        <p:txBody>
          <a:bodyPr>
            <a:normAutofit/>
          </a:bodyPr>
          <a:lstStyle/>
          <a:p>
            <a:r>
              <a:rPr lang="en-GB" dirty="0" smtClean="0"/>
              <a:t>The Beaumont Trust is part of the Beaumont “family” which are the UKs longest running transgender focussed organisations.  The family is made up of three separate charities, each with its own distinct focus.</a:t>
            </a:r>
          </a:p>
          <a:p>
            <a:pPr marL="285750" indent="-285750">
              <a:buFont typeface="Arial" panose="020B0604020202020204" pitchFamily="34" charset="0"/>
              <a:buChar char="•"/>
            </a:pPr>
            <a:r>
              <a:rPr lang="en-GB" dirty="0" smtClean="0"/>
              <a:t>The Beaumont Society.  Established in 1966, the Beaumont Society offers social meetings, peer to peer support and information for transgender people. </a:t>
            </a:r>
          </a:p>
          <a:p>
            <a:pPr marL="285750" indent="-285750">
              <a:buFont typeface="Arial" panose="020B0604020202020204" pitchFamily="34" charset="0"/>
              <a:buChar char="•"/>
            </a:pPr>
            <a:r>
              <a:rPr lang="en-GB" dirty="0" smtClean="0"/>
              <a:t>The Beaumont Trust.  Established in 1970, the Beaumont Trust offers resources and training for organisations and people wishing to learn about </a:t>
            </a:r>
            <a:r>
              <a:rPr lang="en-GB" dirty="0"/>
              <a:t>Gender </a:t>
            </a:r>
            <a:r>
              <a:rPr lang="en-GB" dirty="0" smtClean="0"/>
              <a:t>Dysphoria</a:t>
            </a:r>
            <a:r>
              <a:rPr lang="en-GB" dirty="0"/>
              <a:t> </a:t>
            </a:r>
            <a:r>
              <a:rPr lang="en-GB" dirty="0" smtClean="0"/>
              <a:t>and Gender Variance.</a:t>
            </a:r>
          </a:p>
          <a:p>
            <a:pPr marL="285750" indent="-285750">
              <a:buFont typeface="Arial" panose="020B0604020202020204" pitchFamily="34" charset="0"/>
              <a:buChar char="•"/>
            </a:pPr>
            <a:r>
              <a:rPr lang="en-GB" dirty="0" smtClean="0"/>
              <a:t>Beaumont Partners. Born out of the well known WOBs group, (which still exists as an online forum) this organisation offers peer to peer support for partners of transgender people. </a:t>
            </a:r>
            <a:endParaRPr lang="en-GB" dirty="0"/>
          </a:p>
        </p:txBody>
      </p:sp>
      <p:sp>
        <p:nvSpPr>
          <p:cNvPr id="26" name="Footer Placeholder 25"/>
          <p:cNvSpPr>
            <a:spLocks noGrp="1"/>
          </p:cNvSpPr>
          <p:nvPr>
            <p:ph type="ftr" sz="quarter" idx="11"/>
          </p:nvPr>
        </p:nvSpPr>
        <p:spPr/>
        <p:txBody>
          <a:bodyPr/>
          <a:lstStyle/>
          <a:p>
            <a:r>
              <a:rPr lang="en-US" smtClean="0"/>
              <a:t>(C) Joanna Darrell 2015</a:t>
            </a:r>
            <a:endParaRPr lang="en-US" dirty="0"/>
          </a:p>
        </p:txBody>
      </p:sp>
      <p:graphicFrame>
        <p:nvGraphicFramePr>
          <p:cNvPr id="19" name="Content Placeholder 18"/>
          <p:cNvGraphicFramePr>
            <a:graphicFrameLocks noGrp="1"/>
          </p:cNvGraphicFramePr>
          <p:nvPr>
            <p:ph idx="13"/>
            <p:extLst>
              <p:ext uri="{D42A27DB-BD31-4B8C-83A1-F6EECF244321}">
                <p14:modId xmlns:p14="http://schemas.microsoft.com/office/powerpoint/2010/main" val="615633004"/>
              </p:ext>
            </p:extLst>
          </p:nvPr>
        </p:nvGraphicFramePr>
        <p:xfrm>
          <a:off x="538798" y="4091553"/>
          <a:ext cx="3258287" cy="2051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p:cNvSpPr>
            <a:spLocks noGrp="1"/>
          </p:cNvSpPr>
          <p:nvPr>
            <p:ph idx="14"/>
          </p:nvPr>
        </p:nvSpPr>
        <p:spPr>
          <a:xfrm>
            <a:off x="4786199" y="4571512"/>
            <a:ext cx="4006386" cy="2286488"/>
          </a:xfrm>
        </p:spPr>
        <p:txBody>
          <a:bodyPr>
            <a:normAutofit fontScale="92500"/>
          </a:bodyPr>
          <a:lstStyle/>
          <a:p>
            <a:pPr algn="just"/>
            <a:r>
              <a:rPr lang="en-GB" dirty="0" smtClean="0"/>
              <a:t>Beaumont Trust helpline lead co-ordinator and  Beaumont Society Regional Organiser for the central region and Manchester.</a:t>
            </a:r>
          </a:p>
          <a:p>
            <a:pPr algn="just"/>
            <a:r>
              <a:rPr lang="en-GB" dirty="0" smtClean="0"/>
              <a:t>First feelings of gender dysphoria occurred 20 years ago. I am married with children and having initially started down the road of transition I came to realise that I have no desire to transition to become a transgender/transsexual, which makes me bi-gendered/transvestite/cross-dresser (or just me – Joanna !!!)</a:t>
            </a:r>
            <a:endParaRPr lang="en-GB" dirty="0"/>
          </a:p>
        </p:txBody>
      </p:sp>
      <p:sp>
        <p:nvSpPr>
          <p:cNvPr id="18" name="Text Placeholder 17"/>
          <p:cNvSpPr>
            <a:spLocks noGrp="1"/>
          </p:cNvSpPr>
          <p:nvPr>
            <p:ph type="body" sz="quarter" idx="15"/>
          </p:nvPr>
        </p:nvSpPr>
        <p:spPr>
          <a:xfrm>
            <a:off x="4801346" y="4097143"/>
            <a:ext cx="4006478" cy="459357"/>
          </a:xfrm>
        </p:spPr>
        <p:txBody>
          <a:bodyPr/>
          <a:lstStyle/>
          <a:p>
            <a:pPr marL="0" indent="0">
              <a:buNone/>
            </a:pPr>
            <a:r>
              <a:rPr lang="en-GB" dirty="0" smtClean="0"/>
              <a:t>About Me</a:t>
            </a:r>
            <a:endParaRPr lang="en-GB" dirty="0"/>
          </a:p>
        </p:txBody>
      </p:sp>
    </p:spTree>
    <p:extLst>
      <p:ext uri="{BB962C8B-B14F-4D97-AF65-F5344CB8AC3E}">
        <p14:creationId xmlns:p14="http://schemas.microsoft.com/office/powerpoint/2010/main" val="272091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fade">
                                      <p:cBhvr>
                                        <p:cTn id="7" dur="1000"/>
                                        <p:tgtEl>
                                          <p:spTgt spid="27">
                                            <p:txEl>
                                              <p:pRg st="0" end="0"/>
                                            </p:txEl>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7">
                                            <p:txEl>
                                              <p:pRg st="1" end="1"/>
                                            </p:txEl>
                                          </p:spTgt>
                                        </p:tgtEl>
                                        <p:attrNameLst>
                                          <p:attrName>style.visibility</p:attrName>
                                        </p:attrNameLst>
                                      </p:cBhvr>
                                      <p:to>
                                        <p:strVal val="visible"/>
                                      </p:to>
                                    </p:set>
                                    <p:animEffect transition="in" filter="fade">
                                      <p:cBhvr>
                                        <p:cTn id="11" dur="1000"/>
                                        <p:tgtEl>
                                          <p:spTgt spid="27">
                                            <p:txEl>
                                              <p:pRg st="1" end="1"/>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27">
                                            <p:txEl>
                                              <p:pRg st="2" end="2"/>
                                            </p:txEl>
                                          </p:spTgt>
                                        </p:tgtEl>
                                        <p:attrNameLst>
                                          <p:attrName>style.visibility</p:attrName>
                                        </p:attrNameLst>
                                      </p:cBhvr>
                                      <p:to>
                                        <p:strVal val="visible"/>
                                      </p:to>
                                    </p:set>
                                    <p:animEffect transition="in" filter="fade">
                                      <p:cBhvr>
                                        <p:cTn id="15" dur="1000"/>
                                        <p:tgtEl>
                                          <p:spTgt spid="27">
                                            <p:txEl>
                                              <p:pRg st="2" end="2"/>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27">
                                            <p:txEl>
                                              <p:pRg st="3" end="3"/>
                                            </p:txEl>
                                          </p:spTgt>
                                        </p:tgtEl>
                                        <p:attrNameLst>
                                          <p:attrName>style.visibility</p:attrName>
                                        </p:attrNameLst>
                                      </p:cBhvr>
                                      <p:to>
                                        <p:strVal val="visible"/>
                                      </p:to>
                                    </p:set>
                                    <p:animEffect transition="in" filter="fade">
                                      <p:cBhvr>
                                        <p:cTn id="19" dur="1000"/>
                                        <p:tgtEl>
                                          <p:spTgt spid="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p:cNvSpPr>
            <a:spLocks noGrp="1"/>
          </p:cNvSpPr>
          <p:nvPr>
            <p:ph sz="quarter" idx="15"/>
          </p:nvPr>
        </p:nvSpPr>
        <p:spPr>
          <a:xfrm>
            <a:off x="309530" y="3655418"/>
            <a:ext cx="4333905" cy="2286016"/>
          </a:xfrm>
        </p:spPr>
        <p:txBody>
          <a:bodyPr>
            <a:normAutofit fontScale="92500" lnSpcReduction="10000"/>
          </a:bodyPr>
          <a:lstStyle/>
          <a:p>
            <a:pPr marL="92075" indent="-92075">
              <a:buFont typeface="Arial" pitchFamily="34" charset="0"/>
              <a:buChar char="•"/>
            </a:pPr>
            <a:r>
              <a:rPr lang="en-GB" sz="1400" dirty="0" smtClean="0"/>
              <a:t>Technically, "sex“, “sexuality” and "gender" are different  !!!</a:t>
            </a:r>
          </a:p>
          <a:p>
            <a:pPr marL="533400" lvl="1" indent="-92075" algn="just">
              <a:buFont typeface="Arial" pitchFamily="34" charset="0"/>
              <a:buChar char="•"/>
            </a:pPr>
            <a:r>
              <a:rPr lang="en-GB" sz="1400" dirty="0" smtClean="0"/>
              <a:t>“Sex“ </a:t>
            </a:r>
            <a:r>
              <a:rPr lang="en-GB" sz="1400" kern="1200" dirty="0" smtClean="0"/>
              <a:t>refers to the biological status of male or female. It includes physical attributes such as chromosomes, gonads, reproductive organs and genitalia.</a:t>
            </a:r>
          </a:p>
          <a:p>
            <a:pPr marL="533400" lvl="1" indent="-92075" algn="just">
              <a:buFont typeface="Arial" pitchFamily="34" charset="0"/>
              <a:buChar char="•"/>
            </a:pPr>
            <a:r>
              <a:rPr lang="en-GB" sz="1400" kern="1200" dirty="0" smtClean="0"/>
              <a:t>“Gender” refers to how people feel about themselves and their emotional identity. </a:t>
            </a:r>
            <a:endParaRPr lang="en-GB" sz="1400" dirty="0" smtClean="0"/>
          </a:p>
          <a:p>
            <a:pPr marL="534988" indent="-90488" algn="just">
              <a:buFont typeface="Arial" pitchFamily="34" charset="0"/>
              <a:buChar char="•"/>
            </a:pPr>
            <a:r>
              <a:rPr lang="en-GB" sz="1400" kern="1200" dirty="0" smtClean="0"/>
              <a:t>“Sexuality” refers to a persons emotional and physical reaction to other sexes and genders.</a:t>
            </a:r>
            <a:endParaRPr lang="en-GB" sz="1400" dirty="0"/>
          </a:p>
        </p:txBody>
      </p:sp>
      <p:sp>
        <p:nvSpPr>
          <p:cNvPr id="20" name="Text Placeholder 19"/>
          <p:cNvSpPr>
            <a:spLocks noGrp="1"/>
          </p:cNvSpPr>
          <p:nvPr>
            <p:ph type="body" sz="quarter" idx="16"/>
          </p:nvPr>
        </p:nvSpPr>
        <p:spPr>
          <a:solidFill>
            <a:schemeClr val="accent1"/>
          </a:solidFill>
        </p:spPr>
        <p:txBody>
          <a:bodyPr>
            <a:normAutofit/>
          </a:bodyPr>
          <a:lstStyle/>
          <a:p>
            <a:pPr marL="0" indent="0">
              <a:buNone/>
            </a:pPr>
            <a:r>
              <a:rPr lang="en-GB" sz="2000" smtClean="0"/>
              <a:t>As many as there are People !!!</a:t>
            </a:r>
            <a:endParaRPr lang="en-GB" sz="2000" dirty="0"/>
          </a:p>
        </p:txBody>
      </p:sp>
      <p:sp>
        <p:nvSpPr>
          <p:cNvPr id="23" name="Content Placeholder 22"/>
          <p:cNvSpPr>
            <a:spLocks noGrp="1"/>
          </p:cNvSpPr>
          <p:nvPr>
            <p:ph sz="quarter" idx="17"/>
          </p:nvPr>
        </p:nvSpPr>
        <p:spPr>
          <a:xfrm>
            <a:off x="4798218" y="3547872"/>
            <a:ext cx="4295902" cy="2706624"/>
          </a:xfrm>
        </p:spPr>
        <p:txBody>
          <a:bodyPr>
            <a:normAutofit fontScale="92500" lnSpcReduction="20000"/>
          </a:bodyPr>
          <a:lstStyle/>
          <a:p>
            <a:r>
              <a:rPr lang="en-GB" sz="1400" smtClean="0"/>
              <a:t>“ We are all born female.................”</a:t>
            </a:r>
          </a:p>
          <a:p>
            <a:pPr algn="just"/>
            <a:r>
              <a:rPr lang="en-GB" sz="1400" smtClean="0"/>
              <a:t>Embryos are not female at conception !!! The egg receives one sex chromosome from the mother, and since the mother has two X chromosomes, the egg will get one of these X chromosomes. At that point, it is neither male nor female, just an unfertilized egg. When a sperm joins with the egg, it will donate one sex chromosome -- either an X or a Y chromosome. The newly conceived embryo will be a girl if the father's sperm cell donates an X, (the embryo will be XX), and it will be a male if the sperm donates a Y (the embryo will be XY).  It's the luck of the draw whether the sperm that fertilizes the egg has an X or Y chromosome in it from the father. </a:t>
            </a:r>
            <a:endParaRPr lang="en-GB" sz="1400" dirty="0"/>
          </a:p>
        </p:txBody>
      </p:sp>
      <p:sp>
        <p:nvSpPr>
          <p:cNvPr id="22" name="Text Placeholder 21"/>
          <p:cNvSpPr>
            <a:spLocks noGrp="1"/>
          </p:cNvSpPr>
          <p:nvPr>
            <p:ph type="body" sz="quarter" idx="20"/>
          </p:nvPr>
        </p:nvSpPr>
        <p:spPr>
          <a:solidFill>
            <a:schemeClr val="accent1"/>
          </a:solidFill>
        </p:spPr>
        <p:txBody>
          <a:bodyPr/>
          <a:lstStyle/>
          <a:p>
            <a:pPr marL="0" indent="0">
              <a:buNone/>
            </a:pPr>
            <a:r>
              <a:rPr lang="en-GB" sz="2000" smtClean="0"/>
              <a:t>A common myth</a:t>
            </a:r>
            <a:endParaRPr lang="en-GB" sz="2000" dirty="0" smtClean="0"/>
          </a:p>
        </p:txBody>
      </p:sp>
      <p:grpSp>
        <p:nvGrpSpPr>
          <p:cNvPr id="3" name="Group 25"/>
          <p:cNvGrpSpPr/>
          <p:nvPr/>
        </p:nvGrpSpPr>
        <p:grpSpPr>
          <a:xfrm>
            <a:off x="619095" y="1235972"/>
            <a:ext cx="928694" cy="1143008"/>
            <a:chOff x="2300278" y="1857364"/>
            <a:chExt cx="914400" cy="1500198"/>
          </a:xfrm>
          <a:solidFill>
            <a:srgbClr val="7030A0"/>
          </a:solidFill>
          <a:effectLst>
            <a:outerShdw blurRad="50800" dist="38100" dir="5400000" sx="107000" sy="107000" algn="t" rotWithShape="0">
              <a:prstClr val="black">
                <a:alpha val="40000"/>
              </a:prstClr>
            </a:outerShdw>
          </a:effectLst>
          <a:scene3d>
            <a:camera prst="isometricBottomDown">
              <a:rot lat="2123776" lon="18883146" rev="19190252"/>
            </a:camera>
            <a:lightRig rig="threePt" dir="t"/>
          </a:scene3d>
        </p:grpSpPr>
        <p:sp>
          <p:nvSpPr>
            <p:cNvPr id="27" name="Donut 26"/>
            <p:cNvSpPr/>
            <p:nvPr/>
          </p:nvSpPr>
          <p:spPr>
            <a:xfrm>
              <a:off x="2300278" y="1857364"/>
              <a:ext cx="914400" cy="914400"/>
            </a:xfrm>
            <a:prstGeom prst="donut">
              <a:avLst>
                <a:gd name="adj" fmla="val 10427"/>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8" name="Rectangle 27"/>
            <p:cNvSpPr/>
            <p:nvPr/>
          </p:nvSpPr>
          <p:spPr>
            <a:xfrm>
              <a:off x="2692800" y="2714620"/>
              <a:ext cx="142876" cy="642942"/>
            </a:xfrm>
            <a:prstGeom prst="rect">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p:cNvSpPr/>
            <p:nvPr/>
          </p:nvSpPr>
          <p:spPr>
            <a:xfrm rot="5400000">
              <a:off x="2700000" y="2750339"/>
              <a:ext cx="142876" cy="642942"/>
            </a:xfrm>
            <a:prstGeom prst="rect">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 name="Group 30"/>
          <p:cNvGrpSpPr/>
          <p:nvPr/>
        </p:nvGrpSpPr>
        <p:grpSpPr>
          <a:xfrm>
            <a:off x="7506909" y="1142984"/>
            <a:ext cx="1393041" cy="1000132"/>
            <a:chOff x="2300278" y="1428736"/>
            <a:chExt cx="1271590" cy="1343028"/>
          </a:xfrm>
          <a:solidFill>
            <a:srgbClr val="7030A0"/>
          </a:solidFill>
          <a:effectLst>
            <a:outerShdw blurRad="50800" dist="38100" dir="5400000" sx="107000" sy="107000" algn="t" rotWithShape="0">
              <a:prstClr val="black">
                <a:alpha val="40000"/>
              </a:prstClr>
            </a:outerShdw>
          </a:effectLst>
          <a:scene3d>
            <a:camera prst="isometricBottomDown">
              <a:rot lat="2123776" lon="18883146" rev="19190252"/>
            </a:camera>
            <a:lightRig rig="threePt" dir="t"/>
          </a:scene3d>
        </p:grpSpPr>
        <p:sp>
          <p:nvSpPr>
            <p:cNvPr id="32" name="Donut 31"/>
            <p:cNvSpPr/>
            <p:nvPr/>
          </p:nvSpPr>
          <p:spPr>
            <a:xfrm>
              <a:off x="2300278" y="1857364"/>
              <a:ext cx="914400" cy="914400"/>
            </a:xfrm>
            <a:prstGeom prst="donut">
              <a:avLst>
                <a:gd name="adj" fmla="val 10427"/>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3" name="Half Frame 32"/>
            <p:cNvSpPr/>
            <p:nvPr/>
          </p:nvSpPr>
          <p:spPr>
            <a:xfrm flipH="1">
              <a:off x="3071802" y="1428736"/>
              <a:ext cx="500066" cy="428628"/>
            </a:xfrm>
            <a:prstGeom prst="halfFrame">
              <a:avLst>
                <a:gd name="adj1" fmla="val 23174"/>
                <a:gd name="adj2" fmla="val 23174"/>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4" name="Rectangle 33"/>
            <p:cNvSpPr/>
            <p:nvPr/>
          </p:nvSpPr>
          <p:spPr>
            <a:xfrm rot="2541486" flipH="1">
              <a:off x="3180254" y="1447559"/>
              <a:ext cx="119548" cy="641863"/>
            </a:xfrm>
            <a:prstGeom prst="rect">
              <a:avLst/>
            </a:prstGeom>
            <a:grp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TextBox 42"/>
          <p:cNvSpPr txBox="1"/>
          <p:nvPr/>
        </p:nvSpPr>
        <p:spPr>
          <a:xfrm>
            <a:off x="572799" y="2686282"/>
            <a:ext cx="964110" cy="369332"/>
          </a:xfrm>
          <a:prstGeom prst="rect">
            <a:avLst/>
          </a:prstGeom>
          <a:noFill/>
        </p:spPr>
        <p:txBody>
          <a:bodyPr wrap="none" rtlCol="0">
            <a:spAutoFit/>
          </a:bodyPr>
          <a:lstStyle/>
          <a:p>
            <a:r>
              <a:rPr lang="en-GB" b="1" dirty="0" smtClean="0">
                <a:solidFill>
                  <a:srgbClr val="7030A0"/>
                </a:solidFill>
              </a:rPr>
              <a:t>Female</a:t>
            </a:r>
            <a:endParaRPr lang="en-GB" b="1" dirty="0">
              <a:solidFill>
                <a:srgbClr val="7030A0"/>
              </a:solidFill>
            </a:endParaRPr>
          </a:p>
        </p:txBody>
      </p:sp>
      <p:sp>
        <p:nvSpPr>
          <p:cNvPr id="44" name="TextBox 43"/>
          <p:cNvSpPr txBox="1"/>
          <p:nvPr/>
        </p:nvSpPr>
        <p:spPr>
          <a:xfrm>
            <a:off x="7862408" y="2701780"/>
            <a:ext cx="679994" cy="369332"/>
          </a:xfrm>
          <a:prstGeom prst="rect">
            <a:avLst/>
          </a:prstGeom>
          <a:noFill/>
        </p:spPr>
        <p:txBody>
          <a:bodyPr wrap="none" rtlCol="0">
            <a:spAutoFit/>
          </a:bodyPr>
          <a:lstStyle/>
          <a:p>
            <a:r>
              <a:rPr lang="en-GB" b="1" dirty="0" smtClean="0">
                <a:solidFill>
                  <a:srgbClr val="7030A0"/>
                </a:solidFill>
              </a:rPr>
              <a:t>Male</a:t>
            </a:r>
            <a:endParaRPr lang="en-GB" b="1" dirty="0">
              <a:solidFill>
                <a:srgbClr val="7030A0"/>
              </a:solidFill>
            </a:endParaRPr>
          </a:p>
        </p:txBody>
      </p:sp>
      <p:sp>
        <p:nvSpPr>
          <p:cNvPr id="9" name="Title 8"/>
          <p:cNvSpPr>
            <a:spLocks noGrp="1"/>
          </p:cNvSpPr>
          <p:nvPr>
            <p:ph type="title"/>
          </p:nvPr>
        </p:nvSpPr>
        <p:spPr>
          <a:xfrm>
            <a:off x="550335" y="609604"/>
            <a:ext cx="8934628" cy="664029"/>
          </a:xfrm>
        </p:spPr>
        <p:txBody>
          <a:bodyPr>
            <a:normAutofit/>
          </a:bodyPr>
          <a:lstStyle/>
          <a:p>
            <a:r>
              <a:rPr lang="en-GB" smtClean="0"/>
              <a:t>How many genders               are </a:t>
            </a:r>
            <a:r>
              <a:rPr lang="en-GB" smtClean="0">
                <a:solidFill>
                  <a:schemeClr val="accent2"/>
                </a:solidFill>
              </a:rPr>
              <a:t>there ?</a:t>
            </a:r>
            <a:endParaRPr lang="en-GB" dirty="0">
              <a:solidFill>
                <a:schemeClr val="accent2"/>
              </a:solidFill>
            </a:endParaRPr>
          </a:p>
        </p:txBody>
      </p:sp>
      <p:sp>
        <p:nvSpPr>
          <p:cNvPr id="7" name="TextBox 6"/>
          <p:cNvSpPr txBox="1"/>
          <p:nvPr/>
        </p:nvSpPr>
        <p:spPr>
          <a:xfrm>
            <a:off x="4308529" y="604427"/>
            <a:ext cx="2169763" cy="646331"/>
          </a:xfrm>
          <a:prstGeom prst="rect">
            <a:avLst/>
          </a:prstGeom>
          <a:solidFill>
            <a:schemeClr val="bg1"/>
          </a:solidFill>
        </p:spPr>
        <p:txBody>
          <a:bodyPr vert="horz" lIns="91440" tIns="45720" rIns="91440" bIns="45720" rtlCol="0" anchor="t">
            <a:normAutofit/>
          </a:bodyPr>
          <a:lstStyle>
            <a:lvl1pPr>
              <a:spcBef>
                <a:spcPct val="0"/>
              </a:spcBef>
              <a:buNone/>
              <a:defRPr sz="3600">
                <a:solidFill>
                  <a:schemeClr val="accent1"/>
                </a:solidFill>
                <a:latin typeface="+mj-lt"/>
                <a:ea typeface="+mj-ea"/>
                <a:cs typeface="+mj-c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r>
              <a:rPr lang="en-GB" i="1" dirty="0" smtClean="0"/>
              <a:t>identities</a:t>
            </a:r>
            <a:endParaRPr lang="en-GB" i="1" dirty="0"/>
          </a:p>
        </p:txBody>
      </p:sp>
      <p:sp>
        <p:nvSpPr>
          <p:cNvPr id="39" name="TextBox 38"/>
          <p:cNvSpPr txBox="1"/>
          <p:nvPr/>
        </p:nvSpPr>
        <p:spPr>
          <a:xfrm>
            <a:off x="2553963" y="2683702"/>
            <a:ext cx="4176208" cy="369332"/>
          </a:xfrm>
          <a:prstGeom prst="rect">
            <a:avLst/>
          </a:prstGeom>
          <a:noFill/>
        </p:spPr>
        <p:txBody>
          <a:bodyPr wrap="none" rtlCol="0">
            <a:spAutoFit/>
          </a:bodyPr>
          <a:lstStyle/>
          <a:p>
            <a:r>
              <a:rPr lang="en-GB" b="1" dirty="0" smtClean="0">
                <a:solidFill>
                  <a:srgbClr val="7030A0"/>
                </a:solidFill>
              </a:rPr>
              <a:t>Gender Variant people (Transgender)</a:t>
            </a:r>
            <a:endParaRPr lang="en-GB" b="1" dirty="0">
              <a:solidFill>
                <a:srgbClr val="7030A0"/>
              </a:solidFill>
            </a:endParaRPr>
          </a:p>
        </p:txBody>
      </p:sp>
      <p:cxnSp>
        <p:nvCxnSpPr>
          <p:cNvPr id="10" name="Straight Arrow Connector 9"/>
          <p:cNvCxnSpPr/>
          <p:nvPr/>
        </p:nvCxnSpPr>
        <p:spPr>
          <a:xfrm>
            <a:off x="2805193" y="1462177"/>
            <a:ext cx="4386021" cy="0"/>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1841083" y="1269461"/>
            <a:ext cx="928459" cy="369332"/>
          </a:xfrm>
          <a:prstGeom prst="rect">
            <a:avLst/>
          </a:prstGeom>
          <a:noFill/>
        </p:spPr>
        <p:txBody>
          <a:bodyPr wrap="none" rtlCol="0">
            <a:spAutoFit/>
          </a:bodyPr>
          <a:lstStyle/>
          <a:p>
            <a:r>
              <a:rPr lang="en-GB" b="1" i="1" dirty="0" smtClean="0">
                <a:solidFill>
                  <a:srgbClr val="7030A0"/>
                </a:solidFill>
              </a:rPr>
              <a:t>“FTM”</a:t>
            </a:r>
            <a:endParaRPr lang="en-GB" b="1" i="1" dirty="0">
              <a:solidFill>
                <a:srgbClr val="7030A0"/>
              </a:solidFill>
            </a:endParaRPr>
          </a:p>
        </p:txBody>
      </p:sp>
      <p:cxnSp>
        <p:nvCxnSpPr>
          <p:cNvPr id="48" name="Straight Arrow Connector 47"/>
          <p:cNvCxnSpPr/>
          <p:nvPr/>
        </p:nvCxnSpPr>
        <p:spPr>
          <a:xfrm flipH="1">
            <a:off x="1996717" y="1754059"/>
            <a:ext cx="4386021" cy="0"/>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flipH="1">
            <a:off x="6534397" y="1545845"/>
            <a:ext cx="928459" cy="369332"/>
          </a:xfrm>
          <a:prstGeom prst="rect">
            <a:avLst/>
          </a:prstGeom>
          <a:noFill/>
        </p:spPr>
        <p:txBody>
          <a:bodyPr wrap="none" rtlCol="0">
            <a:spAutoFit/>
          </a:bodyPr>
          <a:lstStyle/>
          <a:p>
            <a:r>
              <a:rPr lang="en-GB" b="1" i="1" dirty="0" smtClean="0">
                <a:solidFill>
                  <a:srgbClr val="7030A0"/>
                </a:solidFill>
              </a:rPr>
              <a:t>“MTF”</a:t>
            </a:r>
            <a:endParaRPr lang="en-GB" b="1" i="1" dirty="0">
              <a:solidFill>
                <a:srgbClr val="7030A0"/>
              </a:solidFill>
            </a:endParaRPr>
          </a:p>
        </p:txBody>
      </p:sp>
      <p:cxnSp>
        <p:nvCxnSpPr>
          <p:cNvPr id="50" name="Straight Arrow Connector 49"/>
          <p:cNvCxnSpPr/>
          <p:nvPr/>
        </p:nvCxnSpPr>
        <p:spPr>
          <a:xfrm flipH="1">
            <a:off x="1978640" y="2061439"/>
            <a:ext cx="1492980" cy="0"/>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5534036" y="2058859"/>
            <a:ext cx="1701026" cy="12608"/>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sp>
        <p:nvSpPr>
          <p:cNvPr id="52" name="TextBox 51"/>
          <p:cNvSpPr txBox="1"/>
          <p:nvPr/>
        </p:nvSpPr>
        <p:spPr>
          <a:xfrm>
            <a:off x="3620773" y="1886801"/>
            <a:ext cx="1742785" cy="369332"/>
          </a:xfrm>
          <a:prstGeom prst="rect">
            <a:avLst/>
          </a:prstGeom>
          <a:noFill/>
        </p:spPr>
        <p:txBody>
          <a:bodyPr wrap="none" rtlCol="0">
            <a:spAutoFit/>
          </a:bodyPr>
          <a:lstStyle/>
          <a:p>
            <a:r>
              <a:rPr lang="en-GB" b="1" i="1" dirty="0" smtClean="0">
                <a:solidFill>
                  <a:srgbClr val="7030A0"/>
                </a:solidFill>
              </a:rPr>
              <a:t>“bi gendered”</a:t>
            </a:r>
            <a:endParaRPr lang="en-GB" b="1" i="1" dirty="0">
              <a:solidFill>
                <a:srgbClr val="7030A0"/>
              </a:solidFill>
            </a:endParaRPr>
          </a:p>
        </p:txBody>
      </p:sp>
      <p:cxnSp>
        <p:nvCxnSpPr>
          <p:cNvPr id="56" name="Straight Arrow Connector 55"/>
          <p:cNvCxnSpPr/>
          <p:nvPr/>
        </p:nvCxnSpPr>
        <p:spPr>
          <a:xfrm>
            <a:off x="1991558" y="2368819"/>
            <a:ext cx="1492980" cy="0"/>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7" name="Straight Arrow Connector 56"/>
          <p:cNvCxnSpPr/>
          <p:nvPr/>
        </p:nvCxnSpPr>
        <p:spPr>
          <a:xfrm flipH="1" flipV="1">
            <a:off x="5546954" y="2366239"/>
            <a:ext cx="1701026" cy="12608"/>
          </a:xfrm>
          <a:prstGeom prst="straightConnector1">
            <a:avLst/>
          </a:prstGeom>
          <a:ln w="41275">
            <a:solidFill>
              <a:srgbClr val="7030A0"/>
            </a:solidFill>
            <a:tailEnd type="triangle" w="lg" len="lg"/>
          </a:ln>
        </p:spPr>
        <p:style>
          <a:lnRef idx="1">
            <a:schemeClr val="accent1"/>
          </a:lnRef>
          <a:fillRef idx="0">
            <a:schemeClr val="accent1"/>
          </a:fillRef>
          <a:effectRef idx="0">
            <a:schemeClr val="accent1"/>
          </a:effectRef>
          <a:fontRef idx="minor">
            <a:schemeClr val="tx1"/>
          </a:fontRef>
        </p:style>
      </p:cxnSp>
      <p:sp>
        <p:nvSpPr>
          <p:cNvPr id="58" name="TextBox 57"/>
          <p:cNvSpPr txBox="1"/>
          <p:nvPr/>
        </p:nvSpPr>
        <p:spPr>
          <a:xfrm>
            <a:off x="3633691" y="2194181"/>
            <a:ext cx="1922321" cy="369332"/>
          </a:xfrm>
          <a:prstGeom prst="rect">
            <a:avLst/>
          </a:prstGeom>
          <a:noFill/>
        </p:spPr>
        <p:txBody>
          <a:bodyPr wrap="none" rtlCol="0">
            <a:spAutoFit/>
          </a:bodyPr>
          <a:lstStyle/>
          <a:p>
            <a:r>
              <a:rPr lang="en-GB" b="1" i="1" dirty="0" smtClean="0">
                <a:solidFill>
                  <a:srgbClr val="7030A0"/>
                </a:solidFill>
              </a:rPr>
              <a:t>“non gendered”</a:t>
            </a:r>
            <a:endParaRPr lang="en-GB" b="1" i="1" dirty="0">
              <a:solidFill>
                <a:srgbClr val="7030A0"/>
              </a:solidFill>
            </a:endParaRPr>
          </a:p>
        </p:txBody>
      </p:sp>
    </p:spTree>
    <p:custDataLst>
      <p:tags r:id="rId1"/>
    </p:custDataLst>
    <p:extLst>
      <p:ext uri="{BB962C8B-B14F-4D97-AF65-F5344CB8AC3E}">
        <p14:creationId xmlns:p14="http://schemas.microsoft.com/office/powerpoint/2010/main" val="4243198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5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
                                        </p:tgtEl>
                                        <p:attrNameLst>
                                          <p:attrName>style.visibility</p:attrName>
                                        </p:attrNameLst>
                                      </p:cBhvr>
                                      <p:to>
                                        <p:strVal val="visible"/>
                                      </p:to>
                                    </p:set>
                                    <p:animEffect transition="in" filter="fade">
                                      <p:cBhvr>
                                        <p:cTn id="22" dur="500"/>
                                        <p:tgtEl>
                                          <p:spTgt spid="4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6"/>
                                        </p:tgtEl>
                                        <p:attrNameLst>
                                          <p:attrName>style.visibility</p:attrName>
                                        </p:attrNameLst>
                                      </p:cBhvr>
                                      <p:to>
                                        <p:strVal val="visible"/>
                                      </p:to>
                                    </p:set>
                                    <p:animEffect transition="in" filter="fade">
                                      <p:cBhvr>
                                        <p:cTn id="37" dur="500"/>
                                        <p:tgtEl>
                                          <p:spTgt spid="5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8"/>
                                        </p:tgtEl>
                                        <p:attrNameLst>
                                          <p:attrName>style.visibility</p:attrName>
                                        </p:attrNameLst>
                                      </p:cBhvr>
                                      <p:to>
                                        <p:strVal val="visible"/>
                                      </p:to>
                                    </p:set>
                                    <p:animEffect transition="in" filter="fade">
                                      <p:cBhvr>
                                        <p:cTn id="42" dur="500"/>
                                        <p:tgtEl>
                                          <p:spTgt spid="5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7"/>
                                        </p:tgtEl>
                                        <p:attrNameLst>
                                          <p:attrName>style.visibility</p:attrName>
                                        </p:attrNameLst>
                                      </p:cBhvr>
                                      <p:to>
                                        <p:strVal val="visible"/>
                                      </p:to>
                                    </p:set>
                                    <p:animEffect transition="in" filter="fade">
                                      <p:cBhvr>
                                        <p:cTn id="47" dur="500"/>
                                        <p:tgtEl>
                                          <p:spTgt spid="5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1"/>
                                        </p:tgtEl>
                                        <p:attrNameLst>
                                          <p:attrName>style.visibility</p:attrName>
                                        </p:attrNameLst>
                                      </p:cBhvr>
                                      <p:to>
                                        <p:strVal val="visible"/>
                                      </p:to>
                                    </p:set>
                                    <p:animEffect transition="in" filter="fade">
                                      <p:cBhvr>
                                        <p:cTn id="52" dur="500"/>
                                        <p:tgtEl>
                                          <p:spTgt spid="5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2"/>
                                        </p:tgtEl>
                                        <p:attrNameLst>
                                          <p:attrName>style.visibility</p:attrName>
                                        </p:attrNameLst>
                                      </p:cBhvr>
                                      <p:to>
                                        <p:strVal val="visible"/>
                                      </p:to>
                                    </p:set>
                                    <p:animEffect transition="in" filter="fade">
                                      <p:cBhvr>
                                        <p:cTn id="57" dur="500"/>
                                        <p:tgtEl>
                                          <p:spTgt spid="5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50"/>
                                        </p:tgtEl>
                                        <p:attrNameLst>
                                          <p:attrName>style.visibility</p:attrName>
                                        </p:attrNameLst>
                                      </p:cBhvr>
                                      <p:to>
                                        <p:strVal val="visible"/>
                                      </p:to>
                                    </p:set>
                                    <p:animEffect transition="in" filter="fade">
                                      <p:cBhvr>
                                        <p:cTn id="62" dur="500"/>
                                        <p:tgtEl>
                                          <p:spTgt spid="50"/>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8"/>
                                        </p:tgtEl>
                                        <p:attrNameLst>
                                          <p:attrName>style.visibility</p:attrName>
                                        </p:attrNameLst>
                                      </p:cBhvr>
                                      <p:to>
                                        <p:strVal val="visible"/>
                                      </p:to>
                                    </p:set>
                                    <p:animEffect transition="in" filter="fade">
                                      <p:cBhvr>
                                        <p:cTn id="67" dur="500"/>
                                        <p:tgtEl>
                                          <p:spTgt spid="4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49"/>
                                        </p:tgtEl>
                                        <p:attrNameLst>
                                          <p:attrName>style.visibility</p:attrName>
                                        </p:attrNameLst>
                                      </p:cBhvr>
                                      <p:to>
                                        <p:strVal val="visible"/>
                                      </p:to>
                                    </p:set>
                                    <p:animEffect transition="in" filter="fade">
                                      <p:cBhvr>
                                        <p:cTn id="72" dur="500"/>
                                        <p:tgtEl>
                                          <p:spTgt spid="49"/>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fade">
                                      <p:cBhvr>
                                        <p:cTn id="77" dur="500"/>
                                        <p:tgtEl>
                                          <p:spTgt spid="10"/>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7"/>
                                        </p:tgtEl>
                                        <p:attrNameLst>
                                          <p:attrName>style.visibility</p:attrName>
                                        </p:attrNameLst>
                                      </p:cBhvr>
                                      <p:to>
                                        <p:strVal val="visible"/>
                                      </p:to>
                                    </p:set>
                                    <p:animEffect transition="in" filter="fade">
                                      <p:cBhvr>
                                        <p:cTn id="82" dur="500"/>
                                        <p:tgtEl>
                                          <p:spTgt spid="47"/>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0">
                                            <p:bg/>
                                          </p:spTgt>
                                        </p:tgtEl>
                                        <p:attrNameLst>
                                          <p:attrName>style.visibility</p:attrName>
                                        </p:attrNameLst>
                                      </p:cBhvr>
                                      <p:to>
                                        <p:strVal val="visible"/>
                                      </p:to>
                                    </p:set>
                                    <p:animEffect transition="in" filter="fade">
                                      <p:cBhvr>
                                        <p:cTn id="87" dur="2000"/>
                                        <p:tgtEl>
                                          <p:spTgt spid="20">
                                            <p:bg/>
                                          </p:spTgt>
                                        </p:tgtEl>
                                      </p:cBhvr>
                                    </p:animEffect>
                                  </p:childTnLst>
                                </p:cTn>
                              </p:par>
                            </p:childTnLst>
                          </p:cTn>
                        </p:par>
                        <p:par>
                          <p:cTn id="88" fill="hold">
                            <p:stCondLst>
                              <p:cond delay="2000"/>
                            </p:stCondLst>
                            <p:childTnLst>
                              <p:par>
                                <p:cTn id="89" presetID="10" presetClass="entr" presetSubtype="0" fill="hold" grpId="0" nodeType="afterEffect">
                                  <p:stCondLst>
                                    <p:cond delay="300"/>
                                  </p:stCondLst>
                                  <p:childTnLst>
                                    <p:set>
                                      <p:cBhvr>
                                        <p:cTn id="90" dur="1" fill="hold">
                                          <p:stCondLst>
                                            <p:cond delay="0"/>
                                          </p:stCondLst>
                                        </p:cTn>
                                        <p:tgtEl>
                                          <p:spTgt spid="20">
                                            <p:txEl>
                                              <p:pRg st="0" end="0"/>
                                            </p:txEl>
                                          </p:spTgt>
                                        </p:tgtEl>
                                        <p:attrNameLst>
                                          <p:attrName>style.visibility</p:attrName>
                                        </p:attrNameLst>
                                      </p:cBhvr>
                                      <p:to>
                                        <p:strVal val="visible"/>
                                      </p:to>
                                    </p:set>
                                    <p:animEffect transition="in" filter="fade">
                                      <p:cBhvr>
                                        <p:cTn id="91" dur="1000"/>
                                        <p:tgtEl>
                                          <p:spTgt spid="20">
                                            <p:txEl>
                                              <p:pRg st="0" end="0"/>
                                            </p:txEl>
                                          </p:spTgt>
                                        </p:tgtEl>
                                      </p:cBhvr>
                                    </p:animEffect>
                                  </p:childTnLst>
                                </p:cTn>
                              </p:par>
                            </p:childTnLst>
                          </p:cTn>
                        </p:par>
                        <p:par>
                          <p:cTn id="92" fill="hold">
                            <p:stCondLst>
                              <p:cond delay="3300"/>
                            </p:stCondLst>
                            <p:childTnLst>
                              <p:par>
                                <p:cTn id="93" presetID="10" presetClass="entr" presetSubtype="0" fill="hold" grpId="0" nodeType="afterEffect">
                                  <p:stCondLst>
                                    <p:cond delay="0"/>
                                  </p:stCondLst>
                                  <p:childTnLst>
                                    <p:set>
                                      <p:cBhvr>
                                        <p:cTn id="94" dur="1" fill="hold">
                                          <p:stCondLst>
                                            <p:cond delay="0"/>
                                          </p:stCondLst>
                                        </p:cTn>
                                        <p:tgtEl>
                                          <p:spTgt spid="21">
                                            <p:txEl>
                                              <p:pRg st="0" end="0"/>
                                            </p:txEl>
                                          </p:spTgt>
                                        </p:tgtEl>
                                        <p:attrNameLst>
                                          <p:attrName>style.visibility</p:attrName>
                                        </p:attrNameLst>
                                      </p:cBhvr>
                                      <p:to>
                                        <p:strVal val="visible"/>
                                      </p:to>
                                    </p:set>
                                    <p:animEffect transition="in" filter="fade">
                                      <p:cBhvr>
                                        <p:cTn id="95" dur="2000"/>
                                        <p:tgtEl>
                                          <p:spTgt spid="21">
                                            <p:txEl>
                                              <p:pRg st="0" end="0"/>
                                            </p:txEl>
                                          </p:spTgt>
                                        </p:tgtEl>
                                      </p:cBhvr>
                                    </p:animEffect>
                                  </p:childTnLst>
                                </p:cTn>
                              </p:par>
                            </p:childTnLst>
                          </p:cTn>
                        </p:par>
                        <p:par>
                          <p:cTn id="96" fill="hold">
                            <p:stCondLst>
                              <p:cond delay="5300"/>
                            </p:stCondLst>
                            <p:childTnLst>
                              <p:par>
                                <p:cTn id="97" presetID="10" presetClass="entr" presetSubtype="0" fill="hold" grpId="0" nodeType="afterEffect">
                                  <p:stCondLst>
                                    <p:cond delay="0"/>
                                  </p:stCondLst>
                                  <p:childTnLst>
                                    <p:set>
                                      <p:cBhvr>
                                        <p:cTn id="98" dur="1" fill="hold">
                                          <p:stCondLst>
                                            <p:cond delay="0"/>
                                          </p:stCondLst>
                                        </p:cTn>
                                        <p:tgtEl>
                                          <p:spTgt spid="21">
                                            <p:txEl>
                                              <p:pRg st="1" end="1"/>
                                            </p:txEl>
                                          </p:spTgt>
                                        </p:tgtEl>
                                        <p:attrNameLst>
                                          <p:attrName>style.visibility</p:attrName>
                                        </p:attrNameLst>
                                      </p:cBhvr>
                                      <p:to>
                                        <p:strVal val="visible"/>
                                      </p:to>
                                    </p:set>
                                    <p:animEffect transition="in" filter="fade">
                                      <p:cBhvr>
                                        <p:cTn id="99" dur="2000"/>
                                        <p:tgtEl>
                                          <p:spTgt spid="21">
                                            <p:txEl>
                                              <p:pRg st="1" end="1"/>
                                            </p:txEl>
                                          </p:spTgt>
                                        </p:tgtEl>
                                      </p:cBhvr>
                                    </p:animEffect>
                                  </p:childTnLst>
                                </p:cTn>
                              </p:par>
                            </p:childTnLst>
                          </p:cTn>
                        </p:par>
                        <p:par>
                          <p:cTn id="100" fill="hold">
                            <p:stCondLst>
                              <p:cond delay="7300"/>
                            </p:stCondLst>
                            <p:childTnLst>
                              <p:par>
                                <p:cTn id="101" presetID="10" presetClass="entr" presetSubtype="0" fill="hold" grpId="0" nodeType="afterEffect">
                                  <p:stCondLst>
                                    <p:cond delay="0"/>
                                  </p:stCondLst>
                                  <p:childTnLst>
                                    <p:set>
                                      <p:cBhvr>
                                        <p:cTn id="102" dur="1" fill="hold">
                                          <p:stCondLst>
                                            <p:cond delay="0"/>
                                          </p:stCondLst>
                                        </p:cTn>
                                        <p:tgtEl>
                                          <p:spTgt spid="21">
                                            <p:txEl>
                                              <p:pRg st="2" end="2"/>
                                            </p:txEl>
                                          </p:spTgt>
                                        </p:tgtEl>
                                        <p:attrNameLst>
                                          <p:attrName>style.visibility</p:attrName>
                                        </p:attrNameLst>
                                      </p:cBhvr>
                                      <p:to>
                                        <p:strVal val="visible"/>
                                      </p:to>
                                    </p:set>
                                    <p:animEffect transition="in" filter="fade">
                                      <p:cBhvr>
                                        <p:cTn id="103" dur="2000"/>
                                        <p:tgtEl>
                                          <p:spTgt spid="21">
                                            <p:txEl>
                                              <p:pRg st="2" end="2"/>
                                            </p:txEl>
                                          </p:spTgt>
                                        </p:tgtEl>
                                      </p:cBhvr>
                                    </p:animEffect>
                                  </p:childTnLst>
                                </p:cTn>
                              </p:par>
                            </p:childTnLst>
                          </p:cTn>
                        </p:par>
                        <p:par>
                          <p:cTn id="104" fill="hold">
                            <p:stCondLst>
                              <p:cond delay="9300"/>
                            </p:stCondLst>
                            <p:childTnLst>
                              <p:par>
                                <p:cTn id="105" presetID="10" presetClass="entr" presetSubtype="0" fill="hold" grpId="0" nodeType="afterEffect">
                                  <p:stCondLst>
                                    <p:cond delay="0"/>
                                  </p:stCondLst>
                                  <p:childTnLst>
                                    <p:set>
                                      <p:cBhvr>
                                        <p:cTn id="106" dur="1" fill="hold">
                                          <p:stCondLst>
                                            <p:cond delay="0"/>
                                          </p:stCondLst>
                                        </p:cTn>
                                        <p:tgtEl>
                                          <p:spTgt spid="21">
                                            <p:txEl>
                                              <p:pRg st="3" end="3"/>
                                            </p:txEl>
                                          </p:spTgt>
                                        </p:tgtEl>
                                        <p:attrNameLst>
                                          <p:attrName>style.visibility</p:attrName>
                                        </p:attrNameLst>
                                      </p:cBhvr>
                                      <p:to>
                                        <p:strVal val="visible"/>
                                      </p:to>
                                    </p:set>
                                    <p:animEffect transition="in" filter="fade">
                                      <p:cBhvr>
                                        <p:cTn id="107" dur="2000"/>
                                        <p:tgtEl>
                                          <p:spTgt spid="21">
                                            <p:txEl>
                                              <p:pRg st="3" end="3"/>
                                            </p:txEl>
                                          </p:spTgt>
                                        </p:tgtEl>
                                      </p:cBhvr>
                                    </p:animEffect>
                                  </p:childTnLst>
                                </p:cTn>
                              </p:par>
                            </p:childTnLst>
                          </p:cTn>
                        </p:par>
                        <p:par>
                          <p:cTn id="108" fill="hold">
                            <p:stCondLst>
                              <p:cond delay="11300"/>
                            </p:stCondLst>
                            <p:childTnLst>
                              <p:par>
                                <p:cTn id="109" presetID="10" presetClass="entr" presetSubtype="0" fill="hold" grpId="0" nodeType="afterEffect">
                                  <p:stCondLst>
                                    <p:cond delay="0"/>
                                  </p:stCondLst>
                                  <p:childTnLst>
                                    <p:set>
                                      <p:cBhvr>
                                        <p:cTn id="110" dur="1" fill="hold">
                                          <p:stCondLst>
                                            <p:cond delay="0"/>
                                          </p:stCondLst>
                                        </p:cTn>
                                        <p:tgtEl>
                                          <p:spTgt spid="22">
                                            <p:bg/>
                                          </p:spTgt>
                                        </p:tgtEl>
                                        <p:attrNameLst>
                                          <p:attrName>style.visibility</p:attrName>
                                        </p:attrNameLst>
                                      </p:cBhvr>
                                      <p:to>
                                        <p:strVal val="visible"/>
                                      </p:to>
                                    </p:set>
                                    <p:animEffect transition="in" filter="fade">
                                      <p:cBhvr>
                                        <p:cTn id="111" dur="2000"/>
                                        <p:tgtEl>
                                          <p:spTgt spid="22">
                                            <p:bg/>
                                          </p:spTgt>
                                        </p:tgtEl>
                                      </p:cBhvr>
                                    </p:animEffect>
                                  </p:childTnLst>
                                </p:cTn>
                              </p:par>
                            </p:childTnLst>
                          </p:cTn>
                        </p:par>
                        <p:par>
                          <p:cTn id="112" fill="hold">
                            <p:stCondLst>
                              <p:cond delay="13300"/>
                            </p:stCondLst>
                            <p:childTnLst>
                              <p:par>
                                <p:cTn id="113" presetID="10" presetClass="entr" presetSubtype="0" fill="hold" grpId="0" nodeType="afterEffect">
                                  <p:stCondLst>
                                    <p:cond delay="300"/>
                                  </p:stCondLst>
                                  <p:childTnLst>
                                    <p:set>
                                      <p:cBhvr>
                                        <p:cTn id="114" dur="1" fill="hold">
                                          <p:stCondLst>
                                            <p:cond delay="0"/>
                                          </p:stCondLst>
                                        </p:cTn>
                                        <p:tgtEl>
                                          <p:spTgt spid="22">
                                            <p:txEl>
                                              <p:pRg st="0" end="0"/>
                                            </p:txEl>
                                          </p:spTgt>
                                        </p:tgtEl>
                                        <p:attrNameLst>
                                          <p:attrName>style.visibility</p:attrName>
                                        </p:attrNameLst>
                                      </p:cBhvr>
                                      <p:to>
                                        <p:strVal val="visible"/>
                                      </p:to>
                                    </p:set>
                                    <p:animEffect transition="in" filter="fade">
                                      <p:cBhvr>
                                        <p:cTn id="115" dur="1000"/>
                                        <p:tgtEl>
                                          <p:spTgt spid="22">
                                            <p:txEl>
                                              <p:pRg st="0" end="0"/>
                                            </p:txEl>
                                          </p:spTgt>
                                        </p:tgtEl>
                                      </p:cBhvr>
                                    </p:animEffect>
                                  </p:childTnLst>
                                </p:cTn>
                              </p:par>
                            </p:childTnLst>
                          </p:cTn>
                        </p:par>
                        <p:par>
                          <p:cTn id="116" fill="hold">
                            <p:stCondLst>
                              <p:cond delay="14600"/>
                            </p:stCondLst>
                            <p:childTnLst>
                              <p:par>
                                <p:cTn id="117" presetID="10" presetClass="entr" presetSubtype="0" fill="hold" grpId="0" nodeType="afterEffect">
                                  <p:stCondLst>
                                    <p:cond delay="0"/>
                                  </p:stCondLst>
                                  <p:childTnLst>
                                    <p:set>
                                      <p:cBhvr>
                                        <p:cTn id="118" dur="1" fill="hold">
                                          <p:stCondLst>
                                            <p:cond delay="0"/>
                                          </p:stCondLst>
                                        </p:cTn>
                                        <p:tgtEl>
                                          <p:spTgt spid="23">
                                            <p:txEl>
                                              <p:pRg st="0" end="0"/>
                                            </p:txEl>
                                          </p:spTgt>
                                        </p:tgtEl>
                                        <p:attrNameLst>
                                          <p:attrName>style.visibility</p:attrName>
                                        </p:attrNameLst>
                                      </p:cBhvr>
                                      <p:to>
                                        <p:strVal val="visible"/>
                                      </p:to>
                                    </p:set>
                                    <p:animEffect transition="in" filter="fade">
                                      <p:cBhvr>
                                        <p:cTn id="119" dur="2000"/>
                                        <p:tgtEl>
                                          <p:spTgt spid="23">
                                            <p:txEl>
                                              <p:pRg st="0" end="0"/>
                                            </p:txEl>
                                          </p:spTgt>
                                        </p:tgtEl>
                                      </p:cBhvr>
                                    </p:animEffect>
                                  </p:childTnLst>
                                </p:cTn>
                              </p:par>
                            </p:childTnLst>
                          </p:cTn>
                        </p:par>
                        <p:par>
                          <p:cTn id="120" fill="hold">
                            <p:stCondLst>
                              <p:cond delay="16600"/>
                            </p:stCondLst>
                            <p:childTnLst>
                              <p:par>
                                <p:cTn id="121" presetID="10" presetClass="entr" presetSubtype="0" fill="hold" grpId="0" nodeType="afterEffect">
                                  <p:stCondLst>
                                    <p:cond delay="0"/>
                                  </p:stCondLst>
                                  <p:childTnLst>
                                    <p:set>
                                      <p:cBhvr>
                                        <p:cTn id="122" dur="1" fill="hold">
                                          <p:stCondLst>
                                            <p:cond delay="0"/>
                                          </p:stCondLst>
                                        </p:cTn>
                                        <p:tgtEl>
                                          <p:spTgt spid="23">
                                            <p:txEl>
                                              <p:pRg st="1" end="1"/>
                                            </p:txEl>
                                          </p:spTgt>
                                        </p:tgtEl>
                                        <p:attrNameLst>
                                          <p:attrName>style.visibility</p:attrName>
                                        </p:attrNameLst>
                                      </p:cBhvr>
                                      <p:to>
                                        <p:strVal val="visible"/>
                                      </p:to>
                                    </p:set>
                                    <p:animEffect transition="in" filter="fade">
                                      <p:cBhvr>
                                        <p:cTn id="123" dur="2000"/>
                                        <p:tgtEl>
                                          <p:spTgt spid="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0" grpId="0" build="p" animBg="1"/>
      <p:bldP spid="23" grpId="0" build="p"/>
      <p:bldP spid="22" grpId="0" build="p" animBg="1"/>
      <p:bldP spid="43" grpId="0"/>
      <p:bldP spid="44" grpId="0"/>
      <p:bldP spid="7" grpId="0" animBg="1"/>
      <p:bldP spid="39" grpId="0"/>
      <p:bldP spid="47" grpId="0"/>
      <p:bldP spid="49" grpId="0"/>
      <p:bldP spid="52" grpId="0"/>
      <p:bldP spid="5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The “gender variant” community</a:t>
            </a:r>
            <a:endParaRPr lang="en-GB" dirty="0"/>
          </a:p>
        </p:txBody>
      </p:sp>
      <p:sp>
        <p:nvSpPr>
          <p:cNvPr id="8" name="Footer Placeholder 7"/>
          <p:cNvSpPr>
            <a:spLocks noGrp="1"/>
          </p:cNvSpPr>
          <p:nvPr>
            <p:ph type="ftr" sz="quarter" idx="11"/>
          </p:nvPr>
        </p:nvSpPr>
        <p:spPr/>
        <p:txBody>
          <a:bodyPr/>
          <a:lstStyle/>
          <a:p>
            <a:r>
              <a:rPr lang="en-US" smtClean="0"/>
              <a:t>(C) Joanna Darrell 2015</a:t>
            </a:r>
            <a:endParaRPr lang="en-US" dirty="0"/>
          </a:p>
        </p:txBody>
      </p:sp>
      <p:graphicFrame>
        <p:nvGraphicFramePr>
          <p:cNvPr id="9" name="Content Placeholder 27"/>
          <p:cNvGraphicFramePr>
            <a:graphicFrameLocks/>
          </p:cNvGraphicFramePr>
          <p:nvPr>
            <p:extLst>
              <p:ext uri="{D42A27DB-BD31-4B8C-83A1-F6EECF244321}">
                <p14:modId xmlns:p14="http://schemas.microsoft.com/office/powerpoint/2010/main" val="1353300357"/>
              </p:ext>
            </p:extLst>
          </p:nvPr>
        </p:nvGraphicFramePr>
        <p:xfrm>
          <a:off x="285749" y="1513464"/>
          <a:ext cx="7766430" cy="2357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 Placeholder 22"/>
          <p:cNvSpPr txBox="1">
            <a:spLocks/>
          </p:cNvSpPr>
          <p:nvPr/>
        </p:nvSpPr>
        <p:spPr>
          <a:xfrm>
            <a:off x="285720" y="3980140"/>
            <a:ext cx="8077200" cy="403200"/>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A lot of boxes !!!	</a:t>
            </a:r>
            <a:endParaRPr lang="en-GB" dirty="0"/>
          </a:p>
        </p:txBody>
      </p:sp>
      <p:sp>
        <p:nvSpPr>
          <p:cNvPr id="11" name="Content Placeholder 23"/>
          <p:cNvSpPr txBox="1">
            <a:spLocks/>
          </p:cNvSpPr>
          <p:nvPr/>
        </p:nvSpPr>
        <p:spPr>
          <a:xfrm>
            <a:off x="285720" y="4370514"/>
            <a:ext cx="8077200" cy="1922432"/>
          </a:xfrm>
          <a:prstGeom prst="rect">
            <a:avLst/>
          </a:prstGeom>
        </p:spPr>
        <p:txBody>
          <a:bodyPr>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lgn="just">
              <a:buFont typeface="Arial" pitchFamily="34" charset="0"/>
              <a:buChar char="•"/>
            </a:pPr>
            <a:r>
              <a:rPr lang="en-GB" sz="1400" dirty="0" smtClean="0"/>
              <a:t>The above diagram is ONE representation of the “gender variant” community.  It is by no means the only one – or complete !!! (Remember there are as many gender identities  as there are people........)</a:t>
            </a:r>
          </a:p>
          <a:p>
            <a:pPr marL="92075" indent="-92075">
              <a:buFont typeface="Arial" pitchFamily="34" charset="0"/>
              <a:buChar char="•"/>
            </a:pPr>
            <a:r>
              <a:rPr lang="en-GB" sz="1400" dirty="0" smtClean="0"/>
              <a:t>There are LOTS more labels (</a:t>
            </a:r>
            <a:r>
              <a:rPr lang="en-GB" sz="1400" dirty="0" err="1" smtClean="0"/>
              <a:t>Transgenderist</a:t>
            </a:r>
            <a:r>
              <a:rPr lang="en-GB" sz="1400" dirty="0" smtClean="0"/>
              <a:t>, </a:t>
            </a:r>
            <a:r>
              <a:rPr lang="en-GB" sz="1400" dirty="0" err="1" smtClean="0"/>
              <a:t>Transfetishist</a:t>
            </a:r>
            <a:r>
              <a:rPr lang="en-GB" sz="1400" dirty="0" smtClean="0"/>
              <a:t>, Gender </a:t>
            </a:r>
            <a:r>
              <a:rPr lang="en-GB" sz="1400" dirty="0" err="1" smtClean="0"/>
              <a:t>Confusionista</a:t>
            </a:r>
            <a:r>
              <a:rPr lang="en-GB" sz="1400" dirty="0" smtClean="0"/>
              <a:t>, hermaphrodite…….)</a:t>
            </a:r>
          </a:p>
          <a:p>
            <a:pPr marL="92075" indent="-92075">
              <a:buFont typeface="Arial" pitchFamily="34" charset="0"/>
              <a:buChar char="•"/>
            </a:pPr>
            <a:r>
              <a:rPr lang="en-GB" sz="1400" dirty="0" smtClean="0"/>
              <a:t>People can belong to more than one box at any time.........</a:t>
            </a:r>
          </a:p>
          <a:p>
            <a:pPr marL="92075" indent="-92075">
              <a:buFont typeface="Arial" pitchFamily="34" charset="0"/>
              <a:buChar char="•"/>
            </a:pPr>
            <a:r>
              <a:rPr lang="en-GB" sz="1400" dirty="0" smtClean="0"/>
              <a:t>Or even change the box that they fall into...........</a:t>
            </a:r>
          </a:p>
          <a:p>
            <a:pPr marL="92075" indent="-92075">
              <a:buFont typeface="Arial" pitchFamily="34" charset="0"/>
              <a:buChar char="•"/>
            </a:pPr>
            <a:r>
              <a:rPr lang="en-GB" sz="1400" dirty="0" smtClean="0"/>
              <a:t>Some may even have different definitions for what these boxes mean................</a:t>
            </a:r>
          </a:p>
          <a:p>
            <a:pPr marL="92075" indent="-92075">
              <a:buFont typeface="Arial" pitchFamily="34" charset="0"/>
              <a:buChar char="•"/>
            </a:pPr>
            <a:endParaRPr lang="en-GB" sz="1400" dirty="0" smtClean="0"/>
          </a:p>
          <a:p>
            <a:pPr marL="92075" indent="-92075">
              <a:buFont typeface="Arial" pitchFamily="34" charset="0"/>
              <a:buChar char="•"/>
            </a:pPr>
            <a:endParaRPr lang="en-GB" sz="1400" dirty="0"/>
          </a:p>
        </p:txBody>
      </p:sp>
      <p:sp>
        <p:nvSpPr>
          <p:cNvPr id="2" name="TextBox 1"/>
          <p:cNvSpPr txBox="1"/>
          <p:nvPr/>
        </p:nvSpPr>
        <p:spPr>
          <a:xfrm>
            <a:off x="8052179" y="1880871"/>
            <a:ext cx="1377774" cy="369332"/>
          </a:xfrm>
          <a:prstGeom prst="rect">
            <a:avLst/>
          </a:prstGeom>
          <a:noFill/>
        </p:spPr>
        <p:txBody>
          <a:bodyPr wrap="square" rtlCol="0">
            <a:spAutoFit/>
          </a:bodyPr>
          <a:lstStyle/>
          <a:p>
            <a:r>
              <a:rPr lang="en-US" dirty="0" smtClean="0"/>
              <a:t>Categories</a:t>
            </a:r>
            <a:endParaRPr lang="en-US" sz="1800" kern="1200" dirty="0">
              <a:solidFill>
                <a:schemeClr val="tx1"/>
              </a:solidFill>
              <a:latin typeface="+mn-lt"/>
              <a:ea typeface="+mn-ea"/>
              <a:cs typeface="+mn-cs"/>
            </a:endParaRPr>
          </a:p>
        </p:txBody>
      </p:sp>
      <p:sp>
        <p:nvSpPr>
          <p:cNvPr id="3" name="TextBox 2"/>
          <p:cNvSpPr txBox="1"/>
          <p:nvPr/>
        </p:nvSpPr>
        <p:spPr>
          <a:xfrm>
            <a:off x="8137407" y="3065740"/>
            <a:ext cx="1828800" cy="369332"/>
          </a:xfrm>
          <a:prstGeom prst="rect">
            <a:avLst/>
          </a:prstGeom>
          <a:noFill/>
        </p:spPr>
        <p:txBody>
          <a:bodyPr wrap="square" rtlCol="0">
            <a:spAutoFit/>
          </a:bodyPr>
          <a:lstStyle/>
          <a:p>
            <a:r>
              <a:rPr lang="en-US" dirty="0" smtClean="0"/>
              <a:t>Labels</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341727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10" grpId="0"/>
      <p:bldP spid="11" grpId="0"/>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Dysphoria v Gender identity</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Content Placeholder 7"/>
          <p:cNvSpPr>
            <a:spLocks noGrp="1"/>
          </p:cNvSpPr>
          <p:nvPr>
            <p:ph idx="1"/>
          </p:nvPr>
        </p:nvSpPr>
        <p:spPr>
          <a:xfrm>
            <a:off x="550335" y="1382487"/>
            <a:ext cx="8375951" cy="4925323"/>
          </a:xfrm>
        </p:spPr>
        <p:txBody>
          <a:bodyPr>
            <a:noAutofit/>
          </a:bodyPr>
          <a:lstStyle/>
          <a:p>
            <a:pPr marL="285750" indent="-285750" algn="just">
              <a:buFont typeface="Arial" pitchFamily="34" charset="0"/>
              <a:buChar char="•"/>
            </a:pPr>
            <a:r>
              <a:rPr lang="en-GB" sz="1300" dirty="0"/>
              <a:t>Gender </a:t>
            </a:r>
            <a:r>
              <a:rPr lang="en-GB" sz="1300" dirty="0" smtClean="0"/>
              <a:t>variance </a:t>
            </a:r>
            <a:r>
              <a:rPr lang="en-GB" sz="1300" dirty="0"/>
              <a:t>refers to the extent to which a person’s gender identity, role, or </a:t>
            </a:r>
            <a:r>
              <a:rPr lang="en-GB" sz="1300" dirty="0" smtClean="0"/>
              <a:t>expression differs </a:t>
            </a:r>
            <a:r>
              <a:rPr lang="en-GB" sz="1300" dirty="0"/>
              <a:t>from the cultural norms prescribed for people of a particular </a:t>
            </a:r>
            <a:r>
              <a:rPr lang="en-GB" sz="1300" dirty="0" smtClean="0"/>
              <a:t>sex.</a:t>
            </a:r>
          </a:p>
          <a:p>
            <a:pPr marL="285750" indent="-285750" algn="just">
              <a:buFont typeface="Arial" pitchFamily="34" charset="0"/>
              <a:buChar char="•"/>
            </a:pPr>
            <a:r>
              <a:rPr lang="en-GB" sz="1300" dirty="0" smtClean="0"/>
              <a:t>Gender Dysphoria </a:t>
            </a:r>
            <a:r>
              <a:rPr lang="en-GB" sz="1300" dirty="0"/>
              <a:t>refers to discomfort or distress that is caused by a discrepancy </a:t>
            </a:r>
            <a:r>
              <a:rPr lang="en-GB" sz="1300" dirty="0" smtClean="0"/>
              <a:t>between a </a:t>
            </a:r>
            <a:r>
              <a:rPr lang="en-GB" sz="1300" dirty="0"/>
              <a:t>person’s gender identity and that person’s </a:t>
            </a:r>
            <a:r>
              <a:rPr lang="en-GB" sz="1300" dirty="0" smtClean="0"/>
              <a:t>“sex” </a:t>
            </a:r>
            <a:r>
              <a:rPr lang="en-GB" sz="1300" dirty="0"/>
              <a:t>assigned at birth (and the associated gender </a:t>
            </a:r>
            <a:r>
              <a:rPr lang="en-GB" sz="1300" dirty="0" smtClean="0"/>
              <a:t>role and/or </a:t>
            </a:r>
            <a:r>
              <a:rPr lang="en-GB" sz="1300" dirty="0"/>
              <a:t>primary and secondary sex characteristics) </a:t>
            </a:r>
            <a:endParaRPr lang="en-GB" sz="1300" dirty="0" smtClean="0"/>
          </a:p>
          <a:p>
            <a:pPr algn="just"/>
            <a:r>
              <a:rPr lang="en-GB" sz="1300" dirty="0" smtClean="0"/>
              <a:t>Only </a:t>
            </a:r>
            <a:r>
              <a:rPr lang="en-GB" sz="1300" dirty="0"/>
              <a:t>some gender </a:t>
            </a:r>
            <a:r>
              <a:rPr lang="en-GB" sz="1300" dirty="0" smtClean="0"/>
              <a:t>variant  </a:t>
            </a:r>
            <a:r>
              <a:rPr lang="en-GB" sz="1300" dirty="0"/>
              <a:t>people experience gender dysphoria at some point </a:t>
            </a:r>
            <a:r>
              <a:rPr lang="en-GB" sz="1300" dirty="0" smtClean="0"/>
              <a:t>in their </a:t>
            </a:r>
            <a:r>
              <a:rPr lang="en-GB" sz="1300" dirty="0"/>
              <a:t>lives</a:t>
            </a:r>
            <a:r>
              <a:rPr lang="en-GB" sz="1300" dirty="0" smtClean="0"/>
              <a:t>.</a:t>
            </a:r>
          </a:p>
          <a:p>
            <a:pPr algn="just"/>
            <a:r>
              <a:rPr lang="en-GB" sz="1300" dirty="0" smtClean="0"/>
              <a:t>Treatment </a:t>
            </a:r>
            <a:r>
              <a:rPr lang="en-GB" sz="1300" dirty="0"/>
              <a:t>is available to assist people with such distress to explore their gender identity and find </a:t>
            </a:r>
            <a:r>
              <a:rPr lang="en-GB" sz="1300" dirty="0" smtClean="0"/>
              <a:t>a gender </a:t>
            </a:r>
            <a:r>
              <a:rPr lang="en-GB" sz="1300" dirty="0"/>
              <a:t>role that is comfortable for them </a:t>
            </a:r>
            <a:r>
              <a:rPr lang="en-GB" sz="1300" dirty="0" smtClean="0"/>
              <a:t>.  Treatment </a:t>
            </a:r>
            <a:r>
              <a:rPr lang="en-GB" sz="1300" dirty="0"/>
              <a:t>is </a:t>
            </a:r>
            <a:r>
              <a:rPr lang="en-GB" sz="1300" dirty="0" smtClean="0"/>
              <a:t>individualized: What </a:t>
            </a:r>
            <a:r>
              <a:rPr lang="en-GB" sz="1300" dirty="0"/>
              <a:t>helps one person alleviate gender </a:t>
            </a:r>
            <a:r>
              <a:rPr lang="en-GB" sz="1300" dirty="0" err="1"/>
              <a:t>dysphoria</a:t>
            </a:r>
            <a:r>
              <a:rPr lang="en-GB" sz="1300" dirty="0"/>
              <a:t> might be very different from what </a:t>
            </a:r>
            <a:r>
              <a:rPr lang="en-GB" sz="1300" dirty="0" smtClean="0"/>
              <a:t>helps another </a:t>
            </a:r>
            <a:r>
              <a:rPr lang="en-GB" sz="1300" dirty="0"/>
              <a:t>person. This process may or may not involve a change in gender expression or </a:t>
            </a:r>
            <a:r>
              <a:rPr lang="en-GB" sz="1300" dirty="0" smtClean="0"/>
              <a:t>body modifications</a:t>
            </a:r>
            <a:r>
              <a:rPr lang="en-GB" sz="1300" dirty="0"/>
              <a:t>. Medical treatment options include, for example, feminization or </a:t>
            </a:r>
            <a:r>
              <a:rPr lang="en-GB" sz="1300" dirty="0" smtClean="0"/>
              <a:t>masculinization of </a:t>
            </a:r>
            <a:r>
              <a:rPr lang="en-GB" sz="1300" dirty="0"/>
              <a:t>the body through hormone therapy and/or surgery, which are effective in alleviating </a:t>
            </a:r>
            <a:r>
              <a:rPr lang="en-GB" sz="1300" dirty="0" smtClean="0"/>
              <a:t>gender </a:t>
            </a:r>
            <a:r>
              <a:rPr lang="en-GB" sz="1300" dirty="0" err="1" smtClean="0"/>
              <a:t>dysphoria</a:t>
            </a:r>
            <a:r>
              <a:rPr lang="en-GB" sz="1300" dirty="0" smtClean="0"/>
              <a:t> </a:t>
            </a:r>
            <a:r>
              <a:rPr lang="en-GB" sz="1300" dirty="0"/>
              <a:t>and are medically necessary for many people. Gender identities and expressions </a:t>
            </a:r>
            <a:r>
              <a:rPr lang="en-GB" sz="1300" dirty="0" smtClean="0"/>
              <a:t>are diverse</a:t>
            </a:r>
            <a:r>
              <a:rPr lang="en-GB" sz="1300" dirty="0"/>
              <a:t>, and hormones and surgery are just two of many options available to assist people </a:t>
            </a:r>
            <a:r>
              <a:rPr lang="en-GB" sz="1300" dirty="0" smtClean="0"/>
              <a:t>with achieving </a:t>
            </a:r>
            <a:r>
              <a:rPr lang="en-GB" sz="1300" dirty="0"/>
              <a:t>comfort with self and identity</a:t>
            </a:r>
            <a:r>
              <a:rPr lang="en-GB" sz="1300" dirty="0" smtClean="0"/>
              <a:t>.</a:t>
            </a:r>
          </a:p>
          <a:p>
            <a:pPr algn="just"/>
            <a:r>
              <a:rPr lang="en-GB" sz="1300" dirty="0" smtClean="0"/>
              <a:t>Gender </a:t>
            </a:r>
            <a:r>
              <a:rPr lang="en-GB" sz="1300" dirty="0"/>
              <a:t>dysphoria can in large part be alleviated through </a:t>
            </a:r>
            <a:r>
              <a:rPr lang="en-GB" sz="1300" dirty="0" smtClean="0"/>
              <a:t>treatment.  Hence, while </a:t>
            </a:r>
            <a:r>
              <a:rPr lang="en-GB" sz="1300" dirty="0"/>
              <a:t>transsexual, transgender, and gender </a:t>
            </a:r>
            <a:r>
              <a:rPr lang="en-GB" sz="1300" dirty="0" smtClean="0"/>
              <a:t>variant </a:t>
            </a:r>
            <a:r>
              <a:rPr lang="en-GB" sz="1300" dirty="0"/>
              <a:t>people may experience </a:t>
            </a:r>
            <a:r>
              <a:rPr lang="en-GB" sz="1300" dirty="0" smtClean="0"/>
              <a:t>gender dysphoria </a:t>
            </a:r>
            <a:r>
              <a:rPr lang="en-GB" sz="1300" dirty="0"/>
              <a:t>at some point in their lives, many individuals who receive treatment will find a </a:t>
            </a:r>
            <a:r>
              <a:rPr lang="en-GB" sz="1300" dirty="0" smtClean="0"/>
              <a:t>gender role </a:t>
            </a:r>
            <a:r>
              <a:rPr lang="en-GB" sz="1300" dirty="0"/>
              <a:t>and expression that is comfortable for them, even if these differ from those associated </a:t>
            </a:r>
            <a:r>
              <a:rPr lang="en-GB" sz="1300" dirty="0" smtClean="0"/>
              <a:t>with their </a:t>
            </a:r>
            <a:r>
              <a:rPr lang="en-GB" sz="1300" dirty="0"/>
              <a:t>sex assigned at birth, or from prevailing gender norms and expectations</a:t>
            </a:r>
            <a:r>
              <a:rPr lang="en-GB" sz="1300" dirty="0" smtClean="0"/>
              <a:t>. </a:t>
            </a:r>
            <a:endParaRPr lang="en-GB" sz="1300" dirty="0"/>
          </a:p>
        </p:txBody>
      </p:sp>
    </p:spTree>
    <p:extLst>
      <p:ext uri="{BB962C8B-B14F-4D97-AF65-F5344CB8AC3E}">
        <p14:creationId xmlns:p14="http://schemas.microsoft.com/office/powerpoint/2010/main" val="4283412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500"/>
                                        <p:tgtEl>
                                          <p:spTgt spid="5">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smtClean="0"/>
              <a:t>(C) Joanna Darrell 2015</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937919190"/>
              </p:ext>
            </p:extLst>
          </p:nvPr>
        </p:nvGraphicFramePr>
        <p:xfrm>
          <a:off x="612068" y="1999044"/>
          <a:ext cx="8655374" cy="4588948"/>
        </p:xfrm>
        <a:graphic>
          <a:graphicData uri="http://schemas.openxmlformats.org/drawingml/2006/table">
            <a:tbl>
              <a:tblPr firstRow="1" bandRow="1">
                <a:tableStyleId>{5C22544A-7EE6-4342-B048-85BDC9FD1C3A}</a:tableStyleId>
              </a:tblPr>
              <a:tblGrid>
                <a:gridCol w="4327687">
                  <a:extLst>
                    <a:ext uri="{9D8B030D-6E8A-4147-A177-3AD203B41FA5}">
                      <a16:colId xmlns:a16="http://schemas.microsoft.com/office/drawing/2014/main" val="20000"/>
                    </a:ext>
                  </a:extLst>
                </a:gridCol>
                <a:gridCol w="4327687">
                  <a:extLst>
                    <a:ext uri="{9D8B030D-6E8A-4147-A177-3AD203B41FA5}">
                      <a16:colId xmlns:a16="http://schemas.microsoft.com/office/drawing/2014/main" val="20001"/>
                    </a:ext>
                  </a:extLst>
                </a:gridCol>
              </a:tblGrid>
              <a:tr h="353161">
                <a:tc>
                  <a:txBody>
                    <a:bodyPr/>
                    <a:lstStyle/>
                    <a:p>
                      <a:pPr algn="just"/>
                      <a:r>
                        <a:rPr lang="en-GB" dirty="0" smtClean="0"/>
                        <a:t>“Traditional</a:t>
                      </a:r>
                      <a:r>
                        <a:rPr lang="en-GB" baseline="0" dirty="0" smtClean="0"/>
                        <a:t>” (LGBT)</a:t>
                      </a:r>
                      <a:endParaRPr lang="en-GB" dirty="0"/>
                    </a:p>
                  </a:txBody>
                  <a:tcPr/>
                </a:tc>
                <a:tc>
                  <a:txBody>
                    <a:bodyPr/>
                    <a:lstStyle/>
                    <a:p>
                      <a:pPr algn="just"/>
                      <a:r>
                        <a:rPr lang="en-GB" dirty="0" smtClean="0"/>
                        <a:t>“Emerging” (LGBTQIA)</a:t>
                      </a:r>
                      <a:endParaRPr lang="en-GB" dirty="0"/>
                    </a:p>
                  </a:txBody>
                  <a:tcPr/>
                </a:tc>
                <a:extLst>
                  <a:ext uri="{0D108BD9-81ED-4DB2-BD59-A6C34878D82A}">
                    <a16:rowId xmlns:a16="http://schemas.microsoft.com/office/drawing/2014/main" val="10000"/>
                  </a:ext>
                </a:extLst>
              </a:tr>
              <a:tr h="774915">
                <a:tc>
                  <a:txBody>
                    <a:bodyPr/>
                    <a:lstStyle/>
                    <a:p>
                      <a:pPr algn="just"/>
                      <a:r>
                        <a:rPr lang="en-GB" sz="1200" dirty="0" smtClean="0"/>
                        <a:t>Transgender – an umbrella</a:t>
                      </a:r>
                      <a:r>
                        <a:rPr lang="en-GB" sz="1200" baseline="0" dirty="0" smtClean="0"/>
                        <a:t> term for all members of the gender variant community, who do conform to the “gender binary” model</a:t>
                      </a:r>
                      <a:endParaRPr lang="en-GB" sz="1200" dirty="0"/>
                    </a:p>
                  </a:txBody>
                  <a:tcPr/>
                </a:tc>
                <a:tc>
                  <a:txBody>
                    <a:bodyPr/>
                    <a:lstStyle/>
                    <a:p>
                      <a:pPr algn="just"/>
                      <a:r>
                        <a:rPr lang="en-GB" sz="1200" dirty="0" smtClean="0"/>
                        <a:t>The</a:t>
                      </a:r>
                      <a:r>
                        <a:rPr lang="en-GB" sz="1200" baseline="0" dirty="0" smtClean="0"/>
                        <a:t> umbrella term now beginning to be used and gain acceptance is “Gender Variant”.  This has came into use because of concerns within the community about the definitions of Trans-sexual and Transvestite.</a:t>
                      </a:r>
                      <a:endParaRPr lang="en-GB" sz="1200" dirty="0"/>
                    </a:p>
                  </a:txBody>
                  <a:tcPr/>
                </a:tc>
                <a:extLst>
                  <a:ext uri="{0D108BD9-81ED-4DB2-BD59-A6C34878D82A}">
                    <a16:rowId xmlns:a16="http://schemas.microsoft.com/office/drawing/2014/main" val="10001"/>
                  </a:ext>
                </a:extLst>
              </a:tr>
              <a:tr h="1014314">
                <a:tc>
                  <a:txBody>
                    <a:bodyPr/>
                    <a:lstStyle/>
                    <a:p>
                      <a:pPr algn="just"/>
                      <a:r>
                        <a:rPr lang="en-GB" sz="1200" dirty="0" smtClean="0"/>
                        <a:t>Transsexual – A person, either a male or female,</a:t>
                      </a:r>
                      <a:r>
                        <a:rPr lang="en-GB" sz="1200" baseline="0" dirty="0" smtClean="0"/>
                        <a:t> who, through an intense feeling of gender dysphoria, wishes to change their physical gender permanently through surgery.</a:t>
                      </a:r>
                      <a:endParaRPr lang="en-GB" sz="1200" dirty="0"/>
                    </a:p>
                  </a:txBody>
                  <a:tcPr/>
                </a:tc>
                <a:tc>
                  <a:txBody>
                    <a:bodyPr/>
                    <a:lstStyle/>
                    <a:p>
                      <a:pPr algn="just"/>
                      <a:r>
                        <a:rPr lang="en-GB" sz="1200" dirty="0" smtClean="0"/>
                        <a:t>Many</a:t>
                      </a:r>
                      <a:r>
                        <a:rPr lang="en-GB" sz="1200" baseline="0" dirty="0" smtClean="0"/>
                        <a:t> transsexuals consider the term offensive because it contains the word “sex”.  They argue that “sex is between the legs, gender is between the ears”.  For this reason, they prefer the term transgender, because it reflects their journey “across gender”</a:t>
                      </a:r>
                      <a:endParaRPr lang="en-GB" sz="1200" dirty="0"/>
                    </a:p>
                  </a:txBody>
                  <a:tcPr/>
                </a:tc>
                <a:extLst>
                  <a:ext uri="{0D108BD9-81ED-4DB2-BD59-A6C34878D82A}">
                    <a16:rowId xmlns:a16="http://schemas.microsoft.com/office/drawing/2014/main" val="10002"/>
                  </a:ext>
                </a:extLst>
              </a:tr>
              <a:tr h="1014314">
                <a:tc>
                  <a:txBody>
                    <a:bodyPr/>
                    <a:lstStyle/>
                    <a:p>
                      <a:pPr algn="just"/>
                      <a:r>
                        <a:rPr lang="en-GB" sz="1200" dirty="0" smtClean="0"/>
                        <a:t>Transvestite – a person who experiences</a:t>
                      </a:r>
                      <a:r>
                        <a:rPr lang="en-GB" sz="1200" baseline="0" dirty="0" smtClean="0"/>
                        <a:t> gender dysphoria to a lesser degree and wishes to change their gender appearance on a temporary basis.  They may undergo some forms of surgery to achieve this.</a:t>
                      </a:r>
                    </a:p>
                    <a:p>
                      <a:pPr algn="just"/>
                      <a:endParaRPr lang="en-GB" sz="1200" baseline="0" dirty="0" smtClean="0"/>
                    </a:p>
                    <a:p>
                      <a:pPr algn="just"/>
                      <a:r>
                        <a:rPr lang="en-GB" sz="1200" baseline="0" dirty="0" smtClean="0"/>
                        <a:t>These people are also known as cross-dressers, or even drag queens.</a:t>
                      </a:r>
                      <a:endParaRPr lang="en-GB" sz="1200" dirty="0"/>
                    </a:p>
                  </a:txBody>
                  <a:tcPr/>
                </a:tc>
                <a:tc>
                  <a:txBody>
                    <a:bodyPr/>
                    <a:lstStyle/>
                    <a:p>
                      <a:pPr algn="just"/>
                      <a:r>
                        <a:rPr lang="en-GB" sz="1200" dirty="0" smtClean="0"/>
                        <a:t>Many transvestites consider</a:t>
                      </a:r>
                      <a:r>
                        <a:rPr lang="en-GB" sz="1200" baseline="0" dirty="0" smtClean="0"/>
                        <a:t> this term offensive because historically it was defined as “a person who dresses in underwear more usually associated with the opposite gender for the purpose of sexual gratification”.  Clearly this doesn’t represent why all people who identify in this group do this and therefore they prefer bi-gendered.  </a:t>
                      </a:r>
                      <a:endParaRPr lang="en-GB" sz="1200" dirty="0"/>
                    </a:p>
                  </a:txBody>
                  <a:tcPr/>
                </a:tc>
                <a:extLst>
                  <a:ext uri="{0D108BD9-81ED-4DB2-BD59-A6C34878D82A}">
                    <a16:rowId xmlns:a16="http://schemas.microsoft.com/office/drawing/2014/main" val="10003"/>
                  </a:ext>
                </a:extLst>
              </a:tr>
              <a:tr h="1014314">
                <a:tc>
                  <a:txBody>
                    <a:bodyPr/>
                    <a:lstStyle/>
                    <a:p>
                      <a:pPr algn="just"/>
                      <a:r>
                        <a:rPr lang="en-GB" sz="1200" dirty="0" smtClean="0"/>
                        <a:t>A gender or third gender is the</a:t>
                      </a:r>
                      <a:r>
                        <a:rPr lang="en-GB" sz="1200" baseline="0" dirty="0" smtClean="0"/>
                        <a:t> term that for individuals are categorized, either by themselves or by society, as neither man nor woman.</a:t>
                      </a:r>
                      <a:endParaRPr lang="en-GB" sz="1200" dirty="0"/>
                    </a:p>
                  </a:txBody>
                  <a:tcPr/>
                </a:tc>
                <a:tc>
                  <a:txBody>
                    <a:bodyPr/>
                    <a:lstStyle/>
                    <a:p>
                      <a:pPr algn="just"/>
                      <a:r>
                        <a:rPr lang="en-GB" sz="1200" dirty="0" smtClean="0"/>
                        <a:t>There’s now an increasing understanding that  as well as being “one or the</a:t>
                      </a:r>
                      <a:r>
                        <a:rPr lang="en-GB" sz="1200" baseline="0" dirty="0" smtClean="0"/>
                        <a:t> other, or both” the gender variant community also includes people who choose to be neither male or female.  In the emerging model, these people tend to prefer to identify as “non-gendered”</a:t>
                      </a:r>
                      <a:endParaRPr lang="en-GB" sz="1200" dirty="0"/>
                    </a:p>
                  </a:txBody>
                  <a:tcPr/>
                </a:tc>
                <a:extLst>
                  <a:ext uri="{0D108BD9-81ED-4DB2-BD59-A6C34878D82A}">
                    <a16:rowId xmlns:a16="http://schemas.microsoft.com/office/drawing/2014/main" val="10004"/>
                  </a:ext>
                </a:extLst>
              </a:tr>
            </a:tbl>
          </a:graphicData>
        </a:graphic>
      </p:graphicFrame>
      <p:sp>
        <p:nvSpPr>
          <p:cNvPr id="2" name="Title 1"/>
          <p:cNvSpPr>
            <a:spLocks noGrp="1"/>
          </p:cNvSpPr>
          <p:nvPr>
            <p:ph type="title"/>
          </p:nvPr>
        </p:nvSpPr>
        <p:spPr/>
        <p:txBody>
          <a:bodyPr/>
          <a:lstStyle/>
          <a:p>
            <a:r>
              <a:rPr lang="en-GB" dirty="0" smtClean="0"/>
              <a:t>Definitions</a:t>
            </a:r>
            <a:endParaRPr lang="en-GB" dirty="0"/>
          </a:p>
        </p:txBody>
      </p:sp>
      <p:sp>
        <p:nvSpPr>
          <p:cNvPr id="5" name="TextBox 4"/>
          <p:cNvSpPr txBox="1"/>
          <p:nvPr/>
        </p:nvSpPr>
        <p:spPr>
          <a:xfrm>
            <a:off x="526943" y="1265968"/>
            <a:ext cx="8969984" cy="692497"/>
          </a:xfrm>
          <a:prstGeom prst="rect">
            <a:avLst/>
          </a:prstGeom>
          <a:noFill/>
        </p:spPr>
        <p:txBody>
          <a:bodyPr wrap="square" rtlCol="0">
            <a:spAutoFit/>
          </a:bodyPr>
          <a:lstStyle/>
          <a:p>
            <a:r>
              <a:rPr lang="en-GB" sz="1300" dirty="0" smtClean="0"/>
              <a:t>As well as peoples own “self identification”, currently, there is a debate within academia and the gender variant community about the definitions which are used to define people.  This has led to an “emerging” set of definitions which are different to the “traditional” ones you may already be familiar with and which are in common use.</a:t>
            </a:r>
            <a:endParaRPr lang="en-GB" sz="1300" dirty="0"/>
          </a:p>
        </p:txBody>
      </p:sp>
    </p:spTree>
    <p:extLst>
      <p:ext uri="{BB962C8B-B14F-4D97-AF65-F5344CB8AC3E}">
        <p14:creationId xmlns:p14="http://schemas.microsoft.com/office/powerpoint/2010/main" val="108529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 you’re likely to hear</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6" name="Content Placeholder 8"/>
          <p:cNvSpPr>
            <a:spLocks noGrp="1"/>
          </p:cNvSpPr>
          <p:nvPr>
            <p:ph idx="1"/>
          </p:nvPr>
        </p:nvSpPr>
        <p:spPr/>
        <p:txBody>
          <a:bodyPr>
            <a:normAutofit fontScale="92500" lnSpcReduction="10000"/>
          </a:bodyPr>
          <a:lstStyle/>
          <a:p>
            <a:pPr marL="85725" indent="-85725" algn="just">
              <a:buFont typeface="Arial" pitchFamily="34" charset="0"/>
              <a:buChar char="•"/>
            </a:pPr>
            <a:r>
              <a:rPr lang="en-GB" sz="1400" b="1" dirty="0" smtClean="0"/>
              <a:t>Gender Dysphoria - </a:t>
            </a:r>
            <a:r>
              <a:rPr lang="en-GB" sz="1400" dirty="0" smtClean="0"/>
              <a:t>An intense, continuous feeling resulting from an individual’s sense of the inappropriateness of their assigned gender at birth and resulting gender role expectations. </a:t>
            </a:r>
            <a:endParaRPr lang="en-GB" sz="1400" b="1" dirty="0" smtClean="0"/>
          </a:p>
          <a:p>
            <a:pPr marL="85725" indent="-85725" algn="just">
              <a:buFont typeface="Arial" pitchFamily="34" charset="0"/>
              <a:buChar char="•"/>
            </a:pPr>
            <a:r>
              <a:rPr lang="en-GB" sz="1400" b="1" dirty="0" smtClean="0"/>
              <a:t>Gender Expression - </a:t>
            </a:r>
            <a:r>
              <a:rPr lang="en-GB" sz="1400" dirty="0" smtClean="0"/>
              <a:t>How a person represents or expresses one’s gender identity to others, often through behaviour, clothing, hairstyles, voice or body characteristics.</a:t>
            </a:r>
          </a:p>
          <a:p>
            <a:pPr marL="85725" indent="-85725" algn="just">
              <a:buFont typeface="Arial" pitchFamily="34" charset="0"/>
              <a:buChar char="•"/>
            </a:pPr>
            <a:r>
              <a:rPr lang="en-GB" sz="1400" b="1" dirty="0" smtClean="0"/>
              <a:t>Gender Identity</a:t>
            </a:r>
            <a:r>
              <a:rPr lang="en-GB" sz="1400" dirty="0" smtClean="0"/>
              <a:t> - An individual’s internal sense of being male, female, or something else. Since gender identity is internal, one’s gender identity is not necessarily visible to others.</a:t>
            </a:r>
          </a:p>
          <a:p>
            <a:pPr marL="85725" indent="-85725" algn="just">
              <a:buFont typeface="Arial" pitchFamily="34" charset="0"/>
              <a:buChar char="•"/>
            </a:pPr>
            <a:r>
              <a:rPr lang="en-GB" sz="1400" b="1" dirty="0" smtClean="0"/>
              <a:t>Gender Non-conforming -  </a:t>
            </a:r>
            <a:r>
              <a:rPr lang="en-GB" sz="1400" dirty="0" smtClean="0"/>
              <a:t>A term for individuals whose gender expression is different from societal expectations related to gender.</a:t>
            </a:r>
          </a:p>
          <a:p>
            <a:pPr marL="85725" indent="-85725" algn="just">
              <a:buFont typeface="Arial" pitchFamily="34" charset="0"/>
              <a:buChar char="•"/>
            </a:pPr>
            <a:r>
              <a:rPr lang="en-GB" sz="1400" b="1" dirty="0"/>
              <a:t>Gender Recognition Certificate </a:t>
            </a:r>
            <a:r>
              <a:rPr lang="en-GB" sz="1400" b="1" dirty="0" smtClean="0"/>
              <a:t>– A document, awarded by the Gender recognition panel, which  facilitates a person acquiring </a:t>
            </a:r>
            <a:r>
              <a:rPr lang="en-GB" sz="1400" b="1" dirty="0"/>
              <a:t>a new birth certificate, affording them full recognition of their acquired </a:t>
            </a:r>
            <a:r>
              <a:rPr lang="en-GB" sz="1400" b="1" dirty="0" smtClean="0"/>
              <a:t>gender in </a:t>
            </a:r>
            <a:r>
              <a:rPr lang="en-GB" sz="1400" b="1" dirty="0"/>
              <a:t>law for all purposes, including </a:t>
            </a:r>
            <a:r>
              <a:rPr lang="en-GB" sz="1400" b="1" dirty="0" smtClean="0"/>
              <a:t>marriage.</a:t>
            </a:r>
            <a:endParaRPr lang="en-GB" sz="1400" b="1" dirty="0"/>
          </a:p>
          <a:p>
            <a:pPr marL="92075" indent="-92075">
              <a:buFont typeface="Arial" pitchFamily="34" charset="0"/>
              <a:buChar char="•"/>
            </a:pPr>
            <a:r>
              <a:rPr lang="en-GB" sz="1400" b="1" dirty="0" smtClean="0"/>
              <a:t>Passing - </a:t>
            </a:r>
            <a:r>
              <a:rPr lang="en-GB" sz="1400" dirty="0" smtClean="0"/>
              <a:t>A term used by transgender people to mean that they are seen as the gender with which they self identify. For example, a transgender man (born female) who most people see as a man.</a:t>
            </a:r>
          </a:p>
          <a:p>
            <a:pPr marL="85725" indent="-85725" algn="just">
              <a:buFont typeface="Arial" pitchFamily="34" charset="0"/>
              <a:buChar char="•"/>
            </a:pPr>
            <a:r>
              <a:rPr lang="en-GB" sz="1400" b="1" dirty="0" smtClean="0"/>
              <a:t>Transition </a:t>
            </a:r>
            <a:r>
              <a:rPr lang="en-GB" sz="1400" dirty="0" smtClean="0"/>
              <a:t>- The period during which a person begins to live as their new gender. Transitioning requires  changing one’s name, taking hormones, having surgery and changing legal documents (e.g. driver’s license, Social Security record, birth certificate) to reflect their new gender.</a:t>
            </a:r>
          </a:p>
          <a:p>
            <a:pPr marL="92075" indent="-92075" algn="just">
              <a:buFont typeface="Arial" pitchFamily="34" charset="0"/>
              <a:buChar char="•"/>
            </a:pPr>
            <a:r>
              <a:rPr lang="en-GB" sz="1400" b="1" dirty="0" smtClean="0"/>
              <a:t>Transphobia </a:t>
            </a:r>
            <a:r>
              <a:rPr lang="en-GB" sz="1400" dirty="0" smtClean="0"/>
              <a:t>- 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a:p>
            <a:pPr marL="85725" indent="-85725" algn="just">
              <a:buFont typeface="Arial" pitchFamily="34" charset="0"/>
              <a:buChar char="•"/>
            </a:pPr>
            <a:endParaRPr lang="en-GB" sz="1400" dirty="0" smtClean="0"/>
          </a:p>
          <a:p>
            <a:pPr marL="85725" indent="-85725" algn="just">
              <a:buFont typeface="Arial" pitchFamily="34" charset="0"/>
              <a:buChar char="•"/>
            </a:pPr>
            <a:endParaRPr lang="en-GB" sz="1400" dirty="0" smtClean="0"/>
          </a:p>
          <a:p>
            <a:pPr marL="85725" indent="-85725" algn="just">
              <a:buFont typeface="Arial" pitchFamily="34" charset="0"/>
              <a:buChar char="•"/>
            </a:pPr>
            <a:endParaRPr lang="en-GB" sz="1400" dirty="0" smtClean="0"/>
          </a:p>
        </p:txBody>
      </p:sp>
    </p:spTree>
    <p:extLst>
      <p:ext uri="{BB962C8B-B14F-4D97-AF65-F5344CB8AC3E}">
        <p14:creationId xmlns:p14="http://schemas.microsoft.com/office/powerpoint/2010/main" val="13435854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Transgender people</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Issues</a:t>
            </a:r>
            <a:endParaRPr lang="en-GB" sz="2000" b="1" dirty="0">
              <a:solidFill>
                <a:schemeClr val="bg1"/>
              </a:solidFill>
            </a:endParaRPr>
          </a:p>
        </p:txBody>
      </p:sp>
      <p:sp>
        <p:nvSpPr>
          <p:cNvPr id="6" name="Content Placeholder 9"/>
          <p:cNvSpPr txBox="1">
            <a:spLocks/>
          </p:cNvSpPr>
          <p:nvPr/>
        </p:nvSpPr>
        <p:spPr>
          <a:xfrm>
            <a:off x="5109942" y="1751308"/>
            <a:ext cx="3962400" cy="2251594"/>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buFont typeface="Arial" pitchFamily="34" charset="0"/>
              <a:buChar char="•"/>
            </a:pPr>
            <a:r>
              <a:rPr lang="en-GB" sz="1300" dirty="0"/>
              <a:t>Fear of disclosure or discovery.</a:t>
            </a:r>
          </a:p>
          <a:p>
            <a:pPr marL="92075" indent="-92075">
              <a:buFont typeface="Arial" pitchFamily="34" charset="0"/>
              <a:buChar char="•"/>
            </a:pPr>
            <a:r>
              <a:rPr lang="en-GB" sz="1300" dirty="0"/>
              <a:t>Creating self worth.</a:t>
            </a:r>
          </a:p>
          <a:p>
            <a:pPr marL="92075" indent="-92075">
              <a:buFont typeface="Arial" pitchFamily="34" charset="0"/>
              <a:buChar char="•"/>
            </a:pPr>
            <a:r>
              <a:rPr lang="en-GB" sz="1300" dirty="0"/>
              <a:t>The transition process itself.</a:t>
            </a:r>
          </a:p>
          <a:p>
            <a:pPr marL="92075" indent="-92075">
              <a:buFont typeface="Arial" pitchFamily="34" charset="0"/>
              <a:buChar char="•"/>
            </a:pPr>
            <a:r>
              <a:rPr lang="en-GB" sz="1300" dirty="0"/>
              <a:t>The amount of surgery required.</a:t>
            </a:r>
          </a:p>
          <a:p>
            <a:pPr marL="92075" indent="-92075">
              <a:buFont typeface="Arial" pitchFamily="34" charset="0"/>
              <a:buChar char="•"/>
            </a:pPr>
            <a:r>
              <a:rPr lang="en-GB" sz="1300" dirty="0" smtClean="0"/>
              <a:t>Potentially </a:t>
            </a:r>
            <a:r>
              <a:rPr lang="en-GB" sz="1300" dirty="0"/>
              <a:t>losing your job and career.</a:t>
            </a:r>
          </a:p>
          <a:p>
            <a:pPr marL="92075" indent="-92075">
              <a:buFont typeface="Arial" pitchFamily="34" charset="0"/>
              <a:buChar char="•"/>
            </a:pPr>
            <a:r>
              <a:rPr lang="en-GB" sz="1300" dirty="0"/>
              <a:t>Potentially losing your family and friends.</a:t>
            </a:r>
          </a:p>
          <a:p>
            <a:pPr marL="92075" indent="-92075">
              <a:buFont typeface="Arial" pitchFamily="34" charset="0"/>
              <a:buChar char="•"/>
            </a:pPr>
            <a:r>
              <a:rPr lang="en-GB" sz="1300" dirty="0"/>
              <a:t>No uterus – no opinion......</a:t>
            </a: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Typical questions</a:t>
            </a:r>
            <a:endParaRPr lang="en-GB" sz="2000" b="1" dirty="0">
              <a:solidFill>
                <a:schemeClr val="bg1"/>
              </a:solidFill>
            </a:endParaRPr>
          </a:p>
        </p:txBody>
      </p:sp>
      <p:sp>
        <p:nvSpPr>
          <p:cNvPr id="8" name="Content Placeholder 11"/>
          <p:cNvSpPr txBox="1">
            <a:spLocks/>
          </p:cNvSpPr>
          <p:nvPr/>
        </p:nvSpPr>
        <p:spPr>
          <a:xfrm>
            <a:off x="5106894" y="4497372"/>
            <a:ext cx="3965448" cy="2290883"/>
          </a:xfrm>
          <a:prstGeom prst="rect">
            <a:avLst/>
          </a:prstGeom>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lgn="just">
              <a:buFont typeface="Arial" pitchFamily="34" charset="0"/>
              <a:buChar char="•"/>
            </a:pPr>
            <a:r>
              <a:rPr lang="en-GB" sz="1300" dirty="0"/>
              <a:t>Why me </a:t>
            </a:r>
            <a:r>
              <a:rPr lang="en-GB" sz="1300" dirty="0" smtClean="0"/>
              <a:t>? How </a:t>
            </a:r>
            <a:r>
              <a:rPr lang="en-GB" sz="1300" dirty="0"/>
              <a:t>can I hide it</a:t>
            </a:r>
            <a:r>
              <a:rPr lang="en-GB" sz="1300" dirty="0" smtClean="0"/>
              <a:t>?</a:t>
            </a:r>
          </a:p>
          <a:p>
            <a:pPr marL="92075" indent="-92075" algn="just">
              <a:buFont typeface="Arial" pitchFamily="34" charset="0"/>
              <a:buChar char="•"/>
            </a:pPr>
            <a:r>
              <a:rPr lang="en-GB" sz="1300" dirty="0" smtClean="0"/>
              <a:t>What did I do to deserve this ?</a:t>
            </a:r>
            <a:endParaRPr lang="en-GB" sz="1300" dirty="0"/>
          </a:p>
          <a:p>
            <a:pPr marL="92075" indent="-92075" algn="just">
              <a:buFont typeface="Arial" pitchFamily="34" charset="0"/>
              <a:buChar char="•"/>
            </a:pPr>
            <a:r>
              <a:rPr lang="en-GB" sz="1300" dirty="0"/>
              <a:t>Maybe I’m just gay ?, </a:t>
            </a:r>
            <a:endParaRPr lang="en-GB" sz="1300" dirty="0" smtClean="0"/>
          </a:p>
          <a:p>
            <a:pPr marL="92075" indent="-92075" algn="just">
              <a:buFont typeface="Arial" pitchFamily="34" charset="0"/>
              <a:buChar char="•"/>
            </a:pPr>
            <a:r>
              <a:rPr lang="en-GB" sz="1300" dirty="0" smtClean="0"/>
              <a:t>How will I be able to afford to transition ?</a:t>
            </a:r>
            <a:endParaRPr lang="en-GB" sz="1300" dirty="0"/>
          </a:p>
          <a:p>
            <a:pPr marL="92075" indent="-92075" algn="just">
              <a:buFont typeface="Arial" pitchFamily="34" charset="0"/>
              <a:buChar char="•"/>
            </a:pPr>
            <a:r>
              <a:rPr lang="en-GB" sz="1300" dirty="0" smtClean="0"/>
              <a:t>What will my family / friends think of me now ?</a:t>
            </a:r>
            <a:endParaRPr lang="en-GB" sz="1300" dirty="0"/>
          </a:p>
          <a:p>
            <a:pPr marL="92075" indent="-92075" algn="just">
              <a:buFont typeface="Arial" pitchFamily="34" charset="0"/>
              <a:buChar char="•"/>
            </a:pPr>
            <a:r>
              <a:rPr lang="en-GB" sz="1300" dirty="0"/>
              <a:t>Will I lose my job? Will I have trouble advancing in my profession?</a:t>
            </a:r>
          </a:p>
          <a:p>
            <a:pPr marL="92075" indent="-92075" algn="just">
              <a:buFont typeface="Arial" pitchFamily="34" charset="0"/>
              <a:buChar char="•"/>
            </a:pPr>
            <a:r>
              <a:rPr lang="en-GB" sz="1300" dirty="0"/>
              <a:t>Does God really disapprove</a:t>
            </a:r>
            <a:r>
              <a:rPr lang="en-GB" sz="1300" dirty="0" smtClean="0"/>
              <a:t>?</a:t>
            </a:r>
            <a:endParaRPr lang="en-GB" sz="1300" dirty="0"/>
          </a:p>
        </p:txBody>
      </p:sp>
      <p:sp>
        <p:nvSpPr>
          <p:cNvPr id="9" name="Text Placeholder 12"/>
          <p:cNvSpPr txBox="1">
            <a:spLocks/>
          </p:cNvSpPr>
          <p:nvPr/>
        </p:nvSpPr>
        <p:spPr>
          <a:xfrm>
            <a:off x="691760" y="1217909"/>
            <a:ext cx="3965448" cy="403200"/>
          </a:xfrm>
          <a:prstGeom prst="rect">
            <a:avLst/>
          </a:prstGeom>
          <a:solidFill>
            <a:schemeClr val="accent1"/>
          </a:solidFill>
        </p:spPr>
        <p:txBody>
          <a:bodyPr>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a:solidFill>
                  <a:schemeClr val="bg1"/>
                </a:solidFill>
              </a:rPr>
              <a:t>What’s it like being transgender ?</a:t>
            </a:r>
          </a:p>
        </p:txBody>
      </p:sp>
      <p:sp>
        <p:nvSpPr>
          <p:cNvPr id="10" name="Content Placeholder 13"/>
          <p:cNvSpPr txBox="1">
            <a:spLocks/>
          </p:cNvSpPr>
          <p:nvPr/>
        </p:nvSpPr>
        <p:spPr>
          <a:xfrm>
            <a:off x="787796" y="1751309"/>
            <a:ext cx="3962400" cy="4503187"/>
          </a:xfrm>
          <a:prstGeom prst="rect">
            <a:avLst/>
          </a:prstGeom>
        </p:spPr>
        <p:txBody>
          <a:bodyPr>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36525" indent="-136525" algn="just">
              <a:buFont typeface="Arial" pitchFamily="34" charset="0"/>
              <a:buChar char="•"/>
            </a:pPr>
            <a:r>
              <a:rPr lang="en-GB" sz="1400" dirty="0"/>
              <a:t>Many </a:t>
            </a:r>
            <a:r>
              <a:rPr lang="en-GB" sz="1400" dirty="0" smtClean="0"/>
              <a:t>transgender people </a:t>
            </a:r>
            <a:r>
              <a:rPr lang="en-GB" sz="1400" dirty="0"/>
              <a:t>you speak to will describe it as “hard work” or “ a constant battle”.   Probably not the words that you would be thinking !!!</a:t>
            </a:r>
          </a:p>
          <a:p>
            <a:pPr marL="136525" indent="-136525" algn="just">
              <a:buFont typeface="Arial" pitchFamily="34" charset="0"/>
              <a:buChar char="•"/>
            </a:pPr>
            <a:r>
              <a:rPr lang="en-GB" sz="1400" dirty="0" smtClean="0"/>
              <a:t>Most who </a:t>
            </a:r>
            <a:r>
              <a:rPr lang="en-GB" sz="1400" dirty="0"/>
              <a:t>say this are usually  describing their frustrations about the process of transitioning to their preferred gender identity.  </a:t>
            </a:r>
          </a:p>
          <a:p>
            <a:pPr marL="136525" indent="-136525" algn="just">
              <a:buFont typeface="Arial" pitchFamily="34" charset="0"/>
              <a:buChar char="•"/>
            </a:pPr>
            <a:r>
              <a:rPr lang="en-GB" sz="1400" dirty="0" smtClean="0"/>
              <a:t>The </a:t>
            </a:r>
            <a:r>
              <a:rPr lang="en-GB" sz="1400" dirty="0"/>
              <a:t>transition process is extremely complicated – to qualify for NHS treatment, in a series of meetings over a minimum of two years, </a:t>
            </a:r>
            <a:r>
              <a:rPr lang="en-GB" sz="1400" dirty="0" smtClean="0"/>
              <a:t>transgender people </a:t>
            </a:r>
            <a:r>
              <a:rPr lang="en-GB" sz="1400" dirty="0"/>
              <a:t>will have to convince medical professionals of :-</a:t>
            </a:r>
          </a:p>
          <a:p>
            <a:pPr marL="879475" lvl="1" indent="-136525" algn="just">
              <a:buFont typeface="Arial" pitchFamily="34" charset="0"/>
              <a:buChar char="•"/>
            </a:pPr>
            <a:r>
              <a:rPr lang="en-GB" sz="1400" dirty="0"/>
              <a:t>Their mental well-being. (it’s still not uncommon for this to be treated as a mental illness......)</a:t>
            </a:r>
          </a:p>
          <a:p>
            <a:pPr marL="879475" lvl="1" indent="-136525" algn="just">
              <a:buFont typeface="Arial" pitchFamily="34" charset="0"/>
              <a:buChar char="•"/>
            </a:pPr>
            <a:r>
              <a:rPr lang="en-GB" sz="1400" dirty="0"/>
              <a:t>Their living in society in their preferred gender.</a:t>
            </a:r>
          </a:p>
          <a:p>
            <a:pPr marL="136525" indent="-136525" algn="just">
              <a:buFont typeface="Arial" pitchFamily="34" charset="0"/>
              <a:buChar char="•"/>
            </a:pPr>
            <a:r>
              <a:rPr lang="en-GB" sz="1400" dirty="0" smtClean="0"/>
              <a:t>After </a:t>
            </a:r>
            <a:r>
              <a:rPr lang="en-GB" sz="1400" dirty="0"/>
              <a:t>transition is complete, the next biggest hurdles are related to </a:t>
            </a:r>
            <a:r>
              <a:rPr lang="en-GB" sz="1400" dirty="0" smtClean="0"/>
              <a:t>finding work, forming </a:t>
            </a:r>
            <a:r>
              <a:rPr lang="en-GB" sz="1400" dirty="0"/>
              <a:t>relationships and the expression of </a:t>
            </a:r>
            <a:r>
              <a:rPr lang="en-GB" sz="1400" dirty="0" smtClean="0"/>
              <a:t>sexuality</a:t>
            </a:r>
            <a:endParaRPr lang="en-GB" sz="1400" dirty="0"/>
          </a:p>
          <a:p>
            <a:pPr marL="0" indent="0">
              <a:buNone/>
            </a:pPr>
            <a:endParaRPr lang="en-GB" sz="1300" dirty="0" smtClean="0"/>
          </a:p>
        </p:txBody>
      </p:sp>
    </p:spTree>
    <p:extLst>
      <p:ext uri="{BB962C8B-B14F-4D97-AF65-F5344CB8AC3E}">
        <p14:creationId xmlns:p14="http://schemas.microsoft.com/office/powerpoint/2010/main" val="52593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2000"/>
                                        <p:tgtEl>
                                          <p:spTgt spid="6"/>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2000"/>
                                        <p:tgtEl>
                                          <p:spTgt spid="7"/>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stages in transition</a:t>
            </a:r>
            <a:endParaRPr lang="en-GB" dirty="0"/>
          </a:p>
        </p:txBody>
      </p:sp>
      <p:sp>
        <p:nvSpPr>
          <p:cNvPr id="4" name="Content Placeholder 3"/>
          <p:cNvSpPr>
            <a:spLocks noGrp="1"/>
          </p:cNvSpPr>
          <p:nvPr>
            <p:ph idx="1"/>
          </p:nvPr>
        </p:nvSpPr>
        <p:spPr/>
        <p:txBody>
          <a:bodyPr>
            <a:normAutofit fontScale="92500"/>
          </a:bodyPr>
          <a:lstStyle/>
          <a:p>
            <a:pPr algn="just"/>
            <a:r>
              <a:rPr lang="en-GB" sz="1400" b="1" i="1" dirty="0" smtClean="0"/>
              <a:t>“Realisation” </a:t>
            </a:r>
            <a:r>
              <a:rPr lang="en-GB" sz="1400" dirty="0" smtClean="0"/>
              <a:t>–  the point when a person realises they are gender variant.  Although this point in time varies  greatly from person to person, it’s common for transgender people to speak of their earliest memory of “being different” at around an age of 4-6.  But, at such an early age, they are unable to understand and lack the language to be able to express it to those around you.  Also, it’s not uncommon for parents to think of it as “just a phase” and something that the person will grow out of – particularly when the family has children of either gender.  In this way, it tends to be different to a persons experience of being gay, which, as a generalisation tends to be around the age of puberty.</a:t>
            </a:r>
          </a:p>
          <a:p>
            <a:pPr algn="just"/>
            <a:r>
              <a:rPr lang="en-GB" sz="1400" b="1" i="1" dirty="0" smtClean="0"/>
              <a:t>“Acceptance” – </a:t>
            </a:r>
            <a:r>
              <a:rPr lang="en-GB" sz="1400" dirty="0" smtClean="0"/>
              <a:t>Often referred to as “coming out”.  There are three distinctly different moments at this time, firstly, coming out to yourself and then coming out to someone close, then coming out to the wider population.  Each moment can be a significant hurdle for the person to overcome and involve </a:t>
            </a:r>
            <a:r>
              <a:rPr lang="en-GB" sz="1400" b="1" i="1" u="sng" dirty="0" smtClean="0"/>
              <a:t>years</a:t>
            </a:r>
            <a:r>
              <a:rPr lang="en-GB" sz="1400" dirty="0" smtClean="0"/>
              <a:t> of reflection and mental distress.  Depending on when the person accepts </a:t>
            </a:r>
            <a:r>
              <a:rPr lang="en-GB" sz="1400" dirty="0" err="1" smtClean="0"/>
              <a:t>themself</a:t>
            </a:r>
            <a:r>
              <a:rPr lang="en-GB" sz="1400" dirty="0" smtClean="0"/>
              <a:t>, some of this mental distress can be caused by the impact of others feelings.  </a:t>
            </a:r>
            <a:endParaRPr lang="en-GB" sz="1400" dirty="0"/>
          </a:p>
          <a:p>
            <a:pPr algn="just"/>
            <a:r>
              <a:rPr lang="en-GB" sz="1400" b="1" i="1" dirty="0" smtClean="0"/>
              <a:t>“Living” </a:t>
            </a:r>
            <a:r>
              <a:rPr lang="en-GB" sz="1400" dirty="0" smtClean="0"/>
              <a:t>– At this time, the person is now preparing for the process of “gender re-assignment surgery” (GRS) and is usually under the care of a gender identity clinic. (Not always the case, some trans people will self finance their transition abroad) They will be taking hormones, undergoing psychological evaluations and importantly, living full time in their chosen gender.  Here in the UK, the </a:t>
            </a:r>
            <a:r>
              <a:rPr lang="en-GB" sz="1400" b="1" i="1" dirty="0" smtClean="0"/>
              <a:t>amount </a:t>
            </a:r>
            <a:r>
              <a:rPr lang="en-GB" sz="1400" dirty="0" smtClean="0"/>
              <a:t>of surgery a person receives free on the NHS varies greatly across Primary Care Trusts and is sometimes as little as </a:t>
            </a:r>
            <a:r>
              <a:rPr lang="en-GB" sz="1400" dirty="0" err="1" smtClean="0"/>
              <a:t>vaginoplasty</a:t>
            </a:r>
            <a:r>
              <a:rPr lang="en-GB" sz="1400" dirty="0" smtClean="0"/>
              <a:t> in the case of MTF or mastectomy and </a:t>
            </a:r>
            <a:r>
              <a:rPr lang="en-GB" sz="1400" dirty="0" err="1" smtClean="0"/>
              <a:t>phalloplasty</a:t>
            </a:r>
            <a:r>
              <a:rPr lang="en-GB" sz="1400" dirty="0" smtClean="0"/>
              <a:t> for FTM, so its not unusual for the person to undergo further “cosmetic” treatments after “GRS”.  Upon completion of these operations, the person will apply for a “gender recognition certificate” which legally entitles them to be identified in their preferred gender.  (Surgery </a:t>
            </a:r>
            <a:r>
              <a:rPr lang="en-GB" sz="1400" b="1" i="1" u="sng" dirty="0" smtClean="0"/>
              <a:t>isn’t</a:t>
            </a:r>
            <a:r>
              <a:rPr lang="en-GB" sz="1400" dirty="0" smtClean="0"/>
              <a:t> a pre-requisite for applying for this certificate though)</a:t>
            </a:r>
            <a:endParaRPr lang="en-GB" sz="1400" b="1" i="1"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16247910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WPATH standards of care</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4" name="Text Placeholder 8"/>
          <p:cNvSpPr txBox="1">
            <a:spLocks/>
          </p:cNvSpPr>
          <p:nvPr/>
        </p:nvSpPr>
        <p:spPr>
          <a:xfrm>
            <a:off x="645756"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What are they ?</a:t>
            </a:r>
            <a:endParaRPr lang="en-GB" sz="2000" b="1" dirty="0">
              <a:solidFill>
                <a:schemeClr val="bg1"/>
              </a:solidFill>
            </a:endParaRPr>
          </a:p>
        </p:txBody>
      </p:sp>
      <p:sp>
        <p:nvSpPr>
          <p:cNvPr id="5" name="Content Placeholder 9"/>
          <p:cNvSpPr txBox="1">
            <a:spLocks/>
          </p:cNvSpPr>
          <p:nvPr/>
        </p:nvSpPr>
        <p:spPr>
          <a:xfrm>
            <a:off x="645756" y="1621109"/>
            <a:ext cx="3962400" cy="1695115"/>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lgn="just">
              <a:buFont typeface="Arial" pitchFamily="34" charset="0"/>
              <a:buChar char="•"/>
            </a:pPr>
            <a:r>
              <a:rPr lang="en-GB" sz="1400" dirty="0" smtClean="0"/>
              <a:t>They’re a series of clinical guidelines, intended to provide flexible directions for the treatment of people with gender identity disorders.  </a:t>
            </a:r>
          </a:p>
          <a:p>
            <a:pPr marL="92075" indent="-92075" algn="just">
              <a:buFont typeface="Arial" pitchFamily="34" charset="0"/>
              <a:buChar char="•"/>
            </a:pPr>
            <a:r>
              <a:rPr lang="en-GB" sz="1400" dirty="0" smtClean="0"/>
              <a:t> Professionals use the guidelines to understand parameters within which they offer assistance .</a:t>
            </a:r>
          </a:p>
          <a:p>
            <a:pPr marL="92075" indent="-92075" algn="just">
              <a:buFont typeface="Arial" pitchFamily="34" charset="0"/>
              <a:buChar char="•"/>
            </a:pPr>
            <a:r>
              <a:rPr lang="en-GB" sz="1400" dirty="0" smtClean="0"/>
              <a:t>Although they’re presented as guidelines, they have become the foundation for treatment of all transgendered people  around the world.</a:t>
            </a:r>
            <a:endParaRPr lang="en-GB" sz="1400" dirty="0"/>
          </a:p>
        </p:txBody>
      </p:sp>
      <p:sp>
        <p:nvSpPr>
          <p:cNvPr id="6" name="Text Placeholder 10"/>
          <p:cNvSpPr txBox="1">
            <a:spLocks/>
          </p:cNvSpPr>
          <p:nvPr/>
        </p:nvSpPr>
        <p:spPr>
          <a:xfrm>
            <a:off x="642708" y="3319272"/>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Highlights</a:t>
            </a:r>
            <a:endParaRPr lang="en-GB" sz="2000" b="1" dirty="0">
              <a:solidFill>
                <a:schemeClr val="bg1"/>
              </a:solidFill>
            </a:endParaRPr>
          </a:p>
        </p:txBody>
      </p:sp>
      <p:sp>
        <p:nvSpPr>
          <p:cNvPr id="7" name="Content Placeholder 11"/>
          <p:cNvSpPr txBox="1">
            <a:spLocks/>
          </p:cNvSpPr>
          <p:nvPr/>
        </p:nvSpPr>
        <p:spPr>
          <a:xfrm>
            <a:off x="642708" y="3786190"/>
            <a:ext cx="3965448" cy="2468306"/>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buFont typeface="Arial" pitchFamily="34" charset="0"/>
              <a:buChar char="•"/>
            </a:pPr>
            <a:r>
              <a:rPr lang="en-GB" sz="1300" dirty="0" smtClean="0"/>
              <a:t>Commonly, the standards are modified around the world to take into account cultural perspectives on gender.</a:t>
            </a:r>
          </a:p>
          <a:p>
            <a:pPr marL="92075" indent="-92075">
              <a:buFont typeface="Arial" pitchFamily="34" charset="0"/>
              <a:buChar char="•"/>
            </a:pPr>
            <a:r>
              <a:rPr lang="en-GB" sz="1300" dirty="0" smtClean="0"/>
              <a:t>The standards define gender identity as a mental disorder.  (This is because the behavioural pattern of the condition can cause metal suffering.)</a:t>
            </a:r>
          </a:p>
          <a:p>
            <a:pPr marL="92075" indent="-92075">
              <a:buFont typeface="Arial" pitchFamily="34" charset="0"/>
              <a:buChar char="•"/>
            </a:pPr>
            <a:r>
              <a:rPr lang="en-GB" sz="1300" dirty="0" smtClean="0"/>
              <a:t>They define a difference between “Eligibility” and “Readiness” – this is effectively what sets the basis for the timeframe for “transition”</a:t>
            </a:r>
            <a:endParaRPr lang="en-GB" sz="1300" dirty="0"/>
          </a:p>
        </p:txBody>
      </p:sp>
      <p:sp>
        <p:nvSpPr>
          <p:cNvPr id="8" name="Text Placeholder 12"/>
          <p:cNvSpPr txBox="1">
            <a:spLocks/>
          </p:cNvSpPr>
          <p:nvPr/>
        </p:nvSpPr>
        <p:spPr>
          <a:xfrm>
            <a:off x="4754460" y="1217909"/>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Transition Process</a:t>
            </a:r>
            <a:endParaRPr lang="en-GB" sz="2000" b="1" dirty="0">
              <a:solidFill>
                <a:schemeClr val="bg1"/>
              </a:solidFill>
            </a:endParaRPr>
          </a:p>
        </p:txBody>
      </p:sp>
      <p:sp>
        <p:nvSpPr>
          <p:cNvPr id="9" name="Content Placeholder 13"/>
          <p:cNvSpPr txBox="1">
            <a:spLocks/>
          </p:cNvSpPr>
          <p:nvPr/>
        </p:nvSpPr>
        <p:spPr>
          <a:xfrm>
            <a:off x="4757508" y="1621110"/>
            <a:ext cx="3962400" cy="5236890"/>
          </a:xfrm>
          <a:prstGeom prst="rect">
            <a:avLst/>
          </a:prstGeom>
        </p:spPr>
        <p:txBody>
          <a:bodyPr>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1200" dirty="0" smtClean="0"/>
              <a:t>There are 10 stages in the process of transition</a:t>
            </a:r>
          </a:p>
          <a:p>
            <a:pPr marL="228600" indent="-228600">
              <a:buFont typeface="+mj-lt"/>
              <a:buAutoNum type="arabicPeriod"/>
            </a:pPr>
            <a:r>
              <a:rPr lang="en-GB" sz="1300" dirty="0" smtClean="0"/>
              <a:t>Accurate diagnose of the individual's gender disorder;</a:t>
            </a:r>
          </a:p>
          <a:p>
            <a:pPr marL="449263" lvl="1" indent="-228600">
              <a:buFont typeface="+mj-lt"/>
              <a:buAutoNum type="alphaLcPeriod"/>
            </a:pPr>
            <a:r>
              <a:rPr lang="en-GB" sz="1300" dirty="0" smtClean="0"/>
              <a:t>At this stage any co-morbid psychiatric conditions need to be identified</a:t>
            </a:r>
          </a:p>
          <a:p>
            <a:pPr marL="228600" indent="-228600">
              <a:buFont typeface="+mj-lt"/>
              <a:buAutoNum type="arabicPeriod"/>
            </a:pPr>
            <a:r>
              <a:rPr lang="en-GB" sz="1300" dirty="0" smtClean="0"/>
              <a:t>To counsel the individual about the range of treatment options and their implications;</a:t>
            </a:r>
          </a:p>
          <a:p>
            <a:pPr marL="228600" indent="-228600">
              <a:buFont typeface="+mj-lt"/>
              <a:buAutoNum type="arabicPeriod"/>
            </a:pPr>
            <a:r>
              <a:rPr lang="en-GB" sz="1300" dirty="0" smtClean="0"/>
              <a:t>To encourage the individual to engage in psychotherapy;</a:t>
            </a:r>
          </a:p>
          <a:p>
            <a:pPr marL="228600" indent="-228600">
              <a:buFont typeface="+mj-lt"/>
              <a:buAutoNum type="arabicPeriod"/>
            </a:pPr>
            <a:r>
              <a:rPr lang="en-GB" sz="1300" dirty="0" smtClean="0"/>
              <a:t>To ascertain eligibility and readiness for hormone and surgical therapy;</a:t>
            </a:r>
          </a:p>
          <a:p>
            <a:pPr marL="228600" indent="-228600">
              <a:buFont typeface="+mj-lt"/>
              <a:buAutoNum type="arabicPeriod"/>
            </a:pPr>
            <a:r>
              <a:rPr lang="en-GB" sz="1300" dirty="0" smtClean="0"/>
              <a:t> To make formal recommendations to medical and surgical colleagues;</a:t>
            </a:r>
          </a:p>
          <a:p>
            <a:pPr marL="228600" indent="-228600">
              <a:buFont typeface="+mj-lt"/>
              <a:buAutoNum type="arabicPeriod"/>
            </a:pPr>
            <a:r>
              <a:rPr lang="en-GB" sz="1300" dirty="0" smtClean="0"/>
              <a:t>To document their patient's relevant history in a letter of recommendation;</a:t>
            </a:r>
          </a:p>
          <a:p>
            <a:pPr marL="228600" indent="-228600">
              <a:buFont typeface="+mj-lt"/>
              <a:buAutoNum type="arabicPeriod"/>
            </a:pPr>
            <a:r>
              <a:rPr lang="en-GB" sz="1300" dirty="0" smtClean="0"/>
              <a:t>To be a colleague on a team of professionals with an interest in the gender identity disorders;</a:t>
            </a:r>
          </a:p>
          <a:p>
            <a:pPr marL="228600" indent="-228600">
              <a:buFont typeface="+mj-lt"/>
              <a:buAutoNum type="arabicPeriod"/>
            </a:pPr>
            <a:r>
              <a:rPr lang="en-GB" sz="1300" dirty="0" smtClean="0"/>
              <a:t>To educate family members, employers, and institutions about gender identity disorders;</a:t>
            </a:r>
          </a:p>
          <a:p>
            <a:pPr marL="228600" indent="-228600">
              <a:buFont typeface="+mj-lt"/>
              <a:buAutoNum type="arabicPeriod"/>
            </a:pPr>
            <a:r>
              <a:rPr lang="en-GB" sz="1300" dirty="0" smtClean="0"/>
              <a:t>To be available for follow-up of previously seen gender patients.</a:t>
            </a:r>
          </a:p>
        </p:txBody>
      </p:sp>
    </p:spTree>
    <p:extLst>
      <p:ext uri="{BB962C8B-B14F-4D97-AF65-F5344CB8AC3E}">
        <p14:creationId xmlns:p14="http://schemas.microsoft.com/office/powerpoint/2010/main" val="362254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1000"/>
                                        <p:tgtEl>
                                          <p:spTgt spid="5">
                                            <p:txEl>
                                              <p:pRg st="0" end="0"/>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1000"/>
                                        <p:tgtEl>
                                          <p:spTgt spid="5">
                                            <p:txEl>
                                              <p:pRg st="2" end="2"/>
                                            </p:txEl>
                                          </p:spTgt>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6">
                                            <p:bg/>
                                          </p:spTgt>
                                        </p:tgtEl>
                                        <p:attrNameLst>
                                          <p:attrName>style.visibility</p:attrName>
                                        </p:attrNameLst>
                                      </p:cBhvr>
                                      <p:to>
                                        <p:strVal val="visible"/>
                                      </p:to>
                                    </p:set>
                                    <p:animEffect transition="in" filter="fade">
                                      <p:cBhvr>
                                        <p:cTn id="27" dur="1000"/>
                                        <p:tgtEl>
                                          <p:spTgt spid="6">
                                            <p:bg/>
                                          </p:spTgt>
                                        </p:tgtEl>
                                      </p:cBhvr>
                                    </p:animEffect>
                                  </p:childTnLst>
                                </p:cTn>
                              </p:par>
                            </p:childTnLst>
                          </p:cTn>
                        </p:par>
                        <p:par>
                          <p:cTn id="28" fill="hold">
                            <p:stCondLst>
                              <p:cond delay="6000"/>
                            </p:stCondLst>
                            <p:childTnLst>
                              <p:par>
                                <p:cTn id="29" presetID="10" presetClass="entr" presetSubtype="0" fill="hold" grpId="0" nodeType="after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childTnLst>
                                </p:cTn>
                              </p:par>
                            </p:childTnLst>
                          </p:cTn>
                        </p:par>
                        <p:par>
                          <p:cTn id="32" fill="hold">
                            <p:stCondLst>
                              <p:cond delay="7000"/>
                            </p:stCondLst>
                            <p:childTnLst>
                              <p:par>
                                <p:cTn id="33" presetID="10" presetClass="entr" presetSubtype="0" fill="hold" grpId="0" nodeType="after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1000"/>
                                        <p:tgtEl>
                                          <p:spTgt spid="7">
                                            <p:txEl>
                                              <p:pRg st="0" end="0"/>
                                            </p:txEl>
                                          </p:spTgt>
                                        </p:tgtEl>
                                      </p:cBhvr>
                                    </p:animEffect>
                                  </p:childTnLst>
                                </p:cTn>
                              </p:par>
                            </p:childTnLst>
                          </p:cTn>
                        </p:par>
                        <p:par>
                          <p:cTn id="36" fill="hold">
                            <p:stCondLst>
                              <p:cond delay="8000"/>
                            </p:stCondLst>
                            <p:childTnLst>
                              <p:par>
                                <p:cTn id="37" presetID="10" presetClass="entr" presetSubtype="0" fill="hold" grpId="0" nodeType="after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animEffect transition="in" filter="fade">
                                      <p:cBhvr>
                                        <p:cTn id="39" dur="1000"/>
                                        <p:tgtEl>
                                          <p:spTgt spid="7">
                                            <p:txEl>
                                              <p:pRg st="1" end="1"/>
                                            </p:txEl>
                                          </p:spTgt>
                                        </p:tgtEl>
                                      </p:cBhvr>
                                    </p:animEffect>
                                  </p:childTnLst>
                                </p:cTn>
                              </p:par>
                            </p:childTnLst>
                          </p:cTn>
                        </p:par>
                        <p:par>
                          <p:cTn id="40" fill="hold">
                            <p:stCondLst>
                              <p:cond delay="9000"/>
                            </p:stCondLst>
                            <p:childTnLst>
                              <p:par>
                                <p:cTn id="41" presetID="10" presetClass="entr" presetSubtype="0" fill="hold" grpId="0" nodeType="after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Effect transition="in" filter="fade">
                                      <p:cBhvr>
                                        <p:cTn id="43" dur="1000"/>
                                        <p:tgtEl>
                                          <p:spTgt spid="7">
                                            <p:txEl>
                                              <p:pRg st="2" end="2"/>
                                            </p:txEl>
                                          </p:spTgt>
                                        </p:tgtEl>
                                      </p:cBhvr>
                                    </p:animEffect>
                                  </p:childTnLst>
                                </p:cTn>
                              </p:par>
                            </p:childTnLst>
                          </p:cTn>
                        </p:par>
                        <p:par>
                          <p:cTn id="44" fill="hold">
                            <p:stCondLst>
                              <p:cond delay="10000"/>
                            </p:stCondLst>
                            <p:childTnLst>
                              <p:par>
                                <p:cTn id="45" presetID="10" presetClass="entr" presetSubtype="0" fill="hold" grpId="0" nodeType="afterEffect">
                                  <p:stCondLst>
                                    <p:cond delay="0"/>
                                  </p:stCondLst>
                                  <p:childTnLst>
                                    <p:set>
                                      <p:cBhvr>
                                        <p:cTn id="46" dur="1" fill="hold">
                                          <p:stCondLst>
                                            <p:cond delay="0"/>
                                          </p:stCondLst>
                                        </p:cTn>
                                        <p:tgtEl>
                                          <p:spTgt spid="8">
                                            <p:bg/>
                                          </p:spTgt>
                                        </p:tgtEl>
                                        <p:attrNameLst>
                                          <p:attrName>style.visibility</p:attrName>
                                        </p:attrNameLst>
                                      </p:cBhvr>
                                      <p:to>
                                        <p:strVal val="visible"/>
                                      </p:to>
                                    </p:set>
                                    <p:animEffect transition="in" filter="fade">
                                      <p:cBhvr>
                                        <p:cTn id="47" dur="1000"/>
                                        <p:tgtEl>
                                          <p:spTgt spid="8">
                                            <p:bg/>
                                          </p:spTgt>
                                        </p:tgtEl>
                                      </p:cBhvr>
                                    </p:animEffect>
                                  </p:childTnLst>
                                </p:cTn>
                              </p:par>
                            </p:childTnLst>
                          </p:cTn>
                        </p:par>
                        <p:par>
                          <p:cTn id="48" fill="hold">
                            <p:stCondLst>
                              <p:cond delay="11000"/>
                            </p:stCondLst>
                            <p:childTnLst>
                              <p:par>
                                <p:cTn id="49" presetID="10" presetClass="entr" presetSubtype="0" fill="hold" grpId="0" nodeType="after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childTnLst>
                                </p:cTn>
                              </p:par>
                            </p:childTnLst>
                          </p:cTn>
                        </p:par>
                        <p:par>
                          <p:cTn id="52" fill="hold">
                            <p:stCondLst>
                              <p:cond delay="12000"/>
                            </p:stCondLst>
                            <p:childTnLst>
                              <p:par>
                                <p:cTn id="53" presetID="10" presetClass="entr" presetSubtype="0" fill="hold" grpId="0" nodeType="afterEffect">
                                  <p:stCondLst>
                                    <p:cond delay="0"/>
                                  </p:stCondLst>
                                  <p:childTnLst>
                                    <p:set>
                                      <p:cBhvr>
                                        <p:cTn id="54" dur="1" fill="hold">
                                          <p:stCondLst>
                                            <p:cond delay="0"/>
                                          </p:stCondLst>
                                        </p:cTn>
                                        <p:tgtEl>
                                          <p:spTgt spid="9">
                                            <p:txEl>
                                              <p:pRg st="0" end="0"/>
                                            </p:txEl>
                                          </p:spTgt>
                                        </p:tgtEl>
                                        <p:attrNameLst>
                                          <p:attrName>style.visibility</p:attrName>
                                        </p:attrNameLst>
                                      </p:cBhvr>
                                      <p:to>
                                        <p:strVal val="visible"/>
                                      </p:to>
                                    </p:set>
                                    <p:animEffect transition="in" filter="fade">
                                      <p:cBhvr>
                                        <p:cTn id="55" dur="1000"/>
                                        <p:tgtEl>
                                          <p:spTgt spid="9">
                                            <p:txEl>
                                              <p:pRg st="0" end="0"/>
                                            </p:txEl>
                                          </p:spTgt>
                                        </p:tgtEl>
                                      </p:cBhvr>
                                    </p:animEffect>
                                  </p:childTnLst>
                                </p:cTn>
                              </p:par>
                            </p:childTnLst>
                          </p:cTn>
                        </p:par>
                        <p:par>
                          <p:cTn id="56" fill="hold">
                            <p:stCondLst>
                              <p:cond delay="13000"/>
                            </p:stCondLst>
                            <p:childTnLst>
                              <p:par>
                                <p:cTn id="57" presetID="10" presetClass="entr" presetSubtype="0" fill="hold" grpId="0" nodeType="afterEffect">
                                  <p:stCondLst>
                                    <p:cond delay="0"/>
                                  </p:stCondLst>
                                  <p:childTnLst>
                                    <p:set>
                                      <p:cBhvr>
                                        <p:cTn id="58" dur="1" fill="hold">
                                          <p:stCondLst>
                                            <p:cond delay="0"/>
                                          </p:stCondLst>
                                        </p:cTn>
                                        <p:tgtEl>
                                          <p:spTgt spid="9">
                                            <p:txEl>
                                              <p:pRg st="1" end="1"/>
                                            </p:txEl>
                                          </p:spTgt>
                                        </p:tgtEl>
                                        <p:attrNameLst>
                                          <p:attrName>style.visibility</p:attrName>
                                        </p:attrNameLst>
                                      </p:cBhvr>
                                      <p:to>
                                        <p:strVal val="visible"/>
                                      </p:to>
                                    </p:set>
                                    <p:animEffect transition="in" filter="fade">
                                      <p:cBhvr>
                                        <p:cTn id="59" dur="1000"/>
                                        <p:tgtEl>
                                          <p:spTgt spid="9">
                                            <p:txEl>
                                              <p:pRg st="1" end="1"/>
                                            </p:txEl>
                                          </p:spTgt>
                                        </p:tgtEl>
                                      </p:cBhvr>
                                    </p:animEffect>
                                  </p:childTnLst>
                                </p:cTn>
                              </p:par>
                            </p:childTnLst>
                          </p:cTn>
                        </p:par>
                        <p:par>
                          <p:cTn id="60" fill="hold">
                            <p:stCondLst>
                              <p:cond delay="14000"/>
                            </p:stCondLst>
                            <p:childTnLst>
                              <p:par>
                                <p:cTn id="61" presetID="10" presetClass="entr" presetSubtype="0" fill="hold" grpId="0" nodeType="afterEffect">
                                  <p:stCondLst>
                                    <p:cond delay="0"/>
                                  </p:stCondLst>
                                  <p:childTnLst>
                                    <p:set>
                                      <p:cBhvr>
                                        <p:cTn id="62" dur="1" fill="hold">
                                          <p:stCondLst>
                                            <p:cond delay="0"/>
                                          </p:stCondLst>
                                        </p:cTn>
                                        <p:tgtEl>
                                          <p:spTgt spid="9">
                                            <p:txEl>
                                              <p:pRg st="2" end="2"/>
                                            </p:txEl>
                                          </p:spTgt>
                                        </p:tgtEl>
                                        <p:attrNameLst>
                                          <p:attrName>style.visibility</p:attrName>
                                        </p:attrNameLst>
                                      </p:cBhvr>
                                      <p:to>
                                        <p:strVal val="visible"/>
                                      </p:to>
                                    </p:set>
                                    <p:animEffect transition="in" filter="fade">
                                      <p:cBhvr>
                                        <p:cTn id="63" dur="1000"/>
                                        <p:tgtEl>
                                          <p:spTgt spid="9">
                                            <p:txEl>
                                              <p:pRg st="2" end="2"/>
                                            </p:txEl>
                                          </p:spTgt>
                                        </p:tgtEl>
                                      </p:cBhvr>
                                    </p:animEffect>
                                  </p:childTnLst>
                                </p:cTn>
                              </p:par>
                            </p:childTnLst>
                          </p:cTn>
                        </p:par>
                        <p:par>
                          <p:cTn id="64" fill="hold">
                            <p:stCondLst>
                              <p:cond delay="15000"/>
                            </p:stCondLst>
                            <p:childTnLst>
                              <p:par>
                                <p:cTn id="65" presetID="10" presetClass="entr" presetSubtype="0" fill="hold" grpId="0" nodeType="afterEffect">
                                  <p:stCondLst>
                                    <p:cond delay="0"/>
                                  </p:stCondLst>
                                  <p:childTnLst>
                                    <p:set>
                                      <p:cBhvr>
                                        <p:cTn id="66" dur="1" fill="hold">
                                          <p:stCondLst>
                                            <p:cond delay="0"/>
                                          </p:stCondLst>
                                        </p:cTn>
                                        <p:tgtEl>
                                          <p:spTgt spid="9">
                                            <p:txEl>
                                              <p:pRg st="3" end="3"/>
                                            </p:txEl>
                                          </p:spTgt>
                                        </p:tgtEl>
                                        <p:attrNameLst>
                                          <p:attrName>style.visibility</p:attrName>
                                        </p:attrNameLst>
                                      </p:cBhvr>
                                      <p:to>
                                        <p:strVal val="visible"/>
                                      </p:to>
                                    </p:set>
                                    <p:animEffect transition="in" filter="fade">
                                      <p:cBhvr>
                                        <p:cTn id="67" dur="1000"/>
                                        <p:tgtEl>
                                          <p:spTgt spid="9">
                                            <p:txEl>
                                              <p:pRg st="3" end="3"/>
                                            </p:txEl>
                                          </p:spTgt>
                                        </p:tgtEl>
                                      </p:cBhvr>
                                    </p:animEffect>
                                  </p:childTnLst>
                                </p:cTn>
                              </p:par>
                            </p:childTnLst>
                          </p:cTn>
                        </p:par>
                        <p:par>
                          <p:cTn id="68" fill="hold">
                            <p:stCondLst>
                              <p:cond delay="16000"/>
                            </p:stCondLst>
                            <p:childTnLst>
                              <p:par>
                                <p:cTn id="69" presetID="10" presetClass="entr" presetSubtype="0" fill="hold" grpId="0" nodeType="afterEffect">
                                  <p:stCondLst>
                                    <p:cond delay="0"/>
                                  </p:stCondLst>
                                  <p:childTnLst>
                                    <p:set>
                                      <p:cBhvr>
                                        <p:cTn id="70" dur="1" fill="hold">
                                          <p:stCondLst>
                                            <p:cond delay="0"/>
                                          </p:stCondLst>
                                        </p:cTn>
                                        <p:tgtEl>
                                          <p:spTgt spid="9">
                                            <p:txEl>
                                              <p:pRg st="4" end="4"/>
                                            </p:txEl>
                                          </p:spTgt>
                                        </p:tgtEl>
                                        <p:attrNameLst>
                                          <p:attrName>style.visibility</p:attrName>
                                        </p:attrNameLst>
                                      </p:cBhvr>
                                      <p:to>
                                        <p:strVal val="visible"/>
                                      </p:to>
                                    </p:set>
                                    <p:animEffect transition="in" filter="fade">
                                      <p:cBhvr>
                                        <p:cTn id="71" dur="1000"/>
                                        <p:tgtEl>
                                          <p:spTgt spid="9">
                                            <p:txEl>
                                              <p:pRg st="4" end="4"/>
                                            </p:txEl>
                                          </p:spTgt>
                                        </p:tgtEl>
                                      </p:cBhvr>
                                    </p:animEffect>
                                  </p:childTnLst>
                                </p:cTn>
                              </p:par>
                            </p:childTnLst>
                          </p:cTn>
                        </p:par>
                        <p:par>
                          <p:cTn id="72" fill="hold">
                            <p:stCondLst>
                              <p:cond delay="17000"/>
                            </p:stCondLst>
                            <p:childTnLst>
                              <p:par>
                                <p:cTn id="73" presetID="10" presetClass="entr" presetSubtype="0" fill="hold" grpId="0" nodeType="afterEffect">
                                  <p:stCondLst>
                                    <p:cond delay="0"/>
                                  </p:stCondLst>
                                  <p:childTnLst>
                                    <p:set>
                                      <p:cBhvr>
                                        <p:cTn id="74" dur="1" fill="hold">
                                          <p:stCondLst>
                                            <p:cond delay="0"/>
                                          </p:stCondLst>
                                        </p:cTn>
                                        <p:tgtEl>
                                          <p:spTgt spid="9">
                                            <p:txEl>
                                              <p:pRg st="5" end="5"/>
                                            </p:txEl>
                                          </p:spTgt>
                                        </p:tgtEl>
                                        <p:attrNameLst>
                                          <p:attrName>style.visibility</p:attrName>
                                        </p:attrNameLst>
                                      </p:cBhvr>
                                      <p:to>
                                        <p:strVal val="visible"/>
                                      </p:to>
                                    </p:set>
                                    <p:animEffect transition="in" filter="fade">
                                      <p:cBhvr>
                                        <p:cTn id="75" dur="1000"/>
                                        <p:tgtEl>
                                          <p:spTgt spid="9">
                                            <p:txEl>
                                              <p:pRg st="5" end="5"/>
                                            </p:txEl>
                                          </p:spTgt>
                                        </p:tgtEl>
                                      </p:cBhvr>
                                    </p:animEffect>
                                  </p:childTnLst>
                                </p:cTn>
                              </p:par>
                            </p:childTnLst>
                          </p:cTn>
                        </p:par>
                        <p:par>
                          <p:cTn id="76" fill="hold">
                            <p:stCondLst>
                              <p:cond delay="18000"/>
                            </p:stCondLst>
                            <p:childTnLst>
                              <p:par>
                                <p:cTn id="77" presetID="10" presetClass="entr" presetSubtype="0" fill="hold" grpId="0" nodeType="afterEffect">
                                  <p:stCondLst>
                                    <p:cond delay="0"/>
                                  </p:stCondLst>
                                  <p:childTnLst>
                                    <p:set>
                                      <p:cBhvr>
                                        <p:cTn id="78" dur="1" fill="hold">
                                          <p:stCondLst>
                                            <p:cond delay="0"/>
                                          </p:stCondLst>
                                        </p:cTn>
                                        <p:tgtEl>
                                          <p:spTgt spid="9">
                                            <p:txEl>
                                              <p:pRg st="6" end="6"/>
                                            </p:txEl>
                                          </p:spTgt>
                                        </p:tgtEl>
                                        <p:attrNameLst>
                                          <p:attrName>style.visibility</p:attrName>
                                        </p:attrNameLst>
                                      </p:cBhvr>
                                      <p:to>
                                        <p:strVal val="visible"/>
                                      </p:to>
                                    </p:set>
                                    <p:animEffect transition="in" filter="fade">
                                      <p:cBhvr>
                                        <p:cTn id="79" dur="1000"/>
                                        <p:tgtEl>
                                          <p:spTgt spid="9">
                                            <p:txEl>
                                              <p:pRg st="6" end="6"/>
                                            </p:txEl>
                                          </p:spTgt>
                                        </p:tgtEl>
                                      </p:cBhvr>
                                    </p:animEffect>
                                  </p:childTnLst>
                                </p:cTn>
                              </p:par>
                            </p:childTnLst>
                          </p:cTn>
                        </p:par>
                        <p:par>
                          <p:cTn id="80" fill="hold">
                            <p:stCondLst>
                              <p:cond delay="19000"/>
                            </p:stCondLst>
                            <p:childTnLst>
                              <p:par>
                                <p:cTn id="81" presetID="10" presetClass="entr" presetSubtype="0" fill="hold" grpId="0" nodeType="afterEffect">
                                  <p:stCondLst>
                                    <p:cond delay="0"/>
                                  </p:stCondLst>
                                  <p:childTnLst>
                                    <p:set>
                                      <p:cBhvr>
                                        <p:cTn id="82" dur="1" fill="hold">
                                          <p:stCondLst>
                                            <p:cond delay="0"/>
                                          </p:stCondLst>
                                        </p:cTn>
                                        <p:tgtEl>
                                          <p:spTgt spid="9">
                                            <p:txEl>
                                              <p:pRg st="7" end="7"/>
                                            </p:txEl>
                                          </p:spTgt>
                                        </p:tgtEl>
                                        <p:attrNameLst>
                                          <p:attrName>style.visibility</p:attrName>
                                        </p:attrNameLst>
                                      </p:cBhvr>
                                      <p:to>
                                        <p:strVal val="visible"/>
                                      </p:to>
                                    </p:set>
                                    <p:animEffect transition="in" filter="fade">
                                      <p:cBhvr>
                                        <p:cTn id="83" dur="1000"/>
                                        <p:tgtEl>
                                          <p:spTgt spid="9">
                                            <p:txEl>
                                              <p:pRg st="7" end="7"/>
                                            </p:txEl>
                                          </p:spTgt>
                                        </p:tgtEl>
                                      </p:cBhvr>
                                    </p:animEffect>
                                  </p:childTnLst>
                                </p:cTn>
                              </p:par>
                            </p:childTnLst>
                          </p:cTn>
                        </p:par>
                        <p:par>
                          <p:cTn id="84" fill="hold">
                            <p:stCondLst>
                              <p:cond delay="20000"/>
                            </p:stCondLst>
                            <p:childTnLst>
                              <p:par>
                                <p:cTn id="85" presetID="10" presetClass="entr" presetSubtype="0" fill="hold" grpId="0" nodeType="afterEffect">
                                  <p:stCondLst>
                                    <p:cond delay="0"/>
                                  </p:stCondLst>
                                  <p:childTnLst>
                                    <p:set>
                                      <p:cBhvr>
                                        <p:cTn id="86" dur="1" fill="hold">
                                          <p:stCondLst>
                                            <p:cond delay="0"/>
                                          </p:stCondLst>
                                        </p:cTn>
                                        <p:tgtEl>
                                          <p:spTgt spid="9">
                                            <p:txEl>
                                              <p:pRg st="8" end="8"/>
                                            </p:txEl>
                                          </p:spTgt>
                                        </p:tgtEl>
                                        <p:attrNameLst>
                                          <p:attrName>style.visibility</p:attrName>
                                        </p:attrNameLst>
                                      </p:cBhvr>
                                      <p:to>
                                        <p:strVal val="visible"/>
                                      </p:to>
                                    </p:set>
                                    <p:animEffect transition="in" filter="fade">
                                      <p:cBhvr>
                                        <p:cTn id="87" dur="1000"/>
                                        <p:tgtEl>
                                          <p:spTgt spid="9">
                                            <p:txEl>
                                              <p:pRg st="8" end="8"/>
                                            </p:txEl>
                                          </p:spTgt>
                                        </p:tgtEl>
                                      </p:cBhvr>
                                    </p:animEffect>
                                  </p:childTnLst>
                                </p:cTn>
                              </p:par>
                            </p:childTnLst>
                          </p:cTn>
                        </p:par>
                        <p:par>
                          <p:cTn id="88" fill="hold">
                            <p:stCondLst>
                              <p:cond delay="21000"/>
                            </p:stCondLst>
                            <p:childTnLst>
                              <p:par>
                                <p:cTn id="89" presetID="10" presetClass="entr" presetSubtype="0" fill="hold" grpId="0" nodeType="afterEffect">
                                  <p:stCondLst>
                                    <p:cond delay="0"/>
                                  </p:stCondLst>
                                  <p:childTnLst>
                                    <p:set>
                                      <p:cBhvr>
                                        <p:cTn id="90" dur="1" fill="hold">
                                          <p:stCondLst>
                                            <p:cond delay="0"/>
                                          </p:stCondLst>
                                        </p:cTn>
                                        <p:tgtEl>
                                          <p:spTgt spid="9">
                                            <p:txEl>
                                              <p:pRg st="9" end="9"/>
                                            </p:txEl>
                                          </p:spTgt>
                                        </p:tgtEl>
                                        <p:attrNameLst>
                                          <p:attrName>style.visibility</p:attrName>
                                        </p:attrNameLst>
                                      </p:cBhvr>
                                      <p:to>
                                        <p:strVal val="visible"/>
                                      </p:to>
                                    </p:set>
                                    <p:animEffect transition="in" filter="fade">
                                      <p:cBhvr>
                                        <p:cTn id="91" dur="1000"/>
                                        <p:tgtEl>
                                          <p:spTgt spid="9">
                                            <p:txEl>
                                              <p:pRg st="9" end="9"/>
                                            </p:txEl>
                                          </p:spTgt>
                                        </p:tgtEl>
                                      </p:cBhvr>
                                    </p:animEffect>
                                  </p:childTnLst>
                                </p:cTn>
                              </p:par>
                            </p:childTnLst>
                          </p:cTn>
                        </p:par>
                        <p:par>
                          <p:cTn id="92" fill="hold">
                            <p:stCondLst>
                              <p:cond delay="22000"/>
                            </p:stCondLst>
                            <p:childTnLst>
                              <p:par>
                                <p:cTn id="93" presetID="10" presetClass="entr" presetSubtype="0" fill="hold" grpId="0" nodeType="afterEffect">
                                  <p:stCondLst>
                                    <p:cond delay="0"/>
                                  </p:stCondLst>
                                  <p:childTnLst>
                                    <p:set>
                                      <p:cBhvr>
                                        <p:cTn id="94" dur="1" fill="hold">
                                          <p:stCondLst>
                                            <p:cond delay="0"/>
                                          </p:stCondLst>
                                        </p:cTn>
                                        <p:tgtEl>
                                          <p:spTgt spid="9">
                                            <p:txEl>
                                              <p:pRg st="10" end="10"/>
                                            </p:txEl>
                                          </p:spTgt>
                                        </p:tgtEl>
                                        <p:attrNameLst>
                                          <p:attrName>style.visibility</p:attrName>
                                        </p:attrNameLst>
                                      </p:cBhvr>
                                      <p:to>
                                        <p:strVal val="visible"/>
                                      </p:to>
                                    </p:set>
                                    <p:animEffect transition="in" filter="fade">
                                      <p:cBhvr>
                                        <p:cTn id="95" dur="1000"/>
                                        <p:tgtEl>
                                          <p:spTgt spid="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build="p"/>
      <p:bldP spid="6" grpId="0" build="p" animBg="1"/>
      <p:bldP spid="7" grpId="0" build="p"/>
      <p:bldP spid="8" grpId="0" build="p" animBg="1"/>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Bi-gendered people</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Issues</a:t>
            </a:r>
            <a:endParaRPr lang="en-GB" sz="2000" b="1" dirty="0">
              <a:solidFill>
                <a:schemeClr val="bg1"/>
              </a:solidFill>
            </a:endParaRPr>
          </a:p>
        </p:txBody>
      </p:sp>
      <p:sp>
        <p:nvSpPr>
          <p:cNvPr id="6" name="Content Placeholder 9"/>
          <p:cNvSpPr txBox="1">
            <a:spLocks/>
          </p:cNvSpPr>
          <p:nvPr/>
        </p:nvSpPr>
        <p:spPr>
          <a:xfrm>
            <a:off x="5109942" y="1751308"/>
            <a:ext cx="3962400" cy="2061275"/>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buFont typeface="Arial" pitchFamily="34" charset="0"/>
              <a:buChar char="•"/>
            </a:pPr>
            <a:r>
              <a:rPr lang="en-GB" sz="1400" dirty="0"/>
              <a:t>You don’t fit into one of societies two traditional genders. </a:t>
            </a:r>
          </a:p>
          <a:p>
            <a:pPr marL="92075" indent="-92075">
              <a:buFont typeface="Arial" pitchFamily="34" charset="0"/>
              <a:buChar char="•"/>
            </a:pPr>
            <a:r>
              <a:rPr lang="en-GB" sz="1400" dirty="0" smtClean="0"/>
              <a:t>Fear </a:t>
            </a:r>
            <a:r>
              <a:rPr lang="en-GB" sz="1400" dirty="0"/>
              <a:t>of discovery / disclosure.</a:t>
            </a:r>
          </a:p>
          <a:p>
            <a:pPr marL="92075" indent="-92075">
              <a:buFont typeface="Arial" pitchFamily="34" charset="0"/>
              <a:buChar char="•"/>
            </a:pPr>
            <a:r>
              <a:rPr lang="en-GB" sz="1400" dirty="0"/>
              <a:t>Finding time the time to do it when you have a family.</a:t>
            </a:r>
          </a:p>
          <a:p>
            <a:pPr marL="92075" indent="-92075">
              <a:buFont typeface="Arial" pitchFamily="34" charset="0"/>
              <a:buChar char="•"/>
            </a:pPr>
            <a:r>
              <a:rPr lang="en-GB" sz="1400" dirty="0" smtClean="0"/>
              <a:t>Being taken seriously and treated with respect</a:t>
            </a:r>
          </a:p>
          <a:p>
            <a:pPr marL="92075" indent="-92075">
              <a:buFont typeface="Arial" pitchFamily="34" charset="0"/>
              <a:buChar char="•"/>
            </a:pPr>
            <a:r>
              <a:rPr lang="en-GB" sz="1400" dirty="0" smtClean="0"/>
              <a:t>Work – how do I work as both genders ?!?!?!?</a:t>
            </a:r>
            <a:endParaRPr lang="en-GB" sz="1400" dirty="0"/>
          </a:p>
          <a:p>
            <a:pPr marL="92075" indent="-92075">
              <a:buFont typeface="Arial" pitchFamily="34" charset="0"/>
              <a:buChar char="•"/>
            </a:pPr>
            <a:r>
              <a:rPr lang="en-GB" sz="1400" dirty="0"/>
              <a:t>Waterproof mascara...........</a:t>
            </a: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Typical questions</a:t>
            </a:r>
            <a:endParaRPr lang="en-GB" sz="2000" b="1" dirty="0">
              <a:solidFill>
                <a:schemeClr val="bg1"/>
              </a:solidFill>
            </a:endParaRPr>
          </a:p>
        </p:txBody>
      </p:sp>
      <p:sp>
        <p:nvSpPr>
          <p:cNvPr id="8" name="Content Placeholder 11"/>
          <p:cNvSpPr txBox="1">
            <a:spLocks/>
          </p:cNvSpPr>
          <p:nvPr/>
        </p:nvSpPr>
        <p:spPr>
          <a:xfrm>
            <a:off x="5106893" y="4497372"/>
            <a:ext cx="4099099" cy="229088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buFont typeface="Arial" pitchFamily="34" charset="0"/>
              <a:buChar char="•"/>
            </a:pPr>
            <a:r>
              <a:rPr lang="en-GB" sz="1200" dirty="0" smtClean="0"/>
              <a:t>I’ve </a:t>
            </a:r>
            <a:r>
              <a:rPr lang="en-GB" sz="1200" dirty="0"/>
              <a:t>found </a:t>
            </a:r>
            <a:r>
              <a:rPr lang="en-GB" sz="1200" dirty="0" smtClean="0"/>
              <a:t>my </a:t>
            </a:r>
            <a:r>
              <a:rPr lang="en-GB" sz="1200" dirty="0"/>
              <a:t>Husband/Wife </a:t>
            </a:r>
            <a:r>
              <a:rPr lang="en-GB" sz="1200" dirty="0" smtClean="0"/>
              <a:t>is bi-gendered </a:t>
            </a:r>
            <a:r>
              <a:rPr lang="en-GB" sz="1200" dirty="0"/>
              <a:t>– am I Gay ?</a:t>
            </a:r>
          </a:p>
          <a:p>
            <a:pPr marL="92075" indent="-92075">
              <a:buFont typeface="Arial" pitchFamily="34" charset="0"/>
              <a:buChar char="•"/>
            </a:pPr>
            <a:r>
              <a:rPr lang="en-GB" sz="1200" dirty="0"/>
              <a:t>So, </a:t>
            </a:r>
            <a:r>
              <a:rPr lang="en-GB" sz="1200" dirty="0" smtClean="0"/>
              <a:t>don’t  </a:t>
            </a:r>
            <a:r>
              <a:rPr lang="en-GB" sz="1200" dirty="0"/>
              <a:t>want to be a woman / man </a:t>
            </a:r>
            <a:r>
              <a:rPr lang="en-GB" sz="1200" dirty="0" smtClean="0"/>
              <a:t>? You want to be both ? How is that going to work ?</a:t>
            </a:r>
            <a:endParaRPr lang="en-GB" sz="1200" dirty="0"/>
          </a:p>
          <a:p>
            <a:pPr marL="92075" indent="-92075">
              <a:buFont typeface="Arial" pitchFamily="34" charset="0"/>
              <a:buChar char="•"/>
            </a:pPr>
            <a:r>
              <a:rPr lang="en-GB" sz="1200" dirty="0" smtClean="0"/>
              <a:t>How does this affect me as your partner ?</a:t>
            </a:r>
          </a:p>
          <a:p>
            <a:pPr marL="92075" indent="-92075">
              <a:buFont typeface="Arial" pitchFamily="34" charset="0"/>
              <a:buChar char="•"/>
            </a:pPr>
            <a:r>
              <a:rPr lang="en-GB" sz="1200" dirty="0" smtClean="0"/>
              <a:t>Where </a:t>
            </a:r>
            <a:r>
              <a:rPr lang="en-GB" sz="1200" dirty="0"/>
              <a:t>did that lipstick on your shirt  come from ?</a:t>
            </a:r>
          </a:p>
          <a:p>
            <a:pPr marL="92075" indent="-92075"/>
            <a:r>
              <a:rPr lang="en-GB" sz="1200" dirty="0" smtClean="0"/>
              <a:t>What </a:t>
            </a:r>
            <a:r>
              <a:rPr lang="en-GB" sz="1200" dirty="0"/>
              <a:t>do you do with your bits ?</a:t>
            </a:r>
          </a:p>
          <a:p>
            <a:pPr marL="92075" indent="-92075">
              <a:buFont typeface="Arial" pitchFamily="34" charset="0"/>
              <a:buChar char="•"/>
            </a:pPr>
            <a:r>
              <a:rPr lang="en-GB" sz="1200" dirty="0"/>
              <a:t> Are those real ?</a:t>
            </a:r>
          </a:p>
        </p:txBody>
      </p:sp>
      <p:sp>
        <p:nvSpPr>
          <p:cNvPr id="9" name="Text Placeholder 12"/>
          <p:cNvSpPr txBox="1">
            <a:spLocks/>
          </p:cNvSpPr>
          <p:nvPr/>
        </p:nvSpPr>
        <p:spPr>
          <a:xfrm>
            <a:off x="691760" y="1217909"/>
            <a:ext cx="3965448" cy="403200"/>
          </a:xfrm>
          <a:prstGeom prst="rect">
            <a:avLst/>
          </a:prstGeom>
          <a:solidFill>
            <a:schemeClr val="accent1"/>
          </a:solidFill>
        </p:spPr>
        <p:txBody>
          <a:bodyPr>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a:solidFill>
                  <a:schemeClr val="bg1"/>
                </a:solidFill>
              </a:rPr>
              <a:t>What’s it like being </a:t>
            </a:r>
            <a:r>
              <a:rPr lang="en-GB" sz="2000" b="1" dirty="0" smtClean="0">
                <a:solidFill>
                  <a:schemeClr val="bg1"/>
                </a:solidFill>
              </a:rPr>
              <a:t>bi-gendered </a:t>
            </a:r>
            <a:r>
              <a:rPr lang="en-GB" sz="2000" b="1" dirty="0">
                <a:solidFill>
                  <a:schemeClr val="bg1"/>
                </a:solidFill>
              </a:rPr>
              <a:t>?</a:t>
            </a:r>
          </a:p>
        </p:txBody>
      </p:sp>
      <p:sp>
        <p:nvSpPr>
          <p:cNvPr id="10" name="Content Placeholder 13"/>
          <p:cNvSpPr txBox="1">
            <a:spLocks/>
          </p:cNvSpPr>
          <p:nvPr/>
        </p:nvSpPr>
        <p:spPr>
          <a:xfrm>
            <a:off x="787796" y="1751309"/>
            <a:ext cx="3962400" cy="4503187"/>
          </a:xfrm>
          <a:prstGeom prst="rect">
            <a:avLst/>
          </a:prstGeom>
        </p:spPr>
        <p:txBody>
          <a:bodyPr>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lgn="just">
              <a:buFont typeface="Arial" pitchFamily="34" charset="0"/>
              <a:buChar char="•"/>
            </a:pPr>
            <a:r>
              <a:rPr lang="en-GB" sz="1400" dirty="0"/>
              <a:t>Although a number of </a:t>
            </a:r>
            <a:r>
              <a:rPr lang="en-GB" sz="1400" dirty="0" smtClean="0"/>
              <a:t>bi-gendered people </a:t>
            </a:r>
            <a:r>
              <a:rPr lang="en-GB" sz="1400" dirty="0"/>
              <a:t>regularly dress, a number stop and return throughout their lives, depending upon how they feel.  Each stop phase is usually associated with a ritual burning or discarding of clothes, associated with the feelings returning stronger than ever....</a:t>
            </a:r>
          </a:p>
          <a:p>
            <a:pPr marL="92075" indent="-92075" algn="just">
              <a:buFont typeface="Arial" pitchFamily="34" charset="0"/>
              <a:buChar char="•"/>
            </a:pPr>
            <a:r>
              <a:rPr lang="en-GB" sz="1400" dirty="0" smtClean="0"/>
              <a:t>Usually bi-gendered people </a:t>
            </a:r>
            <a:r>
              <a:rPr lang="en-GB" sz="1400" dirty="0"/>
              <a:t>live in secret (in the closet)  this can be for a number of reasons </a:t>
            </a:r>
          </a:p>
          <a:p>
            <a:pPr marL="442913" lvl="1" indent="-92075" algn="just">
              <a:buFont typeface="Arial" pitchFamily="34" charset="0"/>
              <a:buChar char="•"/>
            </a:pPr>
            <a:r>
              <a:rPr lang="en-GB" sz="1400" dirty="0"/>
              <a:t>Self-doubts</a:t>
            </a:r>
          </a:p>
          <a:p>
            <a:pPr marL="442913" lvl="1" indent="-92075" algn="just">
              <a:buFont typeface="Arial" pitchFamily="34" charset="0"/>
              <a:buChar char="•"/>
            </a:pPr>
            <a:r>
              <a:rPr lang="en-GB" sz="1400" dirty="0"/>
              <a:t>Fear of public perception / persecution</a:t>
            </a:r>
          </a:p>
          <a:p>
            <a:pPr marL="92075" lvl="1" indent="-92075" algn="just">
              <a:buFont typeface="Arial" pitchFamily="34" charset="0"/>
              <a:buChar char="•"/>
            </a:pPr>
            <a:r>
              <a:rPr lang="en-GB" sz="1400" dirty="0" smtClean="0"/>
              <a:t>Because </a:t>
            </a:r>
            <a:r>
              <a:rPr lang="en-GB" sz="1400" dirty="0"/>
              <a:t>of this secrecy – it can be difficult gaining an understanding of how many people </a:t>
            </a:r>
            <a:r>
              <a:rPr lang="en-GB" sz="1400" dirty="0" smtClean="0"/>
              <a:t>are bi-gendered </a:t>
            </a:r>
            <a:r>
              <a:rPr lang="en-GB" sz="1400" dirty="0"/>
              <a:t>and therefore tailoring services to meet their needs.  Often partner and family will be unaware of this “double life”.</a:t>
            </a:r>
          </a:p>
          <a:p>
            <a:pPr marL="92075" lvl="1" indent="-92075" algn="just">
              <a:buFont typeface="Arial" pitchFamily="34" charset="0"/>
              <a:buChar char="•"/>
            </a:pPr>
            <a:r>
              <a:rPr lang="en-GB" sz="1400" dirty="0" smtClean="0"/>
              <a:t>Remember </a:t>
            </a:r>
            <a:r>
              <a:rPr lang="en-GB" sz="1400" dirty="0"/>
              <a:t>– most </a:t>
            </a:r>
            <a:r>
              <a:rPr lang="en-GB" sz="1400" dirty="0" smtClean="0"/>
              <a:t>bi-gendered </a:t>
            </a:r>
            <a:r>
              <a:rPr lang="en-GB" sz="1400" dirty="0"/>
              <a:t>are </a:t>
            </a:r>
            <a:r>
              <a:rPr lang="en-GB" sz="1400" dirty="0" err="1"/>
              <a:t>hetro</a:t>
            </a:r>
            <a:r>
              <a:rPr lang="en-GB" sz="1400" dirty="0"/>
              <a:t>-sexual and monogamous.  They are dressing to express feminine feelings rather than attract a homosexual experience.</a:t>
            </a:r>
          </a:p>
          <a:p>
            <a:pPr marL="0" indent="0">
              <a:buNone/>
            </a:pPr>
            <a:endParaRPr lang="en-GB" sz="1300" dirty="0" smtClean="0"/>
          </a:p>
        </p:txBody>
      </p:sp>
    </p:spTree>
    <p:extLst>
      <p:ext uri="{BB962C8B-B14F-4D97-AF65-F5344CB8AC3E}">
        <p14:creationId xmlns:p14="http://schemas.microsoft.com/office/powerpoint/2010/main" val="1245518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2000"/>
                                        <p:tgtEl>
                                          <p:spTgt spid="6"/>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2000"/>
                                        <p:tgtEl>
                                          <p:spTgt spid="7"/>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Non-gendered people</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Issues</a:t>
            </a:r>
            <a:endParaRPr lang="en-GB" sz="2000" b="1" dirty="0">
              <a:solidFill>
                <a:schemeClr val="bg1"/>
              </a:solidFill>
            </a:endParaRPr>
          </a:p>
        </p:txBody>
      </p:sp>
      <p:sp>
        <p:nvSpPr>
          <p:cNvPr id="6" name="Content Placeholder 9"/>
          <p:cNvSpPr txBox="1">
            <a:spLocks/>
          </p:cNvSpPr>
          <p:nvPr/>
        </p:nvSpPr>
        <p:spPr>
          <a:xfrm>
            <a:off x="5109942" y="1751308"/>
            <a:ext cx="3962400" cy="2061275"/>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lgn="just">
              <a:buFont typeface="Arial" pitchFamily="34" charset="0"/>
              <a:buChar char="•"/>
            </a:pPr>
            <a:r>
              <a:rPr lang="en-GB" sz="1400" dirty="0" smtClean="0"/>
              <a:t>There isn’t a wealth of information out there for non-gendered people to help them understand themselves.</a:t>
            </a:r>
          </a:p>
          <a:p>
            <a:pPr marL="92075" indent="-92075" algn="just">
              <a:buFont typeface="Arial" pitchFamily="34" charset="0"/>
              <a:buChar char="•"/>
            </a:pPr>
            <a:r>
              <a:rPr lang="en-GB" sz="1400" dirty="0" smtClean="0"/>
              <a:t>Even less of a support network……………</a:t>
            </a:r>
          </a:p>
          <a:p>
            <a:pPr marL="92075" indent="-92075" algn="just">
              <a:buFont typeface="Arial" pitchFamily="34" charset="0"/>
              <a:buChar char="•"/>
            </a:pPr>
            <a:r>
              <a:rPr lang="en-GB" sz="1400" dirty="0" smtClean="0"/>
              <a:t>You can get a gender recognition certificate – but what about a gender non-recognition certificate ?</a:t>
            </a:r>
          </a:p>
          <a:p>
            <a:pPr marL="92075" indent="-92075">
              <a:buFont typeface="Arial" pitchFamily="34" charset="0"/>
              <a:buChar char="•"/>
            </a:pPr>
            <a:endParaRPr lang="en-GB" sz="1400" dirty="0" smtClean="0"/>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Typical questions</a:t>
            </a:r>
            <a:endParaRPr lang="en-GB" sz="2000" b="1" dirty="0">
              <a:solidFill>
                <a:schemeClr val="bg1"/>
              </a:solidFill>
            </a:endParaRPr>
          </a:p>
        </p:txBody>
      </p:sp>
      <p:sp>
        <p:nvSpPr>
          <p:cNvPr id="8" name="Content Placeholder 11"/>
          <p:cNvSpPr txBox="1">
            <a:spLocks/>
          </p:cNvSpPr>
          <p:nvPr/>
        </p:nvSpPr>
        <p:spPr>
          <a:xfrm>
            <a:off x="5106893" y="4497372"/>
            <a:ext cx="4099099" cy="229088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92075" indent="-92075">
              <a:buFont typeface="Arial" pitchFamily="34" charset="0"/>
              <a:buChar char="•"/>
            </a:pPr>
            <a:r>
              <a:rPr lang="en-GB" sz="1200" dirty="0" smtClean="0"/>
              <a:t>I don’t feel anything – am I normal ?</a:t>
            </a:r>
          </a:p>
          <a:p>
            <a:pPr marL="92075" indent="-92075">
              <a:buFont typeface="Arial" pitchFamily="34" charset="0"/>
              <a:buChar char="•"/>
            </a:pPr>
            <a:r>
              <a:rPr lang="en-GB" sz="1200" dirty="0" smtClean="0"/>
              <a:t>No-one understands me – they want me to be one thing or the other.</a:t>
            </a:r>
          </a:p>
          <a:p>
            <a:pPr marL="92075" indent="-92075">
              <a:buFont typeface="Arial" pitchFamily="34" charset="0"/>
              <a:buChar char="•"/>
            </a:pPr>
            <a:endParaRPr lang="en-GB" sz="1200" dirty="0"/>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a:solidFill>
                  <a:schemeClr val="bg1"/>
                </a:solidFill>
              </a:rPr>
              <a:t>What’s it like being </a:t>
            </a:r>
            <a:r>
              <a:rPr lang="en-GB" sz="2000" b="1" dirty="0" smtClean="0">
                <a:solidFill>
                  <a:schemeClr val="bg1"/>
                </a:solidFill>
              </a:rPr>
              <a:t>non-gendered </a:t>
            </a:r>
            <a:r>
              <a:rPr lang="en-GB" sz="2000" b="1" dirty="0">
                <a:solidFill>
                  <a:schemeClr val="bg1"/>
                </a:solidFill>
              </a:rPr>
              <a:t>?</a:t>
            </a:r>
          </a:p>
        </p:txBody>
      </p:sp>
      <p:sp>
        <p:nvSpPr>
          <p:cNvPr id="10" name="Content Placeholder 13"/>
          <p:cNvSpPr txBox="1">
            <a:spLocks/>
          </p:cNvSpPr>
          <p:nvPr/>
        </p:nvSpPr>
        <p:spPr>
          <a:xfrm>
            <a:off x="787796" y="1751309"/>
            <a:ext cx="3962400" cy="4503187"/>
          </a:xfrm>
          <a:prstGeom prst="rect">
            <a:avLst/>
          </a:prstGeom>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sz="1400" dirty="0" smtClean="0"/>
              <a:t>You will often hear non-gendered people talk of their inability to fit in as they struggle to identify themselves within the gender binary model. This can be a different experience to transgender people, who usually reconcile their “difference” after surgery.</a:t>
            </a:r>
          </a:p>
          <a:p>
            <a:pPr lvl="1" algn="just"/>
            <a:r>
              <a:rPr lang="en-GB" sz="1200" dirty="0" smtClean="0"/>
              <a:t>The gender binary model that is prevalent in the western world is by no means the only one. Many cultures, particularly in the middle east and </a:t>
            </a:r>
            <a:r>
              <a:rPr lang="en-GB" sz="1200" dirty="0"/>
              <a:t>A</a:t>
            </a:r>
            <a:r>
              <a:rPr lang="en-GB" sz="1200" dirty="0" smtClean="0"/>
              <a:t>frica accept a  third gender……</a:t>
            </a:r>
          </a:p>
          <a:p>
            <a:pPr algn="just"/>
            <a:r>
              <a:rPr lang="en-GB" sz="1400" dirty="0" smtClean="0"/>
              <a:t>Although by no means typical, their experience is similar to bi-gendered people in that they remain in a “state of flux”. </a:t>
            </a:r>
          </a:p>
          <a:p>
            <a:pPr marL="92075" indent="-92075" algn="just">
              <a:buFont typeface="Arial" pitchFamily="34" charset="0"/>
              <a:buChar char="•"/>
            </a:pPr>
            <a:r>
              <a:rPr lang="en-GB" sz="1400" dirty="0"/>
              <a:t>Intersex people frequently face a long struggle with doctors in order to get honest information about their intersex condition and any surgery which was carried out on them when they were young.</a:t>
            </a:r>
          </a:p>
          <a:p>
            <a:pPr marL="0" indent="0">
              <a:buNone/>
            </a:pPr>
            <a:endParaRPr lang="en-GB" sz="1300" dirty="0" smtClean="0"/>
          </a:p>
        </p:txBody>
      </p:sp>
    </p:spTree>
    <p:extLst>
      <p:ext uri="{BB962C8B-B14F-4D97-AF65-F5344CB8AC3E}">
        <p14:creationId xmlns:p14="http://schemas.microsoft.com/office/powerpoint/2010/main" val="1203417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2000"/>
                                        <p:tgtEl>
                                          <p:spTgt spid="6"/>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2000"/>
                                        <p:tgtEl>
                                          <p:spTgt spid="7"/>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variant Children</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8" name="Content Placeholder 11"/>
          <p:cNvSpPr txBox="1">
            <a:spLocks/>
          </p:cNvSpPr>
          <p:nvPr/>
        </p:nvSpPr>
        <p:spPr>
          <a:xfrm>
            <a:off x="787797" y="4946815"/>
            <a:ext cx="8418196" cy="1252502"/>
          </a:xfrm>
          <a:prstGeom prst="rect">
            <a:avLst/>
          </a:prstGeom>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sz="1200" dirty="0"/>
              <a:t>Although the Beaumont organisations support the understanding of Transgenderism  in many areas – we only work with </a:t>
            </a:r>
            <a:r>
              <a:rPr lang="en-GB" sz="1200" dirty="0" smtClean="0"/>
              <a:t>adults </a:t>
            </a:r>
            <a:r>
              <a:rPr lang="en-GB" sz="1200" dirty="0" err="1" smtClean="0"/>
              <a:t>ie</a:t>
            </a:r>
            <a:r>
              <a:rPr lang="en-GB" sz="1200" dirty="0" smtClean="0"/>
              <a:t> those over the age of 18.  This is typical of most organisations here in the UK.  </a:t>
            </a:r>
            <a:endParaRPr lang="en-GB" sz="1200" dirty="0"/>
          </a:p>
          <a:p>
            <a:pPr algn="just"/>
            <a:r>
              <a:rPr lang="en-GB" sz="1200" dirty="0" smtClean="0"/>
              <a:t>Fortunately</a:t>
            </a:r>
            <a:r>
              <a:rPr lang="en-GB" sz="1200" dirty="0"/>
              <a:t>, there is an organisation called mermaids which has been specifically set up to support transgendered children and the information presented here has been produced from more detailed data on their website</a:t>
            </a:r>
          </a:p>
          <a:p>
            <a:pPr algn="just"/>
            <a:r>
              <a:rPr lang="en-GB" sz="1200" dirty="0" smtClean="0"/>
              <a:t>www.mermaids.org.uk</a:t>
            </a:r>
            <a:endParaRPr lang="en-GB" sz="1200" dirty="0"/>
          </a:p>
        </p:txBody>
      </p:sp>
      <p:sp>
        <p:nvSpPr>
          <p:cNvPr id="10" name="Content Placeholder 13"/>
          <p:cNvSpPr txBox="1">
            <a:spLocks/>
          </p:cNvSpPr>
          <p:nvPr/>
        </p:nvSpPr>
        <p:spPr>
          <a:xfrm>
            <a:off x="787796" y="1217909"/>
            <a:ext cx="8284546" cy="3279463"/>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sz="1400" dirty="0"/>
              <a:t>“Cemeteries can be pretty bleak places, but when it a grey January sky, it feels about as about as desolate as you can possibly get. </a:t>
            </a:r>
          </a:p>
          <a:p>
            <a:pPr marL="0" indent="0" algn="just">
              <a:buNone/>
            </a:pPr>
            <a:r>
              <a:rPr lang="en-GB" sz="1400" dirty="0"/>
              <a:t>When you are visiting the grave of a child who killed herself in her early teens, the feeling of despair, gives way to an urge to weep bitterly. It is an urge which I am unable to resist as I do the maths subtracting the date of death from the day she was born. It is one thing to be told she was only 14, but to see it carved in marble..... While I hug one of my last  photographs of her.</a:t>
            </a:r>
          </a:p>
          <a:p>
            <a:pPr marL="0" indent="0" algn="just">
              <a:buNone/>
            </a:pPr>
            <a:r>
              <a:rPr lang="en-GB" sz="1400" dirty="0"/>
              <a:t>If you were to look at the picture, you would see a sunny, smiling, apparently bubbly teenager, with long hair and a grey T-shirt. There is nothing in the picture to suggest that she was transgender, but that is the reason she took her life. </a:t>
            </a:r>
          </a:p>
          <a:p>
            <a:pPr marL="0" indent="0" algn="just">
              <a:buNone/>
            </a:pPr>
            <a:r>
              <a:rPr lang="en-GB" sz="1400" dirty="0"/>
              <a:t>When she was 12 I tried to have her put onto hormone blockers to delay puberty. She didn’t want to develop body hair, a deep voice or have wet dreams. She had already self-harmed when young, trying to slice her penis off with a pair of scissors.  </a:t>
            </a:r>
          </a:p>
          <a:p>
            <a:pPr marL="0" indent="0" algn="just">
              <a:buNone/>
            </a:pPr>
            <a:r>
              <a:rPr lang="en-GB" sz="1400" dirty="0"/>
              <a:t>The psychologists decided to that she should not be given these drugs. She should be given counselling instead. In despair I tried to take her to the United States, but the air fare and the £200 a month cost of these drugs was way beyond my means. Her father had no money either and both sets of grandparents didn’t want to know.</a:t>
            </a:r>
          </a:p>
          <a:p>
            <a:pPr marL="0" indent="0" algn="just">
              <a:buNone/>
            </a:pPr>
            <a:r>
              <a:rPr lang="en-GB" sz="1400" dirty="0"/>
              <a:t>Two years later the talking therapy failed, she took a massive overdose and died, having self-harmed, abused alcohol and other substances for more than a year before that. “</a:t>
            </a:r>
          </a:p>
        </p:txBody>
      </p:sp>
      <p:sp>
        <p:nvSpPr>
          <p:cNvPr id="11" name="Text Placeholder 10"/>
          <p:cNvSpPr txBox="1">
            <a:spLocks/>
          </p:cNvSpPr>
          <p:nvPr/>
        </p:nvSpPr>
        <p:spPr>
          <a:xfrm>
            <a:off x="787796" y="4466124"/>
            <a:ext cx="8284546"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Mermaids</a:t>
            </a:r>
            <a:endParaRPr lang="en-GB" sz="2000" b="1" dirty="0">
              <a:solidFill>
                <a:schemeClr val="bg1"/>
              </a:solidFill>
            </a:endParaRPr>
          </a:p>
        </p:txBody>
      </p:sp>
    </p:spTree>
    <p:extLst>
      <p:ext uri="{BB962C8B-B14F-4D97-AF65-F5344CB8AC3E}">
        <p14:creationId xmlns:p14="http://schemas.microsoft.com/office/powerpoint/2010/main" val="334940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partners perspective</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Issues</a:t>
            </a:r>
            <a:endParaRPr lang="en-GB" sz="2000" b="1" dirty="0">
              <a:solidFill>
                <a:schemeClr val="bg1"/>
              </a:solidFill>
            </a:endParaRPr>
          </a:p>
        </p:txBody>
      </p:sp>
      <p:sp>
        <p:nvSpPr>
          <p:cNvPr id="6" name="Content Placeholder 9"/>
          <p:cNvSpPr txBox="1">
            <a:spLocks/>
          </p:cNvSpPr>
          <p:nvPr/>
        </p:nvSpPr>
        <p:spPr>
          <a:xfrm>
            <a:off x="5109942" y="1751308"/>
            <a:ext cx="3962400" cy="2061275"/>
          </a:xfrm>
          <a:prstGeom prst="rect">
            <a:avLst/>
          </a:prstGeom>
        </p:spPr>
        <p:txBody>
          <a:bodyPr>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77800" indent="-177800">
              <a:buFont typeface="Arial" pitchFamily="34" charset="0"/>
              <a:buChar char="•"/>
            </a:pPr>
            <a:r>
              <a:rPr lang="en-GB" sz="1400" dirty="0"/>
              <a:t>Why didn’t he tell me before we got married ?</a:t>
            </a:r>
          </a:p>
          <a:p>
            <a:pPr marL="177800" indent="-177800">
              <a:buFont typeface="Arial" pitchFamily="34" charset="0"/>
              <a:buChar char="•"/>
            </a:pPr>
            <a:r>
              <a:rPr lang="en-GB" sz="1400" dirty="0" smtClean="0"/>
              <a:t>Does he/she want to transition ?</a:t>
            </a:r>
            <a:endParaRPr lang="en-GB" sz="1400" dirty="0"/>
          </a:p>
          <a:p>
            <a:pPr marL="177800" indent="-177800">
              <a:buFont typeface="Arial" pitchFamily="34" charset="0"/>
              <a:buChar char="•"/>
            </a:pPr>
            <a:r>
              <a:rPr lang="en-GB" sz="1400" dirty="0"/>
              <a:t>Its just dressing up – its nothing like being a woman, why doesn’t he just stop ?</a:t>
            </a:r>
          </a:p>
          <a:p>
            <a:pPr marL="177800" indent="-177800">
              <a:buFont typeface="Arial" pitchFamily="34" charset="0"/>
              <a:buChar char="•"/>
            </a:pPr>
            <a:r>
              <a:rPr lang="en-GB" sz="1400" dirty="0"/>
              <a:t>Is he having an affair ? Is he Gay ?</a:t>
            </a:r>
          </a:p>
          <a:p>
            <a:pPr marL="177800" indent="-177800">
              <a:buFont typeface="Arial" pitchFamily="34" charset="0"/>
              <a:buChar char="•"/>
            </a:pPr>
            <a:r>
              <a:rPr lang="en-GB" sz="1400" dirty="0"/>
              <a:t>He wants to have sex with me while dressed – does that make me Gay ?</a:t>
            </a:r>
          </a:p>
          <a:p>
            <a:pPr marL="177800" indent="-177800">
              <a:buFont typeface="Arial" pitchFamily="34" charset="0"/>
              <a:buChar char="•"/>
            </a:pPr>
            <a:r>
              <a:rPr lang="en-GB" sz="1400" dirty="0"/>
              <a:t>What do I tell my Children ? Our Friends ?</a:t>
            </a:r>
          </a:p>
          <a:p>
            <a:pPr marL="177800" indent="-177800">
              <a:buFont typeface="Arial" pitchFamily="34" charset="0"/>
              <a:buChar char="•"/>
            </a:pPr>
            <a:r>
              <a:rPr lang="en-GB" sz="1400" dirty="0" smtClean="0"/>
              <a:t>He/she dressing affects my own sense of gender identity</a:t>
            </a:r>
            <a:endParaRPr lang="en-GB" sz="1400" dirty="0"/>
          </a:p>
          <a:p>
            <a:pPr marL="92075" indent="-92075">
              <a:buFont typeface="Arial" pitchFamily="34" charset="0"/>
              <a:buChar char="•"/>
            </a:pPr>
            <a:endParaRPr lang="en-GB" sz="1400" dirty="0" smtClean="0"/>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Typical questions</a:t>
            </a:r>
            <a:endParaRPr lang="en-GB" sz="2000" b="1" dirty="0">
              <a:solidFill>
                <a:schemeClr val="bg1"/>
              </a:solidFill>
            </a:endParaRPr>
          </a:p>
        </p:txBody>
      </p:sp>
      <p:sp>
        <p:nvSpPr>
          <p:cNvPr id="8" name="Content Placeholder 11"/>
          <p:cNvSpPr txBox="1">
            <a:spLocks/>
          </p:cNvSpPr>
          <p:nvPr/>
        </p:nvSpPr>
        <p:spPr>
          <a:xfrm>
            <a:off x="5106893" y="4497372"/>
            <a:ext cx="4099099" cy="229088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sz="1300" dirty="0"/>
              <a:t>“ It took time for me to find the right information which helped me understand why he did this and that it wasn’t going to stop.  This information helped me realise that although he hadn’t shared his transgenderism with me from the outset, many of the qualities I had fallen in love with, were actually because of this.  We now manage his dressing  and go to occasional meeting together – all with his own clothes and makeup </a:t>
            </a:r>
            <a:r>
              <a:rPr lang="en-GB" sz="1300" dirty="0" smtClean="0"/>
              <a:t>!!!” </a:t>
            </a:r>
            <a:endParaRPr lang="en-GB" sz="1300" dirty="0"/>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a:solidFill>
                  <a:schemeClr val="bg1"/>
                </a:solidFill>
              </a:rPr>
              <a:t>In the </a:t>
            </a:r>
            <a:r>
              <a:rPr lang="en-GB" sz="2000" b="1" dirty="0" smtClean="0">
                <a:solidFill>
                  <a:schemeClr val="bg1"/>
                </a:solidFill>
              </a:rPr>
              <a:t>beginning</a:t>
            </a:r>
            <a:endParaRPr lang="en-GB" sz="2000" b="1" dirty="0">
              <a:solidFill>
                <a:schemeClr val="bg1"/>
              </a:solidFill>
            </a:endParaRPr>
          </a:p>
        </p:txBody>
      </p:sp>
      <p:sp>
        <p:nvSpPr>
          <p:cNvPr id="10" name="Content Placeholder 13"/>
          <p:cNvSpPr txBox="1">
            <a:spLocks/>
          </p:cNvSpPr>
          <p:nvPr/>
        </p:nvSpPr>
        <p:spPr>
          <a:xfrm>
            <a:off x="787796" y="1751309"/>
            <a:ext cx="3962400" cy="4503187"/>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sz="1400" dirty="0"/>
              <a:t>“I had been divorced for about 4 years and was beginning to come to terms with being a single mum, when I met my current partner through a dating site.</a:t>
            </a:r>
          </a:p>
          <a:p>
            <a:pPr marL="0" indent="0" algn="just">
              <a:buNone/>
            </a:pPr>
            <a:r>
              <a:rPr lang="en-GB" sz="1400" dirty="0"/>
              <a:t>Initially, I was very </a:t>
            </a:r>
            <a:r>
              <a:rPr lang="en-GB" sz="1400" dirty="0" smtClean="0"/>
              <a:t>apprehensive </a:t>
            </a:r>
            <a:r>
              <a:rPr lang="en-GB" sz="1400" dirty="0"/>
              <a:t>about taking things to quickly, because I was concerned about protecting my daughter from my dating and possibly introducing  someone into her life before we were really sure we were ready for one another.  </a:t>
            </a:r>
          </a:p>
          <a:p>
            <a:pPr marL="0" indent="0" algn="just">
              <a:buNone/>
            </a:pPr>
            <a:r>
              <a:rPr lang="en-GB" sz="1400" dirty="0"/>
              <a:t>He always said he was ok with this and it was this along with his attitude to life and behaviours that attracted me to him.  He was the complete opposite of my ex husband – he listened and took an interest in me, complimented me on my clothes and was always so easy to get along with – we could chat for ages !!!</a:t>
            </a:r>
          </a:p>
          <a:p>
            <a:pPr marL="0" indent="0" algn="just">
              <a:buNone/>
            </a:pPr>
            <a:r>
              <a:rPr lang="en-GB" sz="1400" dirty="0"/>
              <a:t>Through all this time, I had no idea he was transgendered, he didn’t say, ever and when I found out I was outraged – I felt the person I fell in love with was a different person – completely unknown to me.  To find out he had been wearing my clothes  was a massive betrayal, which left me feeling violated and devalued as a woman”</a:t>
            </a:r>
          </a:p>
          <a:p>
            <a:pPr marL="0" indent="0">
              <a:buNone/>
            </a:pPr>
            <a:endParaRPr lang="en-GB" sz="1300" dirty="0" smtClean="0"/>
          </a:p>
        </p:txBody>
      </p:sp>
    </p:spTree>
    <p:extLst>
      <p:ext uri="{BB962C8B-B14F-4D97-AF65-F5344CB8AC3E}">
        <p14:creationId xmlns:p14="http://schemas.microsoft.com/office/powerpoint/2010/main" val="288868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2000"/>
                                        <p:tgtEl>
                                          <p:spTgt spid="6"/>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2000"/>
                                        <p:tgtEl>
                                          <p:spTgt spid="7"/>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Transgender population statistics</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Age at which people transition</a:t>
            </a:r>
            <a:endParaRPr lang="en-GB" sz="2000" b="1" dirty="0">
              <a:solidFill>
                <a:schemeClr val="bg1"/>
              </a:solidFill>
            </a:endParaRP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Distribution</a:t>
            </a:r>
            <a:endParaRPr lang="en-GB" sz="2000" b="1" dirty="0">
              <a:solidFill>
                <a:schemeClr val="bg1"/>
              </a:solidFill>
            </a:endParaRPr>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Overview</a:t>
            </a:r>
            <a:endParaRPr lang="en-GB" sz="2000" b="1" dirty="0">
              <a:solidFill>
                <a:schemeClr val="bg1"/>
              </a:solidFill>
            </a:endParaRPr>
          </a:p>
        </p:txBody>
      </p:sp>
      <p:sp>
        <p:nvSpPr>
          <p:cNvPr id="10" name="Content Placeholder 13"/>
          <p:cNvSpPr txBox="1">
            <a:spLocks/>
          </p:cNvSpPr>
          <p:nvPr/>
        </p:nvSpPr>
        <p:spPr>
          <a:xfrm>
            <a:off x="787796" y="1751309"/>
            <a:ext cx="3962400" cy="4503187"/>
          </a:xfrm>
          <a:prstGeom prst="rect">
            <a:avLst/>
          </a:prstGeom>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85738" indent="-185738" algn="just">
              <a:buFont typeface="Arial" pitchFamily="34" charset="0"/>
              <a:buChar char="•"/>
            </a:pPr>
            <a:r>
              <a:rPr lang="en-GB" sz="1400" dirty="0"/>
              <a:t>Approximately </a:t>
            </a:r>
            <a:r>
              <a:rPr lang="en-GB" sz="1400" b="1" dirty="0"/>
              <a:t>400,000</a:t>
            </a:r>
            <a:r>
              <a:rPr lang="en-GB" sz="1400" dirty="0"/>
              <a:t> people in the United Kingdom regularly experience feelings of Gender Dysphoria.</a:t>
            </a:r>
          </a:p>
          <a:p>
            <a:pPr marL="185738" indent="-185738" algn="just">
              <a:buFont typeface="Arial" pitchFamily="34" charset="0"/>
              <a:buChar char="•"/>
            </a:pPr>
            <a:r>
              <a:rPr lang="en-GB" sz="1400" dirty="0"/>
              <a:t>Of these, as many as </a:t>
            </a:r>
            <a:r>
              <a:rPr lang="en-GB" sz="1400" b="1" dirty="0" smtClean="0">
                <a:cs typeface="Arial" pitchFamily="34" charset="0"/>
              </a:rPr>
              <a:t>130,000</a:t>
            </a:r>
            <a:r>
              <a:rPr lang="en-GB" sz="1400" dirty="0" smtClean="0"/>
              <a:t> will explore the route to </a:t>
            </a:r>
            <a:r>
              <a:rPr lang="en-GB" sz="1400" dirty="0"/>
              <a:t>transition to their true gender identity.</a:t>
            </a:r>
          </a:p>
          <a:p>
            <a:pPr marL="185738" indent="-185738" algn="just">
              <a:buFont typeface="Arial" pitchFamily="34" charset="0"/>
              <a:buChar char="•"/>
            </a:pPr>
            <a:r>
              <a:rPr lang="en-GB" sz="1400" b="1" dirty="0" smtClean="0"/>
              <a:t>Its estimated that 30,000</a:t>
            </a:r>
            <a:r>
              <a:rPr lang="en-GB" sz="1400" dirty="0" smtClean="0"/>
              <a:t> </a:t>
            </a:r>
            <a:r>
              <a:rPr lang="en-GB" sz="1400" dirty="0"/>
              <a:t>of these people will </a:t>
            </a:r>
            <a:r>
              <a:rPr lang="en-GB" sz="1400" dirty="0" smtClean="0"/>
              <a:t>progress to GRS.</a:t>
            </a:r>
            <a:endParaRPr lang="en-GB" sz="1400" dirty="0"/>
          </a:p>
          <a:p>
            <a:pPr marL="185738" indent="-185738" algn="just">
              <a:buFont typeface="Arial" pitchFamily="34" charset="0"/>
              <a:buChar char="•"/>
            </a:pPr>
            <a:r>
              <a:rPr lang="en-GB" sz="1400" dirty="0" smtClean="0"/>
              <a:t>Currently, the UK process about 3,000 grs operations a year………… quite a backlog.</a:t>
            </a:r>
            <a:endParaRPr lang="en-GB" sz="1400" dirty="0"/>
          </a:p>
          <a:p>
            <a:pPr marL="185738" indent="-185738" algn="just">
              <a:buFont typeface="Arial" pitchFamily="34" charset="0"/>
              <a:buChar char="•"/>
            </a:pPr>
            <a:endParaRPr lang="en-GB" sz="800" dirty="0"/>
          </a:p>
          <a:p>
            <a:pPr marL="185738" indent="-185738" algn="just">
              <a:buFont typeface="Arial" pitchFamily="34" charset="0"/>
              <a:buChar char="•"/>
            </a:pPr>
            <a:r>
              <a:rPr lang="en-GB" sz="1400" dirty="0"/>
              <a:t>These figures are for </a:t>
            </a:r>
            <a:r>
              <a:rPr lang="en-GB" sz="1400" b="1" dirty="0"/>
              <a:t>MEN</a:t>
            </a:r>
            <a:r>
              <a:rPr lang="en-GB" sz="1400" dirty="0"/>
              <a:t> and </a:t>
            </a:r>
            <a:r>
              <a:rPr lang="en-GB" sz="1400" b="1" dirty="0"/>
              <a:t>WOMEN</a:t>
            </a:r>
            <a:r>
              <a:rPr lang="en-GB" sz="1400" dirty="0"/>
              <a:t> who wish to transition and are based upon GRC statistics.</a:t>
            </a:r>
          </a:p>
          <a:p>
            <a:pPr marL="185738" indent="-185738" algn="just">
              <a:buFont typeface="Arial" pitchFamily="34" charset="0"/>
              <a:buChar char="•"/>
            </a:pPr>
            <a:r>
              <a:rPr lang="en-GB" sz="1400" dirty="0"/>
              <a:t>There are wide differences for the number of people how cross-dress – sometimes as many as 1 in 10 – sometimes as few as </a:t>
            </a:r>
            <a:r>
              <a:rPr lang="en-GB" sz="1400" dirty="0" smtClean="0"/>
              <a:t>1 </a:t>
            </a:r>
            <a:r>
              <a:rPr lang="en-GB" sz="1400" dirty="0"/>
              <a:t>in </a:t>
            </a:r>
            <a:r>
              <a:rPr lang="en-GB" sz="1400" dirty="0" smtClean="0"/>
              <a:t>10,000.  </a:t>
            </a:r>
            <a:endParaRPr lang="en-GB" sz="1400" dirty="0"/>
          </a:p>
        </p:txBody>
      </p:sp>
      <p:graphicFrame>
        <p:nvGraphicFramePr>
          <p:cNvPr id="11" name="Content Placeholder 8"/>
          <p:cNvGraphicFramePr>
            <a:graphicFrameLocks/>
          </p:cNvGraphicFramePr>
          <p:nvPr>
            <p:extLst>
              <p:ext uri="{D42A27DB-BD31-4B8C-83A1-F6EECF244321}">
                <p14:modId xmlns:p14="http://schemas.microsoft.com/office/powerpoint/2010/main" val="164420498"/>
              </p:ext>
            </p:extLst>
          </p:nvPr>
        </p:nvGraphicFramePr>
        <p:xfrm>
          <a:off x="5106894" y="1541296"/>
          <a:ext cx="4032336" cy="242889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2" name="Content Placeholder 9"/>
          <p:cNvGraphicFramePr>
            <a:graphicFrameLocks/>
          </p:cNvGraphicFramePr>
          <p:nvPr>
            <p:extLst>
              <p:ext uri="{D42A27DB-BD31-4B8C-83A1-F6EECF244321}">
                <p14:modId xmlns:p14="http://schemas.microsoft.com/office/powerpoint/2010/main" val="3004276660"/>
              </p:ext>
            </p:extLst>
          </p:nvPr>
        </p:nvGraphicFramePr>
        <p:xfrm>
          <a:off x="5109942" y="4357670"/>
          <a:ext cx="3965575" cy="250033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26109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2000"/>
                                        <p:tgtEl>
                                          <p:spTgt spid="11"/>
                                        </p:tgtEl>
                                      </p:cBhvr>
                                    </p:animEffect>
                                  </p:childTnLst>
                                </p:cTn>
                              </p:par>
                            </p:childTnLst>
                          </p:cTn>
                        </p:par>
                        <p:par>
                          <p:cTn id="24" fill="hold">
                            <p:stCondLst>
                              <p:cond delay="6000"/>
                            </p:stCondLst>
                            <p:childTnLst>
                              <p:par>
                                <p:cTn id="25" presetID="10"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p:bldGraphic spid="11" grpId="0">
        <p:bldAsOne/>
      </p:bldGraphic>
      <p:bldGraphic spid="12"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Transphobia statistics</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Adults</a:t>
            </a:r>
            <a:endParaRPr lang="en-GB" sz="2000" b="1" dirty="0">
              <a:solidFill>
                <a:schemeClr val="bg1"/>
              </a:solidFill>
            </a:endParaRP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Children</a:t>
            </a:r>
            <a:endParaRPr lang="en-GB" sz="2000" b="1" dirty="0">
              <a:solidFill>
                <a:schemeClr val="bg1"/>
              </a:solidFill>
            </a:endParaRPr>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Headline</a:t>
            </a:r>
            <a:endParaRPr lang="en-GB" sz="2000" b="1" dirty="0">
              <a:solidFill>
                <a:schemeClr val="bg1"/>
              </a:solidFill>
            </a:endParaRPr>
          </a:p>
        </p:txBody>
      </p:sp>
      <p:sp>
        <p:nvSpPr>
          <p:cNvPr id="10" name="Content Placeholder 13"/>
          <p:cNvSpPr txBox="1">
            <a:spLocks/>
          </p:cNvSpPr>
          <p:nvPr/>
        </p:nvSpPr>
        <p:spPr>
          <a:xfrm>
            <a:off x="787796" y="1751309"/>
            <a:ext cx="3962400" cy="4503187"/>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sz="1400" dirty="0"/>
              <a:t>There is extremely limited information on the extent of Transphobia Hate Crime within the UK.  Most information that you will come across in the public domain will tend to be from the United States of America.  The information presented </a:t>
            </a:r>
            <a:r>
              <a:rPr lang="en-GB" sz="1400" dirty="0" smtClean="0"/>
              <a:t>here </a:t>
            </a:r>
            <a:r>
              <a:rPr lang="en-GB" sz="1400" dirty="0"/>
              <a:t>is an excerpt from the “Engendered penalties report” which was produced by press for change in association with Manchester Metropole University.</a:t>
            </a:r>
          </a:p>
          <a:p>
            <a:pPr algn="just"/>
            <a:r>
              <a:rPr lang="en-GB" sz="1400" dirty="0" smtClean="0"/>
              <a:t>The </a:t>
            </a:r>
            <a:r>
              <a:rPr lang="en-GB" sz="1400" dirty="0"/>
              <a:t>survey was based upon 102,000 initial responses to the press for change website between 1998 and 2005,  followed by a quantitative assessment of 872 responses to a detailed online survey around Transphobia issues.</a:t>
            </a:r>
          </a:p>
          <a:p>
            <a:pPr algn="just"/>
            <a:r>
              <a:rPr lang="en-GB" sz="1400" dirty="0" smtClean="0"/>
              <a:t>There </a:t>
            </a:r>
            <a:r>
              <a:rPr lang="en-GB" sz="1400" dirty="0"/>
              <a:t>were NO responses which allowed an assessment of internal transphobia............ </a:t>
            </a:r>
          </a:p>
        </p:txBody>
      </p:sp>
      <p:sp>
        <p:nvSpPr>
          <p:cNvPr id="13" name="Content Placeholder 5"/>
          <p:cNvSpPr txBox="1">
            <a:spLocks/>
          </p:cNvSpPr>
          <p:nvPr/>
        </p:nvSpPr>
        <p:spPr>
          <a:xfrm>
            <a:off x="5106894" y="1621109"/>
            <a:ext cx="3965448" cy="2349079"/>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285750" lvl="1" algn="just">
              <a:buFont typeface="Arial" pitchFamily="34" charset="0"/>
              <a:buChar char="•"/>
            </a:pPr>
            <a:r>
              <a:rPr lang="en-GB" sz="1400" dirty="0" smtClean="0"/>
              <a:t>Employment</a:t>
            </a:r>
          </a:p>
          <a:p>
            <a:pPr marL="685800" lvl="2" algn="just">
              <a:buFont typeface="Arial" pitchFamily="34" charset="0"/>
              <a:buChar char="•"/>
            </a:pPr>
            <a:r>
              <a:rPr lang="en-GB" dirty="0" smtClean="0"/>
              <a:t>42% of respondents felt their preferred gender identity would jeopardise their employment.</a:t>
            </a:r>
          </a:p>
          <a:p>
            <a:pPr marL="685800" lvl="2" algn="just">
              <a:buFont typeface="Arial" pitchFamily="34" charset="0"/>
              <a:buChar char="•"/>
            </a:pPr>
            <a:r>
              <a:rPr lang="en-GB" dirty="0" smtClean="0"/>
              <a:t>25% of respondents are made to use the disabled toilet</a:t>
            </a:r>
          </a:p>
          <a:p>
            <a:pPr marL="285750" lvl="1" algn="just">
              <a:buFont typeface="Arial" pitchFamily="34" charset="0"/>
              <a:buChar char="•"/>
            </a:pPr>
            <a:r>
              <a:rPr lang="en-GB" sz="1400" dirty="0" smtClean="0"/>
              <a:t>Socially</a:t>
            </a:r>
          </a:p>
          <a:p>
            <a:pPr marL="685800" lvl="2" algn="just">
              <a:buFont typeface="Arial" pitchFamily="34" charset="0"/>
              <a:buChar char="•"/>
            </a:pPr>
            <a:r>
              <a:rPr lang="en-GB" dirty="0" smtClean="0"/>
              <a:t>45%  of respondents experienced family breakdown.</a:t>
            </a:r>
          </a:p>
          <a:p>
            <a:pPr marL="685800" lvl="2" algn="just">
              <a:buFont typeface="Arial" pitchFamily="34" charset="0"/>
              <a:buChar char="•"/>
            </a:pPr>
            <a:r>
              <a:rPr lang="en-GB" dirty="0" smtClean="0"/>
              <a:t>73% of respondents experience </a:t>
            </a:r>
            <a:r>
              <a:rPr lang="en-GB" dirty="0" err="1" smtClean="0"/>
              <a:t>harrassment</a:t>
            </a:r>
            <a:r>
              <a:rPr lang="en-GB" dirty="0" smtClean="0"/>
              <a:t> when out.</a:t>
            </a:r>
          </a:p>
        </p:txBody>
      </p:sp>
      <p:sp>
        <p:nvSpPr>
          <p:cNvPr id="14" name="Content Placeholder 7"/>
          <p:cNvSpPr txBox="1">
            <a:spLocks/>
          </p:cNvSpPr>
          <p:nvPr/>
        </p:nvSpPr>
        <p:spPr>
          <a:xfrm>
            <a:off x="5040867" y="4373388"/>
            <a:ext cx="3965448" cy="2484612"/>
          </a:xfrm>
          <a:prstGeom prst="rect">
            <a:avLst/>
          </a:prstGeom>
        </p:spPr>
        <p:txBody>
          <a:bodyPr>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685800" lvl="2" algn="just">
              <a:buFont typeface="Arial" pitchFamily="34" charset="0"/>
              <a:buChar char="•"/>
            </a:pPr>
            <a:r>
              <a:rPr lang="en-GB" dirty="0" smtClean="0"/>
              <a:t>64% of respondents who identify as trans-men experience harassment.</a:t>
            </a:r>
          </a:p>
          <a:p>
            <a:pPr marL="685800" lvl="2" algn="just">
              <a:buFont typeface="Arial" pitchFamily="34" charset="0"/>
              <a:buChar char="•"/>
            </a:pPr>
            <a:r>
              <a:rPr lang="en-GB" dirty="0" smtClean="0"/>
              <a:t>42% of respondents who identify as trans-women experience harassment.</a:t>
            </a:r>
          </a:p>
          <a:p>
            <a:pPr marL="685800" lvl="2" algn="just">
              <a:buFont typeface="Arial" pitchFamily="34" charset="0"/>
              <a:buChar char="•"/>
            </a:pPr>
            <a:r>
              <a:rPr lang="en-GB" dirty="0" smtClean="0"/>
              <a:t>34% of the transgendered community achieve a degree, though this tends to happen later in life than the UK average</a:t>
            </a:r>
          </a:p>
          <a:p>
            <a:pPr algn="just"/>
            <a:r>
              <a:rPr lang="en-GB" sz="1400" dirty="0" smtClean="0"/>
              <a:t>Although its accepted that Transphobia and bullying is an issue within schools, statistics are a little unreliable due to a lack of research in this area.</a:t>
            </a:r>
            <a:endParaRPr lang="en-GB" sz="1400" dirty="0"/>
          </a:p>
        </p:txBody>
      </p:sp>
    </p:spTree>
    <p:extLst>
      <p:ext uri="{BB962C8B-B14F-4D97-AF65-F5344CB8AC3E}">
        <p14:creationId xmlns:p14="http://schemas.microsoft.com/office/powerpoint/2010/main" val="75282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13">
                                            <p:txEl>
                                              <p:pRg st="0" end="0"/>
                                            </p:txEl>
                                          </p:spTgt>
                                        </p:tgtEl>
                                        <p:attrNameLst>
                                          <p:attrName>style.visibility</p:attrName>
                                        </p:attrNameLst>
                                      </p:cBhvr>
                                      <p:to>
                                        <p:strVal val="visible"/>
                                      </p:to>
                                    </p:set>
                                    <p:animEffect transition="in" filter="fade">
                                      <p:cBhvr>
                                        <p:cTn id="24" dur="2000"/>
                                        <p:tgtEl>
                                          <p:spTgt spid="13">
                                            <p:txEl>
                                              <p:pRg st="0" end="0"/>
                                            </p:txEl>
                                          </p:spTgt>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13">
                                            <p:txEl>
                                              <p:pRg st="1" end="1"/>
                                            </p:txEl>
                                          </p:spTgt>
                                        </p:tgtEl>
                                        <p:attrNameLst>
                                          <p:attrName>style.visibility</p:attrName>
                                        </p:attrNameLst>
                                      </p:cBhvr>
                                      <p:to>
                                        <p:strVal val="visible"/>
                                      </p:to>
                                    </p:set>
                                    <p:animEffect transition="in" filter="fade">
                                      <p:cBhvr>
                                        <p:cTn id="28" dur="2000"/>
                                        <p:tgtEl>
                                          <p:spTgt spid="13">
                                            <p:txEl>
                                              <p:pRg st="1" end="1"/>
                                            </p:txEl>
                                          </p:spTgt>
                                        </p:tgtEl>
                                      </p:cBhvr>
                                    </p:animEffect>
                                  </p:childTnLst>
                                </p:cTn>
                              </p:par>
                            </p:childTnLst>
                          </p:cTn>
                        </p:par>
                        <p:par>
                          <p:cTn id="29" fill="hold">
                            <p:stCondLst>
                              <p:cond delay="10000"/>
                            </p:stCondLst>
                            <p:childTnLst>
                              <p:par>
                                <p:cTn id="30" presetID="10" presetClass="entr" presetSubtype="0" fill="hold" grpId="0" nodeType="afterEffect">
                                  <p:stCondLst>
                                    <p:cond delay="0"/>
                                  </p:stCondLst>
                                  <p:childTnLst>
                                    <p:set>
                                      <p:cBhvr>
                                        <p:cTn id="31" dur="1" fill="hold">
                                          <p:stCondLst>
                                            <p:cond delay="0"/>
                                          </p:stCondLst>
                                        </p:cTn>
                                        <p:tgtEl>
                                          <p:spTgt spid="13">
                                            <p:txEl>
                                              <p:pRg st="2" end="2"/>
                                            </p:txEl>
                                          </p:spTgt>
                                        </p:tgtEl>
                                        <p:attrNameLst>
                                          <p:attrName>style.visibility</p:attrName>
                                        </p:attrNameLst>
                                      </p:cBhvr>
                                      <p:to>
                                        <p:strVal val="visible"/>
                                      </p:to>
                                    </p:set>
                                    <p:animEffect transition="in" filter="fade">
                                      <p:cBhvr>
                                        <p:cTn id="32" dur="2000"/>
                                        <p:tgtEl>
                                          <p:spTgt spid="13">
                                            <p:txEl>
                                              <p:pRg st="2" end="2"/>
                                            </p:txEl>
                                          </p:spTgt>
                                        </p:tgtEl>
                                      </p:cBhvr>
                                    </p:animEffect>
                                  </p:childTnLst>
                                </p:cTn>
                              </p:par>
                            </p:childTnLst>
                          </p:cTn>
                        </p:par>
                        <p:par>
                          <p:cTn id="33" fill="hold">
                            <p:stCondLst>
                              <p:cond delay="12000"/>
                            </p:stCondLst>
                            <p:childTnLst>
                              <p:par>
                                <p:cTn id="34" presetID="10" presetClass="entr" presetSubtype="0" fill="hold" grpId="0" nodeType="afterEffect">
                                  <p:stCondLst>
                                    <p:cond delay="0"/>
                                  </p:stCondLst>
                                  <p:childTnLst>
                                    <p:set>
                                      <p:cBhvr>
                                        <p:cTn id="35" dur="1" fill="hold">
                                          <p:stCondLst>
                                            <p:cond delay="0"/>
                                          </p:stCondLst>
                                        </p:cTn>
                                        <p:tgtEl>
                                          <p:spTgt spid="13">
                                            <p:txEl>
                                              <p:pRg st="3" end="3"/>
                                            </p:txEl>
                                          </p:spTgt>
                                        </p:tgtEl>
                                        <p:attrNameLst>
                                          <p:attrName>style.visibility</p:attrName>
                                        </p:attrNameLst>
                                      </p:cBhvr>
                                      <p:to>
                                        <p:strVal val="visible"/>
                                      </p:to>
                                    </p:set>
                                    <p:animEffect transition="in" filter="fade">
                                      <p:cBhvr>
                                        <p:cTn id="36" dur="2000"/>
                                        <p:tgtEl>
                                          <p:spTgt spid="13">
                                            <p:txEl>
                                              <p:pRg st="3" end="3"/>
                                            </p:txEl>
                                          </p:spTgt>
                                        </p:tgtEl>
                                      </p:cBhvr>
                                    </p:animEffect>
                                  </p:childTnLst>
                                </p:cTn>
                              </p:par>
                            </p:childTnLst>
                          </p:cTn>
                        </p:par>
                        <p:par>
                          <p:cTn id="37" fill="hold">
                            <p:stCondLst>
                              <p:cond delay="14000"/>
                            </p:stCondLst>
                            <p:childTnLst>
                              <p:par>
                                <p:cTn id="38" presetID="10" presetClass="entr" presetSubtype="0" fill="hold" grpId="0" nodeType="afterEffect">
                                  <p:stCondLst>
                                    <p:cond delay="0"/>
                                  </p:stCondLst>
                                  <p:childTnLst>
                                    <p:set>
                                      <p:cBhvr>
                                        <p:cTn id="39" dur="1" fill="hold">
                                          <p:stCondLst>
                                            <p:cond delay="0"/>
                                          </p:stCondLst>
                                        </p:cTn>
                                        <p:tgtEl>
                                          <p:spTgt spid="13">
                                            <p:txEl>
                                              <p:pRg st="4" end="4"/>
                                            </p:txEl>
                                          </p:spTgt>
                                        </p:tgtEl>
                                        <p:attrNameLst>
                                          <p:attrName>style.visibility</p:attrName>
                                        </p:attrNameLst>
                                      </p:cBhvr>
                                      <p:to>
                                        <p:strVal val="visible"/>
                                      </p:to>
                                    </p:set>
                                    <p:animEffect transition="in" filter="fade">
                                      <p:cBhvr>
                                        <p:cTn id="40" dur="2000"/>
                                        <p:tgtEl>
                                          <p:spTgt spid="13">
                                            <p:txEl>
                                              <p:pRg st="4" end="4"/>
                                            </p:txEl>
                                          </p:spTgt>
                                        </p:tgtEl>
                                      </p:cBhvr>
                                    </p:animEffect>
                                  </p:childTnLst>
                                </p:cTn>
                              </p:par>
                            </p:childTnLst>
                          </p:cTn>
                        </p:par>
                        <p:par>
                          <p:cTn id="41" fill="hold">
                            <p:stCondLst>
                              <p:cond delay="16000"/>
                            </p:stCondLst>
                            <p:childTnLst>
                              <p:par>
                                <p:cTn id="42" presetID="10" presetClass="entr" presetSubtype="0" fill="hold" grpId="0" nodeType="afterEffect">
                                  <p:stCondLst>
                                    <p:cond delay="0"/>
                                  </p:stCondLst>
                                  <p:childTnLst>
                                    <p:set>
                                      <p:cBhvr>
                                        <p:cTn id="43" dur="1" fill="hold">
                                          <p:stCondLst>
                                            <p:cond delay="0"/>
                                          </p:stCondLst>
                                        </p:cTn>
                                        <p:tgtEl>
                                          <p:spTgt spid="13">
                                            <p:txEl>
                                              <p:pRg st="5" end="5"/>
                                            </p:txEl>
                                          </p:spTgt>
                                        </p:tgtEl>
                                        <p:attrNameLst>
                                          <p:attrName>style.visibility</p:attrName>
                                        </p:attrNameLst>
                                      </p:cBhvr>
                                      <p:to>
                                        <p:strVal val="visible"/>
                                      </p:to>
                                    </p:set>
                                    <p:animEffect transition="in" filter="fade">
                                      <p:cBhvr>
                                        <p:cTn id="44" dur="2000"/>
                                        <p:tgtEl>
                                          <p:spTgt spid="13">
                                            <p:txEl>
                                              <p:pRg st="5" end="5"/>
                                            </p:txEl>
                                          </p:spTgt>
                                        </p:tgtEl>
                                      </p:cBhvr>
                                    </p:animEffect>
                                  </p:childTnLst>
                                </p:cTn>
                              </p:par>
                            </p:childTnLst>
                          </p:cTn>
                        </p:par>
                        <p:par>
                          <p:cTn id="45" fill="hold">
                            <p:stCondLst>
                              <p:cond delay="18000"/>
                            </p:stCondLst>
                            <p:childTnLst>
                              <p:par>
                                <p:cTn id="46" presetID="10" presetClass="entr" presetSubtype="0" fill="hold" grpId="0" nodeType="afterEffect">
                                  <p:stCondLst>
                                    <p:cond delay="0"/>
                                  </p:stCondLst>
                                  <p:childTnLst>
                                    <p:set>
                                      <p:cBhvr>
                                        <p:cTn id="47" dur="1" fill="hold">
                                          <p:stCondLst>
                                            <p:cond delay="0"/>
                                          </p:stCondLst>
                                        </p:cTn>
                                        <p:tgtEl>
                                          <p:spTgt spid="14">
                                            <p:txEl>
                                              <p:pRg st="0" end="0"/>
                                            </p:txEl>
                                          </p:spTgt>
                                        </p:tgtEl>
                                        <p:attrNameLst>
                                          <p:attrName>style.visibility</p:attrName>
                                        </p:attrNameLst>
                                      </p:cBhvr>
                                      <p:to>
                                        <p:strVal val="visible"/>
                                      </p:to>
                                    </p:set>
                                    <p:animEffect transition="in" filter="fade">
                                      <p:cBhvr>
                                        <p:cTn id="48" dur="500"/>
                                        <p:tgtEl>
                                          <p:spTgt spid="14">
                                            <p:txEl>
                                              <p:pRg st="0" end="0"/>
                                            </p:txEl>
                                          </p:spTgt>
                                        </p:tgtEl>
                                      </p:cBhvr>
                                    </p:animEffect>
                                  </p:childTnLst>
                                </p:cTn>
                              </p:par>
                            </p:childTnLst>
                          </p:cTn>
                        </p:par>
                        <p:par>
                          <p:cTn id="49" fill="hold">
                            <p:stCondLst>
                              <p:cond delay="18500"/>
                            </p:stCondLst>
                            <p:childTnLst>
                              <p:par>
                                <p:cTn id="50" presetID="10" presetClass="entr" presetSubtype="0" fill="hold" grpId="0" nodeType="afterEffect">
                                  <p:stCondLst>
                                    <p:cond delay="0"/>
                                  </p:stCondLst>
                                  <p:childTnLst>
                                    <p:set>
                                      <p:cBhvr>
                                        <p:cTn id="51" dur="1" fill="hold">
                                          <p:stCondLst>
                                            <p:cond delay="0"/>
                                          </p:stCondLst>
                                        </p:cTn>
                                        <p:tgtEl>
                                          <p:spTgt spid="14">
                                            <p:txEl>
                                              <p:pRg st="1" end="1"/>
                                            </p:txEl>
                                          </p:spTgt>
                                        </p:tgtEl>
                                        <p:attrNameLst>
                                          <p:attrName>style.visibility</p:attrName>
                                        </p:attrNameLst>
                                      </p:cBhvr>
                                      <p:to>
                                        <p:strVal val="visible"/>
                                      </p:to>
                                    </p:set>
                                    <p:animEffect transition="in" filter="fade">
                                      <p:cBhvr>
                                        <p:cTn id="52" dur="500"/>
                                        <p:tgtEl>
                                          <p:spTgt spid="14">
                                            <p:txEl>
                                              <p:pRg st="1" end="1"/>
                                            </p:txEl>
                                          </p:spTgt>
                                        </p:tgtEl>
                                      </p:cBhvr>
                                    </p:animEffect>
                                  </p:childTnLst>
                                </p:cTn>
                              </p:par>
                            </p:childTnLst>
                          </p:cTn>
                        </p:par>
                        <p:par>
                          <p:cTn id="53" fill="hold">
                            <p:stCondLst>
                              <p:cond delay="19000"/>
                            </p:stCondLst>
                            <p:childTnLst>
                              <p:par>
                                <p:cTn id="54" presetID="10" presetClass="entr" presetSubtype="0" fill="hold" grpId="0" nodeType="afterEffect">
                                  <p:stCondLst>
                                    <p:cond delay="0"/>
                                  </p:stCondLst>
                                  <p:childTnLst>
                                    <p:set>
                                      <p:cBhvr>
                                        <p:cTn id="55" dur="1" fill="hold">
                                          <p:stCondLst>
                                            <p:cond delay="0"/>
                                          </p:stCondLst>
                                        </p:cTn>
                                        <p:tgtEl>
                                          <p:spTgt spid="14">
                                            <p:txEl>
                                              <p:pRg st="2" end="2"/>
                                            </p:txEl>
                                          </p:spTgt>
                                        </p:tgtEl>
                                        <p:attrNameLst>
                                          <p:attrName>style.visibility</p:attrName>
                                        </p:attrNameLst>
                                      </p:cBhvr>
                                      <p:to>
                                        <p:strVal val="visible"/>
                                      </p:to>
                                    </p:set>
                                    <p:animEffect transition="in" filter="fade">
                                      <p:cBhvr>
                                        <p:cTn id="56" dur="500"/>
                                        <p:tgtEl>
                                          <p:spTgt spid="14">
                                            <p:txEl>
                                              <p:pRg st="2" end="2"/>
                                            </p:txEl>
                                          </p:spTgt>
                                        </p:tgtEl>
                                      </p:cBhvr>
                                    </p:animEffect>
                                  </p:childTnLst>
                                </p:cTn>
                              </p:par>
                            </p:childTnLst>
                          </p:cTn>
                        </p:par>
                        <p:par>
                          <p:cTn id="57" fill="hold">
                            <p:stCondLst>
                              <p:cond delay="19500"/>
                            </p:stCondLst>
                            <p:childTnLst>
                              <p:par>
                                <p:cTn id="58" presetID="10" presetClass="entr" presetSubtype="0" fill="hold" grpId="0" nodeType="afterEffect">
                                  <p:stCondLst>
                                    <p:cond delay="0"/>
                                  </p:stCondLst>
                                  <p:childTnLst>
                                    <p:set>
                                      <p:cBhvr>
                                        <p:cTn id="59" dur="1" fill="hold">
                                          <p:stCondLst>
                                            <p:cond delay="0"/>
                                          </p:stCondLst>
                                        </p:cTn>
                                        <p:tgtEl>
                                          <p:spTgt spid="14">
                                            <p:txEl>
                                              <p:pRg st="3" end="3"/>
                                            </p:txEl>
                                          </p:spTgt>
                                        </p:tgtEl>
                                        <p:attrNameLst>
                                          <p:attrName>style.visibility</p:attrName>
                                        </p:attrNameLst>
                                      </p:cBhvr>
                                      <p:to>
                                        <p:strVal val="visible"/>
                                      </p:to>
                                    </p:set>
                                    <p:animEffect transition="in" filter="fade">
                                      <p:cBhvr>
                                        <p:cTn id="60"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p:bldP spid="13" grpId="0" build="p"/>
      <p:bldP spid="1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6"/>
          </p:nvPr>
        </p:nvSpPr>
        <p:spPr/>
        <p:txBody>
          <a:bodyPr/>
          <a:lstStyle/>
          <a:p>
            <a:endParaRPr lang="en-GB"/>
          </a:p>
        </p:txBody>
      </p:sp>
      <p:sp>
        <p:nvSpPr>
          <p:cNvPr id="3" name="Footer Placeholder 2"/>
          <p:cNvSpPr>
            <a:spLocks noGrp="1"/>
          </p:cNvSpPr>
          <p:nvPr>
            <p:ph type="ftr" sz="quarter" idx="24"/>
          </p:nvPr>
        </p:nvSpPr>
        <p:spPr/>
        <p:txBody>
          <a:bodyPr/>
          <a:lstStyle/>
          <a:p>
            <a:r>
              <a:rPr lang="en-US" smtClean="0"/>
              <a:t>(C) Joanna Darrell 2015</a:t>
            </a:r>
            <a:endParaRPr lang="en-US" dirty="0"/>
          </a:p>
        </p:txBody>
      </p:sp>
    </p:spTree>
    <p:extLst>
      <p:ext uri="{BB962C8B-B14F-4D97-AF65-F5344CB8AC3E}">
        <p14:creationId xmlns:p14="http://schemas.microsoft.com/office/powerpoint/2010/main" val="27143685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Additional info</a:t>
            </a:r>
            <a:endParaRPr lang="en-GB" dirty="0"/>
          </a:p>
        </p:txBody>
      </p:sp>
      <p:sp>
        <p:nvSpPr>
          <p:cNvPr id="5" name="Text Placeholder 4"/>
          <p:cNvSpPr>
            <a:spLocks noGrp="1"/>
          </p:cNvSpPr>
          <p:nvPr>
            <p:ph type="body" idx="1"/>
          </p:nvPr>
        </p:nvSpPr>
        <p:spPr/>
        <p:txBody>
          <a:bodyPr/>
          <a:lstStyle/>
          <a:p>
            <a:r>
              <a:rPr lang="en-GB" dirty="0" smtClean="0"/>
              <a:t>Transphobia detail</a:t>
            </a:r>
            <a:endParaRPr lang="en-GB" dirty="0"/>
          </a:p>
        </p:txBody>
      </p:sp>
      <p:sp>
        <p:nvSpPr>
          <p:cNvPr id="3" name="Footer Placeholder 2"/>
          <p:cNvSpPr>
            <a:spLocks noGrp="1"/>
          </p:cNvSpPr>
          <p:nvPr>
            <p:ph type="ftr" sz="quarter" idx="11"/>
          </p:nvPr>
        </p:nvSpPr>
        <p:spPr/>
        <p:txBody>
          <a:bodyPr/>
          <a:lstStyle/>
          <a:p>
            <a:endParaRPr kumimoji="0" lang="en-US" dirty="0"/>
          </a:p>
        </p:txBody>
      </p:sp>
    </p:spTree>
    <p:extLst>
      <p:ext uri="{BB962C8B-B14F-4D97-AF65-F5344CB8AC3E}">
        <p14:creationId xmlns:p14="http://schemas.microsoft.com/office/powerpoint/2010/main" val="13849176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transphobia</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“You”</a:t>
            </a:r>
            <a:endParaRPr lang="en-GB" sz="2000" b="1" dirty="0">
              <a:solidFill>
                <a:schemeClr val="bg1"/>
              </a:solidFill>
            </a:endParaRP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“Me”</a:t>
            </a:r>
            <a:endParaRPr lang="en-GB" sz="2000" b="1" dirty="0">
              <a:solidFill>
                <a:schemeClr val="bg1"/>
              </a:solidFill>
            </a:endParaRPr>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Headline</a:t>
            </a:r>
            <a:endParaRPr lang="en-GB" sz="2000" b="1" dirty="0">
              <a:solidFill>
                <a:schemeClr val="bg1"/>
              </a:solidFill>
            </a:endParaRPr>
          </a:p>
        </p:txBody>
      </p:sp>
      <p:sp>
        <p:nvSpPr>
          <p:cNvPr id="10" name="Content Placeholder 13"/>
          <p:cNvSpPr txBox="1">
            <a:spLocks/>
          </p:cNvSpPr>
          <p:nvPr/>
        </p:nvSpPr>
        <p:spPr>
          <a:xfrm>
            <a:off x="787796" y="1751309"/>
            <a:ext cx="3962400" cy="4503187"/>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1400" dirty="0"/>
              <a:t>Internalised transphobia is effected by Social Conditioning, Training and life experiences and encompasses</a:t>
            </a:r>
          </a:p>
          <a:p>
            <a:pPr marL="444500" lvl="1" indent="-177800">
              <a:buFont typeface="Arial" pitchFamily="34" charset="0"/>
              <a:buChar char="•"/>
            </a:pPr>
            <a:r>
              <a:rPr lang="en-GB" sz="1400" dirty="0"/>
              <a:t>Personal – either yours or mine</a:t>
            </a:r>
          </a:p>
          <a:p>
            <a:pPr marL="444500" lvl="1" indent="-177800">
              <a:buFont typeface="Arial" pitchFamily="34" charset="0"/>
              <a:buChar char="•"/>
            </a:pPr>
            <a:r>
              <a:rPr lang="en-GB" sz="1400" dirty="0"/>
              <a:t>Interpersonal – ours about each other</a:t>
            </a:r>
          </a:p>
          <a:p>
            <a:pPr marL="0" lvl="1" indent="6350"/>
            <a:endParaRPr lang="en-GB" sz="900" dirty="0"/>
          </a:p>
          <a:p>
            <a:pPr marL="0" lvl="1" indent="6350"/>
            <a:r>
              <a:rPr lang="en-GB" sz="1400" dirty="0"/>
              <a:t>Internal Transphobia therefore tends to manifest itself in terms of</a:t>
            </a:r>
          </a:p>
          <a:p>
            <a:pPr marL="444500" lvl="1" indent="-177800">
              <a:buFont typeface="Arial" pitchFamily="34" charset="0"/>
              <a:buChar char="•"/>
            </a:pPr>
            <a:r>
              <a:rPr lang="en-GB" sz="1400" dirty="0"/>
              <a:t>Emotional abuse </a:t>
            </a:r>
          </a:p>
          <a:p>
            <a:pPr marL="844550" lvl="2" indent="-177800">
              <a:buFont typeface="Arial" pitchFamily="34" charset="0"/>
              <a:buChar char="•"/>
            </a:pPr>
            <a:r>
              <a:rPr lang="en-GB" dirty="0"/>
              <a:t>Both in terms of “you” to “me” but also “me” to “you”</a:t>
            </a:r>
          </a:p>
          <a:p>
            <a:pPr marL="444500" lvl="1" indent="-177800">
              <a:buFont typeface="Arial" pitchFamily="34" charset="0"/>
              <a:buChar char="•"/>
            </a:pPr>
            <a:r>
              <a:rPr lang="en-GB" sz="1400" dirty="0"/>
              <a:t>Physical abuse</a:t>
            </a:r>
          </a:p>
          <a:p>
            <a:pPr marL="857250" lvl="3" indent="-230188">
              <a:buFont typeface="Arial" pitchFamily="34" charset="0"/>
              <a:buChar char="•"/>
            </a:pPr>
            <a:r>
              <a:rPr lang="en-GB" sz="1400" dirty="0"/>
              <a:t>Tends to be more from “you” to “me” – commemorated around the world now in the “Transgender Day of remembrance</a:t>
            </a:r>
            <a:r>
              <a:rPr lang="en-GB" sz="1400" dirty="0" smtClean="0"/>
              <a:t>”</a:t>
            </a:r>
            <a:endParaRPr lang="en-GB" sz="1400" dirty="0"/>
          </a:p>
        </p:txBody>
      </p:sp>
      <p:sp>
        <p:nvSpPr>
          <p:cNvPr id="13" name="Content Placeholder 5"/>
          <p:cNvSpPr txBox="1">
            <a:spLocks/>
          </p:cNvSpPr>
          <p:nvPr/>
        </p:nvSpPr>
        <p:spPr>
          <a:xfrm>
            <a:off x="5106894" y="1621109"/>
            <a:ext cx="3965448" cy="2349079"/>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sz="1400" dirty="0"/>
              <a:t>Depending on your perspective and how you are introduced to the transgender community....</a:t>
            </a:r>
          </a:p>
          <a:p>
            <a:r>
              <a:rPr lang="en-GB" sz="1400" dirty="0" smtClean="0"/>
              <a:t>Women </a:t>
            </a:r>
            <a:r>
              <a:rPr lang="en-GB" sz="1400" dirty="0"/>
              <a:t>can tend to feel</a:t>
            </a:r>
          </a:p>
          <a:p>
            <a:pPr marL="444500" lvl="1" indent="-177800">
              <a:buFont typeface="Arial" pitchFamily="34" charset="0"/>
              <a:buChar char="•"/>
            </a:pPr>
            <a:r>
              <a:rPr lang="en-GB" sz="1400" dirty="0"/>
              <a:t>Threatened sexually.</a:t>
            </a:r>
          </a:p>
          <a:p>
            <a:pPr marL="444500" lvl="1" indent="-177800">
              <a:buFont typeface="Arial" pitchFamily="34" charset="0"/>
              <a:buChar char="•"/>
            </a:pPr>
            <a:r>
              <a:rPr lang="en-GB" sz="1400" dirty="0"/>
              <a:t>Loss of self identity.</a:t>
            </a:r>
          </a:p>
          <a:p>
            <a:pPr marL="444500" lvl="1" indent="-177800">
              <a:buFont typeface="Arial" pitchFamily="34" charset="0"/>
              <a:buChar char="•"/>
            </a:pPr>
            <a:r>
              <a:rPr lang="en-GB" sz="1400" dirty="0"/>
              <a:t>“No uterus – no opinion”</a:t>
            </a:r>
          </a:p>
          <a:p>
            <a:r>
              <a:rPr lang="en-GB" sz="1400" dirty="0" smtClean="0"/>
              <a:t>Men </a:t>
            </a:r>
            <a:r>
              <a:rPr lang="en-GB" sz="1400" dirty="0"/>
              <a:t>can tend to feel</a:t>
            </a:r>
          </a:p>
          <a:p>
            <a:pPr marL="444500" lvl="1" indent="-177800">
              <a:buFont typeface="Arial" pitchFamily="34" charset="0"/>
              <a:buChar char="•"/>
            </a:pPr>
            <a:r>
              <a:rPr lang="en-GB" sz="1400" dirty="0"/>
              <a:t>Because I dress like this – I must be “up for it”</a:t>
            </a:r>
          </a:p>
          <a:p>
            <a:pPr marL="444500" lvl="1" indent="-177800">
              <a:buFont typeface="Arial" pitchFamily="34" charset="0"/>
              <a:buChar char="•"/>
            </a:pPr>
            <a:r>
              <a:rPr lang="en-GB" sz="1400" dirty="0"/>
              <a:t>“All a bit of a joke really”</a:t>
            </a:r>
          </a:p>
          <a:p>
            <a:pPr marL="444500" lvl="1" indent="-177800">
              <a:buFont typeface="Arial" pitchFamily="34" charset="0"/>
              <a:buChar char="•"/>
            </a:pPr>
            <a:endParaRPr lang="en-GB" sz="1400" dirty="0"/>
          </a:p>
        </p:txBody>
      </p:sp>
      <p:sp>
        <p:nvSpPr>
          <p:cNvPr id="14" name="Content Placeholder 7"/>
          <p:cNvSpPr txBox="1">
            <a:spLocks/>
          </p:cNvSpPr>
          <p:nvPr/>
        </p:nvSpPr>
        <p:spPr>
          <a:xfrm>
            <a:off x="5040867" y="4373388"/>
            <a:ext cx="3965448" cy="2484612"/>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sz="1400" dirty="0"/>
              <a:t>Depending upon my own sense of self worth and experience of how “you” treat me..........</a:t>
            </a:r>
          </a:p>
          <a:p>
            <a:r>
              <a:rPr lang="en-GB" sz="1400" dirty="0" smtClean="0"/>
              <a:t>Internally</a:t>
            </a:r>
            <a:endParaRPr lang="en-GB" sz="1400" dirty="0"/>
          </a:p>
          <a:p>
            <a:pPr marL="444500" lvl="1" indent="-177800">
              <a:buFont typeface="Arial" pitchFamily="34" charset="0"/>
              <a:buChar char="•"/>
            </a:pPr>
            <a:r>
              <a:rPr lang="en-GB" sz="1400" dirty="0"/>
              <a:t>I might hate myself and my own body</a:t>
            </a:r>
          </a:p>
          <a:p>
            <a:pPr marL="444500" lvl="1" indent="-177800">
              <a:buFont typeface="Arial" pitchFamily="34" charset="0"/>
              <a:buChar char="•"/>
            </a:pPr>
            <a:r>
              <a:rPr lang="en-GB" sz="1400" dirty="0"/>
              <a:t>Even if I transition – I’m not a real woman.</a:t>
            </a:r>
          </a:p>
          <a:p>
            <a:pPr marL="444500" lvl="1" indent="-177800">
              <a:buFont typeface="Arial" pitchFamily="34" charset="0"/>
              <a:buChar char="•"/>
            </a:pPr>
            <a:r>
              <a:rPr lang="en-GB" sz="1400" dirty="0"/>
              <a:t>I might not identify with the LGBT community – or it might not identify with me !!!</a:t>
            </a:r>
          </a:p>
          <a:p>
            <a:r>
              <a:rPr lang="en-GB" sz="1400" dirty="0" smtClean="0"/>
              <a:t>Externally</a:t>
            </a:r>
            <a:endParaRPr lang="en-GB" sz="1400" dirty="0"/>
          </a:p>
          <a:p>
            <a:pPr marL="444500" lvl="1" indent="-177800">
              <a:buFont typeface="Arial" pitchFamily="34" charset="0"/>
              <a:buChar char="•"/>
            </a:pPr>
            <a:r>
              <a:rPr lang="en-GB" sz="1400" dirty="0"/>
              <a:t>I can get so used to fighting for recognition and my rights – I can lose sight of what you are prepared to do for me........</a:t>
            </a:r>
          </a:p>
          <a:p>
            <a:pPr marL="0" lvl="2" indent="0" algn="just">
              <a:buNone/>
            </a:pPr>
            <a:endParaRPr lang="en-GB" sz="1400" dirty="0"/>
          </a:p>
        </p:txBody>
      </p:sp>
    </p:spTree>
    <p:extLst>
      <p:ext uri="{BB962C8B-B14F-4D97-AF65-F5344CB8AC3E}">
        <p14:creationId xmlns:p14="http://schemas.microsoft.com/office/powerpoint/2010/main" val="18997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13">
                                            <p:txEl>
                                              <p:pRg st="0" end="0"/>
                                            </p:txEl>
                                          </p:spTgt>
                                        </p:tgtEl>
                                        <p:attrNameLst>
                                          <p:attrName>style.visibility</p:attrName>
                                        </p:attrNameLst>
                                      </p:cBhvr>
                                      <p:to>
                                        <p:strVal val="visible"/>
                                      </p:to>
                                    </p:set>
                                    <p:animEffect transition="in" filter="fade">
                                      <p:cBhvr>
                                        <p:cTn id="24" dur="2000"/>
                                        <p:tgtEl>
                                          <p:spTgt spid="13">
                                            <p:txEl>
                                              <p:pRg st="0" end="0"/>
                                            </p:txEl>
                                          </p:spTgt>
                                        </p:tgtEl>
                                      </p:cBhvr>
                                    </p:animEffect>
                                  </p:childTnLst>
                                </p:cTn>
                              </p:par>
                            </p:childTnLst>
                          </p:cTn>
                        </p:par>
                        <p:par>
                          <p:cTn id="25" fill="hold">
                            <p:stCondLst>
                              <p:cond delay="8000"/>
                            </p:stCondLst>
                            <p:childTnLst>
                              <p:par>
                                <p:cTn id="26" presetID="10" presetClass="entr" presetSubtype="0" fill="hold" grpId="0" nodeType="afterEffect">
                                  <p:stCondLst>
                                    <p:cond delay="0"/>
                                  </p:stCondLst>
                                  <p:childTnLst>
                                    <p:set>
                                      <p:cBhvr>
                                        <p:cTn id="27" dur="1" fill="hold">
                                          <p:stCondLst>
                                            <p:cond delay="0"/>
                                          </p:stCondLst>
                                        </p:cTn>
                                        <p:tgtEl>
                                          <p:spTgt spid="13">
                                            <p:txEl>
                                              <p:pRg st="1" end="1"/>
                                            </p:txEl>
                                          </p:spTgt>
                                        </p:tgtEl>
                                        <p:attrNameLst>
                                          <p:attrName>style.visibility</p:attrName>
                                        </p:attrNameLst>
                                      </p:cBhvr>
                                      <p:to>
                                        <p:strVal val="visible"/>
                                      </p:to>
                                    </p:set>
                                    <p:animEffect transition="in" filter="fade">
                                      <p:cBhvr>
                                        <p:cTn id="28" dur="2000"/>
                                        <p:tgtEl>
                                          <p:spTgt spid="13">
                                            <p:txEl>
                                              <p:pRg st="1" end="1"/>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xEl>
                                              <p:pRg st="2" end="2"/>
                                            </p:txEl>
                                          </p:spTgt>
                                        </p:tgtEl>
                                        <p:attrNameLst>
                                          <p:attrName>style.visibility</p:attrName>
                                        </p:attrNameLst>
                                      </p:cBhvr>
                                      <p:to>
                                        <p:strVal val="visible"/>
                                      </p:to>
                                    </p:set>
                                    <p:animEffect transition="in" filter="fade">
                                      <p:cBhvr>
                                        <p:cTn id="31" dur="2000"/>
                                        <p:tgtEl>
                                          <p:spTgt spid="13">
                                            <p:txEl>
                                              <p:pRg st="2" end="2"/>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xEl>
                                              <p:pRg st="3" end="3"/>
                                            </p:txEl>
                                          </p:spTgt>
                                        </p:tgtEl>
                                        <p:attrNameLst>
                                          <p:attrName>style.visibility</p:attrName>
                                        </p:attrNameLst>
                                      </p:cBhvr>
                                      <p:to>
                                        <p:strVal val="visible"/>
                                      </p:to>
                                    </p:set>
                                    <p:animEffect transition="in" filter="fade">
                                      <p:cBhvr>
                                        <p:cTn id="34" dur="2000"/>
                                        <p:tgtEl>
                                          <p:spTgt spid="13">
                                            <p:txEl>
                                              <p:pRg st="3" end="3"/>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3">
                                            <p:txEl>
                                              <p:pRg st="4" end="4"/>
                                            </p:txEl>
                                          </p:spTgt>
                                        </p:tgtEl>
                                        <p:attrNameLst>
                                          <p:attrName>style.visibility</p:attrName>
                                        </p:attrNameLst>
                                      </p:cBhvr>
                                      <p:to>
                                        <p:strVal val="visible"/>
                                      </p:to>
                                    </p:set>
                                    <p:animEffect transition="in" filter="fade">
                                      <p:cBhvr>
                                        <p:cTn id="37" dur="2000"/>
                                        <p:tgtEl>
                                          <p:spTgt spid="1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txEl>
                                              <p:pRg st="5" end="5"/>
                                            </p:txEl>
                                          </p:spTgt>
                                        </p:tgtEl>
                                        <p:attrNameLst>
                                          <p:attrName>style.visibility</p:attrName>
                                        </p:attrNameLst>
                                      </p:cBhvr>
                                      <p:to>
                                        <p:strVal val="visible"/>
                                      </p:to>
                                    </p:set>
                                    <p:animEffect transition="in" filter="fade">
                                      <p:cBhvr>
                                        <p:cTn id="42" dur="2000"/>
                                        <p:tgtEl>
                                          <p:spTgt spid="13">
                                            <p:txEl>
                                              <p:pRg st="5" end="5"/>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3">
                                            <p:txEl>
                                              <p:pRg st="6" end="6"/>
                                            </p:txEl>
                                          </p:spTgt>
                                        </p:tgtEl>
                                        <p:attrNameLst>
                                          <p:attrName>style.visibility</p:attrName>
                                        </p:attrNameLst>
                                      </p:cBhvr>
                                      <p:to>
                                        <p:strVal val="visible"/>
                                      </p:to>
                                    </p:set>
                                    <p:animEffect transition="in" filter="fade">
                                      <p:cBhvr>
                                        <p:cTn id="45" dur="2000"/>
                                        <p:tgtEl>
                                          <p:spTgt spid="13">
                                            <p:txEl>
                                              <p:pRg st="6" end="6"/>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3">
                                            <p:txEl>
                                              <p:pRg st="7" end="7"/>
                                            </p:txEl>
                                          </p:spTgt>
                                        </p:tgtEl>
                                        <p:attrNameLst>
                                          <p:attrName>style.visibility</p:attrName>
                                        </p:attrNameLst>
                                      </p:cBhvr>
                                      <p:to>
                                        <p:strVal val="visible"/>
                                      </p:to>
                                    </p:set>
                                    <p:animEffect transition="in" filter="fade">
                                      <p:cBhvr>
                                        <p:cTn id="48" dur="2000"/>
                                        <p:tgtEl>
                                          <p:spTgt spid="13">
                                            <p:txEl>
                                              <p:pRg st="7" end="7"/>
                                            </p:txEl>
                                          </p:spTgt>
                                        </p:tgtEl>
                                      </p:cBhvr>
                                    </p:animEffect>
                                  </p:childTnLst>
                                </p:cTn>
                              </p:par>
                            </p:childTnLst>
                          </p:cTn>
                        </p:par>
                        <p:par>
                          <p:cTn id="49" fill="hold">
                            <p:stCondLst>
                              <p:cond delay="2000"/>
                            </p:stCondLst>
                            <p:childTnLst>
                              <p:par>
                                <p:cTn id="50" presetID="10" presetClass="entr" presetSubtype="0" fill="hold" grpId="0" nodeType="afterEffect">
                                  <p:stCondLst>
                                    <p:cond delay="0"/>
                                  </p:stCondLst>
                                  <p:childTnLst>
                                    <p:set>
                                      <p:cBhvr>
                                        <p:cTn id="51" dur="1" fill="hold">
                                          <p:stCondLst>
                                            <p:cond delay="0"/>
                                          </p:stCondLst>
                                        </p:cTn>
                                        <p:tgtEl>
                                          <p:spTgt spid="14">
                                            <p:txEl>
                                              <p:pRg st="0" end="0"/>
                                            </p:txEl>
                                          </p:spTgt>
                                        </p:tgtEl>
                                        <p:attrNameLst>
                                          <p:attrName>style.visibility</p:attrName>
                                        </p:attrNameLst>
                                      </p:cBhvr>
                                      <p:to>
                                        <p:strVal val="visible"/>
                                      </p:to>
                                    </p:set>
                                    <p:animEffect transition="in" filter="fade">
                                      <p:cBhvr>
                                        <p:cTn id="52" dur="500"/>
                                        <p:tgtEl>
                                          <p:spTgt spid="14">
                                            <p:txEl>
                                              <p:pRg st="0" end="0"/>
                                            </p:txEl>
                                          </p:spTgt>
                                        </p:tgtEl>
                                      </p:cBhvr>
                                    </p:animEffect>
                                  </p:childTnLst>
                                </p:cTn>
                              </p:par>
                            </p:childTnLst>
                          </p:cTn>
                        </p:par>
                        <p:par>
                          <p:cTn id="53" fill="hold">
                            <p:stCondLst>
                              <p:cond delay="2500"/>
                            </p:stCondLst>
                            <p:childTnLst>
                              <p:par>
                                <p:cTn id="54" presetID="10" presetClass="entr" presetSubtype="0" fill="hold" grpId="0" nodeType="afterEffect">
                                  <p:stCondLst>
                                    <p:cond delay="0"/>
                                  </p:stCondLst>
                                  <p:childTnLst>
                                    <p:set>
                                      <p:cBhvr>
                                        <p:cTn id="55" dur="1" fill="hold">
                                          <p:stCondLst>
                                            <p:cond delay="0"/>
                                          </p:stCondLst>
                                        </p:cTn>
                                        <p:tgtEl>
                                          <p:spTgt spid="14">
                                            <p:txEl>
                                              <p:pRg st="1" end="1"/>
                                            </p:txEl>
                                          </p:spTgt>
                                        </p:tgtEl>
                                        <p:attrNameLst>
                                          <p:attrName>style.visibility</p:attrName>
                                        </p:attrNameLst>
                                      </p:cBhvr>
                                      <p:to>
                                        <p:strVal val="visible"/>
                                      </p:to>
                                    </p:set>
                                    <p:animEffect transition="in" filter="fade">
                                      <p:cBhvr>
                                        <p:cTn id="56" dur="500"/>
                                        <p:tgtEl>
                                          <p:spTgt spid="14">
                                            <p:txEl>
                                              <p:pRg st="1" end="1"/>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4">
                                            <p:txEl>
                                              <p:pRg st="2" end="2"/>
                                            </p:txEl>
                                          </p:spTgt>
                                        </p:tgtEl>
                                        <p:attrNameLst>
                                          <p:attrName>style.visibility</p:attrName>
                                        </p:attrNameLst>
                                      </p:cBhvr>
                                      <p:to>
                                        <p:strVal val="visible"/>
                                      </p:to>
                                    </p:set>
                                    <p:animEffect transition="in" filter="fade">
                                      <p:cBhvr>
                                        <p:cTn id="59" dur="500"/>
                                        <p:tgtEl>
                                          <p:spTgt spid="14">
                                            <p:txEl>
                                              <p:pRg st="2" end="2"/>
                                            </p:tx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4">
                                            <p:txEl>
                                              <p:pRg st="3" end="3"/>
                                            </p:txEl>
                                          </p:spTgt>
                                        </p:tgtEl>
                                        <p:attrNameLst>
                                          <p:attrName>style.visibility</p:attrName>
                                        </p:attrNameLst>
                                      </p:cBhvr>
                                      <p:to>
                                        <p:strVal val="visible"/>
                                      </p:to>
                                    </p:set>
                                    <p:animEffect transition="in" filter="fade">
                                      <p:cBhvr>
                                        <p:cTn id="62" dur="500"/>
                                        <p:tgtEl>
                                          <p:spTgt spid="14">
                                            <p:txEl>
                                              <p:pRg st="3" end="3"/>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4">
                                            <p:txEl>
                                              <p:pRg st="4" end="4"/>
                                            </p:txEl>
                                          </p:spTgt>
                                        </p:tgtEl>
                                        <p:attrNameLst>
                                          <p:attrName>style.visibility</p:attrName>
                                        </p:attrNameLst>
                                      </p:cBhvr>
                                      <p:to>
                                        <p:strVal val="visible"/>
                                      </p:to>
                                    </p:set>
                                    <p:animEffect transition="in" filter="fade">
                                      <p:cBhvr>
                                        <p:cTn id="65" dur="500"/>
                                        <p:tgtEl>
                                          <p:spTgt spid="14">
                                            <p:txEl>
                                              <p:pRg st="4" end="4"/>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14">
                                            <p:txEl>
                                              <p:pRg st="5" end="5"/>
                                            </p:txEl>
                                          </p:spTgt>
                                        </p:tgtEl>
                                        <p:attrNameLst>
                                          <p:attrName>style.visibility</p:attrName>
                                        </p:attrNameLst>
                                      </p:cBhvr>
                                      <p:to>
                                        <p:strVal val="visible"/>
                                      </p:to>
                                    </p:set>
                                    <p:animEffect transition="in" filter="fade">
                                      <p:cBhvr>
                                        <p:cTn id="70" dur="500"/>
                                        <p:tgtEl>
                                          <p:spTgt spid="14">
                                            <p:txEl>
                                              <p:pRg st="5" end="5"/>
                                            </p:tx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14">
                                            <p:txEl>
                                              <p:pRg st="6" end="6"/>
                                            </p:txEl>
                                          </p:spTgt>
                                        </p:tgtEl>
                                        <p:attrNameLst>
                                          <p:attrName>style.visibility</p:attrName>
                                        </p:attrNameLst>
                                      </p:cBhvr>
                                      <p:to>
                                        <p:strVal val="visible"/>
                                      </p:to>
                                    </p:set>
                                    <p:animEffect transition="in" filter="fade">
                                      <p:cBhvr>
                                        <p:cTn id="73" dur="500"/>
                                        <p:tgtEl>
                                          <p:spTgt spid="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p:bldP spid="13" grpId="0" build="p"/>
      <p:bldP spid="1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External transphobia</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
        <p:nvSpPr>
          <p:cNvPr id="5" name="Text Placeholder 8"/>
          <p:cNvSpPr txBox="1">
            <a:spLocks/>
          </p:cNvSpPr>
          <p:nvPr/>
        </p:nvSpPr>
        <p:spPr>
          <a:xfrm>
            <a:off x="5109942" y="1217909"/>
            <a:ext cx="3962400"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Employment</a:t>
            </a:r>
            <a:endParaRPr lang="en-GB" sz="2000" b="1" dirty="0">
              <a:solidFill>
                <a:schemeClr val="bg1"/>
              </a:solidFill>
            </a:endParaRPr>
          </a:p>
        </p:txBody>
      </p:sp>
      <p:sp>
        <p:nvSpPr>
          <p:cNvPr id="7" name="Text Placeholder 10"/>
          <p:cNvSpPr txBox="1">
            <a:spLocks/>
          </p:cNvSpPr>
          <p:nvPr/>
        </p:nvSpPr>
        <p:spPr>
          <a:xfrm>
            <a:off x="5106894" y="3970188"/>
            <a:ext cx="3965448"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Healthcare</a:t>
            </a:r>
            <a:endParaRPr lang="en-GB" sz="2000" b="1" dirty="0">
              <a:solidFill>
                <a:schemeClr val="bg1"/>
              </a:solidFill>
            </a:endParaRPr>
          </a:p>
        </p:txBody>
      </p:sp>
      <p:sp>
        <p:nvSpPr>
          <p:cNvPr id="9" name="Text Placeholder 12"/>
          <p:cNvSpPr txBox="1">
            <a:spLocks/>
          </p:cNvSpPr>
          <p:nvPr/>
        </p:nvSpPr>
        <p:spPr>
          <a:xfrm>
            <a:off x="691759" y="1217909"/>
            <a:ext cx="4221203" cy="403200"/>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1" dirty="0" smtClean="0">
                <a:solidFill>
                  <a:schemeClr val="bg1"/>
                </a:solidFill>
              </a:rPr>
              <a:t>Headline</a:t>
            </a:r>
            <a:endParaRPr lang="en-GB" sz="2000" b="1" dirty="0">
              <a:solidFill>
                <a:schemeClr val="bg1"/>
              </a:solidFill>
            </a:endParaRPr>
          </a:p>
        </p:txBody>
      </p:sp>
      <p:sp>
        <p:nvSpPr>
          <p:cNvPr id="10" name="Content Placeholder 13"/>
          <p:cNvSpPr txBox="1">
            <a:spLocks/>
          </p:cNvSpPr>
          <p:nvPr/>
        </p:nvSpPr>
        <p:spPr>
          <a:xfrm>
            <a:off x="787796" y="1751309"/>
            <a:ext cx="3962400" cy="4503187"/>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1400" dirty="0"/>
              <a:t>Externalised transphobia is effected by organisations mainly through lack of awareness, training</a:t>
            </a:r>
          </a:p>
          <a:p>
            <a:pPr marL="444500" lvl="1" indent="-177800">
              <a:buFont typeface="Arial" pitchFamily="34" charset="0"/>
              <a:buChar char="•"/>
            </a:pPr>
            <a:r>
              <a:rPr lang="en-GB" sz="1400" dirty="0"/>
              <a:t>Institutional –Not just the police (who in my experience are very good) or NHS but also businesses</a:t>
            </a:r>
          </a:p>
          <a:p>
            <a:pPr marL="444500" lvl="1" indent="-177800">
              <a:buFont typeface="Arial" pitchFamily="34" charset="0"/>
              <a:buChar char="•"/>
            </a:pPr>
            <a:r>
              <a:rPr lang="en-GB" sz="1400" dirty="0"/>
              <a:t>Cultural – Communities</a:t>
            </a:r>
          </a:p>
          <a:p>
            <a:pPr marL="0" lvl="1" indent="6350"/>
            <a:endParaRPr lang="en-GB" sz="900" dirty="0"/>
          </a:p>
          <a:p>
            <a:pPr marL="0" lvl="1" indent="6350"/>
            <a:r>
              <a:rPr lang="en-GB" sz="1400" dirty="0"/>
              <a:t>External Transphobia therefore tends to manifest itself in terms of</a:t>
            </a:r>
          </a:p>
          <a:p>
            <a:pPr marL="444500" lvl="1" indent="-177800">
              <a:buFont typeface="Arial" pitchFamily="34" charset="0"/>
              <a:buChar char="•"/>
            </a:pPr>
            <a:r>
              <a:rPr lang="en-GB" sz="1400" dirty="0"/>
              <a:t>Lack of opportunity</a:t>
            </a:r>
          </a:p>
          <a:p>
            <a:pPr marL="844550" lvl="2" indent="-177800">
              <a:buFont typeface="Arial" pitchFamily="34" charset="0"/>
              <a:buChar char="•"/>
            </a:pPr>
            <a:r>
              <a:rPr lang="en-GB" dirty="0"/>
              <a:t>Not only for the transgendered person, but also the organisation too.  (Happy employees are more productive employees, their diversity makes for a richer organisation)</a:t>
            </a:r>
          </a:p>
          <a:p>
            <a:pPr marL="444500" lvl="1" indent="-177800">
              <a:buFont typeface="Arial" pitchFamily="34" charset="0"/>
              <a:buChar char="•"/>
            </a:pPr>
            <a:r>
              <a:rPr lang="en-GB" sz="1400" dirty="0"/>
              <a:t>Physical abuse</a:t>
            </a:r>
          </a:p>
          <a:p>
            <a:pPr marL="857250" lvl="3" indent="-230188">
              <a:buFont typeface="Arial" pitchFamily="34" charset="0"/>
              <a:buChar char="•"/>
            </a:pPr>
            <a:r>
              <a:rPr lang="en-GB" sz="1400" dirty="0"/>
              <a:t>Tends to be more from “you” to “me” – commemorated around the world now in the “Transgender Day of remembrance”</a:t>
            </a:r>
          </a:p>
        </p:txBody>
      </p:sp>
      <p:sp>
        <p:nvSpPr>
          <p:cNvPr id="13" name="Content Placeholder 5"/>
          <p:cNvSpPr txBox="1">
            <a:spLocks/>
          </p:cNvSpPr>
          <p:nvPr/>
        </p:nvSpPr>
        <p:spPr>
          <a:xfrm>
            <a:off x="5106894" y="1621109"/>
            <a:ext cx="3965448" cy="2349079"/>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1400" dirty="0"/>
              <a:t>Although the Gender recognition act protects many rights of transgendered people – employment can still raise difficult questions..........</a:t>
            </a:r>
          </a:p>
          <a:p>
            <a:pPr marL="444500" lvl="1" indent="-177800" algn="just">
              <a:buFont typeface="Arial" pitchFamily="34" charset="0"/>
              <a:buChar char="•"/>
            </a:pPr>
            <a:r>
              <a:rPr lang="en-GB" sz="1400" dirty="0" smtClean="0"/>
              <a:t>Loss </a:t>
            </a:r>
            <a:r>
              <a:rPr lang="en-GB" sz="1400" dirty="0"/>
              <a:t>of position.  Based upon their image after transition, it’s not uncommon for people to be positioned in the “back office”</a:t>
            </a:r>
          </a:p>
          <a:p>
            <a:pPr marL="444500" lvl="1" indent="-177800" algn="just">
              <a:buFont typeface="Arial" pitchFamily="34" charset="0"/>
              <a:buChar char="•"/>
            </a:pPr>
            <a:r>
              <a:rPr lang="en-GB" sz="1400" dirty="0"/>
              <a:t>Loss of pension.  Strange as it sounds – transition can effect your pension rights !!!</a:t>
            </a:r>
          </a:p>
          <a:p>
            <a:pPr marL="444500" lvl="1" indent="-177800" algn="just">
              <a:buFont typeface="Arial" pitchFamily="34" charset="0"/>
              <a:buChar char="•"/>
            </a:pPr>
            <a:r>
              <a:rPr lang="en-GB" sz="1400" dirty="0"/>
              <a:t>No business, no matter how accepting can protect transgendered people from the actions of its employees totally.</a:t>
            </a:r>
          </a:p>
          <a:p>
            <a:pPr marL="444500" lvl="1" indent="-177800">
              <a:buFont typeface="Arial" pitchFamily="34" charset="0"/>
              <a:buChar char="•"/>
            </a:pPr>
            <a:endParaRPr lang="en-GB" sz="1400" dirty="0"/>
          </a:p>
        </p:txBody>
      </p:sp>
      <p:sp>
        <p:nvSpPr>
          <p:cNvPr id="14" name="Content Placeholder 7"/>
          <p:cNvSpPr txBox="1">
            <a:spLocks/>
          </p:cNvSpPr>
          <p:nvPr/>
        </p:nvSpPr>
        <p:spPr>
          <a:xfrm>
            <a:off x="5040867" y="4373388"/>
            <a:ext cx="3965448" cy="2484612"/>
          </a:xfrm>
          <a:prstGeom prst="rect">
            <a:avLst/>
          </a:prstGeom>
        </p:spPr>
        <p:txBody>
          <a:bodyPr>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1400" dirty="0"/>
              <a:t>Transgender people depend heavily on the heath service for support, unfortunately.........</a:t>
            </a:r>
          </a:p>
          <a:p>
            <a:pPr marL="273050" lvl="1" indent="-177800" algn="just">
              <a:buFont typeface="Arial" pitchFamily="34" charset="0"/>
              <a:buChar char="•"/>
            </a:pPr>
            <a:r>
              <a:rPr lang="en-GB" sz="1400" dirty="0" smtClean="0"/>
              <a:t>It’s </a:t>
            </a:r>
            <a:r>
              <a:rPr lang="en-GB" sz="1400" dirty="0"/>
              <a:t>extremely variable up and down the country.</a:t>
            </a:r>
          </a:p>
          <a:p>
            <a:pPr marL="273050" lvl="1" indent="-177800" algn="just">
              <a:buFont typeface="Arial" pitchFamily="34" charset="0"/>
              <a:buChar char="•"/>
            </a:pPr>
            <a:r>
              <a:rPr lang="en-GB" sz="1400" dirty="0"/>
              <a:t>Many GPs and service providers receive little training on transgender issues</a:t>
            </a:r>
          </a:p>
          <a:p>
            <a:pPr marL="273050" lvl="1" indent="-177800" algn="just">
              <a:buFont typeface="Arial" pitchFamily="34" charset="0"/>
              <a:buChar char="•"/>
            </a:pPr>
            <a:r>
              <a:rPr lang="en-GB" sz="1400" dirty="0"/>
              <a:t>Of those that do, or go on to specialise in it, some lose sight of the person and their needs “Treat the textbook”</a:t>
            </a:r>
          </a:p>
          <a:p>
            <a:pPr marL="273050" lvl="1" indent="-177800" algn="just">
              <a:buFont typeface="Arial" pitchFamily="34" charset="0"/>
              <a:buChar char="•"/>
            </a:pPr>
            <a:r>
              <a:rPr lang="en-GB" sz="1400" dirty="0"/>
              <a:t>Even worse – some can lower the standard of care they give............</a:t>
            </a:r>
          </a:p>
          <a:p>
            <a:pPr marL="0" indent="0" algn="just">
              <a:buNone/>
            </a:pPr>
            <a:endParaRPr lang="en-GB" sz="1400" dirty="0"/>
          </a:p>
        </p:txBody>
      </p:sp>
    </p:spTree>
    <p:extLst>
      <p:ext uri="{BB962C8B-B14F-4D97-AF65-F5344CB8AC3E}">
        <p14:creationId xmlns:p14="http://schemas.microsoft.com/office/powerpoint/2010/main" val="3158268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13">
                                            <p:txEl>
                                              <p:pRg st="0" end="0"/>
                                            </p:txEl>
                                          </p:spTgt>
                                        </p:tgtEl>
                                        <p:attrNameLst>
                                          <p:attrName>style.visibility</p:attrName>
                                        </p:attrNameLst>
                                      </p:cBhvr>
                                      <p:to>
                                        <p:strVal val="visible"/>
                                      </p:to>
                                    </p:set>
                                    <p:animEffect transition="in" filter="fade">
                                      <p:cBhvr>
                                        <p:cTn id="24" dur="2000"/>
                                        <p:tgtEl>
                                          <p:spTgt spid="13">
                                            <p:txEl>
                                              <p:pRg st="0" end="0"/>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3">
                                            <p:txEl>
                                              <p:pRg st="1" end="1"/>
                                            </p:txEl>
                                          </p:spTgt>
                                        </p:tgtEl>
                                        <p:attrNameLst>
                                          <p:attrName>style.visibility</p:attrName>
                                        </p:attrNameLst>
                                      </p:cBhvr>
                                      <p:to>
                                        <p:strVal val="visible"/>
                                      </p:to>
                                    </p:set>
                                    <p:animEffect transition="in" filter="fade">
                                      <p:cBhvr>
                                        <p:cTn id="27" dur="2000"/>
                                        <p:tgtEl>
                                          <p:spTgt spid="13">
                                            <p:txEl>
                                              <p:pRg st="1" end="1"/>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xEl>
                                              <p:pRg st="2" end="2"/>
                                            </p:txEl>
                                          </p:spTgt>
                                        </p:tgtEl>
                                        <p:attrNameLst>
                                          <p:attrName>style.visibility</p:attrName>
                                        </p:attrNameLst>
                                      </p:cBhvr>
                                      <p:to>
                                        <p:strVal val="visible"/>
                                      </p:to>
                                    </p:set>
                                    <p:animEffect transition="in" filter="fade">
                                      <p:cBhvr>
                                        <p:cTn id="30" dur="2000"/>
                                        <p:tgtEl>
                                          <p:spTgt spid="13">
                                            <p:txEl>
                                              <p:pRg st="2" end="2"/>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3">
                                            <p:txEl>
                                              <p:pRg st="3" end="3"/>
                                            </p:txEl>
                                          </p:spTgt>
                                        </p:tgtEl>
                                        <p:attrNameLst>
                                          <p:attrName>style.visibility</p:attrName>
                                        </p:attrNameLst>
                                      </p:cBhvr>
                                      <p:to>
                                        <p:strVal val="visible"/>
                                      </p:to>
                                    </p:set>
                                    <p:animEffect transition="in" filter="fade">
                                      <p:cBhvr>
                                        <p:cTn id="33" dur="2000"/>
                                        <p:tgtEl>
                                          <p:spTgt spid="13">
                                            <p:txEl>
                                              <p:pRg st="3" end="3"/>
                                            </p:txEl>
                                          </p:spTgt>
                                        </p:tgtEl>
                                      </p:cBhvr>
                                    </p:animEffect>
                                  </p:childTnLst>
                                </p:cTn>
                              </p:par>
                            </p:childTnLst>
                          </p:cTn>
                        </p:par>
                        <p:par>
                          <p:cTn id="34" fill="hold">
                            <p:stCondLst>
                              <p:cond delay="8000"/>
                            </p:stCondLst>
                            <p:childTnLst>
                              <p:par>
                                <p:cTn id="35" presetID="10" presetClass="entr" presetSubtype="0" fill="hold" grpId="0" nodeType="afterEffect">
                                  <p:stCondLst>
                                    <p:cond delay="0"/>
                                  </p:stCondLst>
                                  <p:childTnLst>
                                    <p:set>
                                      <p:cBhvr>
                                        <p:cTn id="36" dur="1" fill="hold">
                                          <p:stCondLst>
                                            <p:cond delay="0"/>
                                          </p:stCondLst>
                                        </p:cTn>
                                        <p:tgtEl>
                                          <p:spTgt spid="14">
                                            <p:txEl>
                                              <p:pRg st="0" end="0"/>
                                            </p:txEl>
                                          </p:spTgt>
                                        </p:tgtEl>
                                        <p:attrNameLst>
                                          <p:attrName>style.visibility</p:attrName>
                                        </p:attrNameLst>
                                      </p:cBhvr>
                                      <p:to>
                                        <p:strVal val="visible"/>
                                      </p:to>
                                    </p:set>
                                    <p:animEffect transition="in" filter="fade">
                                      <p:cBhvr>
                                        <p:cTn id="37" dur="500"/>
                                        <p:tgtEl>
                                          <p:spTgt spid="14">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4">
                                            <p:txEl>
                                              <p:pRg st="1" end="1"/>
                                            </p:txEl>
                                          </p:spTgt>
                                        </p:tgtEl>
                                        <p:attrNameLst>
                                          <p:attrName>style.visibility</p:attrName>
                                        </p:attrNameLst>
                                      </p:cBhvr>
                                      <p:to>
                                        <p:strVal val="visible"/>
                                      </p:to>
                                    </p:set>
                                    <p:animEffect transition="in" filter="fade">
                                      <p:cBhvr>
                                        <p:cTn id="40" dur="500"/>
                                        <p:tgtEl>
                                          <p:spTgt spid="14">
                                            <p:txEl>
                                              <p:pRg st="1" end="1"/>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4">
                                            <p:txEl>
                                              <p:pRg st="2" end="2"/>
                                            </p:txEl>
                                          </p:spTgt>
                                        </p:tgtEl>
                                        <p:attrNameLst>
                                          <p:attrName>style.visibility</p:attrName>
                                        </p:attrNameLst>
                                      </p:cBhvr>
                                      <p:to>
                                        <p:strVal val="visible"/>
                                      </p:to>
                                    </p:set>
                                    <p:animEffect transition="in" filter="fade">
                                      <p:cBhvr>
                                        <p:cTn id="43" dur="500"/>
                                        <p:tgtEl>
                                          <p:spTgt spid="14">
                                            <p:txEl>
                                              <p:pRg st="2" end="2"/>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
                                            <p:txEl>
                                              <p:pRg st="3" end="3"/>
                                            </p:txEl>
                                          </p:spTgt>
                                        </p:tgtEl>
                                        <p:attrNameLst>
                                          <p:attrName>style.visibility</p:attrName>
                                        </p:attrNameLst>
                                      </p:cBhvr>
                                      <p:to>
                                        <p:strVal val="visible"/>
                                      </p:to>
                                    </p:set>
                                    <p:animEffect transition="in" filter="fade">
                                      <p:cBhvr>
                                        <p:cTn id="46" dur="500"/>
                                        <p:tgtEl>
                                          <p:spTgt spid="14">
                                            <p:txEl>
                                              <p:pRg st="3" end="3"/>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4">
                                            <p:txEl>
                                              <p:pRg st="4" end="4"/>
                                            </p:txEl>
                                          </p:spTgt>
                                        </p:tgtEl>
                                        <p:attrNameLst>
                                          <p:attrName>style.visibility</p:attrName>
                                        </p:attrNameLst>
                                      </p:cBhvr>
                                      <p:to>
                                        <p:strVal val="visible"/>
                                      </p:to>
                                    </p:set>
                                    <p:animEffect transition="in" filter="fade">
                                      <p:cBhvr>
                                        <p:cTn id="49"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p:bldP spid="13" grpId="0" build="p"/>
      <p:bldP spid="1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Additional material</a:t>
            </a:r>
            <a:endParaRPr lang="en-GB" dirty="0"/>
          </a:p>
        </p:txBody>
      </p:sp>
      <p:sp>
        <p:nvSpPr>
          <p:cNvPr id="5" name="Text Placeholder 4"/>
          <p:cNvSpPr>
            <a:spLocks noGrp="1"/>
          </p:cNvSpPr>
          <p:nvPr>
            <p:ph type="body" idx="1"/>
          </p:nvPr>
        </p:nvSpPr>
        <p:spPr/>
        <p:txBody>
          <a:bodyPr/>
          <a:lstStyle/>
          <a:p>
            <a:r>
              <a:rPr lang="en-GB" dirty="0" smtClean="0"/>
              <a:t>Role-playing scenarios</a:t>
            </a:r>
            <a:endParaRPr lang="en-GB" dirty="0"/>
          </a:p>
        </p:txBody>
      </p:sp>
      <p:sp>
        <p:nvSpPr>
          <p:cNvPr id="3" name="Footer Placeholder 2"/>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39367294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Setting the scene</a:t>
            </a:r>
            <a:endParaRPr lang="en-GB" dirty="0"/>
          </a:p>
        </p:txBody>
      </p:sp>
      <p:sp>
        <p:nvSpPr>
          <p:cNvPr id="6" name="Content Placeholder 5"/>
          <p:cNvSpPr>
            <a:spLocks noGrp="1"/>
          </p:cNvSpPr>
          <p:nvPr>
            <p:ph idx="1"/>
          </p:nvPr>
        </p:nvSpPr>
        <p:spPr>
          <a:xfrm>
            <a:off x="550335" y="1382488"/>
            <a:ext cx="8375951" cy="2073634"/>
          </a:xfrm>
        </p:spPr>
        <p:txBody>
          <a:bodyPr>
            <a:normAutofit fontScale="92500"/>
          </a:bodyPr>
          <a:lstStyle/>
          <a:p>
            <a:pPr marL="92075" indent="-92075" algn="just">
              <a:buFont typeface="Arial" pitchFamily="34" charset="0"/>
              <a:buChar char="•"/>
            </a:pPr>
            <a:r>
              <a:rPr lang="en-GB" dirty="0"/>
              <a:t>These Role-playing scenarios are based on real-life situations to help  and encourage participants to explore transgender people feelings and how prejudice and social attitudes affect transgender people. </a:t>
            </a:r>
          </a:p>
          <a:p>
            <a:pPr marL="92075" indent="-92075" algn="just">
              <a:buFont typeface="Arial" pitchFamily="34" charset="0"/>
              <a:buChar char="•"/>
            </a:pPr>
            <a:r>
              <a:rPr lang="en-GB" dirty="0" smtClean="0"/>
              <a:t> </a:t>
            </a:r>
            <a:r>
              <a:rPr lang="en-GB" dirty="0"/>
              <a:t>Depending upon the scenario your group has got – you’ll need either one or two volunteers to play the role of the trans person, who should take 5 minutes to read the role, before summarising it for the group.  The group should then question the volunteer(s) to  help explore the scenario to gain an understanding for about 10 minutes, before closing the scene with a short summary.</a:t>
            </a:r>
          </a:p>
          <a:p>
            <a:pPr marL="92075" indent="-92075" algn="just">
              <a:buFont typeface="Arial" pitchFamily="34" charset="0"/>
              <a:buChar char="•"/>
            </a:pPr>
            <a:r>
              <a:rPr lang="en-GB" dirty="0" smtClean="0"/>
              <a:t>THIS </a:t>
            </a:r>
            <a:r>
              <a:rPr lang="en-GB" dirty="0"/>
              <a:t>ISN’T A TEST !!!!  There are no points awarded for correct or incorrect answers – because there aren’t any !!!  Just explore the scene as your feelings, experience and ethics guide you – and have fun !!!</a:t>
            </a:r>
          </a:p>
          <a:p>
            <a:pPr algn="just"/>
            <a:endParaRPr lang="en-GB" dirty="0"/>
          </a:p>
        </p:txBody>
      </p:sp>
      <p:sp>
        <p:nvSpPr>
          <p:cNvPr id="4" name="Footer Placeholder 3"/>
          <p:cNvSpPr>
            <a:spLocks noGrp="1"/>
          </p:cNvSpPr>
          <p:nvPr>
            <p:ph type="ftr" sz="quarter" idx="11"/>
          </p:nvPr>
        </p:nvSpPr>
        <p:spPr/>
        <p:txBody>
          <a:bodyPr/>
          <a:lstStyle/>
          <a:p>
            <a:r>
              <a:rPr lang="en-US" smtClean="0"/>
              <a:t>(C) Joanna Darrell 2015</a:t>
            </a:r>
            <a:endParaRPr lang="en-US" dirty="0"/>
          </a:p>
        </p:txBody>
      </p:sp>
      <p:sp>
        <p:nvSpPr>
          <p:cNvPr id="7" name="Content Placeholder 6"/>
          <p:cNvSpPr>
            <a:spLocks noGrp="1"/>
          </p:cNvSpPr>
          <p:nvPr>
            <p:ph idx="13"/>
          </p:nvPr>
        </p:nvSpPr>
        <p:spPr>
          <a:xfrm>
            <a:off x="554817" y="3509322"/>
            <a:ext cx="4017183" cy="2781619"/>
          </a:xfrm>
        </p:spPr>
        <p:txBody>
          <a:bodyPr>
            <a:noAutofit/>
          </a:bodyPr>
          <a:lstStyle/>
          <a:p>
            <a:pPr marL="92075" lvl="0" indent="-92075" algn="just">
              <a:buFont typeface="Arial" pitchFamily="34" charset="0"/>
              <a:buChar char="•"/>
            </a:pPr>
            <a:r>
              <a:rPr lang="en-GB" sz="1300" dirty="0" smtClean="0"/>
              <a:t>Questions for the volunteer to consider</a:t>
            </a:r>
          </a:p>
          <a:p>
            <a:pPr marL="92075" lvl="0" indent="-92075" algn="just">
              <a:buFont typeface="Arial" pitchFamily="34" charset="0"/>
              <a:buChar char="•"/>
            </a:pPr>
            <a:r>
              <a:rPr lang="en-GB" sz="1300" dirty="0" smtClean="0"/>
              <a:t>How </a:t>
            </a:r>
            <a:r>
              <a:rPr lang="en-GB" sz="1300" dirty="0"/>
              <a:t>do you feel about being transgender?</a:t>
            </a:r>
          </a:p>
          <a:p>
            <a:pPr marL="92075" lvl="0" indent="-92075" algn="just">
              <a:buFont typeface="Arial" pitchFamily="34" charset="0"/>
              <a:buChar char="•"/>
            </a:pPr>
            <a:r>
              <a:rPr lang="en-GB" sz="1300" dirty="0"/>
              <a:t>What does you feel about society, and your place in it?</a:t>
            </a:r>
          </a:p>
          <a:p>
            <a:pPr marL="92075" lvl="0" indent="-92075" algn="just">
              <a:buFont typeface="Arial" pitchFamily="34" charset="0"/>
              <a:buChar char="•"/>
            </a:pPr>
            <a:r>
              <a:rPr lang="en-GB" sz="1300" dirty="0"/>
              <a:t>How do you feel about the way you have been treated ?</a:t>
            </a:r>
          </a:p>
          <a:p>
            <a:pPr marL="92075" lvl="0" indent="-92075" algn="just">
              <a:buFont typeface="Arial" pitchFamily="34" charset="0"/>
              <a:buChar char="•"/>
            </a:pPr>
            <a:r>
              <a:rPr lang="en-GB" sz="1300" dirty="0" smtClean="0"/>
              <a:t>Do you feel the group discriminated </a:t>
            </a:r>
            <a:r>
              <a:rPr lang="en-GB" sz="1300" dirty="0"/>
              <a:t>against you ? </a:t>
            </a:r>
          </a:p>
          <a:p>
            <a:pPr marL="92075" lvl="0" indent="-92075" algn="just">
              <a:buFont typeface="Arial" pitchFamily="34" charset="0"/>
              <a:buChar char="•"/>
            </a:pPr>
            <a:r>
              <a:rPr lang="en-GB" sz="1300" dirty="0"/>
              <a:t>How do you feel in your gender identity ?</a:t>
            </a:r>
          </a:p>
          <a:p>
            <a:pPr marL="92075" lvl="0" indent="-92075" algn="just">
              <a:buFont typeface="Arial" pitchFamily="34" charset="0"/>
              <a:buChar char="•"/>
            </a:pPr>
            <a:r>
              <a:rPr lang="en-GB" sz="1300" dirty="0"/>
              <a:t>How do you feel about your sexuality ?</a:t>
            </a:r>
          </a:p>
        </p:txBody>
      </p:sp>
      <p:sp>
        <p:nvSpPr>
          <p:cNvPr id="8" name="Content Placeholder 7"/>
          <p:cNvSpPr>
            <a:spLocks noGrp="1"/>
          </p:cNvSpPr>
          <p:nvPr>
            <p:ph idx="14"/>
          </p:nvPr>
        </p:nvSpPr>
        <p:spPr>
          <a:xfrm>
            <a:off x="4801439" y="3502613"/>
            <a:ext cx="4006386" cy="3312763"/>
          </a:xfrm>
        </p:spPr>
        <p:txBody>
          <a:bodyPr>
            <a:normAutofit/>
          </a:bodyPr>
          <a:lstStyle/>
          <a:p>
            <a:pPr marL="92075" indent="-92075" algn="just">
              <a:buFont typeface="Arial" pitchFamily="34" charset="0"/>
              <a:buChar char="•"/>
            </a:pPr>
            <a:r>
              <a:rPr lang="en-GB" sz="1300" dirty="0" smtClean="0"/>
              <a:t>Questions for the group to consider</a:t>
            </a:r>
          </a:p>
          <a:p>
            <a:pPr marL="92075" indent="-92075" algn="just">
              <a:buFont typeface="Arial" pitchFamily="34" charset="0"/>
              <a:buChar char="•"/>
            </a:pPr>
            <a:r>
              <a:rPr lang="en-GB" sz="1300" dirty="0" smtClean="0"/>
              <a:t>How </a:t>
            </a:r>
            <a:r>
              <a:rPr lang="en-GB" sz="1300" dirty="0"/>
              <a:t>did participants feel about their character?</a:t>
            </a:r>
          </a:p>
          <a:p>
            <a:pPr marL="92075" indent="-92075" algn="just">
              <a:buFont typeface="Arial" pitchFamily="34" charset="0"/>
              <a:buChar char="•"/>
            </a:pPr>
            <a:r>
              <a:rPr lang="en-GB" sz="1300" dirty="0"/>
              <a:t>What did they learn about the character’s feelings and experiences?</a:t>
            </a:r>
          </a:p>
          <a:p>
            <a:pPr marL="92075" lvl="0" indent="-92075" algn="just">
              <a:buFont typeface="Arial" pitchFamily="34" charset="0"/>
              <a:buChar char="•"/>
            </a:pPr>
            <a:r>
              <a:rPr lang="en-GB" sz="1300" dirty="0"/>
              <a:t>Has the person been discriminated against in society?</a:t>
            </a:r>
          </a:p>
          <a:p>
            <a:pPr marL="92075" lvl="0" indent="-92075" algn="just">
              <a:buFont typeface="Arial" pitchFamily="34" charset="0"/>
              <a:buChar char="•"/>
            </a:pPr>
            <a:r>
              <a:rPr lang="en-GB" sz="1300" dirty="0"/>
              <a:t>Have their opportunities been affected?</a:t>
            </a:r>
          </a:p>
          <a:p>
            <a:pPr marL="92075" lvl="0" indent="-92075" algn="just">
              <a:buFont typeface="Arial" pitchFamily="34" charset="0"/>
              <a:buChar char="•"/>
            </a:pPr>
            <a:r>
              <a:rPr lang="en-GB" sz="1300" dirty="0"/>
              <a:t>How might they have experienced stigma and discrimination in these areas: (work, family, medical services, financially, relationships</a:t>
            </a:r>
            <a:r>
              <a:rPr lang="en-GB" sz="1300" dirty="0" smtClean="0"/>
              <a:t>)</a:t>
            </a:r>
            <a:endParaRPr lang="en-GB" sz="1300" dirty="0"/>
          </a:p>
        </p:txBody>
      </p:sp>
    </p:spTree>
    <p:extLst>
      <p:ext uri="{BB962C8B-B14F-4D97-AF65-F5344CB8AC3E}">
        <p14:creationId xmlns:p14="http://schemas.microsoft.com/office/powerpoint/2010/main" val="20574434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“Belinda”</a:t>
            </a:r>
            <a:endParaRPr lang="en-GB" dirty="0"/>
          </a:p>
        </p:txBody>
      </p:sp>
      <p:sp>
        <p:nvSpPr>
          <p:cNvPr id="4" name="Footer Placeholder 3"/>
          <p:cNvSpPr>
            <a:spLocks noGrp="1"/>
          </p:cNvSpPr>
          <p:nvPr>
            <p:ph type="ftr" sz="quarter" idx="11"/>
          </p:nvPr>
        </p:nvSpPr>
        <p:spPr/>
        <p:txBody>
          <a:bodyPr/>
          <a:lstStyle/>
          <a:p>
            <a:r>
              <a:rPr lang="en-US" smtClean="0"/>
              <a:t>(C) Joanna Darrell 2015</a:t>
            </a:r>
            <a:endParaRPr lang="en-US" dirty="0"/>
          </a:p>
        </p:txBody>
      </p:sp>
      <p:sp>
        <p:nvSpPr>
          <p:cNvPr id="10" name="Content Placeholder 10"/>
          <p:cNvSpPr>
            <a:spLocks noGrp="1"/>
          </p:cNvSpPr>
          <p:nvPr>
            <p:ph idx="1"/>
          </p:nvPr>
        </p:nvSpPr>
        <p:spPr/>
        <p:txBody>
          <a:bodyPr>
            <a:normAutofit lnSpcReduction="10000"/>
          </a:bodyPr>
          <a:lstStyle/>
          <a:p>
            <a:pPr algn="just"/>
            <a:r>
              <a:rPr lang="en-GB" sz="1400" dirty="0" smtClean="0"/>
              <a:t>This scenario requires one volunteer - Belinda</a:t>
            </a:r>
          </a:p>
          <a:p>
            <a:pPr algn="just"/>
            <a:endParaRPr lang="en-GB" sz="1400" dirty="0" smtClean="0"/>
          </a:p>
          <a:p>
            <a:pPr algn="just"/>
            <a:r>
              <a:rPr lang="en-GB" sz="1400" dirty="0" smtClean="0"/>
              <a:t>You are Belinda, a 40 year old transgendered  male, born with a male body and raised as a boy.  You are 6ft 6 tall.</a:t>
            </a:r>
          </a:p>
          <a:p>
            <a:pPr marL="0" indent="0" algn="just">
              <a:buNone/>
            </a:pPr>
            <a:r>
              <a:rPr lang="en-GB" sz="1400" dirty="0" smtClean="0"/>
              <a:t> </a:t>
            </a:r>
          </a:p>
          <a:p>
            <a:pPr algn="just"/>
            <a:r>
              <a:rPr lang="en-GB" sz="1400" dirty="0" smtClean="0"/>
              <a:t>When you were 15 you told your GP that you felt like you had been born with the wrong body and felt you should be a woman. The doctor told you not to be ridiculous and advised you that you should join the army. </a:t>
            </a:r>
          </a:p>
          <a:p>
            <a:pPr algn="just"/>
            <a:endParaRPr lang="en-GB" sz="1400" dirty="0" smtClean="0"/>
          </a:p>
          <a:p>
            <a:pPr algn="just"/>
            <a:r>
              <a:rPr lang="en-GB" sz="1400" dirty="0" smtClean="0"/>
              <a:t>This happened 25 years ago and after that experience (you were called Mark at the time) you tried to get on with your life as a man. After years of trying to suppress your feelings of being a woman, you realised you had to do something about it because you were finding it more and more difficult to cope with your feelings. </a:t>
            </a:r>
          </a:p>
          <a:p>
            <a:pPr algn="just"/>
            <a:endParaRPr lang="en-GB" sz="1400" dirty="0" smtClean="0"/>
          </a:p>
          <a:p>
            <a:pPr algn="just"/>
            <a:r>
              <a:rPr lang="en-GB" sz="1400" dirty="0" smtClean="0"/>
              <a:t>You are now living as a woman and have started taking hormones.  It has been a difficult time for you – among your problems is the fact that you have been experiencing verbal abuse in your neighbourhood.  There is also the issue of your height and build...... </a:t>
            </a:r>
          </a:p>
          <a:p>
            <a:endParaRPr lang="en-GB" dirty="0"/>
          </a:p>
        </p:txBody>
      </p:sp>
    </p:spTree>
    <p:extLst>
      <p:ext uri="{BB962C8B-B14F-4D97-AF65-F5344CB8AC3E}">
        <p14:creationId xmlns:p14="http://schemas.microsoft.com/office/powerpoint/2010/main" val="18347019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“Adam”</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This scenario requires one volunteer – Adam</a:t>
            </a:r>
          </a:p>
          <a:p>
            <a:endParaRPr lang="en-GB" dirty="0"/>
          </a:p>
          <a:p>
            <a:pPr algn="just"/>
            <a:r>
              <a:rPr lang="en-GB" dirty="0"/>
              <a:t>You are Adam.  Adam is 25 years old, born with a female body and raised as a girl.  In your early twenties you went to the doctor because you wanted to live as the man you always felt you should be. </a:t>
            </a:r>
          </a:p>
          <a:p>
            <a:pPr algn="just"/>
            <a:endParaRPr lang="en-GB" dirty="0"/>
          </a:p>
          <a:p>
            <a:pPr algn="just"/>
            <a:r>
              <a:rPr lang="en-GB" dirty="0"/>
              <a:t>Your family rejected you and you started taking a lot of alcohol and drugs to cope.  You have now been taking testosterone for 1 year and nobody at your work knows of your past. You’re  hoping to get surgery soon to remove your breasts because  you have to bind them every day in order to pass as male. </a:t>
            </a:r>
          </a:p>
          <a:p>
            <a:pPr algn="just"/>
            <a:r>
              <a:rPr lang="en-GB" dirty="0"/>
              <a:t> </a:t>
            </a:r>
          </a:p>
          <a:p>
            <a:pPr algn="just"/>
            <a:r>
              <a:rPr lang="en-GB" dirty="0"/>
              <a:t>This is extremely uncomfortable  !!!!  It restricts your breathing and you have to wear many layers of clothes to cover up. You are attracted to men and want to live as a gay man, but have not come out yet. </a:t>
            </a:r>
          </a:p>
          <a:p>
            <a:pPr algn="just"/>
            <a:endParaRPr lang="en-GB" dirty="0"/>
          </a:p>
          <a:p>
            <a:pPr algn="just"/>
            <a:r>
              <a:rPr lang="en-GB" dirty="0"/>
              <a:t>You do not know who to talk to about this and do not think gay men will accept you. </a:t>
            </a:r>
          </a:p>
          <a:p>
            <a:pPr algn="just"/>
            <a:endParaRPr lang="en-GB" dirty="0"/>
          </a:p>
          <a:p>
            <a:pPr algn="just"/>
            <a:r>
              <a:rPr lang="en-GB" dirty="0"/>
              <a:t>You don’t want to tell people who know you that you are gay because you think they will not accept you as a man if you do.  You’re happy you now look like a man, largely because of the hormones, but  you believe that you will always be alone. </a:t>
            </a:r>
          </a:p>
          <a:p>
            <a:endParaRPr lang="en-GB" dirty="0"/>
          </a:p>
        </p:txBody>
      </p:sp>
      <p:sp>
        <p:nvSpPr>
          <p:cNvPr id="4" name="Footer Placeholder 3"/>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14647566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This scenario requires two volunteers – “Carl” and his wife</a:t>
            </a:r>
          </a:p>
          <a:p>
            <a:endParaRPr lang="en-GB" dirty="0"/>
          </a:p>
          <a:p>
            <a:pPr algn="just"/>
            <a:r>
              <a:rPr lang="en-GB" dirty="0"/>
              <a:t>Your character is called Carl. He is a married man and has 2 children. You’ve enjoyed dressing in women’s clothes since childhood and still do this when you’re at home alone. You are happy being a man and has no inclination to be a woman. </a:t>
            </a:r>
          </a:p>
          <a:p>
            <a:pPr algn="just"/>
            <a:r>
              <a:rPr lang="en-GB" dirty="0"/>
              <a:t> </a:t>
            </a:r>
          </a:p>
          <a:p>
            <a:pPr algn="just"/>
            <a:r>
              <a:rPr lang="en-GB" dirty="0"/>
              <a:t>You simply enjoy occasionally dressing up.  You’ve tried to stop doing this in the past, but found that trying to stop made you think about it even more. You have always kept this a secret from your family, but recently your wife got home early and found you wearing a skirt. </a:t>
            </a:r>
          </a:p>
          <a:p>
            <a:pPr algn="just"/>
            <a:r>
              <a:rPr lang="en-GB" dirty="0"/>
              <a:t> </a:t>
            </a:r>
          </a:p>
          <a:p>
            <a:pPr algn="just"/>
            <a:r>
              <a:rPr lang="en-GB" dirty="0"/>
              <a:t>She is now threatening to leave you and not let you see the children. You have tried to explain to your wife that you love her and the children and that you don’t understand why it’s ok for your wife to wear your shirts, but  you’re not allowed to wear skirts. </a:t>
            </a:r>
          </a:p>
          <a:p>
            <a:pPr algn="just"/>
            <a:r>
              <a:rPr lang="en-GB" dirty="0"/>
              <a:t> </a:t>
            </a:r>
          </a:p>
          <a:p>
            <a:pPr algn="just"/>
            <a:r>
              <a:rPr lang="en-GB" dirty="0"/>
              <a:t>Your wife thinks you are a pervert and that you should see a psychiatrist, but you believes there’s nothing wrong with  you and that it is society that’s wrong.</a:t>
            </a:r>
          </a:p>
          <a:p>
            <a:r>
              <a:rPr lang="en-GB" dirty="0"/>
              <a:t> </a:t>
            </a:r>
          </a:p>
          <a:p>
            <a:endParaRPr lang="en-GB" dirty="0"/>
          </a:p>
        </p:txBody>
      </p:sp>
      <p:sp>
        <p:nvSpPr>
          <p:cNvPr id="4" name="Footer Placeholder 3"/>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36781282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“Denise”</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a:t>This scenario requires one volunteer – Denise (Two if you’re brave !!!)</a:t>
            </a:r>
          </a:p>
          <a:p>
            <a:pPr algn="just"/>
            <a:endParaRPr lang="en-GB" dirty="0"/>
          </a:p>
          <a:p>
            <a:pPr algn="just"/>
            <a:r>
              <a:rPr lang="en-GB" dirty="0"/>
              <a:t>You are Denise, you hate all trans people and think they are freaks. You’ve never actually met any trans people (to your knowledge......!!!)  but have lots of opinions about them and you’re very open about sharing your thoughts and opinions in the belief that you are right. </a:t>
            </a:r>
          </a:p>
          <a:p>
            <a:pPr algn="just"/>
            <a:endParaRPr lang="en-GB" dirty="0"/>
          </a:p>
          <a:p>
            <a:pPr algn="just"/>
            <a:r>
              <a:rPr lang="en-GB" dirty="0"/>
              <a:t>You work as a team leader in a call centre and on a work night out you started making jokes about trans people in the belief that you were  very funny.  This was confirmed because most of the group you were with all joined in by laughing and making additional comments. </a:t>
            </a:r>
          </a:p>
          <a:p>
            <a:pPr algn="just"/>
            <a:endParaRPr lang="en-GB" dirty="0"/>
          </a:p>
          <a:p>
            <a:pPr algn="just"/>
            <a:r>
              <a:rPr lang="en-GB" dirty="0"/>
              <a:t>You are a single woman and like to think of yourself as an modern girl and a bit of a laugh. </a:t>
            </a:r>
          </a:p>
          <a:p>
            <a:pPr algn="just"/>
            <a:endParaRPr lang="en-GB" dirty="0"/>
          </a:p>
          <a:p>
            <a:pPr algn="just"/>
            <a:r>
              <a:rPr lang="en-GB" dirty="0"/>
              <a:t>Some of the people around you on the night out and at your work centre do not agree with  your views, but do not challenge you.</a:t>
            </a:r>
          </a:p>
          <a:p>
            <a:pPr algn="just"/>
            <a:endParaRPr lang="en-GB" dirty="0"/>
          </a:p>
          <a:p>
            <a:pPr algn="just"/>
            <a:r>
              <a:rPr lang="en-GB" dirty="0"/>
              <a:t>(If you’re feeling really brave and adventurous – you can introduce a trans person into Denise's call centre..........)</a:t>
            </a:r>
          </a:p>
          <a:p>
            <a:endParaRPr lang="en-GB" dirty="0"/>
          </a:p>
        </p:txBody>
      </p:sp>
      <p:sp>
        <p:nvSpPr>
          <p:cNvPr id="4" name="Footer Placeholder 3"/>
          <p:cNvSpPr>
            <a:spLocks noGrp="1"/>
          </p:cNvSpPr>
          <p:nvPr>
            <p:ph type="ftr" sz="quarter" idx="11"/>
          </p:nvPr>
        </p:nvSpPr>
        <p:spPr/>
        <p:txBody>
          <a:bodyPr/>
          <a:lstStyle/>
          <a:p>
            <a:r>
              <a:rPr lang="en-US" smtClean="0"/>
              <a:t>(C) Joanna Darrell 2015</a:t>
            </a:r>
            <a:endParaRPr lang="en-US" dirty="0"/>
          </a:p>
        </p:txBody>
      </p:sp>
    </p:spTree>
    <p:extLst>
      <p:ext uri="{BB962C8B-B14F-4D97-AF65-F5344CB8AC3E}">
        <p14:creationId xmlns:p14="http://schemas.microsoft.com/office/powerpoint/2010/main" val="320651592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7|2.2|25.1|30.9|10.3"/>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5724</Words>
  <Application>Microsoft Office PowerPoint</Application>
  <PresentationFormat>A4 Paper (210x297 mm)</PresentationFormat>
  <Paragraphs>392</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Trebuchet MS</vt:lpstr>
      <vt:lpstr>Wingdings 3</vt:lpstr>
      <vt:lpstr>Facet</vt:lpstr>
      <vt:lpstr>Transgender Diversity Awareness</vt:lpstr>
      <vt:lpstr>PowerPoint Presentation</vt:lpstr>
      <vt:lpstr>What we’ll be talking about today</vt:lpstr>
      <vt:lpstr>About us</vt:lpstr>
      <vt:lpstr>How many genders               are there ?</vt:lpstr>
      <vt:lpstr>The “gender variant” community</vt:lpstr>
      <vt:lpstr>Gender Dysphoria v Gender identity</vt:lpstr>
      <vt:lpstr>Definitions</vt:lpstr>
      <vt:lpstr>Terms you’re likely to hear</vt:lpstr>
      <vt:lpstr>Transgender people</vt:lpstr>
      <vt:lpstr>Typical stages in transition</vt:lpstr>
      <vt:lpstr>WPATH standards of care</vt:lpstr>
      <vt:lpstr>Bi-gendered people</vt:lpstr>
      <vt:lpstr>Non-gendered people</vt:lpstr>
      <vt:lpstr>Gender variant Children</vt:lpstr>
      <vt:lpstr>A partners perspective</vt:lpstr>
      <vt:lpstr>Transgender population statistics</vt:lpstr>
      <vt:lpstr>Transphobia statistics</vt:lpstr>
      <vt:lpstr>PowerPoint Presentation</vt:lpstr>
      <vt:lpstr>Additional info</vt:lpstr>
      <vt:lpstr>Internal transphobia</vt:lpstr>
      <vt:lpstr>External transphobia</vt:lpstr>
      <vt:lpstr>Additional material</vt:lpstr>
      <vt:lpstr>Setting the scene</vt:lpstr>
      <vt:lpstr>“Belinda”</vt:lpstr>
      <vt:lpstr>“Adam”</vt:lpstr>
      <vt:lpstr>“Carl”</vt:lpstr>
      <vt:lpstr>“Denise”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Joanna Darrell</dc:creator>
  <cp:keywords>Labels;Transgender Diversity Training</cp:keywords>
  <cp:lastModifiedBy>Carol U Hughes</cp:lastModifiedBy>
  <cp:revision>96</cp:revision>
  <dcterms:created xsi:type="dcterms:W3CDTF">2015-08-31T09:41:44Z</dcterms:created>
  <dcterms:modified xsi:type="dcterms:W3CDTF">2018-10-31T11:13:10Z</dcterms:modified>
  <cp:category>Transgender Diversity training</cp:category>
</cp:coreProperties>
</file>