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6"/>
  </p:notesMasterIdLst>
  <p:sldIdLst>
    <p:sldId id="256" r:id="rId2"/>
    <p:sldId id="257" r:id="rId3"/>
    <p:sldId id="258" r:id="rId4"/>
    <p:sldId id="261" r:id="rId5"/>
    <p:sldId id="260" r:id="rId6"/>
    <p:sldId id="262" r:id="rId7"/>
    <p:sldId id="263" r:id="rId8"/>
    <p:sldId id="264" r:id="rId9"/>
    <p:sldId id="265" r:id="rId10"/>
    <p:sldId id="266" r:id="rId11"/>
    <p:sldId id="269" r:id="rId12"/>
    <p:sldId id="259" r:id="rId13"/>
    <p:sldId id="268"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7B29C0-19D8-4FDA-B4E3-D5AE6F836BCF}" type="datetimeFigureOut">
              <a:rPr lang="en-GB" smtClean="0"/>
              <a:t>10/01/2019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547F0E-1DA1-4331-8339-9729A8A21D04}" type="slidenum">
              <a:rPr lang="en-GB" smtClean="0"/>
              <a:t>‹#›</a:t>
            </a:fld>
            <a:endParaRPr lang="en-GB"/>
          </a:p>
        </p:txBody>
      </p:sp>
    </p:spTree>
    <p:extLst>
      <p:ext uri="{BB962C8B-B14F-4D97-AF65-F5344CB8AC3E}">
        <p14:creationId xmlns:p14="http://schemas.microsoft.com/office/powerpoint/2010/main" val="1118585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mbeta.smithtown.k12.ny.us/exchweb/bin/redir.asp?URL=http://library.smithtown.k12.ny.us/common/welcome.jsp?site=105"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wmbeta.smithtown.k12.ny.us/exchweb/bin/redir.asp?URL=http://streaming.discoveryeducation.c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latin typeface="Times New Roman" panose="02020603050405020304" pitchFamily="18" charset="0"/>
            </a:endParaRPr>
          </a:p>
        </p:txBody>
      </p:sp>
    </p:spTree>
    <p:extLst>
      <p:ext uri="{BB962C8B-B14F-4D97-AF65-F5344CB8AC3E}">
        <p14:creationId xmlns:p14="http://schemas.microsoft.com/office/powerpoint/2010/main" val="32972339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DF6A15C-9CA2-4349-9AD9-BBD8FB4C34B9}" type="slidenum">
              <a:rPr lang="en-US" altLang="zh-CN">
                <a:latin typeface="Arial" panose="020B0604020202020204" pitchFamily="34" charset="0"/>
              </a:rPr>
              <a:pPr>
                <a:spcBef>
                  <a:spcPct val="0"/>
                </a:spcBef>
              </a:pPr>
              <a:t>6</a:t>
            </a:fld>
            <a:endParaRPr lang="en-US" altLang="zh-CN">
              <a:latin typeface="Arial" panose="020B0604020202020204" pitchFamily="34" charset="0"/>
            </a:endParaRPr>
          </a:p>
        </p:txBody>
      </p:sp>
      <p:sp>
        <p:nvSpPr>
          <p:cNvPr id="2867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CA" altLang="en-US" smtClean="0">
              <a:latin typeface="Arial" panose="020B0604020202020204" pitchFamily="34" charset="0"/>
            </a:endParaRPr>
          </a:p>
        </p:txBody>
      </p:sp>
    </p:spTree>
    <p:extLst>
      <p:ext uri="{BB962C8B-B14F-4D97-AF65-F5344CB8AC3E}">
        <p14:creationId xmlns:p14="http://schemas.microsoft.com/office/powerpoint/2010/main" val="1726984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DC2E51-E8E7-4862-9606-46CBBED86768}" type="slidenum">
              <a:rPr lang="en-GB" altLang="en-US">
                <a:latin typeface="Arial" panose="020B0604020202020204" pitchFamily="34" charset="0"/>
                <a:cs typeface="Arial" panose="020B0604020202020204" pitchFamily="34" charset="0"/>
              </a:rPr>
              <a:pPr>
                <a:spcBef>
                  <a:spcPct val="0"/>
                </a:spcBef>
              </a:pPr>
              <a:t>7</a:t>
            </a:fld>
            <a:endParaRPr lang="en-GB" altLang="en-US">
              <a:latin typeface="Arial" panose="020B0604020202020204" pitchFamily="34" charset="0"/>
              <a:cs typeface="Arial" panose="020B0604020202020204" pitchFamily="34" charset="0"/>
            </a:endParaRPr>
          </a:p>
        </p:txBody>
      </p:sp>
      <p:sp>
        <p:nvSpPr>
          <p:cNvPr id="3072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smtClean="0">
                <a:latin typeface="Arial" panose="020B0604020202020204" pitchFamily="34" charset="0"/>
                <a:cs typeface="Arial" panose="020B0604020202020204" pitchFamily="34" charset="0"/>
              </a:rPr>
              <a:t>As opposed to a lone scientist! </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8926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D58C7A3-36FF-4980-AE38-15D55EFEE806}" type="slidenum">
              <a:rPr lang="en-US" altLang="zh-CN">
                <a:latin typeface="Arial" panose="020B0604020202020204" pitchFamily="34" charset="0"/>
              </a:rPr>
              <a:pPr>
                <a:spcBef>
                  <a:spcPct val="0"/>
                </a:spcBef>
              </a:pPr>
              <a:t>9</a:t>
            </a:fld>
            <a:endParaRPr lang="en-US" altLang="zh-CN">
              <a:latin typeface="Arial" panose="020B0604020202020204" pitchFamily="34" charset="0"/>
            </a:endParaRPr>
          </a:p>
        </p:txBody>
      </p:sp>
      <p:sp>
        <p:nvSpPr>
          <p:cNvPr id="3481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CA" altLang="en-US" smtClean="0">
              <a:latin typeface="Arial" panose="020B0604020202020204" pitchFamily="34" charset="0"/>
            </a:endParaRPr>
          </a:p>
        </p:txBody>
      </p:sp>
    </p:spTree>
    <p:extLst>
      <p:ext uri="{BB962C8B-B14F-4D97-AF65-F5344CB8AC3E}">
        <p14:creationId xmlns:p14="http://schemas.microsoft.com/office/powerpoint/2010/main" val="19851454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AF17354-3105-4E6C-8379-045236E23D41}" type="slidenum">
              <a:rPr lang="en-US" altLang="zh-CN">
                <a:latin typeface="Arial" panose="020B0604020202020204" pitchFamily="34" charset="0"/>
              </a:rPr>
              <a:pPr>
                <a:spcBef>
                  <a:spcPct val="0"/>
                </a:spcBef>
              </a:pPr>
              <a:t>10</a:t>
            </a:fld>
            <a:endParaRPr lang="en-US" altLang="zh-CN">
              <a:latin typeface="Arial" panose="020B0604020202020204" pitchFamily="34" charset="0"/>
            </a:endParaRPr>
          </a:p>
        </p:txBody>
      </p:sp>
      <p:sp>
        <p:nvSpPr>
          <p:cNvPr id="5325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CA" altLang="en-US" smtClean="0">
              <a:latin typeface="Arial" panose="020B0604020202020204" pitchFamily="34" charset="0"/>
            </a:endParaRPr>
          </a:p>
        </p:txBody>
      </p:sp>
    </p:spTree>
    <p:extLst>
      <p:ext uri="{BB962C8B-B14F-4D97-AF65-F5344CB8AC3E}">
        <p14:creationId xmlns:p14="http://schemas.microsoft.com/office/powerpoint/2010/main" val="3295355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2598C4-DFD9-4D63-B031-782DBF144230}" type="slidenum">
              <a:rPr lang="en-US" altLang="en-US"/>
              <a:pPr/>
              <a:t>13</a:t>
            </a:fld>
            <a:endParaRPr lang="en-US" altLang="en-US"/>
          </a:p>
        </p:txBody>
      </p:sp>
      <p:sp>
        <p:nvSpPr>
          <p:cNvPr id="26625" name="Rectangle 1"/>
          <p:cNvSpPr>
            <a:spLocks noChangeArrowheads="1"/>
          </p:cNvSpPr>
          <p:nvPr>
            <p:ph type="sldImg"/>
          </p:nvPr>
        </p:nvSpPr>
        <p:spPr>
          <a:ln/>
        </p:spPr>
      </p:sp>
      <p:sp>
        <p:nvSpPr>
          <p:cNvPr id="26626" name="Rectangle 2"/>
          <p:cNvSpPr>
            <a:spLocks noGrp="1" noChangeArrowheads="1"/>
          </p:cNvSpPr>
          <p:nvPr>
            <p:ph type="body" idx="1"/>
          </p:nvPr>
        </p:nvSpPr>
        <p:spPr/>
        <p:txBody>
          <a:bodyPr lIns="0" tIns="0" rIns="0" bIns="0"/>
          <a:lstStyle/>
          <a:p>
            <a:pPr>
              <a:lnSpc>
                <a:spcPct val="95000"/>
              </a:lnSpc>
              <a:spcBef>
                <a:spcPct val="0"/>
              </a:spcBef>
            </a:pPr>
            <a:r>
              <a:rPr lang="en-US" altLang="en-US" sz="1600">
                <a:solidFill>
                  <a:srgbClr val="C6EFFF"/>
                </a:solidFill>
                <a:latin typeface="Arial" panose="020B0604020202020204" pitchFamily="34" charset="0"/>
              </a:rPr>
              <a:t>Geri </a:t>
            </a:r>
            <a:endParaRPr lang="en-US" altLang="en-US"/>
          </a:p>
          <a:p>
            <a:pPr>
              <a:lnSpc>
                <a:spcPct val="95000"/>
              </a:lnSpc>
              <a:spcBef>
                <a:spcPct val="0"/>
              </a:spcBef>
            </a:pPr>
            <a:r>
              <a:rPr lang="en-US" altLang="en-US" sz="1600">
                <a:solidFill>
                  <a:srgbClr val="C6EFFF"/>
                </a:solidFill>
                <a:latin typeface="Arial" panose="020B0604020202020204" pitchFamily="34" charset="0"/>
              </a:rPr>
              <a:t> </a:t>
            </a:r>
            <a:endParaRPr lang="en-US" altLang="en-US"/>
          </a:p>
          <a:p>
            <a:pPr>
              <a:lnSpc>
                <a:spcPct val="95000"/>
              </a:lnSpc>
              <a:spcBef>
                <a:spcPct val="0"/>
              </a:spcBef>
            </a:pPr>
            <a:r>
              <a:rPr lang="en-US" altLang="en-US" sz="1600">
                <a:solidFill>
                  <a:srgbClr val="C6EFFF"/>
                </a:solidFill>
                <a:latin typeface="Arial" panose="020B0604020202020204" pitchFamily="34" charset="0"/>
              </a:rPr>
              <a:t>I just wanted to make sure everyone knows that we subscribe to </a:t>
            </a:r>
            <a:r>
              <a:rPr lang="en-US" altLang="en-US" sz="1600" b="1">
                <a:solidFill>
                  <a:srgbClr val="C6EFFF"/>
                </a:solidFill>
                <a:latin typeface="Arial" panose="020B0604020202020204" pitchFamily="34" charset="0"/>
              </a:rPr>
              <a:t>Discovery Education--United Streaming</a:t>
            </a:r>
            <a:r>
              <a:rPr lang="en-US" altLang="en-US" sz="1600">
                <a:solidFill>
                  <a:srgbClr val="C6EFFF"/>
                </a:solidFill>
                <a:latin typeface="Arial" panose="020B0604020202020204" pitchFamily="34" charset="0"/>
              </a:rPr>
              <a:t>.  This is an excellent digital resource that provides streaming video for subjects across the curriculum.  You may access it by clicking on the link from the </a:t>
            </a:r>
            <a:r>
              <a:rPr lang="en-US" altLang="en-US" sz="1600" u="sng">
                <a:solidFill>
                  <a:srgbClr val="8CE6FF"/>
                </a:solidFill>
                <a:latin typeface="Arial" panose="020B0604020202020204" pitchFamily="34" charset="0"/>
                <a:hlinkClick r:id="rId3"/>
              </a:rPr>
              <a:t>library page</a:t>
            </a:r>
            <a:r>
              <a:rPr lang="en-US" altLang="en-US" sz="1600">
                <a:solidFill>
                  <a:srgbClr val="C6EFFF"/>
                </a:solidFill>
                <a:latin typeface="Arial" panose="020B0604020202020204" pitchFamily="34" charset="0"/>
              </a:rPr>
              <a:t> or by going to </a:t>
            </a:r>
            <a:r>
              <a:rPr lang="en-US" altLang="en-US" sz="1600" u="sng">
                <a:solidFill>
                  <a:srgbClr val="8CE6FF"/>
                </a:solidFill>
                <a:latin typeface="Arial" panose="020B0604020202020204" pitchFamily="34" charset="0"/>
                <a:hlinkClick r:id="rId4"/>
              </a:rPr>
              <a:t>http://streaming.discoveryeducation.com/</a:t>
            </a:r>
            <a:endParaRPr lang="en-US" altLang="en-US"/>
          </a:p>
          <a:p>
            <a:pPr>
              <a:lnSpc>
                <a:spcPct val="95000"/>
              </a:lnSpc>
              <a:spcBef>
                <a:spcPct val="0"/>
              </a:spcBef>
            </a:pPr>
            <a:r>
              <a:rPr lang="en-US" altLang="en-US" sz="1600">
                <a:solidFill>
                  <a:srgbClr val="C6EFFF"/>
                </a:solidFill>
                <a:latin typeface="Arial" panose="020B0604020202020204" pitchFamily="34" charset="0"/>
              </a:rPr>
              <a:t>The library user name is </a:t>
            </a:r>
            <a:r>
              <a:rPr lang="en-US" altLang="en-US" sz="1600" b="1" i="1">
                <a:solidFill>
                  <a:srgbClr val="C6EFFF"/>
                </a:solidFill>
                <a:latin typeface="Arial" panose="020B0604020202020204" pitchFamily="34" charset="0"/>
              </a:rPr>
              <a:t>shsdb</a:t>
            </a:r>
            <a:r>
              <a:rPr lang="en-US" altLang="en-US" sz="1600" b="1">
                <a:solidFill>
                  <a:srgbClr val="C6EFFF"/>
                </a:solidFill>
                <a:latin typeface="Arial" panose="020B0604020202020204" pitchFamily="34" charset="0"/>
              </a:rPr>
              <a:t> </a:t>
            </a:r>
            <a:r>
              <a:rPr lang="en-US" altLang="en-US" sz="1600">
                <a:solidFill>
                  <a:srgbClr val="C6EFFF"/>
                </a:solidFill>
                <a:latin typeface="Arial" panose="020B0604020202020204" pitchFamily="34" charset="0"/>
              </a:rPr>
              <a:t>and the password is </a:t>
            </a:r>
            <a:r>
              <a:rPr lang="en-US" altLang="en-US" sz="1600" b="1" i="1">
                <a:solidFill>
                  <a:srgbClr val="C6EFFF"/>
                </a:solidFill>
                <a:latin typeface="Arial" panose="020B0604020202020204" pitchFamily="34" charset="0"/>
              </a:rPr>
              <a:t>shsdb</a:t>
            </a:r>
            <a:r>
              <a:rPr lang="en-US" altLang="en-US" sz="1600">
                <a:solidFill>
                  <a:srgbClr val="C6EFFF"/>
                </a:solidFill>
                <a:latin typeface="Arial" panose="020B0604020202020204" pitchFamily="34" charset="0"/>
              </a:rPr>
              <a:t>.   You can give this out to students or use it yourselves.  If you want to create your own account that will allow you to save and customize information, the school’s passcode is </a:t>
            </a:r>
            <a:r>
              <a:rPr lang="en-US" altLang="en-US" sz="1600" b="1">
                <a:solidFill>
                  <a:srgbClr val="C6EFFF"/>
                </a:solidFill>
                <a:latin typeface="Arial" panose="020B0604020202020204" pitchFamily="34" charset="0"/>
              </a:rPr>
              <a:t>61E3-C84E</a:t>
            </a:r>
            <a:r>
              <a:rPr lang="en-US" altLang="en-US" sz="1600">
                <a:solidFill>
                  <a:srgbClr val="C6EFFF"/>
                </a:solidFill>
                <a:latin typeface="Arial" panose="020B0604020202020204" pitchFamily="34" charset="0"/>
              </a:rPr>
              <a:t>.   If you have any questions, please let us know.</a:t>
            </a:r>
            <a:endParaRPr lang="en-US" altLang="en-US"/>
          </a:p>
          <a:p>
            <a:pPr>
              <a:lnSpc>
                <a:spcPct val="95000"/>
              </a:lnSpc>
              <a:spcBef>
                <a:spcPct val="0"/>
              </a:spcBef>
            </a:pPr>
            <a:r>
              <a:rPr lang="en-US" altLang="en-US" sz="1600">
                <a:solidFill>
                  <a:srgbClr val="C6EFFF"/>
                </a:solidFill>
                <a:latin typeface="Arial" panose="020B0604020202020204" pitchFamily="34" charset="0"/>
              </a:rPr>
              <a:t>Cathy and Jill</a:t>
            </a:r>
          </a:p>
        </p:txBody>
      </p:sp>
    </p:spTree>
    <p:extLst>
      <p:ext uri="{BB962C8B-B14F-4D97-AF65-F5344CB8AC3E}">
        <p14:creationId xmlns:p14="http://schemas.microsoft.com/office/powerpoint/2010/main" val="293959917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1/10/2019</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1/10/2019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1/10/2019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1/10/2019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1/10/2019</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1/10/2019</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1/10/2019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fld id="{8664410E-8858-4BFC-A90C-EE690773E56D}" type="slidenum">
              <a:rPr lang="en-GB" altLang="en-US"/>
              <a:pPr/>
              <a:t>‹#›</a:t>
            </a:fld>
            <a:endParaRPr lang="en-GB" altLang="en-US"/>
          </a:p>
        </p:txBody>
      </p:sp>
    </p:spTree>
    <p:extLst>
      <p:ext uri="{BB962C8B-B14F-4D97-AF65-F5344CB8AC3E}">
        <p14:creationId xmlns:p14="http://schemas.microsoft.com/office/powerpoint/2010/main" val="1041792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1/10/2019</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Lst>
  <p:hf sldNum="0" hdr="0" ftr="0" dt="0"/>
  <p:txStyles>
    <p:titleStyle>
      <a:lvl1pPr algn="l" defTabSz="914400" rtl="0" eaLnBrk="1" latinLnBrk="0" hangingPunct="1">
        <a:lnSpc>
          <a:spcPct val="90000"/>
        </a:lnSpc>
        <a:spcBef>
          <a:spcPct val="0"/>
        </a:spcBef>
        <a:buNone/>
        <a:defRPr sz="540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youtube.com/watch?v=Du6vqSOj7UU"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21</a:t>
            </a:r>
            <a:r>
              <a:rPr lang="en-GB" baseline="30000" dirty="0" smtClean="0"/>
              <a:t>st</a:t>
            </a:r>
            <a:r>
              <a:rPr lang="en-GB" dirty="0" smtClean="0"/>
              <a:t> century learning</a:t>
            </a:r>
            <a:endParaRPr lang="en-GB" dirty="0"/>
          </a:p>
        </p:txBody>
      </p:sp>
      <p:sp>
        <p:nvSpPr>
          <p:cNvPr id="3" name="Subtitle 2"/>
          <p:cNvSpPr>
            <a:spLocks noGrp="1"/>
          </p:cNvSpPr>
          <p:nvPr>
            <p:ph type="subTitle" idx="1"/>
          </p:nvPr>
        </p:nvSpPr>
        <p:spPr/>
        <p:txBody>
          <a:bodyPr/>
          <a:lstStyle/>
          <a:p>
            <a:r>
              <a:rPr lang="en-GB" dirty="0" smtClean="0"/>
              <a:t>11/01/2019</a:t>
            </a:r>
            <a:endParaRPr lang="en-GB" dirty="0"/>
          </a:p>
        </p:txBody>
      </p:sp>
    </p:spTree>
    <p:extLst>
      <p:ext uri="{BB962C8B-B14F-4D97-AF65-F5344CB8AC3E}">
        <p14:creationId xmlns:p14="http://schemas.microsoft.com/office/powerpoint/2010/main" val="313249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on directed learning task</a:t>
            </a:r>
            <a:endParaRPr lang="en-GB" dirty="0"/>
          </a:p>
        </p:txBody>
      </p:sp>
      <p:sp>
        <p:nvSpPr>
          <p:cNvPr id="3" name="Content Placeholder 2"/>
          <p:cNvSpPr>
            <a:spLocks noGrp="1"/>
          </p:cNvSpPr>
          <p:nvPr>
            <p:ph idx="1"/>
          </p:nvPr>
        </p:nvSpPr>
        <p:spPr/>
        <p:txBody>
          <a:bodyPr/>
          <a:lstStyle/>
          <a:p>
            <a:pPr marL="0" indent="0">
              <a:buNone/>
            </a:pPr>
            <a:r>
              <a:rPr lang="en-GB" u="sng" dirty="0" smtClean="0"/>
              <a:t>Learning styles</a:t>
            </a:r>
          </a:p>
          <a:p>
            <a:pPr marL="0" indent="0">
              <a:buNone/>
            </a:pPr>
            <a:endParaRPr lang="en-GB" dirty="0"/>
          </a:p>
          <a:p>
            <a:pPr marL="0" indent="0">
              <a:buNone/>
            </a:pPr>
            <a:r>
              <a:rPr lang="en-GB" dirty="0" smtClean="0"/>
              <a:t>- Swap questionnaires/test with partner (find a partner who does not have the same theorist as you)</a:t>
            </a:r>
          </a:p>
          <a:p>
            <a:pPr marL="0" indent="0">
              <a:buNone/>
            </a:pPr>
            <a:r>
              <a:rPr lang="en-GB" dirty="0" smtClean="0"/>
              <a:t>-evaluate you partners results</a:t>
            </a:r>
          </a:p>
          <a:p>
            <a:pPr>
              <a:buFontTx/>
              <a:buChar char="-"/>
            </a:pPr>
            <a:r>
              <a:rPr lang="en-GB" dirty="0" smtClean="0"/>
              <a:t>Get into learning style theory groups and discuss</a:t>
            </a:r>
          </a:p>
          <a:p>
            <a:pPr>
              <a:buFontTx/>
              <a:buChar char="-"/>
            </a:pPr>
            <a:r>
              <a:rPr lang="en-GB" dirty="0" smtClean="0"/>
              <a:t>Feedback to rest of the class</a:t>
            </a:r>
          </a:p>
          <a:p>
            <a:pPr marL="0" indent="0">
              <a:buNone/>
            </a:pPr>
            <a:endParaRPr lang="en-GB" dirty="0"/>
          </a:p>
        </p:txBody>
      </p:sp>
    </p:spTree>
    <p:extLst>
      <p:ext uri="{BB962C8B-B14F-4D97-AF65-F5344CB8AC3E}">
        <p14:creationId xmlns:p14="http://schemas.microsoft.com/office/powerpoint/2010/main" val="2303618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Vygotsky</a:t>
            </a:r>
            <a:br>
              <a:rPr lang="en-GB" dirty="0" smtClean="0"/>
            </a:br>
            <a:endParaRPr lang="en-GB" dirty="0"/>
          </a:p>
        </p:txBody>
      </p:sp>
      <p:sp>
        <p:nvSpPr>
          <p:cNvPr id="3" name="Content Placeholder 2"/>
          <p:cNvSpPr>
            <a:spLocks noGrp="1"/>
          </p:cNvSpPr>
          <p:nvPr>
            <p:ph idx="1"/>
          </p:nvPr>
        </p:nvSpPr>
        <p:spPr>
          <a:xfrm>
            <a:off x="765048" y="1484099"/>
            <a:ext cx="10058400" cy="4050792"/>
          </a:xfrm>
        </p:spPr>
        <p:txBody>
          <a:bodyPr/>
          <a:lstStyle/>
          <a:p>
            <a:pPr>
              <a:buFont typeface="Arial" charset="0"/>
              <a:buChar char="•"/>
              <a:defRPr/>
            </a:pPr>
            <a:r>
              <a:rPr lang="en-GB" altLang="en-US" dirty="0"/>
              <a:t>An exact contemporary of Piaget but much shorter life (38 when he died</a:t>
            </a:r>
            <a:r>
              <a:rPr lang="en-GB" altLang="en-US" dirty="0" smtClean="0"/>
              <a:t>)</a:t>
            </a:r>
          </a:p>
          <a:p>
            <a:pPr marL="0" indent="0">
              <a:buNone/>
              <a:defRPr/>
            </a:pPr>
            <a:endParaRPr lang="en-GB" altLang="en-US" dirty="0"/>
          </a:p>
          <a:p>
            <a:pPr>
              <a:buFont typeface="Arial" charset="0"/>
              <a:buChar char="•"/>
              <a:defRPr/>
            </a:pPr>
            <a:r>
              <a:rPr lang="en-GB" altLang="en-US" dirty="0"/>
              <a:t>English translations of his work not available in West until </a:t>
            </a:r>
            <a:r>
              <a:rPr lang="en-GB" altLang="en-US" dirty="0" smtClean="0"/>
              <a:t>1970s</a:t>
            </a:r>
          </a:p>
          <a:p>
            <a:pPr marL="0" indent="0">
              <a:buNone/>
              <a:defRPr/>
            </a:pPr>
            <a:endParaRPr lang="en-GB" altLang="en-US" dirty="0"/>
          </a:p>
          <a:p>
            <a:pPr>
              <a:buFont typeface="Arial" charset="0"/>
              <a:buChar char="•"/>
              <a:defRPr/>
            </a:pPr>
            <a:r>
              <a:rPr lang="en-GB" altLang="en-US" dirty="0"/>
              <a:t>Aimed to understand the nature, evolution </a:t>
            </a:r>
            <a:endParaRPr lang="en-GB" altLang="en-US" dirty="0" smtClean="0"/>
          </a:p>
          <a:p>
            <a:pPr marL="0" indent="0">
              <a:buNone/>
              <a:defRPr/>
            </a:pPr>
            <a:r>
              <a:rPr lang="en-GB" altLang="en-US" dirty="0" smtClean="0"/>
              <a:t>and </a:t>
            </a:r>
            <a:r>
              <a:rPr lang="en-GB" altLang="en-US" dirty="0"/>
              <a:t>transmission of  </a:t>
            </a:r>
            <a:r>
              <a:rPr lang="en-GB" altLang="en-US" dirty="0" smtClean="0"/>
              <a:t>human </a:t>
            </a:r>
            <a:r>
              <a:rPr lang="en-GB" altLang="en-US" dirty="0"/>
              <a:t>culture</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0806" y="3048000"/>
            <a:ext cx="5715000" cy="3810000"/>
          </a:xfrm>
          <a:prstGeom prst="rect">
            <a:avLst/>
          </a:prstGeom>
        </p:spPr>
      </p:pic>
    </p:spTree>
    <p:extLst>
      <p:ext uri="{BB962C8B-B14F-4D97-AF65-F5344CB8AC3E}">
        <p14:creationId xmlns:p14="http://schemas.microsoft.com/office/powerpoint/2010/main" val="526505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Vygotsky </a:t>
            </a:r>
            <a:endParaRPr lang="en-GB" dirty="0"/>
          </a:p>
        </p:txBody>
      </p:sp>
      <p:sp>
        <p:nvSpPr>
          <p:cNvPr id="3" name="Content Placeholder 2"/>
          <p:cNvSpPr>
            <a:spLocks noGrp="1"/>
          </p:cNvSpPr>
          <p:nvPr>
            <p:ph idx="1"/>
          </p:nvPr>
        </p:nvSpPr>
        <p:spPr/>
        <p:txBody>
          <a:bodyPr>
            <a:normAutofit/>
          </a:bodyPr>
          <a:lstStyle/>
          <a:p>
            <a:pPr marL="0" indent="0">
              <a:buNone/>
            </a:pPr>
            <a:r>
              <a:rPr lang="en-GB" sz="3600" dirty="0" smtClean="0"/>
              <a:t>Our learning is influenced by cultural tools – discuss </a:t>
            </a:r>
            <a:endParaRPr lang="en-GB" sz="3600" dirty="0"/>
          </a:p>
        </p:txBody>
      </p:sp>
    </p:spTree>
    <p:extLst>
      <p:ext uri="{BB962C8B-B14F-4D97-AF65-F5344CB8AC3E}">
        <p14:creationId xmlns:p14="http://schemas.microsoft.com/office/powerpoint/2010/main" val="2266758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9"/>
          <p:cNvSpPr>
            <a:spLocks noGrp="1" noChangeArrowheads="1"/>
          </p:cNvSpPr>
          <p:nvPr>
            <p:ph type="sldNum" sz="quarter" idx="12"/>
          </p:nvPr>
        </p:nvSpPr>
        <p:spPr bwMode="auto">
          <a:xfrm>
            <a:off x="1981200" y="6356351"/>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l">
              <a:spcBef>
                <a:spcPct val="0"/>
              </a:spcBef>
              <a:buFontTx/>
              <a:buNone/>
            </a:pPr>
            <a:fld id="{7C5BF18E-EE96-4067-9F72-B44AEAE7ECE6}" type="slidenum">
              <a:rPr lang="en-US" altLang="en-US" sz="1200">
                <a:solidFill>
                  <a:srgbClr val="898989"/>
                </a:solidFill>
              </a:rPr>
              <a:pPr algn="l">
                <a:spcBef>
                  <a:spcPct val="0"/>
                </a:spcBef>
                <a:buFontTx/>
                <a:buNone/>
              </a:pPr>
              <a:t>5</a:t>
            </a:fld>
            <a:endParaRPr lang="en-US" altLang="en-US" sz="1200">
              <a:solidFill>
                <a:srgbClr val="898989"/>
              </a:solidFill>
            </a:endParaRPr>
          </a:p>
        </p:txBody>
      </p:sp>
      <p:sp>
        <p:nvSpPr>
          <p:cNvPr id="17411" name="Rectangle 2"/>
          <p:cNvSpPr>
            <a:spLocks noGrp="1" noChangeArrowheads="1"/>
          </p:cNvSpPr>
          <p:nvPr>
            <p:ph type="title"/>
          </p:nvPr>
        </p:nvSpPr>
        <p:spPr/>
        <p:txBody>
          <a:bodyPr/>
          <a:lstStyle/>
          <a:p>
            <a:pPr eaLnBrk="1" hangingPunct="1"/>
            <a:r>
              <a:rPr lang="en-US" altLang="en-US" smtClean="0">
                <a:cs typeface="Arial" panose="020B0604020202020204" pitchFamily="34" charset="0"/>
              </a:rPr>
              <a:t>Vygotsky’s Theory of </a:t>
            </a:r>
            <a:br>
              <a:rPr lang="en-US" altLang="en-US" smtClean="0">
                <a:cs typeface="Arial" panose="020B0604020202020204" pitchFamily="34" charset="0"/>
              </a:rPr>
            </a:br>
            <a:r>
              <a:rPr lang="en-US" altLang="en-US" smtClean="0">
                <a:cs typeface="Arial" panose="020B0604020202020204" pitchFamily="34" charset="0"/>
              </a:rPr>
              <a:t>Cognitive Development</a:t>
            </a:r>
          </a:p>
        </p:txBody>
      </p:sp>
      <p:sp>
        <p:nvSpPr>
          <p:cNvPr id="17412" name="Rectangle 3"/>
          <p:cNvSpPr>
            <a:spLocks noGrp="1" noChangeArrowheads="1"/>
          </p:cNvSpPr>
          <p:nvPr>
            <p:ph type="body" idx="1"/>
          </p:nvPr>
        </p:nvSpPr>
        <p:spPr/>
        <p:txBody>
          <a:bodyPr/>
          <a:lstStyle/>
          <a:p>
            <a:pPr eaLnBrk="1" hangingPunct="1"/>
            <a:r>
              <a:rPr lang="en-US" altLang="en-US" dirty="0" smtClean="0"/>
              <a:t>Children actively construct their knowledge and </a:t>
            </a:r>
            <a:r>
              <a:rPr lang="en-US" altLang="en-US" dirty="0" smtClean="0"/>
              <a:t>understanding</a:t>
            </a:r>
          </a:p>
          <a:p>
            <a:pPr eaLnBrk="1" hangingPunct="1"/>
            <a:endParaRPr lang="en-US" altLang="en-US" dirty="0"/>
          </a:p>
          <a:p>
            <a:pPr marL="0" indent="0" eaLnBrk="1" hangingPunct="1">
              <a:buNone/>
            </a:pPr>
            <a:endParaRPr lang="en-US" altLang="en-US" dirty="0" smtClean="0"/>
          </a:p>
          <a:p>
            <a:pPr lvl="1" eaLnBrk="1" hangingPunct="1"/>
            <a:r>
              <a:rPr lang="en-US" altLang="en-US" dirty="0" smtClean="0"/>
              <a:t>Learn through social </a:t>
            </a:r>
            <a:r>
              <a:rPr lang="en-US" altLang="en-US" dirty="0" smtClean="0"/>
              <a:t>interactions</a:t>
            </a:r>
          </a:p>
          <a:p>
            <a:pPr marL="274320" lvl="1" indent="0" eaLnBrk="1" hangingPunct="1">
              <a:buNone/>
            </a:pPr>
            <a:endParaRPr lang="en-US" altLang="en-US" dirty="0" smtClean="0"/>
          </a:p>
          <a:p>
            <a:pPr lvl="1" eaLnBrk="1" hangingPunct="1"/>
            <a:r>
              <a:rPr lang="en-US" altLang="en-US" dirty="0" smtClean="0"/>
              <a:t>Society provides tools for </a:t>
            </a:r>
            <a:r>
              <a:rPr lang="en-US" altLang="en-US" dirty="0" smtClean="0"/>
              <a:t>learning</a:t>
            </a:r>
          </a:p>
          <a:p>
            <a:pPr marL="274320" lvl="1" indent="0" eaLnBrk="1" hangingPunct="1">
              <a:buNone/>
            </a:pPr>
            <a:endParaRPr lang="en-US" altLang="en-US" dirty="0" smtClean="0"/>
          </a:p>
          <a:p>
            <a:pPr lvl="1" eaLnBrk="1" hangingPunct="1"/>
            <a:r>
              <a:rPr lang="en-US" altLang="en-US" dirty="0" smtClean="0"/>
              <a:t>Minds are shaped by cultural context </a:t>
            </a:r>
            <a:endParaRPr lang="en-US" altLang="en-US" dirty="0" smtClean="0"/>
          </a:p>
          <a:p>
            <a:pPr marL="274320" lvl="1" indent="0" eaLnBrk="1" hangingPunct="1">
              <a:buNone/>
            </a:pPr>
            <a:endParaRPr lang="en-US" altLang="en-US" dirty="0" smtClean="0"/>
          </a:p>
          <a:p>
            <a:pPr lvl="1" eaLnBrk="1" hangingPunct="1"/>
            <a:r>
              <a:rPr lang="en-US" altLang="en-US" dirty="0" smtClean="0"/>
              <a:t>Language very important in this process</a:t>
            </a:r>
          </a:p>
        </p:txBody>
      </p:sp>
    </p:spTree>
    <p:extLst>
      <p:ext uri="{BB962C8B-B14F-4D97-AF65-F5344CB8AC3E}">
        <p14:creationId xmlns:p14="http://schemas.microsoft.com/office/powerpoint/2010/main" val="38560113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Rot="1" noChangeArrowheads="1"/>
          </p:cNvSpPr>
          <p:nvPr>
            <p:ph type="title"/>
          </p:nvPr>
        </p:nvSpPr>
        <p:spPr>
          <a:xfrm>
            <a:off x="1881188" y="642938"/>
            <a:ext cx="8786812" cy="1143000"/>
          </a:xfrm>
        </p:spPr>
        <p:txBody>
          <a:bodyPr/>
          <a:lstStyle/>
          <a:p>
            <a:pPr algn="l" eaLnBrk="1" hangingPunct="1"/>
            <a:r>
              <a:rPr lang="en-CA" altLang="zh-CN" sz="3200"/>
              <a:t>He offered an alternative to Piaget’s constructivism</a:t>
            </a:r>
            <a:endParaRPr lang="en-US" altLang="zh-CN" sz="3200"/>
          </a:p>
        </p:txBody>
      </p:sp>
      <p:pic>
        <p:nvPicPr>
          <p:cNvPr id="27651"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24875" y="1857375"/>
            <a:ext cx="1428750"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62200" y="4572000"/>
            <a:ext cx="1411288"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4195" name="Rectangle 3"/>
          <p:cNvSpPr>
            <a:spLocks noGrp="1" noChangeArrowheads="1"/>
          </p:cNvSpPr>
          <p:nvPr>
            <p:ph type="body" idx="1"/>
          </p:nvPr>
        </p:nvSpPr>
        <p:spPr>
          <a:xfrm>
            <a:off x="1524000" y="1714501"/>
            <a:ext cx="6357938" cy="2714625"/>
          </a:xfrm>
        </p:spPr>
        <p:txBody>
          <a:bodyPr rtlCol="0">
            <a:normAutofit fontScale="70000" lnSpcReduction="20000"/>
          </a:bodyPr>
          <a:lstStyle/>
          <a:p>
            <a:pPr>
              <a:lnSpc>
                <a:spcPct val="90000"/>
              </a:lnSpc>
              <a:buNone/>
              <a:defRPr/>
            </a:pPr>
            <a:endParaRPr lang="en-CA" altLang="zh-CN" dirty="0" smtClean="0"/>
          </a:p>
          <a:p>
            <a:pPr>
              <a:lnSpc>
                <a:spcPct val="90000"/>
              </a:lnSpc>
              <a:buNone/>
              <a:defRPr/>
            </a:pPr>
            <a:r>
              <a:rPr lang="en-CA" altLang="zh-CN" dirty="0" smtClean="0"/>
              <a:t>	</a:t>
            </a:r>
            <a:r>
              <a:rPr lang="en-CA" altLang="zh-CN" sz="4000" b="1" dirty="0" smtClean="0">
                <a:latin typeface="Calibri" panose="020F0502020204030204" pitchFamily="34" charset="0"/>
                <a:cs typeface="Calibri" panose="020F0502020204030204" pitchFamily="34" charset="0"/>
              </a:rPr>
              <a:t>Piaget: </a:t>
            </a:r>
            <a:r>
              <a:rPr lang="en-CA" altLang="zh-CN" sz="4000" dirty="0" smtClean="0">
                <a:latin typeface="Calibri" panose="020F0502020204030204" pitchFamily="34" charset="0"/>
                <a:cs typeface="Calibri" panose="020F0502020204030204" pitchFamily="34" charset="0"/>
              </a:rPr>
              <a:t>Mind models the external </a:t>
            </a:r>
            <a:r>
              <a:rPr lang="en-CA" altLang="zh-CN" sz="4000" dirty="0" smtClean="0">
                <a:latin typeface="Calibri" panose="020F0502020204030204" pitchFamily="34" charset="0"/>
                <a:cs typeface="Calibri" panose="020F0502020204030204" pitchFamily="34" charset="0"/>
              </a:rPr>
              <a:t>world.  Human </a:t>
            </a:r>
            <a:r>
              <a:rPr lang="en-CA" altLang="zh-CN" sz="4000" dirty="0">
                <a:latin typeface="Calibri" panose="020F0502020204030204" pitchFamily="34" charset="0"/>
                <a:cs typeface="Calibri" panose="020F0502020204030204" pitchFamily="34" charset="0"/>
              </a:rPr>
              <a:t>beings make sense of their world by  means of their mental structures</a:t>
            </a:r>
            <a:endParaRPr lang="en-CA" altLang="zh-CN" sz="4000" dirty="0" smtClean="0">
              <a:latin typeface="Calibri" panose="020F0502020204030204" pitchFamily="34" charset="0"/>
              <a:cs typeface="Calibri" panose="020F0502020204030204" pitchFamily="34" charset="0"/>
            </a:endParaRPr>
          </a:p>
          <a:p>
            <a:pPr>
              <a:lnSpc>
                <a:spcPct val="90000"/>
              </a:lnSpc>
              <a:buNone/>
              <a:defRPr/>
            </a:pPr>
            <a:endParaRPr lang="en-CA" altLang="zh-CN" sz="2400" dirty="0"/>
          </a:p>
          <a:p>
            <a:pPr>
              <a:lnSpc>
                <a:spcPct val="90000"/>
              </a:lnSpc>
              <a:buNone/>
              <a:defRPr/>
            </a:pPr>
            <a:endParaRPr lang="en-CA" altLang="zh-CN" sz="2400" dirty="0"/>
          </a:p>
          <a:p>
            <a:pPr>
              <a:lnSpc>
                <a:spcPct val="90000"/>
              </a:lnSpc>
              <a:buNone/>
              <a:defRPr/>
            </a:pPr>
            <a:endParaRPr lang="en-CA" altLang="zh-CN" sz="2400" dirty="0"/>
          </a:p>
          <a:p>
            <a:pPr>
              <a:lnSpc>
                <a:spcPct val="90000"/>
              </a:lnSpc>
              <a:buNone/>
              <a:defRPr/>
            </a:pPr>
            <a:r>
              <a:rPr lang="en-CA" altLang="zh-CN" dirty="0" smtClean="0"/>
              <a:t>   </a:t>
            </a:r>
            <a:endParaRPr lang="en-US" altLang="zh-CN" sz="2400" dirty="0"/>
          </a:p>
        </p:txBody>
      </p:sp>
      <p:sp>
        <p:nvSpPr>
          <p:cNvPr id="27654" name="TextBox 5"/>
          <p:cNvSpPr txBox="1">
            <a:spLocks noChangeArrowheads="1"/>
          </p:cNvSpPr>
          <p:nvPr/>
        </p:nvSpPr>
        <p:spPr bwMode="auto">
          <a:xfrm>
            <a:off x="4167188" y="5143501"/>
            <a:ext cx="6500812"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CA" altLang="zh-CN" sz="2800" b="1" dirty="0"/>
              <a:t>Vygotsky: </a:t>
            </a:r>
            <a:r>
              <a:rPr lang="en-CA" altLang="zh-CN" sz="2800" dirty="0"/>
              <a:t>External world models the mind</a:t>
            </a:r>
          </a:p>
          <a:p>
            <a:pPr eaLnBrk="1" hangingPunct="1">
              <a:spcBef>
                <a:spcPct val="0"/>
              </a:spcBef>
              <a:buFontTx/>
              <a:buNone/>
            </a:pPr>
            <a:r>
              <a:rPr lang="en-CA" altLang="en-US" sz="2800" dirty="0"/>
              <a:t>Knowledge is internalisation of social activity</a:t>
            </a:r>
            <a:endParaRPr lang="en-US" altLang="en-US" sz="2800" dirty="0"/>
          </a:p>
        </p:txBody>
      </p:sp>
    </p:spTree>
    <p:extLst>
      <p:ext uri="{BB962C8B-B14F-4D97-AF65-F5344CB8AC3E}">
        <p14:creationId xmlns:p14="http://schemas.microsoft.com/office/powerpoint/2010/main" val="8208555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mtClean="0"/>
              <a:t>Experiencing twice </a:t>
            </a:r>
            <a:endParaRPr lang="en-US" altLang="en-US" smtClean="0"/>
          </a:p>
        </p:txBody>
      </p:sp>
      <p:sp>
        <p:nvSpPr>
          <p:cNvPr id="29699" name="Rectangle 3"/>
          <p:cNvSpPr>
            <a:spLocks noGrp="1" noChangeArrowheads="1"/>
          </p:cNvSpPr>
          <p:nvPr>
            <p:ph type="body" idx="1"/>
          </p:nvPr>
        </p:nvSpPr>
        <p:spPr/>
        <p:txBody>
          <a:bodyPr/>
          <a:lstStyle/>
          <a:p>
            <a:pPr eaLnBrk="1" hangingPunct="1">
              <a:lnSpc>
                <a:spcPct val="90000"/>
              </a:lnSpc>
            </a:pPr>
            <a:r>
              <a:rPr lang="en-GB" altLang="en-US" smtClean="0"/>
              <a:t>Vygotsky suggested that children gain the same knowledge on two levels</a:t>
            </a:r>
          </a:p>
          <a:p>
            <a:pPr lvl="1" eaLnBrk="1" hangingPunct="1">
              <a:lnSpc>
                <a:spcPct val="90000"/>
              </a:lnSpc>
            </a:pPr>
            <a:r>
              <a:rPr lang="en-GB" altLang="en-US" smtClean="0"/>
              <a:t>First: the social level – by experiencing it with others, maybe more experienced others</a:t>
            </a:r>
          </a:p>
          <a:p>
            <a:pPr lvl="1" eaLnBrk="1" hangingPunct="1">
              <a:lnSpc>
                <a:spcPct val="90000"/>
              </a:lnSpc>
            </a:pPr>
            <a:r>
              <a:rPr lang="en-GB" altLang="en-US" smtClean="0"/>
              <a:t>Second: the psychological level – by making mental maps of what has been understood </a:t>
            </a:r>
          </a:p>
          <a:p>
            <a:pPr eaLnBrk="1" hangingPunct="1">
              <a:lnSpc>
                <a:spcPct val="90000"/>
              </a:lnSpc>
            </a:pPr>
            <a:r>
              <a:rPr lang="en-GB" altLang="en-US" smtClean="0"/>
              <a:t>Learning happens first through </a:t>
            </a:r>
            <a:r>
              <a:rPr lang="en-GB" altLang="en-US" i="1" smtClean="0"/>
              <a:t>interaction</a:t>
            </a:r>
            <a:r>
              <a:rPr lang="en-GB" altLang="en-US" smtClean="0"/>
              <a:t> then through </a:t>
            </a:r>
            <a:r>
              <a:rPr lang="en-GB" altLang="en-US" i="1" smtClean="0"/>
              <a:t>internalisation</a:t>
            </a:r>
          </a:p>
          <a:p>
            <a:pPr eaLnBrk="1" hangingPunct="1">
              <a:lnSpc>
                <a:spcPct val="90000"/>
              </a:lnSpc>
            </a:pPr>
            <a:r>
              <a:rPr lang="en-GB" altLang="en-US" smtClean="0"/>
              <a:t>The child is a ‘collaborative learner’ (not a ‘lone scientist’) </a:t>
            </a:r>
          </a:p>
          <a:p>
            <a:pPr lvl="1" eaLnBrk="1" hangingPunct="1">
              <a:lnSpc>
                <a:spcPct val="90000"/>
              </a:lnSpc>
            </a:pPr>
            <a:endParaRPr lang="en-GB" altLang="en-US" smtClean="0"/>
          </a:p>
          <a:p>
            <a:pPr eaLnBrk="1" hangingPunct="1">
              <a:lnSpc>
                <a:spcPct val="90000"/>
              </a:lnSpc>
            </a:pPr>
            <a:endParaRPr lang="en-US" altLang="en-US" smtClean="0"/>
          </a:p>
        </p:txBody>
      </p:sp>
    </p:spTree>
    <p:extLst>
      <p:ext uri="{BB962C8B-B14F-4D97-AF65-F5344CB8AC3E}">
        <p14:creationId xmlns:p14="http://schemas.microsoft.com/office/powerpoint/2010/main" val="39726219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a:xfrm>
            <a:off x="1524000" y="609600"/>
            <a:ext cx="7391400" cy="1143000"/>
          </a:xfrm>
        </p:spPr>
        <p:txBody>
          <a:bodyPr>
            <a:normAutofit/>
          </a:bodyPr>
          <a:lstStyle/>
          <a:p>
            <a:pPr eaLnBrk="1" hangingPunct="1"/>
            <a:r>
              <a:rPr lang="en-GB" altLang="en-US" sz="4000"/>
              <a:t>Vygotsky and child development</a:t>
            </a:r>
          </a:p>
        </p:txBody>
      </p:sp>
      <p:sp>
        <p:nvSpPr>
          <p:cNvPr id="31747" name="Rectangle 3"/>
          <p:cNvSpPr>
            <a:spLocks noGrp="1" noChangeArrowheads="1"/>
          </p:cNvSpPr>
          <p:nvPr>
            <p:ph type="body" idx="4294967295"/>
          </p:nvPr>
        </p:nvSpPr>
        <p:spPr>
          <a:xfrm>
            <a:off x="1919288" y="1981200"/>
            <a:ext cx="7993062" cy="4114800"/>
          </a:xfrm>
        </p:spPr>
        <p:txBody>
          <a:bodyPr>
            <a:normAutofit lnSpcReduction="10000"/>
          </a:bodyPr>
          <a:lstStyle/>
          <a:p>
            <a:pPr eaLnBrk="1" hangingPunct="1">
              <a:lnSpc>
                <a:spcPct val="90000"/>
              </a:lnSpc>
            </a:pPr>
            <a:r>
              <a:rPr lang="en-GB" altLang="en-US" sz="2800"/>
              <a:t>Children do little by themselves – only through interaction and communication with others does their development and learning proceed.</a:t>
            </a:r>
          </a:p>
          <a:p>
            <a:pPr eaLnBrk="1" hangingPunct="1">
              <a:lnSpc>
                <a:spcPct val="90000"/>
              </a:lnSpc>
            </a:pPr>
            <a:r>
              <a:rPr lang="en-GB" altLang="en-US" sz="2800"/>
              <a:t>What a child can do today in co-operation she can do alone tomorrow</a:t>
            </a:r>
          </a:p>
          <a:p>
            <a:pPr eaLnBrk="1" hangingPunct="1">
              <a:lnSpc>
                <a:spcPct val="90000"/>
              </a:lnSpc>
            </a:pPr>
            <a:r>
              <a:rPr lang="en-GB" altLang="en-US" sz="2800"/>
              <a:t>An ‘outside-in’ view of learning whereas Piaget’s was an ‘inside-out’ view</a:t>
            </a:r>
          </a:p>
          <a:p>
            <a:pPr eaLnBrk="1" hangingPunct="1">
              <a:lnSpc>
                <a:spcPct val="90000"/>
              </a:lnSpc>
            </a:pPr>
            <a:r>
              <a:rPr lang="en-GB" altLang="en-US" sz="2800"/>
              <a:t>Piaget a ‘constructivist’ – Vygotsky a ‘social constructivist’</a:t>
            </a:r>
          </a:p>
        </p:txBody>
      </p:sp>
    </p:spTree>
    <p:extLst>
      <p:ext uri="{BB962C8B-B14F-4D97-AF65-F5344CB8AC3E}">
        <p14:creationId xmlns:p14="http://schemas.microsoft.com/office/powerpoint/2010/main" val="3119935046"/>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rrowheads="1"/>
          </p:cNvSpPr>
          <p:nvPr>
            <p:ph type="title"/>
          </p:nvPr>
        </p:nvSpPr>
        <p:spPr>
          <a:xfrm>
            <a:off x="1524000" y="274638"/>
            <a:ext cx="9144000" cy="1143000"/>
          </a:xfrm>
        </p:spPr>
        <p:txBody>
          <a:bodyPr>
            <a:normAutofit fontScale="90000"/>
          </a:bodyPr>
          <a:lstStyle/>
          <a:p>
            <a:pPr eaLnBrk="1" hangingPunct="1"/>
            <a:r>
              <a:rPr lang="en-CA" altLang="zh-CN" smtClean="0"/>
              <a:t>Zone of proximal development (ZPD) </a:t>
            </a:r>
            <a:endParaRPr lang="en-US" altLang="zh-CN" smtClean="0"/>
          </a:p>
        </p:txBody>
      </p:sp>
      <p:sp>
        <p:nvSpPr>
          <p:cNvPr id="275459" name="Rectangle 3"/>
          <p:cNvSpPr>
            <a:spLocks noGrp="1" noChangeArrowheads="1"/>
          </p:cNvSpPr>
          <p:nvPr>
            <p:ph type="body" idx="1"/>
          </p:nvPr>
        </p:nvSpPr>
        <p:spPr>
          <a:xfrm>
            <a:off x="1524000" y="1214438"/>
            <a:ext cx="5786438" cy="4525962"/>
          </a:xfrm>
        </p:spPr>
        <p:txBody>
          <a:bodyPr rtlCol="0">
            <a:normAutofit fontScale="92500" lnSpcReduction="10000"/>
          </a:bodyPr>
          <a:lstStyle/>
          <a:p>
            <a:pPr>
              <a:lnSpc>
                <a:spcPct val="80000"/>
              </a:lnSpc>
              <a:buNone/>
              <a:defRPr/>
            </a:pPr>
            <a:r>
              <a:rPr lang="en-CA" altLang="zh-CN" sz="2800" dirty="0"/>
              <a:t>	 This is the vygotskian concept that explains the mechanism of cognitive development </a:t>
            </a:r>
          </a:p>
          <a:p>
            <a:pPr>
              <a:lnSpc>
                <a:spcPct val="80000"/>
              </a:lnSpc>
              <a:buNone/>
              <a:defRPr/>
            </a:pPr>
            <a:r>
              <a:rPr lang="en-CA" altLang="zh-CN" sz="2800" dirty="0"/>
              <a:t>	ZPD is  the gap between actual competence level (what problem level a student is able to independently solve), and the potential development  level (what problem level could she solve with guidance from a tutor)</a:t>
            </a:r>
          </a:p>
          <a:p>
            <a:pPr>
              <a:lnSpc>
                <a:spcPct val="80000"/>
              </a:lnSpc>
              <a:buNone/>
              <a:defRPr/>
            </a:pPr>
            <a:r>
              <a:rPr lang="en-CA" altLang="zh-CN" sz="2800" dirty="0"/>
              <a:t>	</a:t>
            </a:r>
          </a:p>
          <a:p>
            <a:pPr>
              <a:lnSpc>
                <a:spcPct val="80000"/>
              </a:lnSpc>
              <a:buNone/>
              <a:defRPr/>
            </a:pPr>
            <a:r>
              <a:rPr lang="en-CA" altLang="zh-CN" sz="2800" dirty="0"/>
              <a:t>	ZPD is based on the mental functions that have not yet matured but are in the process of maturation. </a:t>
            </a:r>
            <a:endParaRPr lang="en-US" altLang="zh-CN" sz="2800" dirty="0"/>
          </a:p>
        </p:txBody>
      </p:sp>
      <p:pic>
        <p:nvPicPr>
          <p:cNvPr id="337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1184" y="1214438"/>
            <a:ext cx="4164130" cy="41751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819121" y="5954283"/>
            <a:ext cx="5543954" cy="646331"/>
          </a:xfrm>
          <a:prstGeom prst="rect">
            <a:avLst/>
          </a:prstGeom>
        </p:spPr>
        <p:txBody>
          <a:bodyPr wrap="none">
            <a:spAutoFit/>
          </a:bodyPr>
          <a:lstStyle/>
          <a:p>
            <a:r>
              <a:rPr lang="en-GB" dirty="0">
                <a:hlinkClick r:id="rId4"/>
              </a:rPr>
              <a:t>https://</a:t>
            </a:r>
            <a:r>
              <a:rPr lang="en-GB" dirty="0" smtClean="0">
                <a:hlinkClick r:id="rId4"/>
              </a:rPr>
              <a:t>www.youtube.com/watch?v=Du6vqSOj7UU</a:t>
            </a:r>
            <a:endParaRPr lang="en-GB" dirty="0" smtClean="0"/>
          </a:p>
          <a:p>
            <a:endParaRPr lang="en-GB" dirty="0"/>
          </a:p>
        </p:txBody>
      </p:sp>
    </p:spTree>
    <p:extLst>
      <p:ext uri="{BB962C8B-B14F-4D97-AF65-F5344CB8AC3E}">
        <p14:creationId xmlns:p14="http://schemas.microsoft.com/office/powerpoint/2010/main" val="38411444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rrowheads="1"/>
          </p:cNvSpPr>
          <p:nvPr>
            <p:ph type="title"/>
          </p:nvPr>
        </p:nvSpPr>
        <p:spPr/>
        <p:txBody>
          <a:bodyPr/>
          <a:lstStyle/>
          <a:p>
            <a:pPr eaLnBrk="1" hangingPunct="1"/>
            <a:r>
              <a:rPr lang="en-CA" altLang="zh-CN"/>
              <a:t>Scaffolding</a:t>
            </a:r>
            <a:endParaRPr lang="en-CA" altLang="en-US"/>
          </a:p>
        </p:txBody>
      </p:sp>
      <p:sp>
        <p:nvSpPr>
          <p:cNvPr id="306179" name="Rectangle 3"/>
          <p:cNvSpPr>
            <a:spLocks noGrp="1" noChangeArrowheads="1"/>
          </p:cNvSpPr>
          <p:nvPr>
            <p:ph type="body" idx="1"/>
          </p:nvPr>
        </p:nvSpPr>
        <p:spPr>
          <a:xfrm>
            <a:off x="1524000" y="1571626"/>
            <a:ext cx="3581400" cy="4525963"/>
          </a:xfrm>
        </p:spPr>
        <p:txBody>
          <a:bodyPr rtlCol="0">
            <a:normAutofit fontScale="92500" lnSpcReduction="10000"/>
          </a:bodyPr>
          <a:lstStyle/>
          <a:p>
            <a:pPr>
              <a:lnSpc>
                <a:spcPct val="90000"/>
              </a:lnSpc>
              <a:buNone/>
              <a:defRPr/>
            </a:pPr>
            <a:endParaRPr lang="en-CA" altLang="zh-CN" sz="2400" dirty="0"/>
          </a:p>
          <a:p>
            <a:pPr>
              <a:lnSpc>
                <a:spcPct val="90000"/>
              </a:lnSpc>
              <a:buNone/>
              <a:defRPr/>
            </a:pPr>
            <a:r>
              <a:rPr lang="en-CA" altLang="zh-CN" sz="2400" dirty="0"/>
              <a:t>	</a:t>
            </a:r>
            <a:r>
              <a:rPr lang="en-CA" altLang="zh-CN" sz="2800" dirty="0"/>
              <a:t>It provides support</a:t>
            </a:r>
          </a:p>
          <a:p>
            <a:pPr>
              <a:lnSpc>
                <a:spcPct val="90000"/>
              </a:lnSpc>
              <a:buNone/>
              <a:defRPr/>
            </a:pPr>
            <a:r>
              <a:rPr lang="en-CA" altLang="zh-CN" sz="2800" dirty="0"/>
              <a:t>	It functions as a tool</a:t>
            </a:r>
          </a:p>
          <a:p>
            <a:pPr>
              <a:lnSpc>
                <a:spcPct val="90000"/>
              </a:lnSpc>
              <a:buNone/>
              <a:defRPr/>
            </a:pPr>
            <a:r>
              <a:rPr lang="en-CA" altLang="zh-CN" sz="2800" dirty="0"/>
              <a:t>	It extends the range of the worker</a:t>
            </a:r>
          </a:p>
          <a:p>
            <a:pPr>
              <a:lnSpc>
                <a:spcPct val="90000"/>
              </a:lnSpc>
              <a:buNone/>
              <a:defRPr/>
            </a:pPr>
            <a:r>
              <a:rPr lang="en-CA" altLang="zh-CN" sz="2800" dirty="0"/>
              <a:t>	It allows to accomplish a task otherwise impossible</a:t>
            </a:r>
          </a:p>
          <a:p>
            <a:pPr>
              <a:lnSpc>
                <a:spcPct val="90000"/>
              </a:lnSpc>
              <a:buNone/>
              <a:defRPr/>
            </a:pPr>
            <a:r>
              <a:rPr lang="en-CA" altLang="zh-CN" sz="2800" dirty="0"/>
              <a:t>	It is used selectively, when needed</a:t>
            </a:r>
            <a:endParaRPr lang="en-CA" sz="2800" dirty="0"/>
          </a:p>
        </p:txBody>
      </p:sp>
      <p:pic>
        <p:nvPicPr>
          <p:cNvPr id="522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1" y="1676400"/>
            <a:ext cx="3946525" cy="464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929041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Bruner </a:t>
            </a:r>
            <a:endParaRPr lang="en-GB" dirty="0"/>
          </a:p>
        </p:txBody>
      </p:sp>
      <p:sp>
        <p:nvSpPr>
          <p:cNvPr id="3" name="Content Placeholder 2"/>
          <p:cNvSpPr>
            <a:spLocks noGrp="1"/>
          </p:cNvSpPr>
          <p:nvPr>
            <p:ph idx="1"/>
          </p:nvPr>
        </p:nvSpPr>
        <p:spPr/>
        <p:txBody>
          <a:bodyPr/>
          <a:lstStyle/>
          <a:p>
            <a:r>
              <a:rPr lang="en-GB" dirty="0" smtClean="0"/>
              <a:t>Born in 1915</a:t>
            </a:r>
          </a:p>
          <a:p>
            <a:endParaRPr lang="en-GB" dirty="0"/>
          </a:p>
          <a:p>
            <a:r>
              <a:rPr lang="en-GB" dirty="0" smtClean="0"/>
              <a:t>Social constructivist like Vygotsky</a:t>
            </a:r>
          </a:p>
          <a:p>
            <a:endParaRPr lang="en-GB" dirty="0"/>
          </a:p>
          <a:p>
            <a:r>
              <a:rPr lang="en-GB" dirty="0" smtClean="0"/>
              <a:t>Builds on the concept of stages of development (Piaget)</a:t>
            </a:r>
          </a:p>
          <a:p>
            <a:endParaRPr lang="en-GB" dirty="0"/>
          </a:p>
          <a:p>
            <a:r>
              <a:rPr lang="en-GB" dirty="0" smtClean="0"/>
              <a:t>Social factors were important for human growth</a:t>
            </a:r>
          </a:p>
          <a:p>
            <a:endParaRPr lang="en-GB" dirty="0"/>
          </a:p>
          <a:p>
            <a:r>
              <a:rPr lang="en-GB" dirty="0" smtClean="0"/>
              <a:t>Also linked to scaffolding </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10054" y="3525895"/>
            <a:ext cx="5029200" cy="3419475"/>
          </a:xfrm>
          <a:prstGeom prst="rect">
            <a:avLst/>
          </a:prstGeom>
        </p:spPr>
      </p:pic>
    </p:spTree>
    <p:extLst>
      <p:ext uri="{BB962C8B-B14F-4D97-AF65-F5344CB8AC3E}">
        <p14:creationId xmlns:p14="http://schemas.microsoft.com/office/powerpoint/2010/main" val="3300508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Modes of representation </a:t>
            </a:r>
            <a:endParaRPr lang="en-GB" dirty="0"/>
          </a:p>
        </p:txBody>
      </p:sp>
      <p:sp>
        <p:nvSpPr>
          <p:cNvPr id="3" name="Content Placeholder 2"/>
          <p:cNvSpPr>
            <a:spLocks noGrp="1"/>
          </p:cNvSpPr>
          <p:nvPr>
            <p:ph idx="1"/>
          </p:nvPr>
        </p:nvSpPr>
        <p:spPr/>
        <p:txBody>
          <a:bodyPr/>
          <a:lstStyle/>
          <a:p>
            <a:r>
              <a:rPr lang="en-GB" dirty="0" smtClean="0"/>
              <a:t>Enactive (0-1)</a:t>
            </a:r>
          </a:p>
          <a:p>
            <a:endParaRPr lang="en-GB" dirty="0"/>
          </a:p>
          <a:p>
            <a:r>
              <a:rPr lang="en-GB" dirty="0" smtClean="0"/>
              <a:t>Iconic (1-6)</a:t>
            </a:r>
          </a:p>
          <a:p>
            <a:endParaRPr lang="en-GB" dirty="0"/>
          </a:p>
          <a:p>
            <a:r>
              <a:rPr lang="en-GB" dirty="0" smtClean="0"/>
              <a:t>Symbolic (7+) </a:t>
            </a:r>
            <a:endParaRPr lang="en-GB" dirty="0"/>
          </a:p>
        </p:txBody>
      </p:sp>
    </p:spTree>
    <p:extLst>
      <p:ext uri="{BB962C8B-B14F-4D97-AF65-F5344CB8AC3E}">
        <p14:creationId xmlns:p14="http://schemas.microsoft.com/office/powerpoint/2010/main" val="40706480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1"/>
          <p:cNvSpPr>
            <a:spLocks noGrp="1" noChangeArrowheads="1"/>
          </p:cNvSpPr>
          <p:nvPr>
            <p:ph type="title"/>
          </p:nvPr>
        </p:nvSpPr>
        <p:spPr>
          <a:xfrm>
            <a:off x="1746885" y="274320"/>
            <a:ext cx="8698230" cy="822960"/>
          </a:xfrm>
        </p:spPr>
        <p:txBody>
          <a:bodyPr vert="horz" lIns="0" tIns="0" rIns="0" bIns="0" rtlCol="0" anchor="t">
            <a:normAutofit/>
          </a:bodyPr>
          <a:lstStyle/>
          <a:p>
            <a:pPr>
              <a:lnSpc>
                <a:spcPct val="95000"/>
              </a:lnSpc>
            </a:pPr>
            <a:r>
              <a:rPr lang="en-US" altLang="en-US" sz="3870" b="1" dirty="0">
                <a:solidFill>
                  <a:schemeClr val="tx1"/>
                </a:solidFill>
                <a:latin typeface="Trebuchet MS" panose="020B0603020202020204" pitchFamily="34" charset="0"/>
              </a:rPr>
              <a:t>Discovery Learning</a:t>
            </a:r>
          </a:p>
        </p:txBody>
      </p:sp>
      <p:sp>
        <p:nvSpPr>
          <p:cNvPr id="25602" name="Rectangle 2"/>
          <p:cNvSpPr>
            <a:spLocks noGrp="1" noChangeArrowheads="1"/>
          </p:cNvSpPr>
          <p:nvPr>
            <p:ph type="body" idx="1"/>
          </p:nvPr>
        </p:nvSpPr>
        <p:spPr>
          <a:xfrm>
            <a:off x="1646873" y="977265"/>
            <a:ext cx="8803958" cy="5507832"/>
          </a:xfrm>
        </p:spPr>
        <p:txBody>
          <a:bodyPr vert="horz" lIns="0" tIns="0" rIns="0" bIns="0" rtlCol="0">
            <a:normAutofit/>
          </a:bodyPr>
          <a:lstStyle/>
          <a:p>
            <a:pPr marL="0" indent="0">
              <a:lnSpc>
                <a:spcPct val="95000"/>
              </a:lnSpc>
              <a:spcBef>
                <a:spcPct val="0"/>
              </a:spcBef>
              <a:buNone/>
            </a:pPr>
            <a:r>
              <a:rPr lang="en-US" altLang="en-US" sz="2430" dirty="0">
                <a:latin typeface="Trebuchet MS" panose="020B0603020202020204" pitchFamily="34" charset="0"/>
              </a:rPr>
              <a:t>"all forms of obtaining knowledge for oneself by the use of one's own mind" —Bruner, 1961.</a:t>
            </a:r>
            <a:endParaRPr lang="en-US" altLang="en-US" dirty="0"/>
          </a:p>
          <a:p>
            <a:pPr marL="0" indent="0">
              <a:lnSpc>
                <a:spcPct val="95000"/>
              </a:lnSpc>
              <a:spcBef>
                <a:spcPct val="0"/>
              </a:spcBef>
              <a:buNone/>
            </a:pPr>
            <a:endParaRPr lang="en-US" altLang="en-US" sz="2430" dirty="0">
              <a:latin typeface="Trebuchet MS" panose="020B0603020202020204" pitchFamily="34" charset="0"/>
            </a:endParaRPr>
          </a:p>
          <a:p>
            <a:pPr marL="0" indent="0">
              <a:lnSpc>
                <a:spcPct val="95000"/>
              </a:lnSpc>
              <a:spcBef>
                <a:spcPct val="0"/>
              </a:spcBef>
              <a:buNone/>
            </a:pPr>
            <a:r>
              <a:rPr lang="en-US" altLang="en-US" sz="2430" b="1" dirty="0">
                <a:latin typeface="Trebuchet MS" panose="020B0603020202020204" pitchFamily="34" charset="0"/>
              </a:rPr>
              <a:t>What conditions promote true discovery?</a:t>
            </a:r>
            <a:endParaRPr lang="en-US" altLang="en-US" dirty="0"/>
          </a:p>
          <a:p>
            <a:pPr marL="411480" lvl="1" indent="-308610">
              <a:lnSpc>
                <a:spcPct val="95000"/>
              </a:lnSpc>
              <a:spcBef>
                <a:spcPct val="0"/>
              </a:spcBef>
              <a:buClr>
                <a:srgbClr val="000000"/>
              </a:buClr>
              <a:buFontTx/>
              <a:buChar char="•"/>
            </a:pPr>
            <a:r>
              <a:rPr lang="en-US" altLang="en-US" sz="2430" dirty="0">
                <a:latin typeface="Trebuchet MS" panose="020B0603020202020204" pitchFamily="34" charset="0"/>
              </a:rPr>
              <a:t>Prior Knowledge</a:t>
            </a:r>
            <a:endParaRPr lang="en-US" altLang="en-US" dirty="0"/>
          </a:p>
          <a:p>
            <a:pPr marL="411480" lvl="1" indent="-308610">
              <a:lnSpc>
                <a:spcPct val="95000"/>
              </a:lnSpc>
              <a:spcBef>
                <a:spcPct val="0"/>
              </a:spcBef>
              <a:buClr>
                <a:srgbClr val="000000"/>
              </a:buClr>
              <a:buFontTx/>
              <a:buChar char="•"/>
            </a:pPr>
            <a:r>
              <a:rPr lang="en-US" altLang="en-US" sz="2430" dirty="0">
                <a:latin typeface="Trebuchet MS" panose="020B0603020202020204" pitchFamily="34" charset="0"/>
              </a:rPr>
              <a:t>Guided Practice</a:t>
            </a:r>
            <a:endParaRPr lang="en-US" altLang="en-US" dirty="0"/>
          </a:p>
          <a:p>
            <a:pPr marL="411480" lvl="1" indent="-308610">
              <a:lnSpc>
                <a:spcPct val="95000"/>
              </a:lnSpc>
              <a:spcBef>
                <a:spcPct val="0"/>
              </a:spcBef>
              <a:buClr>
                <a:srgbClr val="000000"/>
              </a:buClr>
              <a:buFontTx/>
              <a:buChar char="•"/>
            </a:pPr>
            <a:r>
              <a:rPr lang="en-US" altLang="en-US" sz="2430" dirty="0">
                <a:latin typeface="Trebuchet MS" panose="020B0603020202020204" pitchFamily="34" charset="0"/>
              </a:rPr>
              <a:t>Reflection &amp; Contrast</a:t>
            </a:r>
            <a:endParaRPr lang="en-US" altLang="en-US" dirty="0"/>
          </a:p>
          <a:p>
            <a:pPr marL="0" indent="0">
              <a:lnSpc>
                <a:spcPct val="95000"/>
              </a:lnSpc>
              <a:spcBef>
                <a:spcPct val="0"/>
              </a:spcBef>
              <a:buNone/>
            </a:pPr>
            <a:endParaRPr lang="en-US" altLang="en-US" sz="2430" dirty="0">
              <a:latin typeface="Trebuchet MS" panose="020B0603020202020204" pitchFamily="34" charset="0"/>
            </a:endParaRPr>
          </a:p>
          <a:p>
            <a:pPr marL="771525" lvl="2" indent="-257175">
              <a:lnSpc>
                <a:spcPct val="95000"/>
              </a:lnSpc>
              <a:spcBef>
                <a:spcPct val="0"/>
              </a:spcBef>
              <a:buClr>
                <a:srgbClr val="000000"/>
              </a:buClr>
              <a:buSzPct val="80000"/>
              <a:buFont typeface="Courier New" panose="02070309020205020404" pitchFamily="49" charset="0"/>
              <a:buChar char="o"/>
            </a:pPr>
            <a:r>
              <a:rPr lang="en-US" altLang="en-US" sz="2430" dirty="0">
                <a:latin typeface="Trebuchet MS" panose="020B0603020202020204" pitchFamily="34" charset="0"/>
              </a:rPr>
              <a:t>Reflecting back on a problem and how it occurred may help students better understand how they solved it, making the knowledge their own.</a:t>
            </a:r>
            <a:endParaRPr lang="en-US" altLang="en-US" dirty="0"/>
          </a:p>
          <a:p>
            <a:pPr marL="0" indent="0">
              <a:lnSpc>
                <a:spcPct val="95000"/>
              </a:lnSpc>
              <a:spcBef>
                <a:spcPct val="0"/>
              </a:spcBef>
              <a:buNone/>
            </a:pPr>
            <a:endParaRPr lang="en-US" altLang="en-US" sz="2430" dirty="0">
              <a:latin typeface="Trebuchet MS" panose="020B0603020202020204" pitchFamily="34" charset="0"/>
            </a:endParaRPr>
          </a:p>
          <a:p>
            <a:pPr marL="771525" lvl="2" indent="-257175">
              <a:lnSpc>
                <a:spcPct val="95000"/>
              </a:lnSpc>
              <a:spcBef>
                <a:spcPct val="0"/>
              </a:spcBef>
              <a:buClr>
                <a:srgbClr val="000000"/>
              </a:buClr>
              <a:buSzPct val="80000"/>
              <a:buFont typeface="Courier New" panose="02070309020205020404" pitchFamily="49" charset="0"/>
              <a:buChar char="o"/>
            </a:pPr>
            <a:r>
              <a:rPr lang="en-US" altLang="en-US" sz="2430" dirty="0">
                <a:latin typeface="Trebuchet MS" panose="020B0603020202020204" pitchFamily="34" charset="0"/>
              </a:rPr>
              <a:t>Contrasts—a surprising event may provide an avenue for discovery. (learning from your mistakes)</a:t>
            </a:r>
          </a:p>
        </p:txBody>
      </p:sp>
    </p:spTree>
    <p:extLst>
      <p:ext uri="{BB962C8B-B14F-4D97-AF65-F5344CB8AC3E}">
        <p14:creationId xmlns:p14="http://schemas.microsoft.com/office/powerpoint/2010/main" val="770741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a:t>Spiral Curriculum</a:t>
            </a:r>
          </a:p>
        </p:txBody>
      </p:sp>
      <p:sp>
        <p:nvSpPr>
          <p:cNvPr id="7171" name="Rectangle 3"/>
          <p:cNvSpPr>
            <a:spLocks noGrp="1" noChangeArrowheads="1"/>
          </p:cNvSpPr>
          <p:nvPr>
            <p:ph type="body" sz="half" idx="1"/>
          </p:nvPr>
        </p:nvSpPr>
        <p:spPr>
          <a:xfrm>
            <a:off x="1981201" y="1600201"/>
            <a:ext cx="7643813" cy="4525963"/>
          </a:xfrm>
        </p:spPr>
        <p:txBody>
          <a:bodyPr>
            <a:normAutofit lnSpcReduction="10000"/>
          </a:bodyPr>
          <a:lstStyle/>
          <a:p>
            <a:pPr>
              <a:lnSpc>
                <a:spcPct val="90000"/>
              </a:lnSpc>
            </a:pPr>
            <a:r>
              <a:rPr lang="en-GB" altLang="en-US" sz="2400" dirty="0"/>
              <a:t>Bruner stated that ‘any subject can be taught to any child at any age in some form that is honest</a:t>
            </a:r>
            <a:r>
              <a:rPr lang="en-GB" altLang="en-US" sz="2400" dirty="0" smtClean="0"/>
              <a:t>’</a:t>
            </a:r>
          </a:p>
          <a:p>
            <a:pPr>
              <a:lnSpc>
                <a:spcPct val="90000"/>
              </a:lnSpc>
            </a:pPr>
            <a:endParaRPr lang="en-GB" altLang="en-US" sz="2400" dirty="0"/>
          </a:p>
          <a:p>
            <a:pPr>
              <a:lnSpc>
                <a:spcPct val="90000"/>
              </a:lnSpc>
            </a:pPr>
            <a:r>
              <a:rPr lang="en-GB" altLang="en-US" sz="2400" dirty="0"/>
              <a:t>At a simple level, the ‘science’ of baking scones would allow children to discover the texture of </a:t>
            </a:r>
            <a:r>
              <a:rPr lang="en-GB" altLang="en-US" sz="2400" b="1" dirty="0"/>
              <a:t>dry</a:t>
            </a:r>
            <a:r>
              <a:rPr lang="en-GB" altLang="en-US" sz="2400" dirty="0"/>
              <a:t> ingredients e.g. flour &amp; sugar, </a:t>
            </a:r>
            <a:r>
              <a:rPr lang="en-GB" altLang="en-US" sz="2400" b="1" dirty="0"/>
              <a:t>oily</a:t>
            </a:r>
            <a:r>
              <a:rPr lang="en-GB" altLang="en-US" sz="2400" dirty="0"/>
              <a:t> nature of margarine and the </a:t>
            </a:r>
            <a:r>
              <a:rPr lang="en-GB" altLang="en-US" sz="2400" b="1" dirty="0"/>
              <a:t>wet</a:t>
            </a:r>
            <a:r>
              <a:rPr lang="en-GB" altLang="en-US" sz="2400" dirty="0"/>
              <a:t> ingredient of milk. Combining ingredients to form a </a:t>
            </a:r>
            <a:r>
              <a:rPr lang="en-GB" altLang="en-US" sz="2400" b="1" dirty="0"/>
              <a:t>mixture</a:t>
            </a:r>
            <a:r>
              <a:rPr lang="en-GB" altLang="en-US" sz="2400" dirty="0"/>
              <a:t> would change the texture and finally the addition of </a:t>
            </a:r>
            <a:r>
              <a:rPr lang="en-GB" altLang="en-US" sz="2400" b="1" dirty="0"/>
              <a:t>heat</a:t>
            </a:r>
            <a:r>
              <a:rPr lang="en-GB" altLang="en-US" sz="2400" dirty="0"/>
              <a:t> from the oven would alter the consistency permanently</a:t>
            </a:r>
            <a:r>
              <a:rPr lang="en-GB" altLang="en-US" sz="2400" dirty="0" smtClean="0"/>
              <a:t>.</a:t>
            </a:r>
          </a:p>
          <a:p>
            <a:pPr>
              <a:lnSpc>
                <a:spcPct val="90000"/>
              </a:lnSpc>
            </a:pPr>
            <a:endParaRPr lang="en-GB" altLang="en-US" sz="2400" dirty="0"/>
          </a:p>
          <a:p>
            <a:pPr>
              <a:lnSpc>
                <a:spcPct val="90000"/>
              </a:lnSpc>
            </a:pPr>
            <a:r>
              <a:rPr lang="en-GB" altLang="en-US" sz="2400" dirty="0" smtClean="0"/>
              <a:t>Links with Foundation Phase </a:t>
            </a:r>
            <a:endParaRPr lang="en-GB" altLang="en-US" sz="2400" dirty="0"/>
          </a:p>
        </p:txBody>
      </p:sp>
      <p:pic>
        <p:nvPicPr>
          <p:cNvPr id="7172" name="Picture 4" descr="A picture of a coiled spring."/>
          <p:cNvPicPr>
            <a:picLocks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8688389" y="188913"/>
            <a:ext cx="814387" cy="1225550"/>
          </a:xfrm>
          <a:noFill/>
          <a:ln/>
          <a:effectLst>
            <a:outerShdw dist="107763" dir="18900000" algn="ctr" rotWithShape="0">
              <a:srgbClr val="808080">
                <a:alpha val="5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9289839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41</TotalTime>
  <Words>519</Words>
  <Application>Microsoft Office PowerPoint</Application>
  <PresentationFormat>Widescreen</PresentationFormat>
  <Paragraphs>107</Paragraphs>
  <Slides>14</Slides>
  <Notes>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14</vt:i4>
      </vt:variant>
    </vt:vector>
  </HeadingPairs>
  <TitlesOfParts>
    <vt:vector size="25" baseType="lpstr">
      <vt:lpstr>Arial</vt:lpstr>
      <vt:lpstr>Calibri</vt:lpstr>
      <vt:lpstr>Courier New</vt:lpstr>
      <vt:lpstr>等线</vt:lpstr>
      <vt:lpstr>方正姚体</vt:lpstr>
      <vt:lpstr>Rockwell</vt:lpstr>
      <vt:lpstr>Rockwell Condensed</vt:lpstr>
      <vt:lpstr>Times New Roman</vt:lpstr>
      <vt:lpstr>Trebuchet MS</vt:lpstr>
      <vt:lpstr>Wingdings</vt:lpstr>
      <vt:lpstr>Wood Type</vt:lpstr>
      <vt:lpstr>21st century learning</vt:lpstr>
      <vt:lpstr>Feedback on directed learning task</vt:lpstr>
      <vt:lpstr>Vygotsky </vt:lpstr>
      <vt:lpstr>Vygotsky </vt:lpstr>
      <vt:lpstr>Vygotsky’s Theory of  Cognitive Development</vt:lpstr>
      <vt:lpstr>He offered an alternative to Piaget’s constructivism</vt:lpstr>
      <vt:lpstr>Experiencing twice </vt:lpstr>
      <vt:lpstr>Vygotsky and child development</vt:lpstr>
      <vt:lpstr>Zone of proximal development (ZPD) </vt:lpstr>
      <vt:lpstr>Scaffolding</vt:lpstr>
      <vt:lpstr>Bruner </vt:lpstr>
      <vt:lpstr>Modes of representation </vt:lpstr>
      <vt:lpstr>Discovery Learning</vt:lpstr>
      <vt:lpstr>Spiral Curriculum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21st century learning</dc:title>
  <dc:creator>Laura Hutchings</dc:creator>
  <cp:lastModifiedBy>Laura Hutchings</cp:lastModifiedBy>
  <cp:revision>5</cp:revision>
  <dcterms:created xsi:type="dcterms:W3CDTF">2019-01-10T11:25:13Z</dcterms:created>
  <dcterms:modified xsi:type="dcterms:W3CDTF">2019-01-10T12:07:09Z</dcterms:modified>
</cp:coreProperties>
</file>