
<file path=[Content_Types].xml><?xml version="1.0" encoding="utf-8"?>
<Types xmlns="http://schemas.openxmlformats.org/package/2006/content-types">
  <Default Extension="fntdata" ContentType="application/x-fontdata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removePersonalInfoOnSave="1" embedTrueTypeFonts="1" saveSubsetFonts="1" autoCompressPictures="0">
  <p:sldMasterIdLst>
    <p:sldMasterId id="2147483648" r:id="rId1"/>
  </p:sldMasterIdLst>
  <p:notesMasterIdLst>
    <p:notesMasterId r:id="rId14"/>
  </p:notesMasterIdLst>
  <p:sldIdLst>
    <p:sldId id="256" r:id="rId2"/>
    <p:sldId id="267" r:id="rId3"/>
    <p:sldId id="257" r:id="rId4"/>
    <p:sldId id="258" r:id="rId5"/>
    <p:sldId id="259" r:id="rId6"/>
    <p:sldId id="260" r:id="rId7"/>
    <p:sldId id="261" r:id="rId8"/>
    <p:sldId id="262" r:id="rId9"/>
    <p:sldId id="263" r:id="rId10"/>
    <p:sldId id="264" r:id="rId11"/>
    <p:sldId id="265" r:id="rId12"/>
    <p:sldId id="266" r:id="rId13"/>
  </p:sldIdLst>
  <p:sldSz cx="14630400" cy="8229600"/>
  <p:notesSz cx="8229600" cy="14630400"/>
  <p:embeddedFontLst>
    <p:embeddedFont>
      <p:font typeface="Alice" panose="020B0604020202020204" charset="0"/>
      <p:regular r:id="rId15"/>
    </p:embeddedFont>
    <p:embeddedFont>
      <p:font typeface="Lora" pitchFamily="2" charset="0"/>
      <p:regular r:id="rId16"/>
      <p:bold r:id="rId17"/>
      <p:italic r:id="rId18"/>
      <p:boldItalic r:id="rId19"/>
    </p:embeddedFont>
  </p:embeddedFont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099" autoAdjust="0"/>
    <p:restoredTop sz="71011" autoAdjust="0"/>
  </p:normalViewPr>
  <p:slideViewPr>
    <p:cSldViewPr snapToGrid="0" snapToObjects="1">
      <p:cViewPr varScale="1">
        <p:scale>
          <a:sx n="63" d="100"/>
          <a:sy n="63" d="100"/>
        </p:scale>
        <p:origin x="975" y="84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font" Target="fonts/font4.fntdata"/><Relationship Id="rId3" Type="http://schemas.openxmlformats.org/officeDocument/2006/relationships/slide" Target="slides/slide2.xml"/><Relationship Id="rId21" Type="http://schemas.openxmlformats.org/officeDocument/2006/relationships/viewProps" Target="viewProp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font" Target="fonts/font3.fntdata"/><Relationship Id="rId2" Type="http://schemas.openxmlformats.org/officeDocument/2006/relationships/slide" Target="slides/slide1.xml"/><Relationship Id="rId16" Type="http://schemas.openxmlformats.org/officeDocument/2006/relationships/font" Target="fonts/font2.fntdata"/><Relationship Id="rId20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font" Target="fonts/font1.fntdata"/><Relationship Id="rId23" Type="http://schemas.openxmlformats.org/officeDocument/2006/relationships/tableStyles" Target="tableStyles.xml"/><Relationship Id="rId10" Type="http://schemas.openxmlformats.org/officeDocument/2006/relationships/slide" Target="slides/slide9.xml"/><Relationship Id="rId19" Type="http://schemas.openxmlformats.org/officeDocument/2006/relationships/font" Target="fonts/font5.fntdata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notesMaster" Target="notesMasters/notesMaster1.xml"/><Relationship Id="rId22" Type="http://schemas.openxmlformats.org/officeDocument/2006/relationships/theme" Target="theme/theme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3986294435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3" Type="http://schemas.openxmlformats.org/officeDocument/2006/relationships/hyperlink" Target="http://www.accor.com/" TargetMode="External"/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Relationship Id="rId5" Type="http://schemas.openxmlformats.org/officeDocument/2006/relationships/hyperlink" Target="http://www.hilton.com/" TargetMode="External"/><Relationship Id="rId4" Type="http://schemas.openxmlformats.org/officeDocument/2006/relationships/hyperlink" Target="http://www.citizenm.com/" TargetMode="Externa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340407570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sz="1200" b="1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References Slide</a:t>
            </a:r>
          </a:p>
          <a:p>
            <a:r>
              <a:rPr lang="en-GB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Accor. (2023). Smart Room Technology. Retrieved from </a:t>
            </a:r>
            <a:r>
              <a:rPr lang="en-GB" sz="1200" u="sng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  <a:hlinkClick r:id="rId3"/>
              </a:rPr>
              <a:t>www.accor.com</a:t>
            </a:r>
            <a:r>
              <a:rPr lang="en-GB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. </a:t>
            </a:r>
            <a:endParaRPr lang="en-US" sz="1200" kern="1200" dirty="0">
              <a:solidFill>
                <a:schemeClr val="tx1"/>
              </a:solidFill>
              <a:effectLst/>
              <a:latin typeface="+mn-lt"/>
              <a:ea typeface="+mn-ea"/>
              <a:cs typeface="+mn-cs"/>
            </a:endParaRPr>
          </a:p>
          <a:p>
            <a:r>
              <a:rPr lang="en-GB" sz="1200" kern="1200" dirty="0" err="1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Batabyal</a:t>
            </a:r>
            <a:r>
              <a:rPr lang="en-GB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, D. and Das, D.K. (</a:t>
            </a:r>
            <a:r>
              <a:rPr lang="en-GB" sz="1200" kern="1200" dirty="0" err="1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eds</a:t>
            </a:r>
            <a:r>
              <a:rPr lang="en-GB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) (2019). </a:t>
            </a:r>
            <a:r>
              <a:rPr lang="en-GB" sz="1200" i="1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Global trends, practices, and challenges in contemporary tourism and hospitality management</a:t>
            </a:r>
            <a:r>
              <a:rPr lang="en-GB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. Hershey, Pennsylvania: Business Science Reference, an imprint of IGI Global.</a:t>
            </a:r>
            <a:endParaRPr lang="en-US" sz="1200" kern="1200" dirty="0">
              <a:solidFill>
                <a:schemeClr val="tx1"/>
              </a:solidFill>
              <a:effectLst/>
              <a:latin typeface="+mn-lt"/>
              <a:ea typeface="+mn-ea"/>
              <a:cs typeface="+mn-cs"/>
            </a:endParaRPr>
          </a:p>
          <a:p>
            <a:r>
              <a:rPr lang="en-GB" sz="1200" kern="1200" dirty="0" err="1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Brotherton</a:t>
            </a:r>
            <a:r>
              <a:rPr lang="en-GB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, B. (2015). </a:t>
            </a:r>
            <a:r>
              <a:rPr lang="en-GB" sz="1200" i="1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Researching hospitality and tourism</a:t>
            </a:r>
            <a:r>
              <a:rPr lang="en-GB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 (2nd </a:t>
            </a:r>
            <a:r>
              <a:rPr lang="en-GB" sz="1200" kern="1200" dirty="0" err="1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edn</a:t>
            </a:r>
            <a:r>
              <a:rPr lang="en-GB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). London: SAGE. </a:t>
            </a:r>
            <a:endParaRPr lang="en-US" sz="1200" kern="1200" dirty="0">
              <a:solidFill>
                <a:schemeClr val="tx1"/>
              </a:solidFill>
              <a:effectLst/>
              <a:latin typeface="+mn-lt"/>
              <a:ea typeface="+mn-ea"/>
              <a:cs typeface="+mn-cs"/>
            </a:endParaRPr>
          </a:p>
          <a:p>
            <a:r>
              <a:rPr lang="en-GB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Choi, Y., et al. (2021). Human-AI collaboration in hospitality. </a:t>
            </a:r>
            <a:r>
              <a:rPr lang="en-GB" sz="1200" i="1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Tourism Management</a:t>
            </a:r>
            <a:r>
              <a:rPr lang="en-GB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, 85, 104305. </a:t>
            </a:r>
            <a:endParaRPr lang="en-US" sz="1200" kern="1200" dirty="0">
              <a:solidFill>
                <a:schemeClr val="tx1"/>
              </a:solidFill>
              <a:effectLst/>
              <a:latin typeface="+mn-lt"/>
              <a:ea typeface="+mn-ea"/>
              <a:cs typeface="+mn-cs"/>
            </a:endParaRPr>
          </a:p>
          <a:p>
            <a:r>
              <a:rPr lang="en-GB" sz="1200" kern="1200" dirty="0" err="1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CitizenM</a:t>
            </a:r>
            <a:r>
              <a:rPr lang="en-GB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. (2024). Mobile Check-In Solutions. Retrieved from </a:t>
            </a:r>
            <a:r>
              <a:rPr lang="en-GB" sz="1200" u="sng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  <a:hlinkClick r:id="rId4"/>
              </a:rPr>
              <a:t>www.citizenm.com</a:t>
            </a:r>
            <a:r>
              <a:rPr lang="en-GB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. </a:t>
            </a:r>
            <a:endParaRPr lang="en-US" sz="1200" kern="1200" dirty="0">
              <a:solidFill>
                <a:schemeClr val="tx1"/>
              </a:solidFill>
              <a:effectLst/>
              <a:latin typeface="+mn-lt"/>
              <a:ea typeface="+mn-ea"/>
              <a:cs typeface="+mn-cs"/>
            </a:endParaRPr>
          </a:p>
          <a:p>
            <a:r>
              <a:rPr lang="en-GB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Cooper, C. and Hall, M. (2019). </a:t>
            </a:r>
            <a:r>
              <a:rPr lang="en-GB" sz="1200" i="1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Contemporary tourism: An international approach</a:t>
            </a:r>
            <a:r>
              <a:rPr lang="en-GB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 (4th </a:t>
            </a:r>
            <a:r>
              <a:rPr lang="en-GB" sz="1200" kern="1200" dirty="0" err="1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edn</a:t>
            </a:r>
            <a:r>
              <a:rPr lang="en-GB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). Oxford: </a:t>
            </a:r>
            <a:r>
              <a:rPr lang="en-GB" sz="1200" kern="1200" dirty="0" err="1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Goodfellow</a:t>
            </a:r>
            <a:r>
              <a:rPr lang="en-GB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 Publishers.</a:t>
            </a:r>
            <a:endParaRPr lang="en-US" sz="1200" kern="1200" dirty="0">
              <a:solidFill>
                <a:schemeClr val="tx1"/>
              </a:solidFill>
              <a:effectLst/>
              <a:latin typeface="+mn-lt"/>
              <a:ea typeface="+mn-ea"/>
              <a:cs typeface="+mn-cs"/>
            </a:endParaRPr>
          </a:p>
          <a:p>
            <a:r>
              <a:rPr lang="en-GB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Costa, V. and Costa, C. (</a:t>
            </a:r>
            <a:r>
              <a:rPr lang="en-GB" sz="1200" kern="1200" dirty="0" err="1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eds</a:t>
            </a:r>
            <a:r>
              <a:rPr lang="en-GB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) (2022). </a:t>
            </a:r>
            <a:r>
              <a:rPr lang="en-GB" sz="1200" i="1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Sustainability and competitiveness in the hospitality industry</a:t>
            </a:r>
            <a:r>
              <a:rPr lang="en-GB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. Hershey, Pennsylvania: Business Science Reference.</a:t>
            </a:r>
            <a:endParaRPr lang="en-US" sz="1200" kern="1200" dirty="0">
              <a:solidFill>
                <a:schemeClr val="tx1"/>
              </a:solidFill>
              <a:effectLst/>
              <a:latin typeface="+mn-lt"/>
              <a:ea typeface="+mn-ea"/>
              <a:cs typeface="+mn-cs"/>
            </a:endParaRPr>
          </a:p>
          <a:p>
            <a:r>
              <a:rPr lang="en-GB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Faulkner, B., </a:t>
            </a:r>
            <a:r>
              <a:rPr lang="en-GB" sz="1200" kern="1200" dirty="0" err="1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Moscardo</a:t>
            </a:r>
            <a:r>
              <a:rPr lang="en-GB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, G. and Laws, E. (2001). </a:t>
            </a:r>
            <a:r>
              <a:rPr lang="en-GB" sz="1200" i="1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Tourism in the 21st century: Reflections on experience</a:t>
            </a:r>
            <a:r>
              <a:rPr lang="en-GB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. London: Continuum.</a:t>
            </a:r>
            <a:endParaRPr lang="en-US" sz="1200" kern="1200" dirty="0">
              <a:solidFill>
                <a:schemeClr val="tx1"/>
              </a:solidFill>
              <a:effectLst/>
              <a:latin typeface="+mn-lt"/>
              <a:ea typeface="+mn-ea"/>
              <a:cs typeface="+mn-cs"/>
            </a:endParaRPr>
          </a:p>
          <a:p>
            <a:r>
              <a:rPr lang="en-GB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Ford, R.C. and </a:t>
            </a:r>
            <a:r>
              <a:rPr lang="en-GB" sz="1200" kern="1200" dirty="0" err="1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Sturman</a:t>
            </a:r>
            <a:r>
              <a:rPr lang="en-GB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, M.C. (2020). </a:t>
            </a:r>
            <a:r>
              <a:rPr lang="en-GB" sz="1200" i="1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Managing hospitality organisations</a:t>
            </a:r>
            <a:r>
              <a:rPr lang="en-GB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 (2nd </a:t>
            </a:r>
            <a:r>
              <a:rPr lang="en-GB" sz="1200" kern="1200" dirty="0" err="1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edn</a:t>
            </a:r>
            <a:r>
              <a:rPr lang="en-GB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). London: SAGE.</a:t>
            </a:r>
            <a:endParaRPr lang="en-US" sz="1200" kern="1200" dirty="0">
              <a:solidFill>
                <a:schemeClr val="tx1"/>
              </a:solidFill>
              <a:effectLst/>
              <a:latin typeface="+mn-lt"/>
              <a:ea typeface="+mn-ea"/>
              <a:cs typeface="+mn-cs"/>
            </a:endParaRPr>
          </a:p>
          <a:p>
            <a:r>
              <a:rPr lang="en-GB" sz="1200" kern="1200" dirty="0" err="1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Gursoy</a:t>
            </a:r>
            <a:r>
              <a:rPr lang="en-GB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, D., et al. (2019). Consumer acceptance of AI in hospitality. </a:t>
            </a:r>
            <a:r>
              <a:rPr lang="en-GB" sz="1200" i="1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International Journal of Contemporary Hospitality Management</a:t>
            </a:r>
            <a:r>
              <a:rPr lang="en-GB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, 31(7), 2828–2848. </a:t>
            </a:r>
            <a:endParaRPr lang="en-US" sz="1200" kern="1200" dirty="0">
              <a:solidFill>
                <a:schemeClr val="tx1"/>
              </a:solidFill>
              <a:effectLst/>
              <a:latin typeface="+mn-lt"/>
              <a:ea typeface="+mn-ea"/>
              <a:cs typeface="+mn-cs"/>
            </a:endParaRPr>
          </a:p>
          <a:p>
            <a:r>
              <a:rPr lang="en-GB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Hilton. (2023). Connie </a:t>
            </a:r>
            <a:r>
              <a:rPr lang="en-GB" sz="1200" kern="1200" dirty="0" err="1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Chatbot</a:t>
            </a:r>
            <a:r>
              <a:rPr lang="en-GB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 Overview. Retrieved from </a:t>
            </a:r>
            <a:r>
              <a:rPr lang="en-GB" sz="1200" u="sng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  <a:hlinkClick r:id="rId5"/>
              </a:rPr>
              <a:t>www.hilton.com</a:t>
            </a:r>
            <a:r>
              <a:rPr lang="en-GB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. </a:t>
            </a:r>
            <a:endParaRPr lang="en-US" sz="1200" kern="1200" dirty="0">
              <a:solidFill>
                <a:schemeClr val="tx1"/>
              </a:solidFill>
              <a:effectLst/>
              <a:latin typeface="+mn-lt"/>
              <a:ea typeface="+mn-ea"/>
              <a:cs typeface="+mn-cs"/>
            </a:endParaRPr>
          </a:p>
          <a:p>
            <a:r>
              <a:rPr lang="en-US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Ivanov, S. et al. (2019). </a:t>
            </a:r>
            <a:r>
              <a:rPr lang="en-US" sz="1200" i="1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Adoption of Service Robots</a:t>
            </a:r>
            <a:r>
              <a:rPr lang="en-US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. International Hospitality Review, 33(4), pp.1-18.</a:t>
            </a:r>
          </a:p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94714464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hyperlink" Target="https://gamma.app/?utm_source=made-with-gamma" TargetMode="External"/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hyperlink" Target="https://gamma.app/?utm_source=made-with-gamma" TargetMode="External"/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hyperlink" Target="https://gamma.app/?utm_source=made-with-gamma" TargetMode="External"/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hyperlink" Target="https://gamma.app/?utm_source=made-with-gamma" TargetMode="External"/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hyperlink" Target="https://gamma.app/?utm_source=made-with-gamma" TargetMode="External"/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hyperlink" Target="https://gamma.app/?utm_source=made-with-gamma" TargetMode="External"/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hyperlink" Target="https://gamma.app/?utm_source=made-with-gamma" TargetMode="External"/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hyperlink" Target="https://gamma.app/?utm_source=made-with-gamma" TargetMode="External"/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hyperlink" Target="https://gamma.app/?utm_source=made-with-gamma" TargetMode="External"/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hyperlink" Target="https://gamma.app/?utm_source=made-with-gamma" TargetMode="External"/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Slide 1 mast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hape 0"/>
          <p:cNvSpPr/>
          <p:nvPr/>
        </p:nvSpPr>
        <p:spPr>
          <a:xfrm>
            <a:off x="0" y="0"/>
            <a:ext cx="14630400" cy="8229600"/>
          </a:xfrm>
          <a:prstGeom prst="rect">
            <a:avLst/>
          </a:prstGeom>
          <a:solidFill>
            <a:srgbClr val="F1F2DE"/>
          </a:solidFill>
          <a:ln/>
        </p:spPr>
      </p:sp>
      <p:sp>
        <p:nvSpPr>
          <p:cNvPr id="3" name="Shape 1"/>
          <p:cNvSpPr/>
          <p:nvPr/>
        </p:nvSpPr>
        <p:spPr>
          <a:xfrm>
            <a:off x="0" y="0"/>
            <a:ext cx="14630400" cy="8229600"/>
          </a:xfrm>
          <a:prstGeom prst="rect">
            <a:avLst/>
          </a:prstGeom>
          <a:solidFill>
            <a:srgbClr val="FCFBF8"/>
          </a:solidFill>
          <a:ln/>
        </p:spPr>
      </p:sp>
      <p:pic>
        <p:nvPicPr>
          <p:cNvPr id="4" name="Image 0" descr="preencoded.png">
            <a:hlinkClick r:id="rId2"/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2839215" y="7749540"/>
            <a:ext cx="1722605" cy="411480"/>
          </a:xfrm>
          <a:prstGeom prst="rect">
            <a:avLst/>
          </a:prstGeom>
        </p:spPr>
      </p:pic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Slide 2 mast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hape 0"/>
          <p:cNvSpPr/>
          <p:nvPr/>
        </p:nvSpPr>
        <p:spPr>
          <a:xfrm>
            <a:off x="0" y="0"/>
            <a:ext cx="14630400" cy="8229600"/>
          </a:xfrm>
          <a:prstGeom prst="rect">
            <a:avLst/>
          </a:prstGeom>
          <a:solidFill>
            <a:srgbClr val="F1F2DE"/>
          </a:solidFill>
          <a:ln/>
        </p:spPr>
      </p:sp>
      <p:sp>
        <p:nvSpPr>
          <p:cNvPr id="3" name="Shape 1"/>
          <p:cNvSpPr/>
          <p:nvPr/>
        </p:nvSpPr>
        <p:spPr>
          <a:xfrm>
            <a:off x="0" y="0"/>
            <a:ext cx="14630400" cy="8229600"/>
          </a:xfrm>
          <a:prstGeom prst="rect">
            <a:avLst/>
          </a:prstGeom>
          <a:solidFill>
            <a:srgbClr val="FCFBF8"/>
          </a:solidFill>
          <a:ln/>
        </p:spPr>
      </p:sp>
      <p:pic>
        <p:nvPicPr>
          <p:cNvPr id="4" name="Image 0" descr="preencoded.png">
            <a:hlinkClick r:id="rId2"/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2839215" y="7749540"/>
            <a:ext cx="1722605" cy="411480"/>
          </a:xfrm>
          <a:prstGeom prst="rect">
            <a:avLst/>
          </a:prstGeom>
        </p:spPr>
      </p:pic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Slide 3 mast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hape 0"/>
          <p:cNvSpPr/>
          <p:nvPr/>
        </p:nvSpPr>
        <p:spPr>
          <a:xfrm>
            <a:off x="0" y="0"/>
            <a:ext cx="14630400" cy="8229600"/>
          </a:xfrm>
          <a:prstGeom prst="rect">
            <a:avLst/>
          </a:prstGeom>
          <a:solidFill>
            <a:srgbClr val="F1F2DE"/>
          </a:solidFill>
          <a:ln/>
        </p:spPr>
      </p:sp>
      <p:sp>
        <p:nvSpPr>
          <p:cNvPr id="3" name="Shape 1"/>
          <p:cNvSpPr/>
          <p:nvPr/>
        </p:nvSpPr>
        <p:spPr>
          <a:xfrm>
            <a:off x="0" y="0"/>
            <a:ext cx="14630400" cy="8229600"/>
          </a:xfrm>
          <a:prstGeom prst="rect">
            <a:avLst/>
          </a:prstGeom>
          <a:solidFill>
            <a:srgbClr val="FCFBF8"/>
          </a:solidFill>
          <a:ln/>
        </p:spPr>
      </p:sp>
      <p:pic>
        <p:nvPicPr>
          <p:cNvPr id="4" name="Image 0" descr="preencoded.png">
            <a:hlinkClick r:id="rId2"/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2839215" y="7749540"/>
            <a:ext cx="1722605" cy="411480"/>
          </a:xfrm>
          <a:prstGeom prst="rect">
            <a:avLst/>
          </a:prstGeom>
        </p:spPr>
      </p:pic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Slide 4 mast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hape 0"/>
          <p:cNvSpPr/>
          <p:nvPr/>
        </p:nvSpPr>
        <p:spPr>
          <a:xfrm>
            <a:off x="0" y="0"/>
            <a:ext cx="14630400" cy="8229600"/>
          </a:xfrm>
          <a:prstGeom prst="rect">
            <a:avLst/>
          </a:prstGeom>
          <a:solidFill>
            <a:srgbClr val="F1F2DE"/>
          </a:solidFill>
          <a:ln/>
        </p:spPr>
      </p:sp>
      <p:sp>
        <p:nvSpPr>
          <p:cNvPr id="3" name="Shape 1"/>
          <p:cNvSpPr/>
          <p:nvPr/>
        </p:nvSpPr>
        <p:spPr>
          <a:xfrm>
            <a:off x="0" y="0"/>
            <a:ext cx="14630400" cy="8229600"/>
          </a:xfrm>
          <a:prstGeom prst="rect">
            <a:avLst/>
          </a:prstGeom>
          <a:solidFill>
            <a:srgbClr val="FCFBF8"/>
          </a:solidFill>
          <a:ln/>
        </p:spPr>
      </p:sp>
      <p:pic>
        <p:nvPicPr>
          <p:cNvPr id="4" name="Image 0" descr="preencoded.png">
            <a:hlinkClick r:id="rId2"/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2839215" y="7749540"/>
            <a:ext cx="1722605" cy="411480"/>
          </a:xfrm>
          <a:prstGeom prst="rect">
            <a:avLst/>
          </a:prstGeom>
        </p:spPr>
      </p:pic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Slide 5 mast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hape 0"/>
          <p:cNvSpPr/>
          <p:nvPr/>
        </p:nvSpPr>
        <p:spPr>
          <a:xfrm>
            <a:off x="0" y="0"/>
            <a:ext cx="14630400" cy="8229600"/>
          </a:xfrm>
          <a:prstGeom prst="rect">
            <a:avLst/>
          </a:prstGeom>
          <a:solidFill>
            <a:srgbClr val="F1F2DE"/>
          </a:solidFill>
          <a:ln/>
        </p:spPr>
      </p:sp>
      <p:sp>
        <p:nvSpPr>
          <p:cNvPr id="3" name="Shape 1"/>
          <p:cNvSpPr/>
          <p:nvPr/>
        </p:nvSpPr>
        <p:spPr>
          <a:xfrm>
            <a:off x="0" y="0"/>
            <a:ext cx="14630400" cy="8229600"/>
          </a:xfrm>
          <a:prstGeom prst="rect">
            <a:avLst/>
          </a:prstGeom>
          <a:solidFill>
            <a:srgbClr val="FCFBF8"/>
          </a:solidFill>
          <a:ln/>
        </p:spPr>
      </p:sp>
      <p:pic>
        <p:nvPicPr>
          <p:cNvPr id="4" name="Image 0" descr="preencoded.png">
            <a:hlinkClick r:id="rId2"/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2839215" y="7749540"/>
            <a:ext cx="1722605" cy="411480"/>
          </a:xfrm>
          <a:prstGeom prst="rect">
            <a:avLst/>
          </a:prstGeom>
        </p:spPr>
      </p:pic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Slide 6 mast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hape 0"/>
          <p:cNvSpPr/>
          <p:nvPr/>
        </p:nvSpPr>
        <p:spPr>
          <a:xfrm>
            <a:off x="0" y="0"/>
            <a:ext cx="14630400" cy="8229600"/>
          </a:xfrm>
          <a:prstGeom prst="rect">
            <a:avLst/>
          </a:prstGeom>
          <a:solidFill>
            <a:srgbClr val="F1F2DE"/>
          </a:solidFill>
          <a:ln/>
        </p:spPr>
      </p:sp>
      <p:sp>
        <p:nvSpPr>
          <p:cNvPr id="3" name="Shape 1"/>
          <p:cNvSpPr/>
          <p:nvPr/>
        </p:nvSpPr>
        <p:spPr>
          <a:xfrm>
            <a:off x="0" y="0"/>
            <a:ext cx="14630400" cy="8229600"/>
          </a:xfrm>
          <a:prstGeom prst="rect">
            <a:avLst/>
          </a:prstGeom>
          <a:solidFill>
            <a:srgbClr val="FCFBF8"/>
          </a:solidFill>
          <a:ln/>
        </p:spPr>
      </p:sp>
      <p:pic>
        <p:nvPicPr>
          <p:cNvPr id="4" name="Image 0" descr="preencoded.png">
            <a:hlinkClick r:id="rId2"/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2839215" y="7749540"/>
            <a:ext cx="1722605" cy="411480"/>
          </a:xfrm>
          <a:prstGeom prst="rect">
            <a:avLst/>
          </a:prstGeom>
        </p:spPr>
      </p:pic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Slide 7 mast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hape 0"/>
          <p:cNvSpPr/>
          <p:nvPr/>
        </p:nvSpPr>
        <p:spPr>
          <a:xfrm>
            <a:off x="0" y="0"/>
            <a:ext cx="14630400" cy="8229600"/>
          </a:xfrm>
          <a:prstGeom prst="rect">
            <a:avLst/>
          </a:prstGeom>
          <a:solidFill>
            <a:srgbClr val="F1F2DE"/>
          </a:solidFill>
          <a:ln/>
        </p:spPr>
      </p:sp>
      <p:sp>
        <p:nvSpPr>
          <p:cNvPr id="3" name="Shape 1"/>
          <p:cNvSpPr/>
          <p:nvPr/>
        </p:nvSpPr>
        <p:spPr>
          <a:xfrm>
            <a:off x="0" y="0"/>
            <a:ext cx="14630400" cy="8229600"/>
          </a:xfrm>
          <a:prstGeom prst="rect">
            <a:avLst/>
          </a:prstGeom>
          <a:solidFill>
            <a:srgbClr val="FCFBF8"/>
          </a:solidFill>
          <a:ln/>
        </p:spPr>
      </p:sp>
      <p:pic>
        <p:nvPicPr>
          <p:cNvPr id="4" name="Image 0" descr="preencoded.png">
            <a:hlinkClick r:id="rId2"/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2839215" y="7749540"/>
            <a:ext cx="1722605" cy="411480"/>
          </a:xfrm>
          <a:prstGeom prst="rect">
            <a:avLst/>
          </a:prstGeom>
        </p:spPr>
      </p:pic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Slide 8 mast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hape 0"/>
          <p:cNvSpPr/>
          <p:nvPr/>
        </p:nvSpPr>
        <p:spPr>
          <a:xfrm>
            <a:off x="0" y="0"/>
            <a:ext cx="14630400" cy="8229600"/>
          </a:xfrm>
          <a:prstGeom prst="rect">
            <a:avLst/>
          </a:prstGeom>
          <a:solidFill>
            <a:srgbClr val="F1F2DE"/>
          </a:solidFill>
          <a:ln/>
        </p:spPr>
      </p:sp>
      <p:sp>
        <p:nvSpPr>
          <p:cNvPr id="3" name="Shape 1"/>
          <p:cNvSpPr/>
          <p:nvPr/>
        </p:nvSpPr>
        <p:spPr>
          <a:xfrm>
            <a:off x="0" y="0"/>
            <a:ext cx="14630400" cy="8229600"/>
          </a:xfrm>
          <a:prstGeom prst="rect">
            <a:avLst/>
          </a:prstGeom>
          <a:solidFill>
            <a:srgbClr val="FCFBF8"/>
          </a:solidFill>
          <a:ln/>
        </p:spPr>
      </p:sp>
      <p:pic>
        <p:nvPicPr>
          <p:cNvPr id="4" name="Image 0" descr="preencoded.png">
            <a:hlinkClick r:id="rId2"/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2839215" y="7749540"/>
            <a:ext cx="1722605" cy="411480"/>
          </a:xfrm>
          <a:prstGeom prst="rect">
            <a:avLst/>
          </a:prstGeom>
        </p:spPr>
      </p:pic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Slide 9 mast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hape 0"/>
          <p:cNvSpPr/>
          <p:nvPr/>
        </p:nvSpPr>
        <p:spPr>
          <a:xfrm>
            <a:off x="0" y="0"/>
            <a:ext cx="14630400" cy="8229600"/>
          </a:xfrm>
          <a:prstGeom prst="rect">
            <a:avLst/>
          </a:prstGeom>
          <a:solidFill>
            <a:srgbClr val="F1F2DE"/>
          </a:solidFill>
          <a:ln/>
        </p:spPr>
      </p:sp>
      <p:sp>
        <p:nvSpPr>
          <p:cNvPr id="3" name="Shape 1"/>
          <p:cNvSpPr/>
          <p:nvPr/>
        </p:nvSpPr>
        <p:spPr>
          <a:xfrm>
            <a:off x="0" y="0"/>
            <a:ext cx="14630400" cy="8229600"/>
          </a:xfrm>
          <a:prstGeom prst="rect">
            <a:avLst/>
          </a:prstGeom>
          <a:solidFill>
            <a:srgbClr val="FCFBF8"/>
          </a:solidFill>
          <a:ln/>
        </p:spPr>
      </p:sp>
      <p:pic>
        <p:nvPicPr>
          <p:cNvPr id="4" name="Image 0" descr="preencoded.png">
            <a:hlinkClick r:id="rId2"/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2839215" y="7749540"/>
            <a:ext cx="1722605" cy="411480"/>
          </a:xfrm>
          <a:prstGeom prst="rect">
            <a:avLst/>
          </a:prstGeom>
        </p:spPr>
      </p:pic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Slide 10 mast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hape 0"/>
          <p:cNvSpPr/>
          <p:nvPr/>
        </p:nvSpPr>
        <p:spPr>
          <a:xfrm>
            <a:off x="0" y="0"/>
            <a:ext cx="14630400" cy="8229600"/>
          </a:xfrm>
          <a:prstGeom prst="rect">
            <a:avLst/>
          </a:prstGeom>
          <a:solidFill>
            <a:srgbClr val="F1F2DE"/>
          </a:solidFill>
          <a:ln/>
        </p:spPr>
      </p:sp>
      <p:sp>
        <p:nvSpPr>
          <p:cNvPr id="3" name="Shape 1"/>
          <p:cNvSpPr/>
          <p:nvPr/>
        </p:nvSpPr>
        <p:spPr>
          <a:xfrm>
            <a:off x="0" y="0"/>
            <a:ext cx="14630400" cy="8229600"/>
          </a:xfrm>
          <a:prstGeom prst="rect">
            <a:avLst/>
          </a:prstGeom>
          <a:solidFill>
            <a:srgbClr val="FCFBF8"/>
          </a:solidFill>
          <a:ln/>
        </p:spPr>
      </p:sp>
      <p:pic>
        <p:nvPicPr>
          <p:cNvPr id="4" name="Image 0" descr="preencoded.png">
            <a:hlinkClick r:id="rId2"/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2839215" y="7749540"/>
            <a:ext cx="1722605" cy="411480"/>
          </a:xfrm>
          <a:prstGeom prst="rect">
            <a:avLst/>
          </a:prstGeom>
        </p:spPr>
      </p:pic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3.png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3.png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3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4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5.xml"/><Relationship Id="rId4" Type="http://schemas.openxmlformats.org/officeDocument/2006/relationships/image" Target="../media/image3.pn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6.xml"/><Relationship Id="rId4" Type="http://schemas.openxmlformats.org/officeDocument/2006/relationships/image" Target="../media/image3.pn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8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9.xml"/><Relationship Id="rId4" Type="http://schemas.openxmlformats.org/officeDocument/2006/relationships/image" Target="../media/image3.png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10.xml"/><Relationship Id="rId6" Type="http://schemas.openxmlformats.org/officeDocument/2006/relationships/image" Target="../media/image11.png"/><Relationship Id="rId5" Type="http://schemas.openxmlformats.org/officeDocument/2006/relationships/image" Target="../media/image10.png"/><Relationship Id="rId4" Type="http://schemas.openxmlformats.org/officeDocument/2006/relationships/image" Target="../media/image9.png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png"/><Relationship Id="rId7" Type="http://schemas.openxmlformats.org/officeDocument/2006/relationships/image" Target="../media/image3.png"/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11.xml"/><Relationship Id="rId6" Type="http://schemas.openxmlformats.org/officeDocument/2006/relationships/image" Target="../media/image11.png"/><Relationship Id="rId5" Type="http://schemas.openxmlformats.org/officeDocument/2006/relationships/image" Target="../media/image10.png"/><Relationship Id="rId4" Type="http://schemas.openxmlformats.org/officeDocument/2006/relationships/image" Target="../media/image9.png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hyperlink" Target="http://www.accor.com/" TargetMode="External"/><Relationship Id="rId2" Type="http://schemas.openxmlformats.org/officeDocument/2006/relationships/notesSlide" Target="../notesSlides/notesSlide12.xml"/><Relationship Id="rId1" Type="http://schemas.openxmlformats.org/officeDocument/2006/relationships/slideLayout" Target="../slideLayouts/slideLayout11.xml"/><Relationship Id="rId6" Type="http://schemas.openxmlformats.org/officeDocument/2006/relationships/image" Target="../media/image3.png"/><Relationship Id="rId5" Type="http://schemas.openxmlformats.org/officeDocument/2006/relationships/hyperlink" Target="http://www.hilton.com/" TargetMode="External"/><Relationship Id="rId4" Type="http://schemas.openxmlformats.org/officeDocument/2006/relationships/hyperlink" Target="http://www.citizenm.com/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5486400" cy="8229600"/>
          </a:xfrm>
          <a:prstGeom prst="rect">
            <a:avLst/>
          </a:prstGeom>
        </p:spPr>
      </p:pic>
      <p:pic>
        <p:nvPicPr>
          <p:cNvPr id="10" name="Picture 9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2677775" y="7534275"/>
            <a:ext cx="1952625" cy="695325"/>
          </a:xfrm>
          <a:prstGeom prst="rect">
            <a:avLst/>
          </a:prstGeom>
        </p:spPr>
      </p:pic>
      <p:sp>
        <p:nvSpPr>
          <p:cNvPr id="11" name="Rectangle 10"/>
          <p:cNvSpPr/>
          <p:nvPr/>
        </p:nvSpPr>
        <p:spPr>
          <a:xfrm>
            <a:off x="6481011" y="852368"/>
            <a:ext cx="7315200" cy="5505610"/>
          </a:xfrm>
          <a:prstGeom prst="rect">
            <a:avLst/>
          </a:prstGeom>
        </p:spPr>
        <p:txBody>
          <a:bodyPr>
            <a:spAutoFit/>
          </a:bodyPr>
          <a:lstStyle/>
          <a:p>
            <a:pPr algn="ctr">
              <a:lnSpc>
                <a:spcPct val="150000"/>
              </a:lnSpc>
              <a:spcAft>
                <a:spcPts val="600"/>
              </a:spcAft>
            </a:pPr>
            <a:r>
              <a:rPr lang="en-GB" sz="2400" b="1" dirty="0">
                <a:latin typeface="Times New Roman" panose="02020603050405020304" pitchFamily="18" charset="0"/>
                <a:ea typeface="Calibri" panose="020F0502020204030204" pitchFamily="34" charset="0"/>
              </a:rPr>
              <a:t>BA (Hons) International Hotel Management</a:t>
            </a:r>
          </a:p>
          <a:p>
            <a:pPr algn="ctr">
              <a:lnSpc>
                <a:spcPct val="150000"/>
              </a:lnSpc>
              <a:spcAft>
                <a:spcPts val="600"/>
              </a:spcAft>
            </a:pPr>
            <a:r>
              <a:rPr lang="en-GB" sz="2400" b="1" dirty="0">
                <a:effectLst/>
                <a:latin typeface="Times New Roman" panose="02020603050405020304" pitchFamily="18" charset="0"/>
                <a:ea typeface="Calibri" panose="020F0502020204030204" pitchFamily="34" charset="0"/>
              </a:rPr>
              <a:t>Contemporary Themes in the Hotel and Hospitality Sector</a:t>
            </a:r>
            <a:endParaRPr lang="en-US" dirty="0">
              <a:effectLst/>
              <a:latin typeface="Times New Roman" panose="02020603050405020304" pitchFamily="18" charset="0"/>
              <a:ea typeface="Calibri" panose="020F0502020204030204" pitchFamily="34" charset="0"/>
            </a:endParaRPr>
          </a:p>
          <a:p>
            <a:pPr algn="ctr">
              <a:lnSpc>
                <a:spcPct val="150000"/>
              </a:lnSpc>
              <a:spcAft>
                <a:spcPts val="600"/>
              </a:spcAft>
            </a:pPr>
            <a:r>
              <a:rPr lang="en-GB" sz="2400" b="1" dirty="0">
                <a:latin typeface="Times New Roman" panose="02020603050405020304" pitchFamily="18" charset="0"/>
                <a:ea typeface="Calibri" panose="020F0502020204030204" pitchFamily="34" charset="0"/>
              </a:rPr>
              <a:t>Module code: BMIH6001</a:t>
            </a:r>
          </a:p>
          <a:p>
            <a:pPr algn="ctr">
              <a:lnSpc>
                <a:spcPct val="150000"/>
              </a:lnSpc>
              <a:spcAft>
                <a:spcPts val="600"/>
              </a:spcAft>
            </a:pPr>
            <a:r>
              <a:rPr lang="en-GB" sz="2400" b="1" dirty="0">
                <a:effectLst/>
                <a:latin typeface="Times New Roman" panose="02020603050405020304" pitchFamily="18" charset="0"/>
                <a:ea typeface="Calibri" panose="020F0502020204030204" pitchFamily="34" charset="0"/>
              </a:rPr>
              <a:t>Lecture</a:t>
            </a:r>
            <a:r>
              <a:rPr lang="en-GB" sz="2400" b="1" dirty="0">
                <a:latin typeface="Times New Roman" panose="02020603050405020304" pitchFamily="18" charset="0"/>
                <a:ea typeface="Calibri" panose="020F0502020204030204" pitchFamily="34" charset="0"/>
              </a:rPr>
              <a:t>r : Antoinette Milne </a:t>
            </a:r>
            <a:endParaRPr lang="en-US" dirty="0">
              <a:effectLst/>
              <a:latin typeface="Times New Roman" panose="02020603050405020304" pitchFamily="18" charset="0"/>
              <a:ea typeface="Calibri" panose="020F0502020204030204" pitchFamily="34" charset="0"/>
            </a:endParaRPr>
          </a:p>
          <a:p>
            <a:pPr algn="ctr">
              <a:lnSpc>
                <a:spcPct val="150000"/>
              </a:lnSpc>
              <a:spcAft>
                <a:spcPts val="600"/>
              </a:spcAft>
            </a:pPr>
            <a:r>
              <a:rPr lang="en-GB" b="1" dirty="0">
                <a:effectLst/>
                <a:latin typeface="Times New Roman" panose="02020603050405020304" pitchFamily="18" charset="0"/>
                <a:ea typeface="Calibri" panose="020F0502020204030204" pitchFamily="34" charset="0"/>
              </a:rPr>
              <a:t> Assignment Title: Assignment Two</a:t>
            </a:r>
            <a:endParaRPr lang="en-US" dirty="0">
              <a:effectLst/>
              <a:latin typeface="Times New Roman" panose="02020603050405020304" pitchFamily="18" charset="0"/>
              <a:ea typeface="Calibri" panose="020F0502020204030204" pitchFamily="34" charset="0"/>
            </a:endParaRPr>
          </a:p>
          <a:p>
            <a:pPr algn="ctr">
              <a:lnSpc>
                <a:spcPct val="150000"/>
              </a:lnSpc>
              <a:spcAft>
                <a:spcPts val="600"/>
              </a:spcAft>
            </a:pPr>
            <a:r>
              <a:rPr lang="en-GB" b="1" dirty="0">
                <a:effectLst/>
                <a:latin typeface="Times New Roman" panose="02020603050405020304" pitchFamily="18" charset="0"/>
                <a:ea typeface="Calibri" panose="020F0502020204030204" pitchFamily="34" charset="0"/>
              </a:rPr>
              <a:t>Conference Presentation</a:t>
            </a:r>
          </a:p>
          <a:p>
            <a:pPr algn="ctr">
              <a:lnSpc>
                <a:spcPct val="150000"/>
              </a:lnSpc>
              <a:spcAft>
                <a:spcPts val="600"/>
              </a:spcAft>
            </a:pPr>
            <a:r>
              <a:rPr lang="en-GB" b="1" dirty="0">
                <a:latin typeface="Times New Roman" panose="02020603050405020304" pitchFamily="18" charset="0"/>
                <a:ea typeface="Calibri" panose="020F0502020204030204" pitchFamily="34" charset="0"/>
              </a:rPr>
              <a:t>Student Name : Ionut Paul Poltz </a:t>
            </a:r>
          </a:p>
          <a:p>
            <a:pPr algn="ctr">
              <a:lnSpc>
                <a:spcPct val="150000"/>
              </a:lnSpc>
              <a:spcAft>
                <a:spcPts val="600"/>
              </a:spcAft>
            </a:pPr>
            <a:r>
              <a:rPr lang="en-GB" b="1">
                <a:effectLst/>
                <a:latin typeface="Times New Roman" panose="02020603050405020304" pitchFamily="18" charset="0"/>
                <a:ea typeface="Calibri" panose="020F0502020204030204" pitchFamily="34" charset="0"/>
              </a:rPr>
              <a:t>Student ID : 2211944</a:t>
            </a:r>
            <a:endParaRPr lang="en-GB" b="1" dirty="0">
              <a:effectLst/>
              <a:latin typeface="Times New Roman" panose="02020603050405020304" pitchFamily="18" charset="0"/>
              <a:ea typeface="Calibri" panose="020F0502020204030204" pitchFamily="34" charset="0"/>
            </a:endParaRPr>
          </a:p>
          <a:p>
            <a:pPr algn="ctr">
              <a:lnSpc>
                <a:spcPct val="150000"/>
              </a:lnSpc>
              <a:spcAft>
                <a:spcPts val="600"/>
              </a:spcAft>
            </a:pPr>
            <a:endParaRPr lang="en-US" dirty="0">
              <a:effectLst/>
              <a:latin typeface="Times New Roman" panose="02020603050405020304" pitchFamily="18" charset="0"/>
              <a:ea typeface="Calibri" panose="020F0502020204030204" pitchFamily="34" charset="0"/>
            </a:endParaRPr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5486400" cy="8229600"/>
          </a:xfrm>
          <a:prstGeom prst="rect">
            <a:avLst/>
          </a:prstGeom>
        </p:spPr>
      </p:pic>
      <p:sp>
        <p:nvSpPr>
          <p:cNvPr id="3" name="Text 0"/>
          <p:cNvSpPr/>
          <p:nvPr/>
        </p:nvSpPr>
        <p:spPr>
          <a:xfrm>
            <a:off x="6280190" y="1327904"/>
            <a:ext cx="7556421" cy="141755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 algn="l">
              <a:lnSpc>
                <a:spcPts val="5550"/>
              </a:lnSpc>
              <a:buNone/>
            </a:pPr>
            <a:r>
              <a:rPr lang="en-US" sz="4450" dirty="0">
                <a:solidFill>
                  <a:srgbClr val="233E32"/>
                </a:solidFill>
                <a:latin typeface="Alice" pitchFamily="34" charset="0"/>
                <a:ea typeface="Alice" pitchFamily="34" charset="-122"/>
                <a:cs typeface="Alice" pitchFamily="34" charset="-120"/>
              </a:rPr>
              <a:t>Introduction: Context and Theme Definition </a:t>
            </a:r>
            <a:endParaRPr lang="en-US" sz="4450" dirty="0"/>
          </a:p>
        </p:txBody>
      </p:sp>
      <p:sp>
        <p:nvSpPr>
          <p:cNvPr id="4" name="Text 1"/>
          <p:cNvSpPr/>
          <p:nvPr/>
        </p:nvSpPr>
        <p:spPr>
          <a:xfrm>
            <a:off x="6280190" y="3085624"/>
            <a:ext cx="7556421" cy="362903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ts val="2850"/>
              </a:lnSpc>
              <a:buNone/>
            </a:pPr>
            <a:endParaRPr lang="en-US" sz="1750" dirty="0"/>
          </a:p>
        </p:txBody>
      </p:sp>
      <p:sp>
        <p:nvSpPr>
          <p:cNvPr id="5" name="Text 2"/>
          <p:cNvSpPr/>
          <p:nvPr/>
        </p:nvSpPr>
        <p:spPr>
          <a:xfrm>
            <a:off x="6280190" y="3703677"/>
            <a:ext cx="7556421" cy="362903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ts val="2850"/>
              </a:lnSpc>
              <a:buNone/>
            </a:pPr>
            <a:r>
              <a:rPr lang="en-US" sz="1750" dirty="0">
                <a:solidFill>
                  <a:srgbClr val="2C2821"/>
                </a:solidFill>
                <a:latin typeface="Lora" pitchFamily="34" charset="0"/>
                <a:ea typeface="Lora" pitchFamily="34" charset="-122"/>
                <a:cs typeface="Lora" pitchFamily="34" charset="-120"/>
              </a:rPr>
              <a:t>Digital transformation reshapes guest experience and operations.</a:t>
            </a:r>
            <a:endParaRPr lang="en-US" sz="1750" dirty="0"/>
          </a:p>
        </p:txBody>
      </p:sp>
      <p:sp>
        <p:nvSpPr>
          <p:cNvPr id="6" name="Text 3"/>
          <p:cNvSpPr/>
          <p:nvPr/>
        </p:nvSpPr>
        <p:spPr>
          <a:xfrm>
            <a:off x="6280190" y="4321731"/>
            <a:ext cx="7556421" cy="362903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ts val="2850"/>
              </a:lnSpc>
              <a:buNone/>
            </a:pPr>
            <a:r>
              <a:rPr lang="en-US" sz="1750" dirty="0">
                <a:solidFill>
                  <a:srgbClr val="2C2821"/>
                </a:solidFill>
                <a:latin typeface="Lora" pitchFamily="34" charset="0"/>
                <a:ea typeface="Lora" pitchFamily="34" charset="-122"/>
                <a:cs typeface="Lora" pitchFamily="34" charset="-120"/>
              </a:rPr>
              <a:t>AI chatbots, mobile apps, and smart room controls enhance hospitality.</a:t>
            </a:r>
            <a:endParaRPr lang="en-US" sz="1750" dirty="0"/>
          </a:p>
        </p:txBody>
      </p:sp>
      <p:sp>
        <p:nvSpPr>
          <p:cNvPr id="7" name="Text 4"/>
          <p:cNvSpPr/>
          <p:nvPr/>
        </p:nvSpPr>
        <p:spPr>
          <a:xfrm>
            <a:off x="6280190" y="4939784"/>
            <a:ext cx="7556421" cy="72580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 algn="l">
              <a:lnSpc>
                <a:spcPts val="2850"/>
              </a:lnSpc>
              <a:buNone/>
            </a:pPr>
            <a:r>
              <a:rPr lang="en-US" sz="1750" dirty="0">
                <a:solidFill>
                  <a:srgbClr val="2C2821"/>
                </a:solidFill>
                <a:latin typeface="Lora" pitchFamily="34" charset="0"/>
                <a:ea typeface="Lora" pitchFamily="34" charset="-122"/>
                <a:cs typeface="Lora" pitchFamily="34" charset="-120"/>
              </a:rPr>
              <a:t>Driven by COVID-19, consumer demand for convenience and </a:t>
            </a:r>
            <a:r>
              <a:rPr lang="en-US" sz="1750" dirty="0" err="1">
                <a:solidFill>
                  <a:srgbClr val="2C2821"/>
                </a:solidFill>
                <a:latin typeface="Lora" pitchFamily="34" charset="0"/>
                <a:ea typeface="Lora" pitchFamily="34" charset="-122"/>
                <a:cs typeface="Lora" pitchFamily="34" charset="-120"/>
              </a:rPr>
              <a:t>personalisation</a:t>
            </a:r>
            <a:r>
              <a:rPr lang="en-US" sz="1750" dirty="0">
                <a:solidFill>
                  <a:srgbClr val="2C2821"/>
                </a:solidFill>
                <a:latin typeface="Lora" pitchFamily="34" charset="0"/>
                <a:ea typeface="Lora" pitchFamily="34" charset="-122"/>
                <a:cs typeface="Lora" pitchFamily="34" charset="-120"/>
              </a:rPr>
              <a:t>.</a:t>
            </a:r>
            <a:endParaRPr lang="en-US" sz="1750" dirty="0"/>
          </a:p>
        </p:txBody>
      </p:sp>
      <p:sp>
        <p:nvSpPr>
          <p:cNvPr id="8" name="Text 5"/>
          <p:cNvSpPr/>
          <p:nvPr/>
        </p:nvSpPr>
        <p:spPr>
          <a:xfrm>
            <a:off x="6280190" y="5920740"/>
            <a:ext cx="7556421" cy="362903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ts val="2850"/>
              </a:lnSpc>
              <a:buNone/>
            </a:pPr>
            <a:r>
              <a:rPr lang="en-US" sz="1750" dirty="0">
                <a:solidFill>
                  <a:srgbClr val="2C2821"/>
                </a:solidFill>
                <a:latin typeface="Lora" pitchFamily="34" charset="0"/>
                <a:ea typeface="Lora" pitchFamily="34" charset="-122"/>
                <a:cs typeface="Lora" pitchFamily="34" charset="-120"/>
              </a:rPr>
              <a:t>AI boosts guest satisfaction and cuts operational costs.</a:t>
            </a:r>
            <a:endParaRPr lang="en-US" sz="1750" dirty="0"/>
          </a:p>
        </p:txBody>
      </p:sp>
      <p:sp>
        <p:nvSpPr>
          <p:cNvPr id="9" name="Text 6"/>
          <p:cNvSpPr/>
          <p:nvPr/>
        </p:nvSpPr>
        <p:spPr>
          <a:xfrm>
            <a:off x="6280190" y="6538793"/>
            <a:ext cx="7556421" cy="362903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ts val="2850"/>
              </a:lnSpc>
              <a:buNone/>
            </a:pPr>
            <a:endParaRPr lang="en-US" sz="1750" dirty="0"/>
          </a:p>
        </p:txBody>
      </p:sp>
      <p:pic>
        <p:nvPicPr>
          <p:cNvPr id="10" name="Picture 9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2677775" y="7534275"/>
            <a:ext cx="1952625" cy="69532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49887316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9144000" y="0"/>
            <a:ext cx="5486400" cy="8229600"/>
          </a:xfrm>
          <a:prstGeom prst="rect">
            <a:avLst/>
          </a:prstGeom>
        </p:spPr>
      </p:pic>
      <p:sp>
        <p:nvSpPr>
          <p:cNvPr id="3" name="Text 0"/>
          <p:cNvSpPr/>
          <p:nvPr/>
        </p:nvSpPr>
        <p:spPr>
          <a:xfrm>
            <a:off x="732711" y="904042"/>
            <a:ext cx="7120890" cy="654248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ts val="5150"/>
              </a:lnSpc>
              <a:buNone/>
            </a:pPr>
            <a:r>
              <a:rPr lang="en-US" sz="4100" dirty="0">
                <a:solidFill>
                  <a:srgbClr val="233E32"/>
                </a:solidFill>
                <a:latin typeface="Alice" pitchFamily="34" charset="0"/>
                <a:ea typeface="Alice" pitchFamily="34" charset="-122"/>
                <a:cs typeface="Alice" pitchFamily="34" charset="-120"/>
              </a:rPr>
              <a:t>Relevance &amp; Problem Framing</a:t>
            </a:r>
            <a:endParaRPr lang="en-US" sz="4100" dirty="0"/>
          </a:p>
        </p:txBody>
      </p:sp>
      <p:sp>
        <p:nvSpPr>
          <p:cNvPr id="4" name="Shape 1"/>
          <p:cNvSpPr/>
          <p:nvPr/>
        </p:nvSpPr>
        <p:spPr>
          <a:xfrm>
            <a:off x="732711" y="1872258"/>
            <a:ext cx="7678579" cy="1206341"/>
          </a:xfrm>
          <a:prstGeom prst="roundRect">
            <a:avLst>
              <a:gd name="adj" fmla="val 2603"/>
            </a:avLst>
          </a:prstGeom>
          <a:solidFill>
            <a:srgbClr val="F0EDE6"/>
          </a:solidFill>
          <a:ln/>
        </p:spPr>
        <p:txBody>
          <a:bodyPr/>
          <a:lstStyle/>
          <a:p>
            <a:endParaRPr lang="en-GB"/>
          </a:p>
        </p:txBody>
      </p:sp>
      <p:sp>
        <p:nvSpPr>
          <p:cNvPr id="5" name="Text 2"/>
          <p:cNvSpPr/>
          <p:nvPr/>
        </p:nvSpPr>
        <p:spPr>
          <a:xfrm>
            <a:off x="942023" y="2081570"/>
            <a:ext cx="2617232" cy="327065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ts val="2550"/>
              </a:lnSpc>
              <a:buNone/>
            </a:pPr>
            <a:r>
              <a:rPr lang="en-US" sz="2050" dirty="0">
                <a:solidFill>
                  <a:srgbClr val="2C2821"/>
                </a:solidFill>
                <a:latin typeface="Alice" pitchFamily="34" charset="0"/>
                <a:ea typeface="Alice" pitchFamily="34" charset="-122"/>
                <a:cs typeface="Alice" pitchFamily="34" charset="-120"/>
              </a:rPr>
              <a:t>Challenges</a:t>
            </a:r>
            <a:endParaRPr lang="en-US" sz="2050" dirty="0"/>
          </a:p>
        </p:txBody>
      </p:sp>
      <p:sp>
        <p:nvSpPr>
          <p:cNvPr id="6" name="Text 3"/>
          <p:cNvSpPr/>
          <p:nvPr/>
        </p:nvSpPr>
        <p:spPr>
          <a:xfrm>
            <a:off x="942023" y="2534245"/>
            <a:ext cx="7259955" cy="335042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ts val="2600"/>
              </a:lnSpc>
              <a:buNone/>
            </a:pPr>
            <a:r>
              <a:rPr lang="en-US" sz="1600" dirty="0">
                <a:solidFill>
                  <a:srgbClr val="2C2821"/>
                </a:solidFill>
                <a:latin typeface="Lora" pitchFamily="34" charset="0"/>
                <a:ea typeface="Lora" pitchFamily="34" charset="-122"/>
                <a:cs typeface="Lora" pitchFamily="34" charset="-120"/>
              </a:rPr>
              <a:t>Job displacement, data privacy, loss of human touch</a:t>
            </a:r>
            <a:endParaRPr lang="en-US" sz="1600" dirty="0"/>
          </a:p>
        </p:txBody>
      </p:sp>
      <p:sp>
        <p:nvSpPr>
          <p:cNvPr id="7" name="Shape 4"/>
          <p:cNvSpPr/>
          <p:nvPr/>
        </p:nvSpPr>
        <p:spPr>
          <a:xfrm>
            <a:off x="732711" y="3287911"/>
            <a:ext cx="7678579" cy="1206341"/>
          </a:xfrm>
          <a:prstGeom prst="roundRect">
            <a:avLst>
              <a:gd name="adj" fmla="val 2603"/>
            </a:avLst>
          </a:prstGeom>
          <a:solidFill>
            <a:srgbClr val="F0EDE6"/>
          </a:solidFill>
          <a:ln/>
        </p:spPr>
        <p:txBody>
          <a:bodyPr/>
          <a:lstStyle/>
          <a:p>
            <a:endParaRPr lang="en-GB"/>
          </a:p>
        </p:txBody>
      </p:sp>
      <p:sp>
        <p:nvSpPr>
          <p:cNvPr id="8" name="Text 5"/>
          <p:cNvSpPr/>
          <p:nvPr/>
        </p:nvSpPr>
        <p:spPr>
          <a:xfrm>
            <a:off x="942023" y="3497223"/>
            <a:ext cx="2617232" cy="327065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ts val="2550"/>
              </a:lnSpc>
              <a:buNone/>
            </a:pPr>
            <a:r>
              <a:rPr lang="en-US" sz="2050" dirty="0">
                <a:solidFill>
                  <a:srgbClr val="2C2821"/>
                </a:solidFill>
                <a:latin typeface="Alice" pitchFamily="34" charset="0"/>
                <a:ea typeface="Alice" pitchFamily="34" charset="-122"/>
                <a:cs typeface="Alice" pitchFamily="34" charset="-120"/>
              </a:rPr>
              <a:t>Luxury Focus</a:t>
            </a:r>
            <a:endParaRPr lang="en-US" sz="2050" dirty="0"/>
          </a:p>
        </p:txBody>
      </p:sp>
      <p:sp>
        <p:nvSpPr>
          <p:cNvPr id="9" name="Text 6"/>
          <p:cNvSpPr/>
          <p:nvPr/>
        </p:nvSpPr>
        <p:spPr>
          <a:xfrm>
            <a:off x="942023" y="3949898"/>
            <a:ext cx="7259955" cy="335042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ts val="2600"/>
              </a:lnSpc>
              <a:buNone/>
            </a:pPr>
            <a:r>
              <a:rPr lang="en-US" sz="1600" dirty="0">
                <a:solidFill>
                  <a:srgbClr val="2C2821"/>
                </a:solidFill>
                <a:latin typeface="Lora" pitchFamily="34" charset="0"/>
                <a:ea typeface="Lora" pitchFamily="34" charset="-122"/>
                <a:cs typeface="Lora" pitchFamily="34" charset="-120"/>
              </a:rPr>
              <a:t>Blend machine efficiency with human elegance</a:t>
            </a:r>
            <a:endParaRPr lang="en-US" sz="1600" dirty="0"/>
          </a:p>
        </p:txBody>
      </p:sp>
      <p:sp>
        <p:nvSpPr>
          <p:cNvPr id="10" name="Shape 7"/>
          <p:cNvSpPr/>
          <p:nvPr/>
        </p:nvSpPr>
        <p:spPr>
          <a:xfrm>
            <a:off x="732711" y="4703564"/>
            <a:ext cx="7678579" cy="1206341"/>
          </a:xfrm>
          <a:prstGeom prst="roundRect">
            <a:avLst>
              <a:gd name="adj" fmla="val 2603"/>
            </a:avLst>
          </a:prstGeom>
          <a:solidFill>
            <a:srgbClr val="F0EDE6"/>
          </a:solidFill>
          <a:ln/>
        </p:spPr>
        <p:txBody>
          <a:bodyPr/>
          <a:lstStyle/>
          <a:p>
            <a:endParaRPr lang="en-GB"/>
          </a:p>
        </p:txBody>
      </p:sp>
      <p:sp>
        <p:nvSpPr>
          <p:cNvPr id="11" name="Text 8"/>
          <p:cNvSpPr/>
          <p:nvPr/>
        </p:nvSpPr>
        <p:spPr>
          <a:xfrm>
            <a:off x="942023" y="4912876"/>
            <a:ext cx="2617232" cy="327065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ts val="2550"/>
              </a:lnSpc>
              <a:buNone/>
            </a:pPr>
            <a:r>
              <a:rPr lang="en-US" sz="2050" dirty="0">
                <a:solidFill>
                  <a:srgbClr val="2C2821"/>
                </a:solidFill>
                <a:latin typeface="Alice" pitchFamily="34" charset="0"/>
                <a:ea typeface="Alice" pitchFamily="34" charset="-122"/>
                <a:cs typeface="Alice" pitchFamily="34" charset="-120"/>
              </a:rPr>
              <a:t>PEST Analysis</a:t>
            </a:r>
            <a:endParaRPr lang="en-US" sz="2050" dirty="0"/>
          </a:p>
        </p:txBody>
      </p:sp>
      <p:sp>
        <p:nvSpPr>
          <p:cNvPr id="12" name="Text 9"/>
          <p:cNvSpPr/>
          <p:nvPr/>
        </p:nvSpPr>
        <p:spPr>
          <a:xfrm>
            <a:off x="942023" y="5365552"/>
            <a:ext cx="7259955" cy="335042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ts val="2600"/>
              </a:lnSpc>
              <a:buNone/>
            </a:pPr>
            <a:r>
              <a:rPr lang="en-US" sz="1600" dirty="0">
                <a:solidFill>
                  <a:srgbClr val="2C2821"/>
                </a:solidFill>
                <a:latin typeface="Lora" pitchFamily="34" charset="0"/>
                <a:ea typeface="Lora" pitchFamily="34" charset="-122"/>
                <a:cs typeface="Lora" pitchFamily="34" charset="-120"/>
              </a:rPr>
              <a:t>Examines AI's impact on guest services and ethics</a:t>
            </a:r>
            <a:endParaRPr lang="en-US" sz="1600" dirty="0"/>
          </a:p>
        </p:txBody>
      </p:sp>
      <p:sp>
        <p:nvSpPr>
          <p:cNvPr id="13" name="Shape 10"/>
          <p:cNvSpPr/>
          <p:nvPr/>
        </p:nvSpPr>
        <p:spPr>
          <a:xfrm>
            <a:off x="732711" y="6119217"/>
            <a:ext cx="7678579" cy="1206341"/>
          </a:xfrm>
          <a:prstGeom prst="roundRect">
            <a:avLst>
              <a:gd name="adj" fmla="val 2603"/>
            </a:avLst>
          </a:prstGeom>
          <a:solidFill>
            <a:srgbClr val="F0EDE6"/>
          </a:solidFill>
          <a:ln/>
        </p:spPr>
        <p:txBody>
          <a:bodyPr/>
          <a:lstStyle/>
          <a:p>
            <a:endParaRPr lang="en-GB"/>
          </a:p>
        </p:txBody>
      </p:sp>
      <p:sp>
        <p:nvSpPr>
          <p:cNvPr id="14" name="Text 11"/>
          <p:cNvSpPr/>
          <p:nvPr/>
        </p:nvSpPr>
        <p:spPr>
          <a:xfrm>
            <a:off x="942023" y="6328529"/>
            <a:ext cx="2617232" cy="327065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ts val="2550"/>
              </a:lnSpc>
              <a:buNone/>
            </a:pPr>
            <a:r>
              <a:rPr lang="en-US" sz="2050" dirty="0">
                <a:solidFill>
                  <a:srgbClr val="2C2821"/>
                </a:solidFill>
                <a:latin typeface="Alice" pitchFamily="34" charset="0"/>
                <a:ea typeface="Alice" pitchFamily="34" charset="-122"/>
                <a:cs typeface="Alice" pitchFamily="34" charset="-120"/>
              </a:rPr>
              <a:t>Examples</a:t>
            </a:r>
            <a:endParaRPr lang="en-US" sz="2050" dirty="0"/>
          </a:p>
        </p:txBody>
      </p:sp>
      <p:sp>
        <p:nvSpPr>
          <p:cNvPr id="15" name="Text 12"/>
          <p:cNvSpPr/>
          <p:nvPr/>
        </p:nvSpPr>
        <p:spPr>
          <a:xfrm>
            <a:off x="942023" y="6781205"/>
            <a:ext cx="7259955" cy="335042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ts val="2600"/>
              </a:lnSpc>
              <a:buNone/>
            </a:pPr>
            <a:r>
              <a:rPr lang="en-US" sz="1600" dirty="0">
                <a:solidFill>
                  <a:srgbClr val="2C2821"/>
                </a:solidFill>
                <a:latin typeface="Lora" pitchFamily="34" charset="0"/>
                <a:ea typeface="Lora" pitchFamily="34" charset="-122"/>
                <a:cs typeface="Lora" pitchFamily="34" charset="-120"/>
              </a:rPr>
              <a:t>Hilton’s Connie chatbot, Marriott’s </a:t>
            </a:r>
            <a:r>
              <a:rPr lang="en-US" sz="1600" dirty="0" err="1">
                <a:solidFill>
                  <a:srgbClr val="2C2821"/>
                </a:solidFill>
                <a:latin typeface="Lora" pitchFamily="34" charset="0"/>
                <a:ea typeface="Lora" pitchFamily="34" charset="-122"/>
                <a:cs typeface="Lora" pitchFamily="34" charset="-120"/>
              </a:rPr>
              <a:t>personalisation</a:t>
            </a:r>
            <a:r>
              <a:rPr lang="en-US" sz="1600" dirty="0">
                <a:solidFill>
                  <a:srgbClr val="2C2821"/>
                </a:solidFill>
                <a:latin typeface="Lora" pitchFamily="34" charset="0"/>
                <a:ea typeface="Lora" pitchFamily="34" charset="-122"/>
                <a:cs typeface="Lora" pitchFamily="34" charset="-120"/>
              </a:rPr>
              <a:t> strategies</a:t>
            </a:r>
            <a:endParaRPr lang="en-US" sz="16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/>
          <p:nvPr/>
        </p:nvSpPr>
        <p:spPr>
          <a:xfrm>
            <a:off x="793790" y="1740456"/>
            <a:ext cx="10560487" cy="708779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ts val="5550"/>
              </a:lnSpc>
              <a:buNone/>
            </a:pPr>
            <a:r>
              <a:rPr lang="en-US" sz="4450" dirty="0">
                <a:solidFill>
                  <a:srgbClr val="233E32"/>
                </a:solidFill>
                <a:latin typeface="Alice" pitchFamily="34" charset="0"/>
                <a:ea typeface="Alice" pitchFamily="34" charset="-122"/>
                <a:cs typeface="Alice" pitchFamily="34" charset="-120"/>
              </a:rPr>
              <a:t>Literature Review (Key Applications of AI)</a:t>
            </a:r>
            <a:endParaRPr lang="en-US" sz="4450" dirty="0"/>
          </a:p>
        </p:txBody>
      </p:sp>
      <p:sp>
        <p:nvSpPr>
          <p:cNvPr id="3" name="Text 1"/>
          <p:cNvSpPr/>
          <p:nvPr/>
        </p:nvSpPr>
        <p:spPr>
          <a:xfrm>
            <a:off x="793790" y="3016210"/>
            <a:ext cx="2835235" cy="354330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ts val="2750"/>
              </a:lnSpc>
              <a:buNone/>
            </a:pPr>
            <a:r>
              <a:rPr lang="en-US" sz="2200" dirty="0">
                <a:solidFill>
                  <a:srgbClr val="233E32"/>
                </a:solidFill>
                <a:latin typeface="Alice" pitchFamily="34" charset="0"/>
                <a:ea typeface="Alice" pitchFamily="34" charset="-122"/>
                <a:cs typeface="Alice" pitchFamily="34" charset="-120"/>
              </a:rPr>
              <a:t>Chatbots</a:t>
            </a:r>
            <a:endParaRPr lang="en-US" sz="2200" dirty="0"/>
          </a:p>
        </p:txBody>
      </p:sp>
      <p:sp>
        <p:nvSpPr>
          <p:cNvPr id="4" name="Text 2"/>
          <p:cNvSpPr/>
          <p:nvPr/>
        </p:nvSpPr>
        <p:spPr>
          <a:xfrm>
            <a:off x="793790" y="3597354"/>
            <a:ext cx="3978116" cy="72580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 algn="l">
              <a:lnSpc>
                <a:spcPts val="2850"/>
              </a:lnSpc>
              <a:buNone/>
            </a:pPr>
            <a:r>
              <a:rPr lang="en-US" sz="1750" dirty="0">
                <a:solidFill>
                  <a:srgbClr val="2C2821"/>
                </a:solidFill>
                <a:latin typeface="Lora" pitchFamily="34" charset="0"/>
                <a:ea typeface="Lora" pitchFamily="34" charset="-122"/>
                <a:cs typeface="Lora" pitchFamily="34" charset="-120"/>
              </a:rPr>
              <a:t>Resolve 80% of queries in under 30 seconds</a:t>
            </a:r>
            <a:endParaRPr lang="en-US" sz="1750" dirty="0"/>
          </a:p>
        </p:txBody>
      </p:sp>
      <p:sp>
        <p:nvSpPr>
          <p:cNvPr id="5" name="Text 3"/>
          <p:cNvSpPr/>
          <p:nvPr/>
        </p:nvSpPr>
        <p:spPr>
          <a:xfrm>
            <a:off x="5332928" y="3016210"/>
            <a:ext cx="2835235" cy="354330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ts val="2750"/>
              </a:lnSpc>
              <a:buNone/>
            </a:pPr>
            <a:r>
              <a:rPr lang="en-US" sz="2200" dirty="0">
                <a:solidFill>
                  <a:srgbClr val="233E32"/>
                </a:solidFill>
                <a:latin typeface="Alice" pitchFamily="34" charset="0"/>
                <a:ea typeface="Alice" pitchFamily="34" charset="-122"/>
                <a:cs typeface="Alice" pitchFamily="34" charset="-120"/>
              </a:rPr>
              <a:t>Mobile Check-in/out</a:t>
            </a:r>
            <a:endParaRPr lang="en-US" sz="2200" dirty="0"/>
          </a:p>
        </p:txBody>
      </p:sp>
      <p:sp>
        <p:nvSpPr>
          <p:cNvPr id="6" name="Text 4"/>
          <p:cNvSpPr/>
          <p:nvPr/>
        </p:nvSpPr>
        <p:spPr>
          <a:xfrm>
            <a:off x="5332928" y="3597354"/>
            <a:ext cx="3978116" cy="362903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ts val="2850"/>
              </a:lnSpc>
              <a:buNone/>
            </a:pPr>
            <a:r>
              <a:rPr lang="en-US" sz="1750" dirty="0">
                <a:solidFill>
                  <a:srgbClr val="2C2821"/>
                </a:solidFill>
                <a:latin typeface="Lora" pitchFamily="34" charset="0"/>
                <a:ea typeface="Lora" pitchFamily="34" charset="-122"/>
                <a:cs typeface="Lora" pitchFamily="34" charset="-120"/>
              </a:rPr>
              <a:t>Reduce waiting times by up to 60%</a:t>
            </a:r>
            <a:endParaRPr lang="en-US" sz="1750" dirty="0"/>
          </a:p>
        </p:txBody>
      </p:sp>
      <p:sp>
        <p:nvSpPr>
          <p:cNvPr id="7" name="Text 5"/>
          <p:cNvSpPr/>
          <p:nvPr/>
        </p:nvSpPr>
        <p:spPr>
          <a:xfrm>
            <a:off x="9872067" y="3016210"/>
            <a:ext cx="2835235" cy="354330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ts val="2750"/>
              </a:lnSpc>
              <a:buNone/>
            </a:pPr>
            <a:r>
              <a:rPr lang="en-US" sz="2200" dirty="0">
                <a:solidFill>
                  <a:srgbClr val="233E32"/>
                </a:solidFill>
                <a:latin typeface="Alice" pitchFamily="34" charset="0"/>
                <a:ea typeface="Alice" pitchFamily="34" charset="-122"/>
                <a:cs typeface="Alice" pitchFamily="34" charset="-120"/>
              </a:rPr>
              <a:t>Smart Room Controls</a:t>
            </a:r>
            <a:endParaRPr lang="en-US" sz="2200" dirty="0"/>
          </a:p>
        </p:txBody>
      </p:sp>
      <p:sp>
        <p:nvSpPr>
          <p:cNvPr id="8" name="Text 6"/>
          <p:cNvSpPr/>
          <p:nvPr/>
        </p:nvSpPr>
        <p:spPr>
          <a:xfrm>
            <a:off x="9872067" y="3597354"/>
            <a:ext cx="3978116" cy="72580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 algn="l">
              <a:lnSpc>
                <a:spcPts val="2850"/>
              </a:lnSpc>
              <a:buNone/>
            </a:pPr>
            <a:r>
              <a:rPr lang="en-US" sz="1750" dirty="0" err="1">
                <a:solidFill>
                  <a:srgbClr val="2C2821"/>
                </a:solidFill>
                <a:latin typeface="Lora" pitchFamily="34" charset="0"/>
                <a:ea typeface="Lora" pitchFamily="34" charset="-122"/>
                <a:cs typeface="Lora" pitchFamily="34" charset="-120"/>
              </a:rPr>
              <a:t>Personalise</a:t>
            </a:r>
            <a:r>
              <a:rPr lang="en-US" sz="1750" dirty="0">
                <a:solidFill>
                  <a:srgbClr val="2C2821"/>
                </a:solidFill>
                <a:latin typeface="Lora" pitchFamily="34" charset="0"/>
                <a:ea typeface="Lora" pitchFamily="34" charset="-122"/>
                <a:cs typeface="Lora" pitchFamily="34" charset="-120"/>
              </a:rPr>
              <a:t> lighting, temperature, entertainment</a:t>
            </a:r>
            <a:endParaRPr lang="en-US" sz="1750" dirty="0"/>
          </a:p>
        </p:txBody>
      </p:sp>
      <p:sp>
        <p:nvSpPr>
          <p:cNvPr id="9" name="Text 7"/>
          <p:cNvSpPr/>
          <p:nvPr/>
        </p:nvSpPr>
        <p:spPr>
          <a:xfrm>
            <a:off x="793790" y="4782383"/>
            <a:ext cx="13042821" cy="108870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 algn="l">
              <a:lnSpc>
                <a:spcPts val="2850"/>
              </a:lnSpc>
              <a:buNone/>
            </a:pPr>
            <a:r>
              <a:rPr lang="en-US" sz="1750" dirty="0">
                <a:solidFill>
                  <a:srgbClr val="2C2821"/>
                </a:solidFill>
                <a:latin typeface="Lora" pitchFamily="34" charset="0"/>
                <a:ea typeface="Lora" pitchFamily="34" charset="-122"/>
                <a:cs typeface="Lora" pitchFamily="34" charset="-120"/>
              </a:rPr>
              <a:t>• Smart room controls, enabled by IoT, allow guests to personalise lighting, temperature, and entertainment, enhancing satisfaction (Cooper &amp; Hall, 2019). These functions reflect a shift toward automation and hyper-personalised experiences that increase operational efficiency and brand loyalty.</a:t>
            </a:r>
            <a:endParaRPr lang="en-US" sz="1750" dirty="0"/>
          </a:p>
        </p:txBody>
      </p:sp>
      <p:sp>
        <p:nvSpPr>
          <p:cNvPr id="10" name="Text 8"/>
          <p:cNvSpPr/>
          <p:nvPr/>
        </p:nvSpPr>
        <p:spPr>
          <a:xfrm>
            <a:off x="793790" y="6126242"/>
            <a:ext cx="13042821" cy="362903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ts val="2850"/>
              </a:lnSpc>
              <a:buNone/>
            </a:pPr>
            <a:endParaRPr lang="en-US" sz="1750" dirty="0"/>
          </a:p>
        </p:txBody>
      </p:sp>
      <p:pic>
        <p:nvPicPr>
          <p:cNvPr id="11" name="Picture 10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2677775" y="7534275"/>
            <a:ext cx="1952625" cy="695325"/>
          </a:xfrm>
          <a:prstGeom prst="rect">
            <a:avLst/>
          </a:prstGeom>
        </p:spPr>
      </p:pic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5486400" cy="8229600"/>
          </a:xfrm>
          <a:prstGeom prst="rect">
            <a:avLst/>
          </a:prstGeom>
        </p:spPr>
      </p:pic>
      <p:sp>
        <p:nvSpPr>
          <p:cNvPr id="3" name="Text 0"/>
          <p:cNvSpPr/>
          <p:nvPr/>
        </p:nvSpPr>
        <p:spPr>
          <a:xfrm>
            <a:off x="6280190" y="693063"/>
            <a:ext cx="7556421" cy="141755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 algn="l">
              <a:lnSpc>
                <a:spcPts val="5550"/>
              </a:lnSpc>
              <a:buNone/>
            </a:pPr>
            <a:r>
              <a:rPr lang="en-US" sz="4450" dirty="0">
                <a:solidFill>
                  <a:srgbClr val="233E32"/>
                </a:solidFill>
                <a:latin typeface="Alice" pitchFamily="34" charset="0"/>
                <a:ea typeface="Alice" pitchFamily="34" charset="-122"/>
                <a:cs typeface="Alice" pitchFamily="34" charset="-120"/>
              </a:rPr>
              <a:t>Literature Review (Theoretical and Social Lens)</a:t>
            </a:r>
            <a:endParaRPr lang="en-US" sz="4450" dirty="0"/>
          </a:p>
        </p:txBody>
      </p:sp>
      <p:sp>
        <p:nvSpPr>
          <p:cNvPr id="4" name="Shape 1"/>
          <p:cNvSpPr/>
          <p:nvPr/>
        </p:nvSpPr>
        <p:spPr>
          <a:xfrm>
            <a:off x="6280190" y="2450783"/>
            <a:ext cx="510302" cy="510302"/>
          </a:xfrm>
          <a:prstGeom prst="roundRect">
            <a:avLst>
              <a:gd name="adj" fmla="val 6667"/>
            </a:avLst>
          </a:prstGeom>
          <a:solidFill>
            <a:srgbClr val="F0EDE6"/>
          </a:solidFill>
          <a:ln/>
        </p:spPr>
        <p:txBody>
          <a:bodyPr/>
          <a:lstStyle/>
          <a:p>
            <a:endParaRPr lang="en-GB"/>
          </a:p>
        </p:txBody>
      </p:sp>
      <p:sp>
        <p:nvSpPr>
          <p:cNvPr id="5" name="Text 2"/>
          <p:cNvSpPr/>
          <p:nvPr/>
        </p:nvSpPr>
        <p:spPr>
          <a:xfrm>
            <a:off x="7017306" y="2528649"/>
            <a:ext cx="2835235" cy="354330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ts val="2750"/>
              </a:lnSpc>
              <a:buNone/>
            </a:pPr>
            <a:r>
              <a:rPr lang="en-US" sz="2200" dirty="0">
                <a:solidFill>
                  <a:srgbClr val="2C2821"/>
                </a:solidFill>
                <a:latin typeface="Alice" pitchFamily="34" charset="0"/>
                <a:ea typeface="Alice" pitchFamily="34" charset="-122"/>
                <a:cs typeface="Alice" pitchFamily="34" charset="-120"/>
              </a:rPr>
              <a:t>Generational Shift</a:t>
            </a:r>
            <a:endParaRPr lang="en-US" sz="2200" dirty="0"/>
          </a:p>
        </p:txBody>
      </p:sp>
      <p:sp>
        <p:nvSpPr>
          <p:cNvPr id="6" name="Text 3"/>
          <p:cNvSpPr/>
          <p:nvPr/>
        </p:nvSpPr>
        <p:spPr>
          <a:xfrm>
            <a:off x="7017306" y="3019068"/>
            <a:ext cx="6819305" cy="362903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ts val="2850"/>
              </a:lnSpc>
              <a:buNone/>
            </a:pPr>
            <a:r>
              <a:rPr lang="en-US" sz="1750" dirty="0">
                <a:solidFill>
                  <a:srgbClr val="2C2821"/>
                </a:solidFill>
                <a:latin typeface="Lora" pitchFamily="34" charset="0"/>
                <a:ea typeface="Lora" pitchFamily="34" charset="-122"/>
                <a:cs typeface="Lora" pitchFamily="34" charset="-120"/>
              </a:rPr>
              <a:t>Millennials and Gen Z value speed and </a:t>
            </a:r>
            <a:r>
              <a:rPr lang="en-US" sz="1750" dirty="0" err="1">
                <a:solidFill>
                  <a:srgbClr val="2C2821"/>
                </a:solidFill>
                <a:latin typeface="Lora" pitchFamily="34" charset="0"/>
                <a:ea typeface="Lora" pitchFamily="34" charset="-122"/>
                <a:cs typeface="Lora" pitchFamily="34" charset="-120"/>
              </a:rPr>
              <a:t>customisation</a:t>
            </a:r>
            <a:endParaRPr lang="en-US" sz="1750" dirty="0"/>
          </a:p>
        </p:txBody>
      </p:sp>
      <p:sp>
        <p:nvSpPr>
          <p:cNvPr id="7" name="Shape 4"/>
          <p:cNvSpPr/>
          <p:nvPr/>
        </p:nvSpPr>
        <p:spPr>
          <a:xfrm>
            <a:off x="6280190" y="3835598"/>
            <a:ext cx="510302" cy="510302"/>
          </a:xfrm>
          <a:prstGeom prst="roundRect">
            <a:avLst>
              <a:gd name="adj" fmla="val 6667"/>
            </a:avLst>
          </a:prstGeom>
          <a:solidFill>
            <a:srgbClr val="F0EDE6"/>
          </a:solidFill>
          <a:ln/>
        </p:spPr>
        <p:txBody>
          <a:bodyPr/>
          <a:lstStyle/>
          <a:p>
            <a:endParaRPr lang="en-GB"/>
          </a:p>
        </p:txBody>
      </p:sp>
      <p:sp>
        <p:nvSpPr>
          <p:cNvPr id="8" name="Text 5"/>
          <p:cNvSpPr/>
          <p:nvPr/>
        </p:nvSpPr>
        <p:spPr>
          <a:xfrm>
            <a:off x="7017306" y="3913465"/>
            <a:ext cx="2835235" cy="354330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ts val="2750"/>
              </a:lnSpc>
              <a:buNone/>
            </a:pPr>
            <a:r>
              <a:rPr lang="en-US" sz="2200" dirty="0">
                <a:solidFill>
                  <a:srgbClr val="2C2821"/>
                </a:solidFill>
                <a:latin typeface="Alice" pitchFamily="34" charset="0"/>
                <a:ea typeface="Alice" pitchFamily="34" charset="-122"/>
                <a:cs typeface="Alice" pitchFamily="34" charset="-120"/>
              </a:rPr>
              <a:t>Luxury Guests</a:t>
            </a:r>
            <a:endParaRPr lang="en-US" sz="2200" dirty="0"/>
          </a:p>
        </p:txBody>
      </p:sp>
      <p:sp>
        <p:nvSpPr>
          <p:cNvPr id="9" name="Text 6"/>
          <p:cNvSpPr/>
          <p:nvPr/>
        </p:nvSpPr>
        <p:spPr>
          <a:xfrm>
            <a:off x="7017306" y="4403884"/>
            <a:ext cx="6819305" cy="362903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ts val="2850"/>
              </a:lnSpc>
              <a:buNone/>
            </a:pPr>
            <a:r>
              <a:rPr lang="en-US" sz="1750" dirty="0">
                <a:solidFill>
                  <a:srgbClr val="2C2821"/>
                </a:solidFill>
                <a:latin typeface="Lora" pitchFamily="34" charset="0"/>
                <a:ea typeface="Lora" pitchFamily="34" charset="-122"/>
                <a:cs typeface="Lora" pitchFamily="34" charset="-120"/>
              </a:rPr>
              <a:t>70% prefer emotional engagement over efficiency</a:t>
            </a:r>
            <a:endParaRPr lang="en-US" sz="1750" dirty="0"/>
          </a:p>
        </p:txBody>
      </p:sp>
      <p:sp>
        <p:nvSpPr>
          <p:cNvPr id="10" name="Shape 7"/>
          <p:cNvSpPr/>
          <p:nvPr/>
        </p:nvSpPr>
        <p:spPr>
          <a:xfrm>
            <a:off x="6280190" y="5220414"/>
            <a:ext cx="510302" cy="510302"/>
          </a:xfrm>
          <a:prstGeom prst="roundRect">
            <a:avLst>
              <a:gd name="adj" fmla="val 6667"/>
            </a:avLst>
          </a:prstGeom>
          <a:solidFill>
            <a:srgbClr val="F0EDE6"/>
          </a:solidFill>
          <a:ln/>
        </p:spPr>
        <p:txBody>
          <a:bodyPr/>
          <a:lstStyle/>
          <a:p>
            <a:endParaRPr lang="en-GB"/>
          </a:p>
        </p:txBody>
      </p:sp>
      <p:sp>
        <p:nvSpPr>
          <p:cNvPr id="11" name="Text 8"/>
          <p:cNvSpPr/>
          <p:nvPr/>
        </p:nvSpPr>
        <p:spPr>
          <a:xfrm>
            <a:off x="7017306" y="5298281"/>
            <a:ext cx="2835235" cy="354330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ts val="2750"/>
              </a:lnSpc>
              <a:buNone/>
            </a:pPr>
            <a:r>
              <a:rPr lang="en-US" sz="2200" dirty="0">
                <a:solidFill>
                  <a:srgbClr val="2C2821"/>
                </a:solidFill>
                <a:latin typeface="Alice" pitchFamily="34" charset="0"/>
                <a:ea typeface="Alice" pitchFamily="34" charset="-122"/>
                <a:cs typeface="Alice" pitchFamily="34" charset="-120"/>
              </a:rPr>
              <a:t>Job Impact</a:t>
            </a:r>
            <a:endParaRPr lang="en-US" sz="2200" dirty="0"/>
          </a:p>
        </p:txBody>
      </p:sp>
      <p:sp>
        <p:nvSpPr>
          <p:cNvPr id="12" name="Text 9"/>
          <p:cNvSpPr/>
          <p:nvPr/>
        </p:nvSpPr>
        <p:spPr>
          <a:xfrm>
            <a:off x="7017306" y="5788700"/>
            <a:ext cx="6819305" cy="362903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ts val="2850"/>
              </a:lnSpc>
              <a:buNone/>
            </a:pPr>
            <a:r>
              <a:rPr lang="en-US" sz="1750" dirty="0">
                <a:solidFill>
                  <a:srgbClr val="2C2821"/>
                </a:solidFill>
                <a:latin typeface="Lora" pitchFamily="34" charset="0"/>
                <a:ea typeface="Lora" pitchFamily="34" charset="-122"/>
                <a:cs typeface="Lora" pitchFamily="34" charset="-120"/>
              </a:rPr>
              <a:t>20% front-desk roles may be lost by 2030</a:t>
            </a:r>
            <a:endParaRPr lang="en-US" sz="1750" dirty="0"/>
          </a:p>
        </p:txBody>
      </p:sp>
      <p:sp>
        <p:nvSpPr>
          <p:cNvPr id="13" name="Shape 10"/>
          <p:cNvSpPr/>
          <p:nvPr/>
        </p:nvSpPr>
        <p:spPr>
          <a:xfrm>
            <a:off x="6280190" y="6605230"/>
            <a:ext cx="510302" cy="510302"/>
          </a:xfrm>
          <a:prstGeom prst="roundRect">
            <a:avLst>
              <a:gd name="adj" fmla="val 6667"/>
            </a:avLst>
          </a:prstGeom>
          <a:solidFill>
            <a:srgbClr val="F0EDE6"/>
          </a:solidFill>
          <a:ln/>
        </p:spPr>
        <p:txBody>
          <a:bodyPr/>
          <a:lstStyle/>
          <a:p>
            <a:endParaRPr lang="en-GB"/>
          </a:p>
        </p:txBody>
      </p:sp>
      <p:sp>
        <p:nvSpPr>
          <p:cNvPr id="14" name="Text 11"/>
          <p:cNvSpPr/>
          <p:nvPr/>
        </p:nvSpPr>
        <p:spPr>
          <a:xfrm>
            <a:off x="7017306" y="6683097"/>
            <a:ext cx="2835235" cy="354330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ts val="2750"/>
              </a:lnSpc>
              <a:buNone/>
            </a:pPr>
            <a:r>
              <a:rPr lang="en-US" sz="2200" dirty="0">
                <a:solidFill>
                  <a:srgbClr val="2C2821"/>
                </a:solidFill>
                <a:latin typeface="Alice" pitchFamily="34" charset="0"/>
                <a:ea typeface="Alice" pitchFamily="34" charset="-122"/>
                <a:cs typeface="Alice" pitchFamily="34" charset="-120"/>
              </a:rPr>
              <a:t>Data Privacy</a:t>
            </a:r>
            <a:endParaRPr lang="en-US" sz="2200" dirty="0"/>
          </a:p>
        </p:txBody>
      </p:sp>
      <p:sp>
        <p:nvSpPr>
          <p:cNvPr id="15" name="Text 12"/>
          <p:cNvSpPr/>
          <p:nvPr/>
        </p:nvSpPr>
        <p:spPr>
          <a:xfrm>
            <a:off x="7017306" y="7173516"/>
            <a:ext cx="6819305" cy="362903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ts val="2850"/>
              </a:lnSpc>
              <a:buNone/>
            </a:pPr>
            <a:r>
              <a:rPr lang="en-US" sz="1750" dirty="0">
                <a:solidFill>
                  <a:srgbClr val="2C2821"/>
                </a:solidFill>
                <a:latin typeface="Lora" pitchFamily="34" charset="0"/>
                <a:ea typeface="Lora" pitchFamily="34" charset="-122"/>
                <a:cs typeface="Lora" pitchFamily="34" charset="-120"/>
              </a:rPr>
              <a:t>GDPR fines up to £20 million for non-compliance</a:t>
            </a:r>
            <a:endParaRPr lang="en-US" sz="1750" dirty="0"/>
          </a:p>
        </p:txBody>
      </p:sp>
      <p:pic>
        <p:nvPicPr>
          <p:cNvPr id="16" name="Picture 15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2677775" y="7534275"/>
            <a:ext cx="1952625" cy="695325"/>
          </a:xfrm>
          <a:prstGeom prst="rect">
            <a:avLst/>
          </a:prstGeom>
        </p:spPr>
      </p:pic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4630400" cy="2835235"/>
          </a:xfrm>
          <a:prstGeom prst="rect">
            <a:avLst/>
          </a:prstGeom>
        </p:spPr>
      </p:pic>
      <p:sp>
        <p:nvSpPr>
          <p:cNvPr id="3" name="Text 0"/>
          <p:cNvSpPr/>
          <p:nvPr/>
        </p:nvSpPr>
        <p:spPr>
          <a:xfrm>
            <a:off x="793790" y="3849886"/>
            <a:ext cx="7267575" cy="708779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ts val="5550"/>
              </a:lnSpc>
              <a:buNone/>
            </a:pPr>
            <a:r>
              <a:rPr lang="en-US" sz="4450" dirty="0">
                <a:solidFill>
                  <a:srgbClr val="233E32"/>
                </a:solidFill>
                <a:latin typeface="Alice" pitchFamily="34" charset="0"/>
                <a:ea typeface="Alice" pitchFamily="34" charset="-122"/>
                <a:cs typeface="Alice" pitchFamily="34" charset="-120"/>
              </a:rPr>
              <a:t>Method (Research Approach)</a:t>
            </a:r>
            <a:endParaRPr lang="en-US" sz="4450" dirty="0"/>
          </a:p>
        </p:txBody>
      </p:sp>
      <p:sp>
        <p:nvSpPr>
          <p:cNvPr id="4" name="Shape 1"/>
          <p:cNvSpPr/>
          <p:nvPr/>
        </p:nvSpPr>
        <p:spPr>
          <a:xfrm>
            <a:off x="793790" y="4898827"/>
            <a:ext cx="510302" cy="510302"/>
          </a:xfrm>
          <a:prstGeom prst="roundRect">
            <a:avLst>
              <a:gd name="adj" fmla="val 6667"/>
            </a:avLst>
          </a:prstGeom>
          <a:solidFill>
            <a:srgbClr val="F0EDE6"/>
          </a:solidFill>
          <a:ln/>
        </p:spPr>
        <p:txBody>
          <a:bodyPr/>
          <a:lstStyle/>
          <a:p>
            <a:endParaRPr lang="en-GB"/>
          </a:p>
        </p:txBody>
      </p:sp>
      <p:sp>
        <p:nvSpPr>
          <p:cNvPr id="5" name="Text 2"/>
          <p:cNvSpPr/>
          <p:nvPr/>
        </p:nvSpPr>
        <p:spPr>
          <a:xfrm>
            <a:off x="1530906" y="4976693"/>
            <a:ext cx="2835235" cy="354330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ts val="2750"/>
              </a:lnSpc>
              <a:buNone/>
            </a:pPr>
            <a:r>
              <a:rPr lang="en-US" sz="2200" dirty="0">
                <a:solidFill>
                  <a:srgbClr val="2C2821"/>
                </a:solidFill>
                <a:latin typeface="Alice" pitchFamily="34" charset="0"/>
                <a:ea typeface="Alice" pitchFamily="34" charset="-122"/>
                <a:cs typeface="Alice" pitchFamily="34" charset="-120"/>
              </a:rPr>
              <a:t>Methodology</a:t>
            </a:r>
            <a:endParaRPr lang="en-US" sz="2200" dirty="0"/>
          </a:p>
        </p:txBody>
      </p:sp>
      <p:sp>
        <p:nvSpPr>
          <p:cNvPr id="6" name="Text 3"/>
          <p:cNvSpPr/>
          <p:nvPr/>
        </p:nvSpPr>
        <p:spPr>
          <a:xfrm>
            <a:off x="1530906" y="5467112"/>
            <a:ext cx="5642610" cy="362903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ts val="2850"/>
              </a:lnSpc>
              <a:buNone/>
            </a:pPr>
            <a:r>
              <a:rPr lang="en-US" sz="1750" dirty="0">
                <a:solidFill>
                  <a:srgbClr val="2C2821"/>
                </a:solidFill>
                <a:latin typeface="Lora" pitchFamily="34" charset="0"/>
                <a:ea typeface="Lora" pitchFamily="34" charset="-122"/>
                <a:cs typeface="Lora" pitchFamily="34" charset="-120"/>
              </a:rPr>
              <a:t>Qualitative analysis of secondary data (2018–2025)</a:t>
            </a:r>
            <a:endParaRPr lang="en-US" sz="1750" dirty="0"/>
          </a:p>
        </p:txBody>
      </p:sp>
      <p:sp>
        <p:nvSpPr>
          <p:cNvPr id="7" name="Shape 4"/>
          <p:cNvSpPr/>
          <p:nvPr/>
        </p:nvSpPr>
        <p:spPr>
          <a:xfrm>
            <a:off x="7457003" y="4898827"/>
            <a:ext cx="510302" cy="510302"/>
          </a:xfrm>
          <a:prstGeom prst="roundRect">
            <a:avLst>
              <a:gd name="adj" fmla="val 6667"/>
            </a:avLst>
          </a:prstGeom>
          <a:solidFill>
            <a:srgbClr val="F0EDE6"/>
          </a:solidFill>
          <a:ln/>
        </p:spPr>
        <p:txBody>
          <a:bodyPr/>
          <a:lstStyle/>
          <a:p>
            <a:endParaRPr lang="en-GB"/>
          </a:p>
        </p:txBody>
      </p:sp>
      <p:sp>
        <p:nvSpPr>
          <p:cNvPr id="8" name="Text 5"/>
          <p:cNvSpPr/>
          <p:nvPr/>
        </p:nvSpPr>
        <p:spPr>
          <a:xfrm>
            <a:off x="8194119" y="4976693"/>
            <a:ext cx="2835235" cy="354330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ts val="2750"/>
              </a:lnSpc>
              <a:buNone/>
            </a:pPr>
            <a:r>
              <a:rPr lang="en-US" sz="2200" dirty="0">
                <a:solidFill>
                  <a:srgbClr val="2C2821"/>
                </a:solidFill>
                <a:latin typeface="Alice" pitchFamily="34" charset="0"/>
                <a:ea typeface="Alice" pitchFamily="34" charset="-122"/>
                <a:cs typeface="Alice" pitchFamily="34" charset="-120"/>
              </a:rPr>
              <a:t>Framework</a:t>
            </a:r>
            <a:endParaRPr lang="en-US" sz="2200" dirty="0"/>
          </a:p>
        </p:txBody>
      </p:sp>
      <p:sp>
        <p:nvSpPr>
          <p:cNvPr id="9" name="Text 6"/>
          <p:cNvSpPr/>
          <p:nvPr/>
        </p:nvSpPr>
        <p:spPr>
          <a:xfrm>
            <a:off x="8194119" y="5467112"/>
            <a:ext cx="5642610" cy="362903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ts val="2850"/>
              </a:lnSpc>
              <a:buNone/>
            </a:pPr>
            <a:r>
              <a:rPr lang="en-US" sz="1750" dirty="0">
                <a:solidFill>
                  <a:srgbClr val="2C2821"/>
                </a:solidFill>
                <a:latin typeface="Lora" pitchFamily="34" charset="0"/>
                <a:ea typeface="Lora" pitchFamily="34" charset="-122"/>
                <a:cs typeface="Lora" pitchFamily="34" charset="-120"/>
              </a:rPr>
              <a:t>PEST analysis of AI's external impacts</a:t>
            </a:r>
            <a:endParaRPr lang="en-US" sz="1750" dirty="0"/>
          </a:p>
        </p:txBody>
      </p:sp>
      <p:sp>
        <p:nvSpPr>
          <p:cNvPr id="10" name="Shape 7"/>
          <p:cNvSpPr/>
          <p:nvPr/>
        </p:nvSpPr>
        <p:spPr>
          <a:xfrm>
            <a:off x="793790" y="6283643"/>
            <a:ext cx="510302" cy="510302"/>
          </a:xfrm>
          <a:prstGeom prst="roundRect">
            <a:avLst>
              <a:gd name="adj" fmla="val 6667"/>
            </a:avLst>
          </a:prstGeom>
          <a:solidFill>
            <a:srgbClr val="F0EDE6"/>
          </a:solidFill>
          <a:ln/>
        </p:spPr>
        <p:txBody>
          <a:bodyPr/>
          <a:lstStyle/>
          <a:p>
            <a:endParaRPr lang="en-GB"/>
          </a:p>
        </p:txBody>
      </p:sp>
      <p:sp>
        <p:nvSpPr>
          <p:cNvPr id="11" name="Text 8"/>
          <p:cNvSpPr/>
          <p:nvPr/>
        </p:nvSpPr>
        <p:spPr>
          <a:xfrm>
            <a:off x="1530906" y="6361509"/>
            <a:ext cx="2835235" cy="354330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ts val="2750"/>
              </a:lnSpc>
              <a:buNone/>
            </a:pPr>
            <a:r>
              <a:rPr lang="en-US" sz="2200" dirty="0">
                <a:solidFill>
                  <a:srgbClr val="2C2821"/>
                </a:solidFill>
                <a:latin typeface="Alice" pitchFamily="34" charset="0"/>
                <a:ea typeface="Alice" pitchFamily="34" charset="-122"/>
                <a:cs typeface="Alice" pitchFamily="34" charset="-120"/>
              </a:rPr>
              <a:t>Examples</a:t>
            </a:r>
            <a:endParaRPr lang="en-US" sz="2200" dirty="0"/>
          </a:p>
        </p:txBody>
      </p:sp>
      <p:sp>
        <p:nvSpPr>
          <p:cNvPr id="12" name="Text 9"/>
          <p:cNvSpPr/>
          <p:nvPr/>
        </p:nvSpPr>
        <p:spPr>
          <a:xfrm>
            <a:off x="1530906" y="6851928"/>
            <a:ext cx="5642610" cy="362903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ts val="2850"/>
              </a:lnSpc>
              <a:buNone/>
            </a:pPr>
            <a:r>
              <a:rPr lang="en-US" sz="1750" dirty="0">
                <a:solidFill>
                  <a:srgbClr val="2C2821"/>
                </a:solidFill>
                <a:latin typeface="Lora" pitchFamily="34" charset="0"/>
                <a:ea typeface="Lora" pitchFamily="34" charset="-122"/>
                <a:cs typeface="Lora" pitchFamily="34" charset="-120"/>
              </a:rPr>
              <a:t>Hilton, Marriott, CitizenM for triangulation</a:t>
            </a:r>
            <a:endParaRPr lang="en-US" sz="1750" dirty="0"/>
          </a:p>
        </p:txBody>
      </p:sp>
      <p:sp>
        <p:nvSpPr>
          <p:cNvPr id="13" name="Shape 10"/>
          <p:cNvSpPr/>
          <p:nvPr/>
        </p:nvSpPr>
        <p:spPr>
          <a:xfrm>
            <a:off x="7457003" y="6283643"/>
            <a:ext cx="510302" cy="510302"/>
          </a:xfrm>
          <a:prstGeom prst="roundRect">
            <a:avLst>
              <a:gd name="adj" fmla="val 6667"/>
            </a:avLst>
          </a:prstGeom>
          <a:solidFill>
            <a:srgbClr val="F0EDE6"/>
          </a:solidFill>
          <a:ln/>
        </p:spPr>
        <p:txBody>
          <a:bodyPr/>
          <a:lstStyle/>
          <a:p>
            <a:endParaRPr lang="en-GB"/>
          </a:p>
        </p:txBody>
      </p:sp>
      <p:sp>
        <p:nvSpPr>
          <p:cNvPr id="14" name="Text 11"/>
          <p:cNvSpPr/>
          <p:nvPr/>
        </p:nvSpPr>
        <p:spPr>
          <a:xfrm>
            <a:off x="8194119" y="6361509"/>
            <a:ext cx="2835235" cy="354330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ts val="2750"/>
              </a:lnSpc>
              <a:buNone/>
            </a:pPr>
            <a:r>
              <a:rPr lang="en-US" sz="2200" dirty="0">
                <a:solidFill>
                  <a:srgbClr val="2C2821"/>
                </a:solidFill>
                <a:latin typeface="Alice" pitchFamily="34" charset="0"/>
                <a:ea typeface="Alice" pitchFamily="34" charset="-122"/>
                <a:cs typeface="Alice" pitchFamily="34" charset="-120"/>
              </a:rPr>
              <a:t>Limitations</a:t>
            </a:r>
            <a:endParaRPr lang="en-US" sz="2200" dirty="0"/>
          </a:p>
        </p:txBody>
      </p:sp>
      <p:sp>
        <p:nvSpPr>
          <p:cNvPr id="15" name="Text 12"/>
          <p:cNvSpPr/>
          <p:nvPr/>
        </p:nvSpPr>
        <p:spPr>
          <a:xfrm>
            <a:off x="8194119" y="6851928"/>
            <a:ext cx="5642610" cy="362903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ts val="2850"/>
              </a:lnSpc>
              <a:buNone/>
            </a:pPr>
            <a:r>
              <a:rPr lang="en-US" sz="1750" dirty="0">
                <a:solidFill>
                  <a:srgbClr val="2C2821"/>
                </a:solidFill>
                <a:latin typeface="Lora" pitchFamily="34" charset="0"/>
                <a:ea typeface="Lora" pitchFamily="34" charset="-122"/>
                <a:cs typeface="Lora" pitchFamily="34" charset="-120"/>
              </a:rPr>
              <a:t>Secondary data bias and lack of granular insights</a:t>
            </a:r>
            <a:endParaRPr lang="en-US" sz="1750" dirty="0"/>
          </a:p>
        </p:txBody>
      </p:sp>
      <p:pic>
        <p:nvPicPr>
          <p:cNvPr id="16" name="Picture 15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2677775" y="7534275"/>
            <a:ext cx="1952625" cy="695325"/>
          </a:xfrm>
          <a:prstGeom prst="rect">
            <a:avLst/>
          </a:prstGeom>
        </p:spPr>
      </p:pic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/>
          <p:nvPr/>
        </p:nvSpPr>
        <p:spPr>
          <a:xfrm>
            <a:off x="793790" y="2301954"/>
            <a:ext cx="9159002" cy="708779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ts val="5550"/>
              </a:lnSpc>
              <a:buNone/>
            </a:pPr>
            <a:r>
              <a:rPr lang="en-US" sz="4450" dirty="0">
                <a:solidFill>
                  <a:srgbClr val="233E32"/>
                </a:solidFill>
                <a:latin typeface="Alice" pitchFamily="34" charset="0"/>
                <a:ea typeface="Alice" pitchFamily="34" charset="-122"/>
                <a:cs typeface="Alice" pitchFamily="34" charset="-120"/>
              </a:rPr>
              <a:t>PEST Analysis: Political &amp; Economic</a:t>
            </a:r>
            <a:endParaRPr lang="en-US" sz="4450" dirty="0"/>
          </a:p>
        </p:txBody>
      </p:sp>
      <p:sp>
        <p:nvSpPr>
          <p:cNvPr id="3" name="Text 1"/>
          <p:cNvSpPr/>
          <p:nvPr/>
        </p:nvSpPr>
        <p:spPr>
          <a:xfrm>
            <a:off x="793790" y="3577709"/>
            <a:ext cx="2835235" cy="354330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ts val="2750"/>
              </a:lnSpc>
              <a:buNone/>
            </a:pPr>
            <a:r>
              <a:rPr lang="en-US" sz="2200" dirty="0">
                <a:solidFill>
                  <a:srgbClr val="233E32"/>
                </a:solidFill>
                <a:latin typeface="Alice" pitchFamily="34" charset="0"/>
                <a:ea typeface="Alice" pitchFamily="34" charset="-122"/>
                <a:cs typeface="Alice" pitchFamily="34" charset="-120"/>
              </a:rPr>
              <a:t>Political</a:t>
            </a:r>
            <a:endParaRPr lang="en-US" sz="2200" dirty="0"/>
          </a:p>
        </p:txBody>
      </p:sp>
      <p:sp>
        <p:nvSpPr>
          <p:cNvPr id="4" name="Text 2"/>
          <p:cNvSpPr/>
          <p:nvPr/>
        </p:nvSpPr>
        <p:spPr>
          <a:xfrm>
            <a:off x="793790" y="4158853"/>
            <a:ext cx="6244709" cy="362903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342900" indent="-342900" algn="l">
              <a:lnSpc>
                <a:spcPts val="2850"/>
              </a:lnSpc>
              <a:buSzPct val="100000"/>
              <a:buChar char="•"/>
            </a:pPr>
            <a:r>
              <a:rPr lang="en-US" sz="1750" dirty="0">
                <a:solidFill>
                  <a:srgbClr val="2C2821"/>
                </a:solidFill>
                <a:latin typeface="Lora" pitchFamily="34" charset="0"/>
                <a:ea typeface="Lora" pitchFamily="34" charset="-122"/>
                <a:cs typeface="Lora" pitchFamily="34" charset="-120"/>
              </a:rPr>
              <a:t>GDPR enforces strict data use with heavy fines</a:t>
            </a:r>
            <a:endParaRPr lang="en-US" sz="1750" dirty="0"/>
          </a:p>
        </p:txBody>
      </p:sp>
      <p:sp>
        <p:nvSpPr>
          <p:cNvPr id="5" name="Text 3"/>
          <p:cNvSpPr/>
          <p:nvPr/>
        </p:nvSpPr>
        <p:spPr>
          <a:xfrm>
            <a:off x="793790" y="4601051"/>
            <a:ext cx="6244709" cy="362903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342900" indent="-342900" algn="l">
              <a:lnSpc>
                <a:spcPts val="2850"/>
              </a:lnSpc>
              <a:buSzPct val="100000"/>
              <a:buChar char="•"/>
            </a:pPr>
            <a:r>
              <a:rPr lang="en-US" sz="1750" dirty="0">
                <a:solidFill>
                  <a:srgbClr val="2C2821"/>
                </a:solidFill>
                <a:latin typeface="Lora" pitchFamily="34" charset="0"/>
                <a:ea typeface="Lora" pitchFamily="34" charset="-122"/>
                <a:cs typeface="Lora" pitchFamily="34" charset="-120"/>
              </a:rPr>
              <a:t>Marriott aligns AI with data policies</a:t>
            </a:r>
            <a:endParaRPr lang="en-US" sz="1750" dirty="0"/>
          </a:p>
        </p:txBody>
      </p:sp>
      <p:sp>
        <p:nvSpPr>
          <p:cNvPr id="6" name="Text 4"/>
          <p:cNvSpPr/>
          <p:nvPr/>
        </p:nvSpPr>
        <p:spPr>
          <a:xfrm>
            <a:off x="793790" y="5043249"/>
            <a:ext cx="6244709" cy="362903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342900" indent="-342900" algn="l">
              <a:lnSpc>
                <a:spcPts val="2850"/>
              </a:lnSpc>
              <a:buSzPct val="100000"/>
              <a:buChar char="•"/>
            </a:pPr>
            <a:r>
              <a:rPr lang="en-US" sz="1750" dirty="0">
                <a:solidFill>
                  <a:srgbClr val="2C2821"/>
                </a:solidFill>
                <a:latin typeface="Lora" pitchFamily="34" charset="0"/>
                <a:ea typeface="Lora" pitchFamily="34" charset="-122"/>
                <a:cs typeface="Lora" pitchFamily="34" charset="-120"/>
              </a:rPr>
              <a:t>Government grants boost AI adoption unevenly</a:t>
            </a:r>
            <a:endParaRPr lang="en-US" sz="1750" dirty="0"/>
          </a:p>
        </p:txBody>
      </p:sp>
      <p:sp>
        <p:nvSpPr>
          <p:cNvPr id="7" name="Text 5"/>
          <p:cNvSpPr/>
          <p:nvPr/>
        </p:nvSpPr>
        <p:spPr>
          <a:xfrm>
            <a:off x="7599521" y="3577709"/>
            <a:ext cx="2835235" cy="354330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ts val="2750"/>
              </a:lnSpc>
              <a:buNone/>
            </a:pPr>
            <a:r>
              <a:rPr lang="en-US" sz="2200" dirty="0">
                <a:solidFill>
                  <a:srgbClr val="233E32"/>
                </a:solidFill>
                <a:latin typeface="Alice" pitchFamily="34" charset="0"/>
                <a:ea typeface="Alice" pitchFamily="34" charset="-122"/>
                <a:cs typeface="Alice" pitchFamily="34" charset="-120"/>
              </a:rPr>
              <a:t>Economic</a:t>
            </a:r>
            <a:endParaRPr lang="en-US" sz="2200" dirty="0"/>
          </a:p>
        </p:txBody>
      </p:sp>
      <p:sp>
        <p:nvSpPr>
          <p:cNvPr id="8" name="Text 6"/>
          <p:cNvSpPr/>
          <p:nvPr/>
        </p:nvSpPr>
        <p:spPr>
          <a:xfrm>
            <a:off x="7599521" y="4158853"/>
            <a:ext cx="6244709" cy="362903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342900" indent="-342900" algn="l">
              <a:lnSpc>
                <a:spcPts val="2850"/>
              </a:lnSpc>
              <a:buSzPct val="100000"/>
              <a:buChar char="•"/>
            </a:pPr>
            <a:r>
              <a:rPr lang="en-US" sz="1750" dirty="0">
                <a:solidFill>
                  <a:srgbClr val="2C2821"/>
                </a:solidFill>
                <a:latin typeface="Lora" pitchFamily="34" charset="0"/>
                <a:ea typeface="Lora" pitchFamily="34" charset="-122"/>
                <a:cs typeface="Lora" pitchFamily="34" charset="-120"/>
              </a:rPr>
              <a:t>Chatbots cut labor costs 15–20%</a:t>
            </a:r>
            <a:endParaRPr lang="en-US" sz="1750" dirty="0"/>
          </a:p>
        </p:txBody>
      </p:sp>
      <p:sp>
        <p:nvSpPr>
          <p:cNvPr id="9" name="Text 7"/>
          <p:cNvSpPr/>
          <p:nvPr/>
        </p:nvSpPr>
        <p:spPr>
          <a:xfrm>
            <a:off x="7599521" y="4601051"/>
            <a:ext cx="6244709" cy="362903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342900" indent="-342900" algn="l">
              <a:lnSpc>
                <a:spcPts val="2850"/>
              </a:lnSpc>
              <a:buSzPct val="100000"/>
              <a:buChar char="•"/>
            </a:pPr>
            <a:r>
              <a:rPr lang="en-US" sz="1750" dirty="0">
                <a:solidFill>
                  <a:srgbClr val="2C2821"/>
                </a:solidFill>
                <a:latin typeface="Lora" pitchFamily="34" charset="0"/>
                <a:ea typeface="Lora" pitchFamily="34" charset="-122"/>
                <a:cs typeface="Lora" pitchFamily="34" charset="-120"/>
              </a:rPr>
              <a:t>Hilton’s Connie saves £100,000 annually</a:t>
            </a:r>
            <a:endParaRPr lang="en-US" sz="1750" dirty="0"/>
          </a:p>
        </p:txBody>
      </p:sp>
      <p:sp>
        <p:nvSpPr>
          <p:cNvPr id="10" name="Text 8"/>
          <p:cNvSpPr/>
          <p:nvPr/>
        </p:nvSpPr>
        <p:spPr>
          <a:xfrm>
            <a:off x="7599521" y="5043249"/>
            <a:ext cx="6244709" cy="362903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342900" indent="-342900" algn="l">
              <a:lnSpc>
                <a:spcPts val="2850"/>
              </a:lnSpc>
              <a:buSzPct val="100000"/>
              <a:buChar char="•"/>
            </a:pPr>
            <a:r>
              <a:rPr lang="en-US" sz="1750" dirty="0">
                <a:solidFill>
                  <a:srgbClr val="2C2821"/>
                </a:solidFill>
                <a:latin typeface="Lora" pitchFamily="34" charset="0"/>
                <a:ea typeface="Lora" pitchFamily="34" charset="-122"/>
                <a:cs typeface="Lora" pitchFamily="34" charset="-120"/>
              </a:rPr>
              <a:t>Setup costs £50K to millions, barrier for small hotels</a:t>
            </a:r>
            <a:endParaRPr lang="en-US" sz="1750" dirty="0"/>
          </a:p>
        </p:txBody>
      </p:sp>
      <p:sp>
        <p:nvSpPr>
          <p:cNvPr id="11" name="Text 9"/>
          <p:cNvSpPr/>
          <p:nvPr/>
        </p:nvSpPr>
        <p:spPr>
          <a:xfrm>
            <a:off x="7599521" y="5485448"/>
            <a:ext cx="6244709" cy="362903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342900" indent="-342900" algn="l">
              <a:lnSpc>
                <a:spcPts val="2850"/>
              </a:lnSpc>
              <a:buSzPct val="100000"/>
              <a:buChar char="•"/>
            </a:pPr>
            <a:r>
              <a:rPr lang="en-US" sz="1750" dirty="0">
                <a:solidFill>
                  <a:srgbClr val="2C2821"/>
                </a:solidFill>
                <a:latin typeface="Lora" pitchFamily="34" charset="0"/>
                <a:ea typeface="Lora" pitchFamily="34" charset="-122"/>
                <a:cs typeface="Lora" pitchFamily="34" charset="-120"/>
              </a:rPr>
              <a:t>COVID-19 volatility hinders AI investments</a:t>
            </a:r>
            <a:endParaRPr lang="en-US" sz="1750" dirty="0"/>
          </a:p>
        </p:txBody>
      </p:sp>
      <p:pic>
        <p:nvPicPr>
          <p:cNvPr id="12" name="Picture 11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2677775" y="7534275"/>
            <a:ext cx="1952625" cy="695325"/>
          </a:xfrm>
          <a:prstGeom prst="rect">
            <a:avLst/>
          </a:prstGeom>
        </p:spPr>
      </p:pic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/>
          <p:nvPr/>
        </p:nvSpPr>
        <p:spPr>
          <a:xfrm>
            <a:off x="793790" y="1987153"/>
            <a:ext cx="13042821" cy="141755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 algn="l">
              <a:lnSpc>
                <a:spcPts val="5550"/>
              </a:lnSpc>
              <a:buNone/>
            </a:pPr>
            <a:r>
              <a:rPr lang="en-US" sz="4450" dirty="0">
                <a:solidFill>
                  <a:srgbClr val="233E32"/>
                </a:solidFill>
                <a:latin typeface="Alice" pitchFamily="34" charset="0"/>
                <a:ea typeface="Alice" pitchFamily="34" charset="-122"/>
                <a:cs typeface="Alice" pitchFamily="34" charset="-120"/>
              </a:rPr>
              <a:t>PEST Analysis: Sociological &amp; Technological Factors</a:t>
            </a:r>
            <a:endParaRPr lang="en-US" sz="4450" dirty="0"/>
          </a:p>
        </p:txBody>
      </p:sp>
      <p:sp>
        <p:nvSpPr>
          <p:cNvPr id="3" name="Text 1"/>
          <p:cNvSpPr/>
          <p:nvPr/>
        </p:nvSpPr>
        <p:spPr>
          <a:xfrm>
            <a:off x="793790" y="3971687"/>
            <a:ext cx="2835235" cy="354330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ts val="2750"/>
              </a:lnSpc>
              <a:buNone/>
            </a:pPr>
            <a:r>
              <a:rPr lang="en-US" sz="2200" dirty="0">
                <a:solidFill>
                  <a:srgbClr val="233E32"/>
                </a:solidFill>
                <a:latin typeface="Alice" pitchFamily="34" charset="0"/>
                <a:ea typeface="Alice" pitchFamily="34" charset="-122"/>
                <a:cs typeface="Alice" pitchFamily="34" charset="-120"/>
              </a:rPr>
              <a:t>Sociological</a:t>
            </a:r>
            <a:endParaRPr lang="en-US" sz="2200" dirty="0"/>
          </a:p>
        </p:txBody>
      </p:sp>
      <p:sp>
        <p:nvSpPr>
          <p:cNvPr id="4" name="Text 2"/>
          <p:cNvSpPr/>
          <p:nvPr/>
        </p:nvSpPr>
        <p:spPr>
          <a:xfrm>
            <a:off x="793790" y="4552831"/>
            <a:ext cx="6244709" cy="362903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342900" indent="-342900" algn="l">
              <a:lnSpc>
                <a:spcPts val="2850"/>
              </a:lnSpc>
              <a:buSzPct val="100000"/>
              <a:buChar char="•"/>
            </a:pPr>
            <a:r>
              <a:rPr lang="en-US" sz="1750" dirty="0">
                <a:solidFill>
                  <a:srgbClr val="2C2821"/>
                </a:solidFill>
                <a:latin typeface="Lora" pitchFamily="34" charset="0"/>
                <a:ea typeface="Lora" pitchFamily="34" charset="-122"/>
                <a:cs typeface="Lora" pitchFamily="34" charset="-120"/>
              </a:rPr>
              <a:t>AI boosts efficiency but risks losing human touch</a:t>
            </a:r>
            <a:endParaRPr lang="en-US" sz="1750" dirty="0"/>
          </a:p>
        </p:txBody>
      </p:sp>
      <p:sp>
        <p:nvSpPr>
          <p:cNvPr id="5" name="Text 3"/>
          <p:cNvSpPr/>
          <p:nvPr/>
        </p:nvSpPr>
        <p:spPr>
          <a:xfrm>
            <a:off x="793790" y="4995029"/>
            <a:ext cx="6244709" cy="362903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342900" indent="-342900" algn="l">
              <a:lnSpc>
                <a:spcPts val="2850"/>
              </a:lnSpc>
              <a:buSzPct val="100000"/>
              <a:buChar char="•"/>
            </a:pPr>
            <a:r>
              <a:rPr lang="en-US" sz="1750" dirty="0">
                <a:solidFill>
                  <a:srgbClr val="2C2821"/>
                </a:solidFill>
                <a:latin typeface="Lora" pitchFamily="34" charset="0"/>
                <a:ea typeface="Lora" pitchFamily="34" charset="-122"/>
                <a:cs typeface="Lora" pitchFamily="34" charset="-120"/>
              </a:rPr>
              <a:t>IHG’s mobile check-in cuts wait by 50%</a:t>
            </a:r>
            <a:endParaRPr lang="en-US" sz="1750" dirty="0"/>
          </a:p>
        </p:txBody>
      </p:sp>
      <p:sp>
        <p:nvSpPr>
          <p:cNvPr id="6" name="Text 4"/>
          <p:cNvSpPr/>
          <p:nvPr/>
        </p:nvSpPr>
        <p:spPr>
          <a:xfrm>
            <a:off x="793790" y="5437227"/>
            <a:ext cx="6244709" cy="362903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342900" indent="-342900" algn="l">
              <a:lnSpc>
                <a:spcPts val="2850"/>
              </a:lnSpc>
              <a:buSzPct val="100000"/>
              <a:buChar char="•"/>
            </a:pPr>
            <a:r>
              <a:rPr lang="en-US" sz="1750" dirty="0">
                <a:solidFill>
                  <a:srgbClr val="2C2821"/>
                </a:solidFill>
                <a:latin typeface="Lora" pitchFamily="34" charset="0"/>
                <a:ea typeface="Lora" pitchFamily="34" charset="-122"/>
                <a:cs typeface="Lora" pitchFamily="34" charset="-120"/>
              </a:rPr>
              <a:t>Staff unions fear job losses, cultural shifts</a:t>
            </a:r>
            <a:endParaRPr lang="en-US" sz="1750" dirty="0"/>
          </a:p>
        </p:txBody>
      </p:sp>
      <p:sp>
        <p:nvSpPr>
          <p:cNvPr id="7" name="Text 5"/>
          <p:cNvSpPr/>
          <p:nvPr/>
        </p:nvSpPr>
        <p:spPr>
          <a:xfrm>
            <a:off x="7599521" y="3971687"/>
            <a:ext cx="2835235" cy="354330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ts val="2750"/>
              </a:lnSpc>
              <a:buNone/>
            </a:pPr>
            <a:r>
              <a:rPr lang="en-US" sz="2200" dirty="0">
                <a:solidFill>
                  <a:srgbClr val="233E32"/>
                </a:solidFill>
                <a:latin typeface="Alice" pitchFamily="34" charset="0"/>
                <a:ea typeface="Alice" pitchFamily="34" charset="-122"/>
                <a:cs typeface="Alice" pitchFamily="34" charset="-120"/>
              </a:rPr>
              <a:t>Technological</a:t>
            </a:r>
            <a:endParaRPr lang="en-US" sz="2200" dirty="0"/>
          </a:p>
        </p:txBody>
      </p:sp>
      <p:sp>
        <p:nvSpPr>
          <p:cNvPr id="8" name="Text 6"/>
          <p:cNvSpPr/>
          <p:nvPr/>
        </p:nvSpPr>
        <p:spPr>
          <a:xfrm>
            <a:off x="7599521" y="4552831"/>
            <a:ext cx="6244709" cy="362903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342900" indent="-342900" algn="l">
              <a:lnSpc>
                <a:spcPts val="2850"/>
              </a:lnSpc>
              <a:buSzPct val="100000"/>
              <a:buChar char="•"/>
            </a:pPr>
            <a:r>
              <a:rPr lang="en-US" sz="1750" dirty="0">
                <a:solidFill>
                  <a:srgbClr val="2C2821"/>
                </a:solidFill>
                <a:latin typeface="Lora" pitchFamily="34" charset="0"/>
                <a:ea typeface="Lora" pitchFamily="34" charset="-122"/>
                <a:cs typeface="Lora" pitchFamily="34" charset="-120"/>
              </a:rPr>
              <a:t>Accor’s smart rooms raise satisfaction 20%</a:t>
            </a:r>
            <a:endParaRPr lang="en-US" sz="1750" dirty="0"/>
          </a:p>
        </p:txBody>
      </p:sp>
      <p:sp>
        <p:nvSpPr>
          <p:cNvPr id="9" name="Text 7"/>
          <p:cNvSpPr/>
          <p:nvPr/>
        </p:nvSpPr>
        <p:spPr>
          <a:xfrm>
            <a:off x="7599521" y="4995029"/>
            <a:ext cx="6244709" cy="362903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342900" indent="-342900" algn="l">
              <a:lnSpc>
                <a:spcPts val="2850"/>
              </a:lnSpc>
              <a:buSzPct val="100000"/>
              <a:buChar char="•"/>
            </a:pPr>
            <a:r>
              <a:rPr lang="en-US" sz="1750" dirty="0">
                <a:solidFill>
                  <a:srgbClr val="2C2821"/>
                </a:solidFill>
                <a:latin typeface="Lora" pitchFamily="34" charset="0"/>
                <a:ea typeface="Lora" pitchFamily="34" charset="-122"/>
                <a:cs typeface="Lora" pitchFamily="34" charset="-120"/>
              </a:rPr>
              <a:t>Cloud enables global AI scaling</a:t>
            </a:r>
            <a:endParaRPr lang="en-US" sz="1750" dirty="0"/>
          </a:p>
        </p:txBody>
      </p:sp>
      <p:sp>
        <p:nvSpPr>
          <p:cNvPr id="10" name="Text 8"/>
          <p:cNvSpPr/>
          <p:nvPr/>
        </p:nvSpPr>
        <p:spPr>
          <a:xfrm>
            <a:off x="7599521" y="5437227"/>
            <a:ext cx="6244709" cy="72580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342900" indent="-342900" algn="l">
              <a:lnSpc>
                <a:spcPts val="2850"/>
              </a:lnSpc>
              <a:buSzPct val="100000"/>
              <a:buChar char="•"/>
            </a:pPr>
            <a:r>
              <a:rPr lang="en-US" sz="1750" dirty="0">
                <a:solidFill>
                  <a:srgbClr val="2C2821"/>
                </a:solidFill>
                <a:latin typeface="Lora" pitchFamily="34" charset="0"/>
                <a:ea typeface="Lora" pitchFamily="34" charset="-122"/>
                <a:cs typeface="Lora" pitchFamily="34" charset="-120"/>
              </a:rPr>
              <a:t>Challenges: legacy systems, £3.9M breach cost, 25–30% chatbot errors</a:t>
            </a:r>
            <a:endParaRPr lang="en-US" sz="1750" dirty="0"/>
          </a:p>
        </p:txBody>
      </p:sp>
      <p:pic>
        <p:nvPicPr>
          <p:cNvPr id="11" name="Picture 10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2677775" y="7534275"/>
            <a:ext cx="1952625" cy="695325"/>
          </a:xfrm>
          <a:prstGeom prst="rect">
            <a:avLst/>
          </a:prstGeom>
        </p:spPr>
      </p:pic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4630400" cy="2835235"/>
          </a:xfrm>
          <a:prstGeom prst="rect">
            <a:avLst/>
          </a:prstGeom>
        </p:spPr>
      </p:pic>
      <p:sp>
        <p:nvSpPr>
          <p:cNvPr id="3" name="Text 0"/>
          <p:cNvSpPr/>
          <p:nvPr/>
        </p:nvSpPr>
        <p:spPr>
          <a:xfrm>
            <a:off x="793790" y="3587591"/>
            <a:ext cx="5670590" cy="708779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ts val="5550"/>
              </a:lnSpc>
              <a:buNone/>
            </a:pPr>
            <a:r>
              <a:rPr lang="en-US" sz="4450" dirty="0">
                <a:solidFill>
                  <a:srgbClr val="233E32"/>
                </a:solidFill>
                <a:latin typeface="Alice" pitchFamily="34" charset="0"/>
                <a:ea typeface="Alice" pitchFamily="34" charset="-122"/>
                <a:cs typeface="Alice" pitchFamily="34" charset="-120"/>
              </a:rPr>
              <a:t>Conclusion</a:t>
            </a:r>
            <a:endParaRPr lang="en-US" sz="4450" dirty="0"/>
          </a:p>
        </p:txBody>
      </p:sp>
      <p:sp>
        <p:nvSpPr>
          <p:cNvPr id="4" name="Shape 1"/>
          <p:cNvSpPr/>
          <p:nvPr/>
        </p:nvSpPr>
        <p:spPr>
          <a:xfrm>
            <a:off x="793790" y="4636532"/>
            <a:ext cx="6408063" cy="1306949"/>
          </a:xfrm>
          <a:prstGeom prst="roundRect">
            <a:avLst>
              <a:gd name="adj" fmla="val 2603"/>
            </a:avLst>
          </a:prstGeom>
          <a:solidFill>
            <a:srgbClr val="F0EDE6"/>
          </a:solidFill>
          <a:ln/>
        </p:spPr>
        <p:txBody>
          <a:bodyPr/>
          <a:lstStyle/>
          <a:p>
            <a:endParaRPr lang="en-GB"/>
          </a:p>
        </p:txBody>
      </p:sp>
      <p:sp>
        <p:nvSpPr>
          <p:cNvPr id="5" name="Text 2"/>
          <p:cNvSpPr/>
          <p:nvPr/>
        </p:nvSpPr>
        <p:spPr>
          <a:xfrm>
            <a:off x="1020604" y="4863346"/>
            <a:ext cx="2835235" cy="354330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ts val="2750"/>
              </a:lnSpc>
              <a:buNone/>
            </a:pPr>
            <a:r>
              <a:rPr lang="en-US" sz="2200" dirty="0">
                <a:solidFill>
                  <a:srgbClr val="2C2821"/>
                </a:solidFill>
                <a:latin typeface="Alice" pitchFamily="34" charset="0"/>
                <a:ea typeface="Alice" pitchFamily="34" charset="-122"/>
                <a:cs typeface="Alice" pitchFamily="34" charset="-120"/>
              </a:rPr>
              <a:t>Political</a:t>
            </a:r>
            <a:endParaRPr lang="en-US" sz="2200" dirty="0"/>
          </a:p>
        </p:txBody>
      </p:sp>
      <p:sp>
        <p:nvSpPr>
          <p:cNvPr id="6" name="Text 3"/>
          <p:cNvSpPr/>
          <p:nvPr/>
        </p:nvSpPr>
        <p:spPr>
          <a:xfrm>
            <a:off x="1020604" y="5353764"/>
            <a:ext cx="5954435" cy="362903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ts val="2850"/>
              </a:lnSpc>
              <a:buNone/>
            </a:pPr>
            <a:r>
              <a:rPr lang="en-US" sz="1750" dirty="0">
                <a:solidFill>
                  <a:srgbClr val="2C2821"/>
                </a:solidFill>
                <a:latin typeface="Lora" pitchFamily="34" charset="0"/>
                <a:ea typeface="Lora" pitchFamily="34" charset="-122"/>
                <a:cs typeface="Lora" pitchFamily="34" charset="-120"/>
              </a:rPr>
              <a:t>Data rules and trust are crucial</a:t>
            </a:r>
            <a:endParaRPr lang="en-US" sz="1750" dirty="0"/>
          </a:p>
        </p:txBody>
      </p:sp>
      <p:sp>
        <p:nvSpPr>
          <p:cNvPr id="7" name="Shape 4"/>
          <p:cNvSpPr/>
          <p:nvPr/>
        </p:nvSpPr>
        <p:spPr>
          <a:xfrm>
            <a:off x="7428667" y="4636532"/>
            <a:ext cx="6408063" cy="1306949"/>
          </a:xfrm>
          <a:prstGeom prst="roundRect">
            <a:avLst>
              <a:gd name="adj" fmla="val 2603"/>
            </a:avLst>
          </a:prstGeom>
          <a:solidFill>
            <a:srgbClr val="F0EDE6"/>
          </a:solidFill>
          <a:ln/>
        </p:spPr>
        <p:txBody>
          <a:bodyPr/>
          <a:lstStyle/>
          <a:p>
            <a:endParaRPr lang="en-GB"/>
          </a:p>
        </p:txBody>
      </p:sp>
      <p:sp>
        <p:nvSpPr>
          <p:cNvPr id="8" name="Text 5"/>
          <p:cNvSpPr/>
          <p:nvPr/>
        </p:nvSpPr>
        <p:spPr>
          <a:xfrm>
            <a:off x="7655481" y="4863346"/>
            <a:ext cx="2835235" cy="354330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ts val="2750"/>
              </a:lnSpc>
              <a:buNone/>
            </a:pPr>
            <a:r>
              <a:rPr lang="en-US" sz="2200" dirty="0">
                <a:solidFill>
                  <a:srgbClr val="2C2821"/>
                </a:solidFill>
                <a:latin typeface="Alice" pitchFamily="34" charset="0"/>
                <a:ea typeface="Alice" pitchFamily="34" charset="-122"/>
                <a:cs typeface="Alice" pitchFamily="34" charset="-120"/>
              </a:rPr>
              <a:t>Economic</a:t>
            </a:r>
            <a:endParaRPr lang="en-US" sz="2200" dirty="0"/>
          </a:p>
        </p:txBody>
      </p:sp>
      <p:sp>
        <p:nvSpPr>
          <p:cNvPr id="9" name="Text 6"/>
          <p:cNvSpPr/>
          <p:nvPr/>
        </p:nvSpPr>
        <p:spPr>
          <a:xfrm>
            <a:off x="7655481" y="5353764"/>
            <a:ext cx="5954435" cy="362903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ts val="2850"/>
              </a:lnSpc>
              <a:buNone/>
            </a:pPr>
            <a:r>
              <a:rPr lang="en-US" sz="1750" dirty="0">
                <a:solidFill>
                  <a:srgbClr val="2C2821"/>
                </a:solidFill>
                <a:latin typeface="Lora" pitchFamily="34" charset="0"/>
                <a:ea typeface="Lora" pitchFamily="34" charset="-122"/>
                <a:cs typeface="Lora" pitchFamily="34" charset="-120"/>
              </a:rPr>
              <a:t>Cost savings balanced with high entry costs</a:t>
            </a:r>
            <a:endParaRPr lang="en-US" sz="1750" dirty="0"/>
          </a:p>
        </p:txBody>
      </p:sp>
      <p:sp>
        <p:nvSpPr>
          <p:cNvPr id="10" name="Shape 7"/>
          <p:cNvSpPr/>
          <p:nvPr/>
        </p:nvSpPr>
        <p:spPr>
          <a:xfrm>
            <a:off x="793790" y="6170295"/>
            <a:ext cx="6408063" cy="1306949"/>
          </a:xfrm>
          <a:prstGeom prst="roundRect">
            <a:avLst>
              <a:gd name="adj" fmla="val 2603"/>
            </a:avLst>
          </a:prstGeom>
          <a:solidFill>
            <a:srgbClr val="F0EDE6"/>
          </a:solidFill>
          <a:ln/>
        </p:spPr>
        <p:txBody>
          <a:bodyPr/>
          <a:lstStyle/>
          <a:p>
            <a:endParaRPr lang="en-GB"/>
          </a:p>
        </p:txBody>
      </p:sp>
      <p:sp>
        <p:nvSpPr>
          <p:cNvPr id="11" name="Text 8"/>
          <p:cNvSpPr/>
          <p:nvPr/>
        </p:nvSpPr>
        <p:spPr>
          <a:xfrm>
            <a:off x="1020604" y="6397109"/>
            <a:ext cx="2835235" cy="354330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ts val="2750"/>
              </a:lnSpc>
              <a:buNone/>
            </a:pPr>
            <a:r>
              <a:rPr lang="en-US" sz="2200" dirty="0">
                <a:solidFill>
                  <a:srgbClr val="2C2821"/>
                </a:solidFill>
                <a:latin typeface="Alice" pitchFamily="34" charset="0"/>
                <a:ea typeface="Alice" pitchFamily="34" charset="-122"/>
                <a:cs typeface="Alice" pitchFamily="34" charset="-120"/>
              </a:rPr>
              <a:t>Sociological</a:t>
            </a:r>
            <a:endParaRPr lang="en-US" sz="2200" dirty="0"/>
          </a:p>
        </p:txBody>
      </p:sp>
      <p:sp>
        <p:nvSpPr>
          <p:cNvPr id="12" name="Text 9"/>
          <p:cNvSpPr/>
          <p:nvPr/>
        </p:nvSpPr>
        <p:spPr>
          <a:xfrm>
            <a:off x="1020604" y="6887528"/>
            <a:ext cx="5954435" cy="362903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ts val="2850"/>
              </a:lnSpc>
              <a:buNone/>
            </a:pPr>
            <a:r>
              <a:rPr lang="en-US" sz="1750" dirty="0">
                <a:solidFill>
                  <a:srgbClr val="2C2821"/>
                </a:solidFill>
                <a:latin typeface="Lora" pitchFamily="34" charset="0"/>
                <a:ea typeface="Lora" pitchFamily="34" charset="-122"/>
                <a:cs typeface="Lora" pitchFamily="34" charset="-120"/>
              </a:rPr>
              <a:t>Guest demands and workforce resistance</a:t>
            </a:r>
            <a:endParaRPr lang="en-US" sz="1750" dirty="0"/>
          </a:p>
        </p:txBody>
      </p:sp>
      <p:sp>
        <p:nvSpPr>
          <p:cNvPr id="13" name="Shape 10"/>
          <p:cNvSpPr/>
          <p:nvPr/>
        </p:nvSpPr>
        <p:spPr>
          <a:xfrm>
            <a:off x="7428667" y="6170295"/>
            <a:ext cx="6408063" cy="1306949"/>
          </a:xfrm>
          <a:prstGeom prst="roundRect">
            <a:avLst>
              <a:gd name="adj" fmla="val 2603"/>
            </a:avLst>
          </a:prstGeom>
          <a:solidFill>
            <a:srgbClr val="F0EDE6"/>
          </a:solidFill>
          <a:ln/>
        </p:spPr>
        <p:txBody>
          <a:bodyPr/>
          <a:lstStyle/>
          <a:p>
            <a:endParaRPr lang="en-GB"/>
          </a:p>
        </p:txBody>
      </p:sp>
      <p:sp>
        <p:nvSpPr>
          <p:cNvPr id="14" name="Text 11"/>
          <p:cNvSpPr/>
          <p:nvPr/>
        </p:nvSpPr>
        <p:spPr>
          <a:xfrm>
            <a:off x="7655481" y="6397109"/>
            <a:ext cx="2835235" cy="354330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ts val="2750"/>
              </a:lnSpc>
              <a:buNone/>
            </a:pPr>
            <a:r>
              <a:rPr lang="en-US" sz="2200" dirty="0">
                <a:solidFill>
                  <a:srgbClr val="2C2821"/>
                </a:solidFill>
                <a:latin typeface="Alice" pitchFamily="34" charset="0"/>
                <a:ea typeface="Alice" pitchFamily="34" charset="-122"/>
                <a:cs typeface="Alice" pitchFamily="34" charset="-120"/>
              </a:rPr>
              <a:t>Technological</a:t>
            </a:r>
            <a:endParaRPr lang="en-US" sz="2200" dirty="0"/>
          </a:p>
        </p:txBody>
      </p:sp>
      <p:sp>
        <p:nvSpPr>
          <p:cNvPr id="15" name="Text 12"/>
          <p:cNvSpPr/>
          <p:nvPr/>
        </p:nvSpPr>
        <p:spPr>
          <a:xfrm>
            <a:off x="7655481" y="6887528"/>
            <a:ext cx="5954435" cy="362903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ts val="2850"/>
              </a:lnSpc>
              <a:buNone/>
            </a:pPr>
            <a:r>
              <a:rPr lang="en-US" sz="1750" dirty="0">
                <a:solidFill>
                  <a:srgbClr val="2C2821"/>
                </a:solidFill>
                <a:latin typeface="Lora" pitchFamily="34" charset="0"/>
                <a:ea typeface="Lora" pitchFamily="34" charset="-122"/>
                <a:cs typeface="Lora" pitchFamily="34" charset="-120"/>
              </a:rPr>
              <a:t>Innovation paired with risks</a:t>
            </a:r>
            <a:endParaRPr lang="en-US" sz="1750" dirty="0"/>
          </a:p>
        </p:txBody>
      </p:sp>
      <p:pic>
        <p:nvPicPr>
          <p:cNvPr id="16" name="Picture 15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2677775" y="7534275"/>
            <a:ext cx="1952625" cy="695325"/>
          </a:xfrm>
          <a:prstGeom prst="rect">
            <a:avLst/>
          </a:prstGeom>
        </p:spPr>
      </p:pic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9144000" y="0"/>
            <a:ext cx="5486400" cy="8229600"/>
          </a:xfrm>
          <a:prstGeom prst="rect">
            <a:avLst/>
          </a:prstGeom>
        </p:spPr>
      </p:pic>
      <p:sp>
        <p:nvSpPr>
          <p:cNvPr id="3" name="Text 0"/>
          <p:cNvSpPr/>
          <p:nvPr/>
        </p:nvSpPr>
        <p:spPr>
          <a:xfrm>
            <a:off x="793790" y="1549003"/>
            <a:ext cx="6314480" cy="708779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ts val="5550"/>
              </a:lnSpc>
              <a:buNone/>
            </a:pPr>
            <a:r>
              <a:rPr lang="en-US" sz="4450" dirty="0">
                <a:solidFill>
                  <a:srgbClr val="233E32"/>
                </a:solidFill>
                <a:latin typeface="Alice" pitchFamily="34" charset="0"/>
                <a:ea typeface="Alice" pitchFamily="34" charset="-122"/>
                <a:cs typeface="Alice" pitchFamily="34" charset="-120"/>
              </a:rPr>
              <a:t>Recommendations Part 1</a:t>
            </a:r>
            <a:endParaRPr lang="en-US" sz="4450" dirty="0"/>
          </a:p>
        </p:txBody>
      </p:sp>
      <p:pic>
        <p:nvPicPr>
          <p:cNvPr id="4" name="Image 1" descr="preencoded.png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793790" y="2597944"/>
            <a:ext cx="1134070" cy="1360884"/>
          </a:xfrm>
          <a:prstGeom prst="rect">
            <a:avLst/>
          </a:prstGeom>
        </p:spPr>
      </p:pic>
      <p:sp>
        <p:nvSpPr>
          <p:cNvPr id="5" name="Text 1"/>
          <p:cNvSpPr/>
          <p:nvPr/>
        </p:nvSpPr>
        <p:spPr>
          <a:xfrm>
            <a:off x="2268022" y="2824758"/>
            <a:ext cx="2835235" cy="354330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ts val="2750"/>
              </a:lnSpc>
              <a:buNone/>
            </a:pPr>
            <a:r>
              <a:rPr lang="en-US" sz="2200" dirty="0">
                <a:solidFill>
                  <a:srgbClr val="2C2821"/>
                </a:solidFill>
                <a:latin typeface="Alice" pitchFamily="34" charset="0"/>
                <a:ea typeface="Alice" pitchFamily="34" charset="-122"/>
                <a:cs typeface="Alice" pitchFamily="34" charset="-120"/>
              </a:rPr>
              <a:t>Ethical AI</a:t>
            </a:r>
            <a:endParaRPr lang="en-US" sz="2200" dirty="0"/>
          </a:p>
        </p:txBody>
      </p:sp>
      <p:sp>
        <p:nvSpPr>
          <p:cNvPr id="6" name="Text 2"/>
          <p:cNvSpPr/>
          <p:nvPr/>
        </p:nvSpPr>
        <p:spPr>
          <a:xfrm>
            <a:off x="2268022" y="3315176"/>
            <a:ext cx="6082189" cy="362903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ts val="2850"/>
              </a:lnSpc>
              <a:buNone/>
            </a:pPr>
            <a:r>
              <a:rPr lang="en-US" sz="1750" dirty="0">
                <a:solidFill>
                  <a:srgbClr val="2C2821"/>
                </a:solidFill>
                <a:latin typeface="Lora" pitchFamily="34" charset="0"/>
                <a:ea typeface="Lora" pitchFamily="34" charset="-122"/>
                <a:cs typeface="Lora" pitchFamily="34" charset="-120"/>
              </a:rPr>
              <a:t>Align AI with GDPR and ethics for trust</a:t>
            </a:r>
            <a:endParaRPr lang="en-US" sz="1750" dirty="0"/>
          </a:p>
        </p:txBody>
      </p:sp>
      <p:pic>
        <p:nvPicPr>
          <p:cNvPr id="7" name="Image 2" descr="preencoded.png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793790" y="3958828"/>
            <a:ext cx="1134070" cy="1360884"/>
          </a:xfrm>
          <a:prstGeom prst="rect">
            <a:avLst/>
          </a:prstGeom>
        </p:spPr>
      </p:pic>
      <p:sp>
        <p:nvSpPr>
          <p:cNvPr id="8" name="Text 3"/>
          <p:cNvSpPr/>
          <p:nvPr/>
        </p:nvSpPr>
        <p:spPr>
          <a:xfrm>
            <a:off x="2268022" y="4185642"/>
            <a:ext cx="2835235" cy="354330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ts val="2750"/>
              </a:lnSpc>
              <a:buNone/>
            </a:pPr>
            <a:r>
              <a:rPr lang="en-US" sz="2200" dirty="0">
                <a:solidFill>
                  <a:srgbClr val="2C2821"/>
                </a:solidFill>
                <a:latin typeface="Alice" pitchFamily="34" charset="0"/>
                <a:ea typeface="Alice" pitchFamily="34" charset="-122"/>
                <a:cs typeface="Alice" pitchFamily="34" charset="-120"/>
              </a:rPr>
              <a:t>Staff Training</a:t>
            </a:r>
            <a:endParaRPr lang="en-US" sz="2200" dirty="0"/>
          </a:p>
        </p:txBody>
      </p:sp>
      <p:sp>
        <p:nvSpPr>
          <p:cNvPr id="9" name="Text 4"/>
          <p:cNvSpPr/>
          <p:nvPr/>
        </p:nvSpPr>
        <p:spPr>
          <a:xfrm>
            <a:off x="2268022" y="4676061"/>
            <a:ext cx="6082189" cy="362903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ts val="2850"/>
              </a:lnSpc>
              <a:buNone/>
            </a:pPr>
            <a:r>
              <a:rPr lang="en-US" sz="1750" dirty="0">
                <a:solidFill>
                  <a:srgbClr val="2C2821"/>
                </a:solidFill>
                <a:latin typeface="Lora" pitchFamily="34" charset="0"/>
                <a:ea typeface="Lora" pitchFamily="34" charset="-122"/>
                <a:cs typeface="Lora" pitchFamily="34" charset="-120"/>
              </a:rPr>
              <a:t>IHG improves staff confidence by 30%</a:t>
            </a:r>
            <a:endParaRPr lang="en-US" sz="1750" dirty="0"/>
          </a:p>
        </p:txBody>
      </p:sp>
      <p:pic>
        <p:nvPicPr>
          <p:cNvPr id="10" name="Image 3" descr="preencoded.png"/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793790" y="5319713"/>
            <a:ext cx="1134070" cy="1360884"/>
          </a:xfrm>
          <a:prstGeom prst="rect">
            <a:avLst/>
          </a:prstGeom>
        </p:spPr>
      </p:pic>
      <p:sp>
        <p:nvSpPr>
          <p:cNvPr id="11" name="Text 5"/>
          <p:cNvSpPr/>
          <p:nvPr/>
        </p:nvSpPr>
        <p:spPr>
          <a:xfrm>
            <a:off x="2268022" y="5546527"/>
            <a:ext cx="2835235" cy="354330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ts val="2750"/>
              </a:lnSpc>
              <a:buNone/>
            </a:pPr>
            <a:r>
              <a:rPr lang="en-US" sz="2200" dirty="0">
                <a:solidFill>
                  <a:srgbClr val="2C2821"/>
                </a:solidFill>
                <a:latin typeface="Alice" pitchFamily="34" charset="0"/>
                <a:ea typeface="Alice" pitchFamily="34" charset="-122"/>
                <a:cs typeface="Alice" pitchFamily="34" charset="-120"/>
              </a:rPr>
              <a:t>Hybrid Models</a:t>
            </a:r>
            <a:endParaRPr lang="en-US" sz="2200" dirty="0"/>
          </a:p>
        </p:txBody>
      </p:sp>
      <p:sp>
        <p:nvSpPr>
          <p:cNvPr id="12" name="Text 6"/>
          <p:cNvSpPr/>
          <p:nvPr/>
        </p:nvSpPr>
        <p:spPr>
          <a:xfrm>
            <a:off x="2268022" y="6036945"/>
            <a:ext cx="6082189" cy="362903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ts val="2850"/>
              </a:lnSpc>
              <a:buNone/>
            </a:pPr>
            <a:r>
              <a:rPr lang="en-US" sz="1750" dirty="0">
                <a:solidFill>
                  <a:srgbClr val="2C2821"/>
                </a:solidFill>
                <a:latin typeface="Lora" pitchFamily="34" charset="0"/>
                <a:ea typeface="Lora" pitchFamily="34" charset="-122"/>
                <a:cs typeface="Lora" pitchFamily="34" charset="-120"/>
              </a:rPr>
              <a:t>Blend AI with human empathy, boost satisfaction 15%</a:t>
            </a:r>
            <a:endParaRPr lang="en-US" sz="175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5486400" cy="8229600"/>
          </a:xfrm>
          <a:prstGeom prst="rect">
            <a:avLst/>
          </a:prstGeom>
        </p:spPr>
      </p:pic>
      <p:sp>
        <p:nvSpPr>
          <p:cNvPr id="3" name="Text 0"/>
          <p:cNvSpPr/>
          <p:nvPr/>
        </p:nvSpPr>
        <p:spPr>
          <a:xfrm>
            <a:off x="6280190" y="1549003"/>
            <a:ext cx="6350198" cy="708779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ts val="5550"/>
              </a:lnSpc>
              <a:buNone/>
            </a:pPr>
            <a:r>
              <a:rPr lang="en-US" sz="4450" dirty="0">
                <a:solidFill>
                  <a:srgbClr val="233E32"/>
                </a:solidFill>
                <a:latin typeface="Alice" pitchFamily="34" charset="0"/>
                <a:ea typeface="Alice" pitchFamily="34" charset="-122"/>
                <a:cs typeface="Alice" pitchFamily="34" charset="-120"/>
              </a:rPr>
              <a:t>Recommendations Part 2</a:t>
            </a:r>
            <a:endParaRPr lang="en-US" sz="4450" dirty="0"/>
          </a:p>
        </p:txBody>
      </p:sp>
      <p:pic>
        <p:nvPicPr>
          <p:cNvPr id="4" name="Image 1" descr="preencoded.png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280190" y="2597944"/>
            <a:ext cx="1134070" cy="1360884"/>
          </a:xfrm>
          <a:prstGeom prst="rect">
            <a:avLst/>
          </a:prstGeom>
        </p:spPr>
      </p:pic>
      <p:sp>
        <p:nvSpPr>
          <p:cNvPr id="5" name="Text 1"/>
          <p:cNvSpPr/>
          <p:nvPr/>
        </p:nvSpPr>
        <p:spPr>
          <a:xfrm>
            <a:off x="7754422" y="2824758"/>
            <a:ext cx="2835235" cy="354330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ts val="2750"/>
              </a:lnSpc>
              <a:buNone/>
            </a:pPr>
            <a:r>
              <a:rPr lang="en-US" sz="2200" dirty="0">
                <a:solidFill>
                  <a:srgbClr val="2C2821"/>
                </a:solidFill>
                <a:latin typeface="Alice" pitchFamily="34" charset="0"/>
                <a:ea typeface="Alice" pitchFamily="34" charset="-122"/>
                <a:cs typeface="Alice" pitchFamily="34" charset="-120"/>
              </a:rPr>
              <a:t>Cybersecurity</a:t>
            </a:r>
            <a:endParaRPr lang="en-US" sz="2200" dirty="0"/>
          </a:p>
        </p:txBody>
      </p:sp>
      <p:sp>
        <p:nvSpPr>
          <p:cNvPr id="6" name="Text 2"/>
          <p:cNvSpPr/>
          <p:nvPr/>
        </p:nvSpPr>
        <p:spPr>
          <a:xfrm>
            <a:off x="7754422" y="3315176"/>
            <a:ext cx="6082189" cy="362903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ts val="2850"/>
              </a:lnSpc>
              <a:buNone/>
            </a:pPr>
            <a:r>
              <a:rPr lang="en-US" sz="1750" dirty="0">
                <a:solidFill>
                  <a:srgbClr val="2C2821"/>
                </a:solidFill>
                <a:latin typeface="Lora" pitchFamily="34" charset="0"/>
                <a:ea typeface="Lora" pitchFamily="34" charset="-122"/>
                <a:cs typeface="Lora" pitchFamily="34" charset="-120"/>
              </a:rPr>
              <a:t>Hilton’s upgrades cut glitches by 20%</a:t>
            </a:r>
            <a:endParaRPr lang="en-US" sz="1750" dirty="0"/>
          </a:p>
        </p:txBody>
      </p:sp>
      <p:pic>
        <p:nvPicPr>
          <p:cNvPr id="7" name="Image 2" descr="preencoded.png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280190" y="3958828"/>
            <a:ext cx="1134070" cy="1360884"/>
          </a:xfrm>
          <a:prstGeom prst="rect">
            <a:avLst/>
          </a:prstGeom>
        </p:spPr>
      </p:pic>
      <p:sp>
        <p:nvSpPr>
          <p:cNvPr id="8" name="Text 3"/>
          <p:cNvSpPr/>
          <p:nvPr/>
        </p:nvSpPr>
        <p:spPr>
          <a:xfrm>
            <a:off x="7754422" y="4185642"/>
            <a:ext cx="3147417" cy="354330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ts val="2750"/>
              </a:lnSpc>
              <a:buNone/>
            </a:pPr>
            <a:r>
              <a:rPr lang="en-US" sz="2200" dirty="0">
                <a:solidFill>
                  <a:srgbClr val="2C2821"/>
                </a:solidFill>
                <a:latin typeface="Alice" pitchFamily="34" charset="0"/>
                <a:ea typeface="Alice" pitchFamily="34" charset="-122"/>
                <a:cs typeface="Alice" pitchFamily="34" charset="-120"/>
              </a:rPr>
              <a:t>Support Small Operators</a:t>
            </a:r>
            <a:endParaRPr lang="en-US" sz="2200" dirty="0"/>
          </a:p>
        </p:txBody>
      </p:sp>
      <p:sp>
        <p:nvSpPr>
          <p:cNvPr id="9" name="Text 4"/>
          <p:cNvSpPr/>
          <p:nvPr/>
        </p:nvSpPr>
        <p:spPr>
          <a:xfrm>
            <a:off x="7754422" y="4676061"/>
            <a:ext cx="6082189" cy="362903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ts val="2850"/>
              </a:lnSpc>
              <a:buNone/>
            </a:pPr>
            <a:r>
              <a:rPr lang="en-US" sz="1750" dirty="0">
                <a:solidFill>
                  <a:srgbClr val="2C2821"/>
                </a:solidFill>
                <a:latin typeface="Lora" pitchFamily="34" charset="0"/>
                <a:ea typeface="Lora" pitchFamily="34" charset="-122"/>
                <a:cs typeface="Lora" pitchFamily="34" charset="-120"/>
              </a:rPr>
              <a:t>Singapore’s shared AI platforms aid 200+ businesses</a:t>
            </a:r>
            <a:endParaRPr lang="en-US" sz="1750" dirty="0"/>
          </a:p>
        </p:txBody>
      </p:sp>
      <p:pic>
        <p:nvPicPr>
          <p:cNvPr id="10" name="Image 3" descr="preencoded.png"/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6280190" y="5319713"/>
            <a:ext cx="1134070" cy="1360884"/>
          </a:xfrm>
          <a:prstGeom prst="rect">
            <a:avLst/>
          </a:prstGeom>
        </p:spPr>
      </p:pic>
      <p:sp>
        <p:nvSpPr>
          <p:cNvPr id="11" name="Text 5"/>
          <p:cNvSpPr/>
          <p:nvPr/>
        </p:nvSpPr>
        <p:spPr>
          <a:xfrm>
            <a:off x="7754422" y="5546527"/>
            <a:ext cx="2835235" cy="354330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ts val="2750"/>
              </a:lnSpc>
              <a:buNone/>
            </a:pPr>
            <a:r>
              <a:rPr lang="en-US" sz="2200" dirty="0">
                <a:solidFill>
                  <a:srgbClr val="2C2821"/>
                </a:solidFill>
                <a:latin typeface="Alice" pitchFamily="34" charset="0"/>
                <a:ea typeface="Alice" pitchFamily="34" charset="-122"/>
                <a:cs typeface="Alice" pitchFamily="34" charset="-120"/>
              </a:rPr>
              <a:t>Strategic Partnerships</a:t>
            </a:r>
            <a:endParaRPr lang="en-US" sz="2200" dirty="0"/>
          </a:p>
        </p:txBody>
      </p:sp>
      <p:sp>
        <p:nvSpPr>
          <p:cNvPr id="12" name="Text 6"/>
          <p:cNvSpPr/>
          <p:nvPr/>
        </p:nvSpPr>
        <p:spPr>
          <a:xfrm>
            <a:off x="7754422" y="6036945"/>
            <a:ext cx="6082189" cy="362903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ts val="2850"/>
              </a:lnSpc>
              <a:buNone/>
            </a:pPr>
            <a:r>
              <a:rPr lang="en-US" sz="1750" dirty="0">
                <a:solidFill>
                  <a:srgbClr val="2C2821"/>
                </a:solidFill>
                <a:latin typeface="Lora" pitchFamily="34" charset="0"/>
                <a:ea typeface="Lora" pitchFamily="34" charset="-122"/>
                <a:cs typeface="Lora" pitchFamily="34" charset="-120"/>
              </a:rPr>
              <a:t>Phased rollouts reduce costs, enable innovation</a:t>
            </a:r>
            <a:endParaRPr lang="en-US" sz="1750" dirty="0"/>
          </a:p>
        </p:txBody>
      </p:sp>
      <p:pic>
        <p:nvPicPr>
          <p:cNvPr id="13" name="Picture 12"/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12677775" y="7534275"/>
            <a:ext cx="1952625" cy="695325"/>
          </a:xfrm>
          <a:prstGeom prst="rect">
            <a:avLst/>
          </a:prstGeom>
        </p:spPr>
      </p:pic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Rectangle 13"/>
          <p:cNvSpPr/>
          <p:nvPr/>
        </p:nvSpPr>
        <p:spPr>
          <a:xfrm>
            <a:off x="1010652" y="632061"/>
            <a:ext cx="11309685" cy="7032694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just">
              <a:lnSpc>
                <a:spcPct val="150000"/>
              </a:lnSpc>
              <a:spcBef>
                <a:spcPts val="1200"/>
              </a:spcBef>
            </a:pPr>
            <a:r>
              <a:rPr lang="en-US" sz="2400" b="1" kern="0" dirty="0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References Slide</a:t>
            </a:r>
          </a:p>
          <a:p>
            <a:pPr algn="just">
              <a:lnSpc>
                <a:spcPct val="150000"/>
              </a:lnSpc>
              <a:spcAft>
                <a:spcPts val="600"/>
              </a:spcAft>
            </a:pPr>
            <a:r>
              <a:rPr lang="en-GB" sz="1600" dirty="0">
                <a:effectLst/>
                <a:latin typeface="Times New Roman" panose="02020603050405020304" pitchFamily="18" charset="0"/>
                <a:ea typeface="Calibri" panose="020F0502020204030204" pitchFamily="34" charset="0"/>
              </a:rPr>
              <a:t>Accor. (2023). Smart Room Technology. Retrieved from </a:t>
            </a:r>
            <a:r>
              <a:rPr lang="en-GB" sz="1600" u="sng" dirty="0">
                <a:solidFill>
                  <a:srgbClr val="0563C1"/>
                </a:solidFill>
                <a:effectLst/>
                <a:latin typeface="Times New Roman" panose="02020603050405020304" pitchFamily="18" charset="0"/>
                <a:ea typeface="Calibri" panose="020F0502020204030204" pitchFamily="34" charset="0"/>
                <a:hlinkClick r:id="rId3"/>
              </a:rPr>
              <a:t>www.accor.com</a:t>
            </a:r>
            <a:r>
              <a:rPr lang="en-GB" sz="1600" dirty="0">
                <a:effectLst/>
                <a:latin typeface="Times New Roman" panose="02020603050405020304" pitchFamily="18" charset="0"/>
                <a:ea typeface="Calibri" panose="020F0502020204030204" pitchFamily="34" charset="0"/>
              </a:rPr>
              <a:t>. </a:t>
            </a:r>
            <a:endParaRPr lang="en-US" sz="1600" dirty="0">
              <a:effectLst/>
              <a:latin typeface="Times New Roman" panose="02020603050405020304" pitchFamily="18" charset="0"/>
              <a:ea typeface="Calibri" panose="020F0502020204030204" pitchFamily="34" charset="0"/>
            </a:endParaRPr>
          </a:p>
          <a:p>
            <a:pPr algn="just">
              <a:lnSpc>
                <a:spcPct val="150000"/>
              </a:lnSpc>
              <a:spcAft>
                <a:spcPts val="600"/>
              </a:spcAft>
            </a:pPr>
            <a:r>
              <a:rPr lang="en-GB" sz="1600" dirty="0" err="1">
                <a:effectLst/>
                <a:latin typeface="Times New Roman" panose="02020603050405020304" pitchFamily="18" charset="0"/>
                <a:ea typeface="Calibri" panose="020F0502020204030204" pitchFamily="34" charset="0"/>
              </a:rPr>
              <a:t>Batabyal</a:t>
            </a:r>
            <a:r>
              <a:rPr lang="en-GB" sz="1600" dirty="0">
                <a:effectLst/>
                <a:latin typeface="Times New Roman" panose="02020603050405020304" pitchFamily="18" charset="0"/>
                <a:ea typeface="Calibri" panose="020F0502020204030204" pitchFamily="34" charset="0"/>
              </a:rPr>
              <a:t>, D. and Das, D.K. (</a:t>
            </a:r>
            <a:r>
              <a:rPr lang="en-GB" sz="1600" dirty="0" err="1">
                <a:effectLst/>
                <a:latin typeface="Times New Roman" panose="02020603050405020304" pitchFamily="18" charset="0"/>
                <a:ea typeface="Calibri" panose="020F0502020204030204" pitchFamily="34" charset="0"/>
              </a:rPr>
              <a:t>eds</a:t>
            </a:r>
            <a:r>
              <a:rPr lang="en-GB" sz="1600" dirty="0">
                <a:effectLst/>
                <a:latin typeface="Times New Roman" panose="02020603050405020304" pitchFamily="18" charset="0"/>
                <a:ea typeface="Calibri" panose="020F0502020204030204" pitchFamily="34" charset="0"/>
              </a:rPr>
              <a:t>) (2019). </a:t>
            </a:r>
            <a:r>
              <a:rPr lang="en-GB" sz="1600" i="1" dirty="0">
                <a:effectLst/>
                <a:latin typeface="Times New Roman" panose="02020603050405020304" pitchFamily="18" charset="0"/>
                <a:ea typeface="Calibri" panose="020F0502020204030204" pitchFamily="34" charset="0"/>
              </a:rPr>
              <a:t>Global trends, practices, and challenges in contemporary tourism and hospitality management</a:t>
            </a:r>
            <a:r>
              <a:rPr lang="en-GB" sz="1600" dirty="0">
                <a:effectLst/>
                <a:latin typeface="Times New Roman" panose="02020603050405020304" pitchFamily="18" charset="0"/>
                <a:ea typeface="Calibri" panose="020F0502020204030204" pitchFamily="34" charset="0"/>
              </a:rPr>
              <a:t>. Hershey, Pennsylvania: Business Science Reference, an imprint of IGI Global.</a:t>
            </a:r>
            <a:endParaRPr lang="en-US" sz="1600" dirty="0">
              <a:effectLst/>
              <a:latin typeface="Times New Roman" panose="02020603050405020304" pitchFamily="18" charset="0"/>
              <a:ea typeface="Calibri" panose="020F0502020204030204" pitchFamily="34" charset="0"/>
            </a:endParaRPr>
          </a:p>
          <a:p>
            <a:pPr algn="just">
              <a:lnSpc>
                <a:spcPct val="150000"/>
              </a:lnSpc>
              <a:spcAft>
                <a:spcPts val="600"/>
              </a:spcAft>
            </a:pPr>
            <a:r>
              <a:rPr lang="en-GB" sz="1600" dirty="0" err="1">
                <a:effectLst/>
                <a:latin typeface="Times New Roman" panose="02020603050405020304" pitchFamily="18" charset="0"/>
                <a:ea typeface="Calibri" panose="020F0502020204030204" pitchFamily="34" charset="0"/>
              </a:rPr>
              <a:t>Brotherton</a:t>
            </a:r>
            <a:r>
              <a:rPr lang="en-GB" sz="1600" dirty="0">
                <a:effectLst/>
                <a:latin typeface="Times New Roman" panose="02020603050405020304" pitchFamily="18" charset="0"/>
                <a:ea typeface="Calibri" panose="020F0502020204030204" pitchFamily="34" charset="0"/>
              </a:rPr>
              <a:t>, B. (2015). </a:t>
            </a:r>
            <a:r>
              <a:rPr lang="en-GB" sz="1600" i="1" dirty="0">
                <a:effectLst/>
                <a:latin typeface="Times New Roman" panose="02020603050405020304" pitchFamily="18" charset="0"/>
                <a:ea typeface="Calibri" panose="020F0502020204030204" pitchFamily="34" charset="0"/>
              </a:rPr>
              <a:t>Researching hospitality and tourism</a:t>
            </a:r>
            <a:r>
              <a:rPr lang="en-GB" sz="1600" dirty="0">
                <a:effectLst/>
                <a:latin typeface="Times New Roman" panose="02020603050405020304" pitchFamily="18" charset="0"/>
                <a:ea typeface="Calibri" panose="020F0502020204030204" pitchFamily="34" charset="0"/>
              </a:rPr>
              <a:t> (2nd </a:t>
            </a:r>
            <a:r>
              <a:rPr lang="en-GB" sz="1600" dirty="0" err="1">
                <a:effectLst/>
                <a:latin typeface="Times New Roman" panose="02020603050405020304" pitchFamily="18" charset="0"/>
                <a:ea typeface="Calibri" panose="020F0502020204030204" pitchFamily="34" charset="0"/>
              </a:rPr>
              <a:t>edn</a:t>
            </a:r>
            <a:r>
              <a:rPr lang="en-GB" sz="1600" dirty="0">
                <a:effectLst/>
                <a:latin typeface="Times New Roman" panose="02020603050405020304" pitchFamily="18" charset="0"/>
                <a:ea typeface="Calibri" panose="020F0502020204030204" pitchFamily="34" charset="0"/>
              </a:rPr>
              <a:t>). London: SAGE. </a:t>
            </a:r>
            <a:endParaRPr lang="en-US" sz="1600" dirty="0">
              <a:effectLst/>
              <a:latin typeface="Times New Roman" panose="02020603050405020304" pitchFamily="18" charset="0"/>
              <a:ea typeface="Calibri" panose="020F0502020204030204" pitchFamily="34" charset="0"/>
            </a:endParaRPr>
          </a:p>
          <a:p>
            <a:pPr algn="just">
              <a:lnSpc>
                <a:spcPct val="150000"/>
              </a:lnSpc>
              <a:spcAft>
                <a:spcPts val="600"/>
              </a:spcAft>
            </a:pPr>
            <a:r>
              <a:rPr lang="en-GB" sz="1600" dirty="0">
                <a:effectLst/>
                <a:latin typeface="Times New Roman" panose="02020603050405020304" pitchFamily="18" charset="0"/>
                <a:ea typeface="Calibri" panose="020F0502020204030204" pitchFamily="34" charset="0"/>
              </a:rPr>
              <a:t>Choi, Y., et al. (2021). Human-AI collaboration in hospitality. </a:t>
            </a:r>
            <a:r>
              <a:rPr lang="en-GB" sz="1600" i="1" dirty="0">
                <a:effectLst/>
                <a:latin typeface="Times New Roman" panose="02020603050405020304" pitchFamily="18" charset="0"/>
                <a:ea typeface="Calibri" panose="020F0502020204030204" pitchFamily="34" charset="0"/>
              </a:rPr>
              <a:t>Tourism Management</a:t>
            </a:r>
            <a:r>
              <a:rPr lang="en-GB" sz="1600" dirty="0">
                <a:effectLst/>
                <a:latin typeface="Times New Roman" panose="02020603050405020304" pitchFamily="18" charset="0"/>
                <a:ea typeface="Calibri" panose="020F0502020204030204" pitchFamily="34" charset="0"/>
              </a:rPr>
              <a:t>, 85, 104305. </a:t>
            </a:r>
            <a:endParaRPr lang="en-US" sz="1600" dirty="0">
              <a:effectLst/>
              <a:latin typeface="Times New Roman" panose="02020603050405020304" pitchFamily="18" charset="0"/>
              <a:ea typeface="Calibri" panose="020F0502020204030204" pitchFamily="34" charset="0"/>
            </a:endParaRPr>
          </a:p>
          <a:p>
            <a:pPr algn="just">
              <a:lnSpc>
                <a:spcPct val="150000"/>
              </a:lnSpc>
              <a:spcAft>
                <a:spcPts val="600"/>
              </a:spcAft>
            </a:pPr>
            <a:r>
              <a:rPr lang="en-GB" sz="1600" dirty="0" err="1">
                <a:effectLst/>
                <a:latin typeface="Times New Roman" panose="02020603050405020304" pitchFamily="18" charset="0"/>
                <a:ea typeface="Calibri" panose="020F0502020204030204" pitchFamily="34" charset="0"/>
              </a:rPr>
              <a:t>CitizenM</a:t>
            </a:r>
            <a:r>
              <a:rPr lang="en-GB" sz="1600" dirty="0">
                <a:effectLst/>
                <a:latin typeface="Times New Roman" panose="02020603050405020304" pitchFamily="18" charset="0"/>
                <a:ea typeface="Calibri" panose="020F0502020204030204" pitchFamily="34" charset="0"/>
              </a:rPr>
              <a:t>. (2024). Mobile Check-In Solutions. Retrieved from </a:t>
            </a:r>
            <a:r>
              <a:rPr lang="en-GB" sz="1600" u="sng" dirty="0">
                <a:solidFill>
                  <a:srgbClr val="0563C1"/>
                </a:solidFill>
                <a:effectLst/>
                <a:latin typeface="Times New Roman" panose="02020603050405020304" pitchFamily="18" charset="0"/>
                <a:ea typeface="Calibri" panose="020F0502020204030204" pitchFamily="34" charset="0"/>
                <a:hlinkClick r:id="rId4"/>
              </a:rPr>
              <a:t>www.citizenm.com</a:t>
            </a:r>
            <a:r>
              <a:rPr lang="en-GB" sz="1600" dirty="0">
                <a:effectLst/>
                <a:latin typeface="Times New Roman" panose="02020603050405020304" pitchFamily="18" charset="0"/>
                <a:ea typeface="Calibri" panose="020F0502020204030204" pitchFamily="34" charset="0"/>
              </a:rPr>
              <a:t>. </a:t>
            </a:r>
            <a:endParaRPr lang="en-US" sz="1600" dirty="0">
              <a:effectLst/>
              <a:latin typeface="Times New Roman" panose="02020603050405020304" pitchFamily="18" charset="0"/>
              <a:ea typeface="Calibri" panose="020F0502020204030204" pitchFamily="34" charset="0"/>
            </a:endParaRPr>
          </a:p>
          <a:p>
            <a:pPr algn="just">
              <a:lnSpc>
                <a:spcPct val="150000"/>
              </a:lnSpc>
              <a:spcAft>
                <a:spcPts val="600"/>
              </a:spcAft>
            </a:pPr>
            <a:r>
              <a:rPr lang="en-GB" sz="1600" dirty="0">
                <a:effectLst/>
                <a:latin typeface="Times New Roman" panose="02020603050405020304" pitchFamily="18" charset="0"/>
                <a:ea typeface="Calibri" panose="020F0502020204030204" pitchFamily="34" charset="0"/>
              </a:rPr>
              <a:t>Cooper, C. and Hall, M. (2019). </a:t>
            </a:r>
            <a:r>
              <a:rPr lang="en-GB" sz="1600" i="1" dirty="0">
                <a:effectLst/>
                <a:latin typeface="Times New Roman" panose="02020603050405020304" pitchFamily="18" charset="0"/>
                <a:ea typeface="Calibri" panose="020F0502020204030204" pitchFamily="34" charset="0"/>
              </a:rPr>
              <a:t>Contemporary tourism: An international approach</a:t>
            </a:r>
            <a:r>
              <a:rPr lang="en-GB" sz="1600" dirty="0">
                <a:effectLst/>
                <a:latin typeface="Times New Roman" panose="02020603050405020304" pitchFamily="18" charset="0"/>
                <a:ea typeface="Calibri" panose="020F0502020204030204" pitchFamily="34" charset="0"/>
              </a:rPr>
              <a:t> (4th </a:t>
            </a:r>
            <a:r>
              <a:rPr lang="en-GB" sz="1600" dirty="0" err="1">
                <a:effectLst/>
                <a:latin typeface="Times New Roman" panose="02020603050405020304" pitchFamily="18" charset="0"/>
                <a:ea typeface="Calibri" panose="020F0502020204030204" pitchFamily="34" charset="0"/>
              </a:rPr>
              <a:t>edn</a:t>
            </a:r>
            <a:r>
              <a:rPr lang="en-GB" sz="1600" dirty="0">
                <a:effectLst/>
                <a:latin typeface="Times New Roman" panose="02020603050405020304" pitchFamily="18" charset="0"/>
                <a:ea typeface="Calibri" panose="020F0502020204030204" pitchFamily="34" charset="0"/>
              </a:rPr>
              <a:t>). Oxford: </a:t>
            </a:r>
            <a:r>
              <a:rPr lang="en-GB" sz="1600" dirty="0" err="1">
                <a:effectLst/>
                <a:latin typeface="Times New Roman" panose="02020603050405020304" pitchFamily="18" charset="0"/>
                <a:ea typeface="Calibri" panose="020F0502020204030204" pitchFamily="34" charset="0"/>
              </a:rPr>
              <a:t>Goodfellow</a:t>
            </a:r>
            <a:r>
              <a:rPr lang="en-GB" sz="1600" dirty="0">
                <a:effectLst/>
                <a:latin typeface="Times New Roman" panose="02020603050405020304" pitchFamily="18" charset="0"/>
                <a:ea typeface="Calibri" panose="020F0502020204030204" pitchFamily="34" charset="0"/>
              </a:rPr>
              <a:t> Publishers.</a:t>
            </a:r>
            <a:endParaRPr lang="en-US" sz="1600" dirty="0">
              <a:effectLst/>
              <a:latin typeface="Times New Roman" panose="02020603050405020304" pitchFamily="18" charset="0"/>
              <a:ea typeface="Calibri" panose="020F0502020204030204" pitchFamily="34" charset="0"/>
            </a:endParaRPr>
          </a:p>
          <a:p>
            <a:pPr algn="just">
              <a:lnSpc>
                <a:spcPct val="150000"/>
              </a:lnSpc>
              <a:spcAft>
                <a:spcPts val="600"/>
              </a:spcAft>
            </a:pPr>
            <a:r>
              <a:rPr lang="en-GB" sz="1600" dirty="0">
                <a:effectLst/>
                <a:latin typeface="Times New Roman" panose="02020603050405020304" pitchFamily="18" charset="0"/>
                <a:ea typeface="Calibri" panose="020F0502020204030204" pitchFamily="34" charset="0"/>
              </a:rPr>
              <a:t>Costa, V. and Costa, C. (</a:t>
            </a:r>
            <a:r>
              <a:rPr lang="en-GB" sz="1600" dirty="0" err="1">
                <a:effectLst/>
                <a:latin typeface="Times New Roman" panose="02020603050405020304" pitchFamily="18" charset="0"/>
                <a:ea typeface="Calibri" panose="020F0502020204030204" pitchFamily="34" charset="0"/>
              </a:rPr>
              <a:t>eds</a:t>
            </a:r>
            <a:r>
              <a:rPr lang="en-GB" sz="1600" dirty="0">
                <a:effectLst/>
                <a:latin typeface="Times New Roman" panose="02020603050405020304" pitchFamily="18" charset="0"/>
                <a:ea typeface="Calibri" panose="020F0502020204030204" pitchFamily="34" charset="0"/>
              </a:rPr>
              <a:t>) (2022). </a:t>
            </a:r>
            <a:r>
              <a:rPr lang="en-GB" sz="1600" i="1" dirty="0">
                <a:effectLst/>
                <a:latin typeface="Times New Roman" panose="02020603050405020304" pitchFamily="18" charset="0"/>
                <a:ea typeface="Calibri" panose="020F0502020204030204" pitchFamily="34" charset="0"/>
              </a:rPr>
              <a:t>Sustainability and competitiveness in the hospitality industry</a:t>
            </a:r>
            <a:r>
              <a:rPr lang="en-GB" sz="1600" dirty="0">
                <a:effectLst/>
                <a:latin typeface="Times New Roman" panose="02020603050405020304" pitchFamily="18" charset="0"/>
                <a:ea typeface="Calibri" panose="020F0502020204030204" pitchFamily="34" charset="0"/>
              </a:rPr>
              <a:t>. Hershey, Pennsylvania: Business Science Reference.</a:t>
            </a:r>
            <a:endParaRPr lang="en-US" sz="1600" dirty="0">
              <a:effectLst/>
              <a:latin typeface="Times New Roman" panose="02020603050405020304" pitchFamily="18" charset="0"/>
              <a:ea typeface="Calibri" panose="020F0502020204030204" pitchFamily="34" charset="0"/>
            </a:endParaRPr>
          </a:p>
          <a:p>
            <a:pPr algn="just">
              <a:lnSpc>
                <a:spcPct val="150000"/>
              </a:lnSpc>
              <a:spcAft>
                <a:spcPts val="600"/>
              </a:spcAft>
            </a:pPr>
            <a:r>
              <a:rPr lang="en-GB" sz="1600" dirty="0">
                <a:effectLst/>
                <a:latin typeface="Times New Roman" panose="02020603050405020304" pitchFamily="18" charset="0"/>
                <a:ea typeface="Calibri" panose="020F0502020204030204" pitchFamily="34" charset="0"/>
              </a:rPr>
              <a:t>Faulkner, B., </a:t>
            </a:r>
            <a:r>
              <a:rPr lang="en-GB" sz="1600" dirty="0" err="1">
                <a:effectLst/>
                <a:latin typeface="Times New Roman" panose="02020603050405020304" pitchFamily="18" charset="0"/>
                <a:ea typeface="Calibri" panose="020F0502020204030204" pitchFamily="34" charset="0"/>
              </a:rPr>
              <a:t>Moscardo</a:t>
            </a:r>
            <a:r>
              <a:rPr lang="en-GB" sz="1600" dirty="0">
                <a:effectLst/>
                <a:latin typeface="Times New Roman" panose="02020603050405020304" pitchFamily="18" charset="0"/>
                <a:ea typeface="Calibri" panose="020F0502020204030204" pitchFamily="34" charset="0"/>
              </a:rPr>
              <a:t>, G. and Laws, E. (2001). </a:t>
            </a:r>
            <a:r>
              <a:rPr lang="en-GB" sz="1600" i="1" dirty="0">
                <a:effectLst/>
                <a:latin typeface="Times New Roman" panose="02020603050405020304" pitchFamily="18" charset="0"/>
                <a:ea typeface="Calibri" panose="020F0502020204030204" pitchFamily="34" charset="0"/>
              </a:rPr>
              <a:t>Tourism in the 21st century: Reflections on experience</a:t>
            </a:r>
            <a:r>
              <a:rPr lang="en-GB" sz="1600" dirty="0">
                <a:effectLst/>
                <a:latin typeface="Times New Roman" panose="02020603050405020304" pitchFamily="18" charset="0"/>
                <a:ea typeface="Calibri" panose="020F0502020204030204" pitchFamily="34" charset="0"/>
              </a:rPr>
              <a:t>. London: Continuum.</a:t>
            </a:r>
            <a:endParaRPr lang="en-US" sz="1600" dirty="0">
              <a:effectLst/>
              <a:latin typeface="Times New Roman" panose="02020603050405020304" pitchFamily="18" charset="0"/>
              <a:ea typeface="Calibri" panose="020F0502020204030204" pitchFamily="34" charset="0"/>
            </a:endParaRPr>
          </a:p>
          <a:p>
            <a:pPr algn="just">
              <a:lnSpc>
                <a:spcPct val="150000"/>
              </a:lnSpc>
              <a:spcAft>
                <a:spcPts val="600"/>
              </a:spcAft>
            </a:pPr>
            <a:r>
              <a:rPr lang="en-GB" sz="1600" dirty="0">
                <a:effectLst/>
                <a:latin typeface="Times New Roman" panose="02020603050405020304" pitchFamily="18" charset="0"/>
                <a:ea typeface="Calibri" panose="020F0502020204030204" pitchFamily="34" charset="0"/>
              </a:rPr>
              <a:t>Ford, R.C. and </a:t>
            </a:r>
            <a:r>
              <a:rPr lang="en-GB" sz="1600" dirty="0" err="1">
                <a:effectLst/>
                <a:latin typeface="Times New Roman" panose="02020603050405020304" pitchFamily="18" charset="0"/>
                <a:ea typeface="Calibri" panose="020F0502020204030204" pitchFamily="34" charset="0"/>
              </a:rPr>
              <a:t>Sturman</a:t>
            </a:r>
            <a:r>
              <a:rPr lang="en-GB" sz="1600" dirty="0">
                <a:effectLst/>
                <a:latin typeface="Times New Roman" panose="02020603050405020304" pitchFamily="18" charset="0"/>
                <a:ea typeface="Calibri" panose="020F0502020204030204" pitchFamily="34" charset="0"/>
              </a:rPr>
              <a:t>, M.C. (2020). </a:t>
            </a:r>
            <a:r>
              <a:rPr lang="en-GB" sz="1600" i="1" dirty="0">
                <a:effectLst/>
                <a:latin typeface="Times New Roman" panose="02020603050405020304" pitchFamily="18" charset="0"/>
                <a:ea typeface="Calibri" panose="020F0502020204030204" pitchFamily="34" charset="0"/>
              </a:rPr>
              <a:t>Managing hospitality organisations</a:t>
            </a:r>
            <a:r>
              <a:rPr lang="en-GB" sz="1600" dirty="0">
                <a:effectLst/>
                <a:latin typeface="Times New Roman" panose="02020603050405020304" pitchFamily="18" charset="0"/>
                <a:ea typeface="Calibri" panose="020F0502020204030204" pitchFamily="34" charset="0"/>
              </a:rPr>
              <a:t> (2nd </a:t>
            </a:r>
            <a:r>
              <a:rPr lang="en-GB" sz="1600" dirty="0" err="1">
                <a:effectLst/>
                <a:latin typeface="Times New Roman" panose="02020603050405020304" pitchFamily="18" charset="0"/>
                <a:ea typeface="Calibri" panose="020F0502020204030204" pitchFamily="34" charset="0"/>
              </a:rPr>
              <a:t>edn</a:t>
            </a:r>
            <a:r>
              <a:rPr lang="en-GB" sz="1600" dirty="0">
                <a:effectLst/>
                <a:latin typeface="Times New Roman" panose="02020603050405020304" pitchFamily="18" charset="0"/>
                <a:ea typeface="Calibri" panose="020F0502020204030204" pitchFamily="34" charset="0"/>
              </a:rPr>
              <a:t>). London: SAGE.</a:t>
            </a:r>
            <a:endParaRPr lang="en-US" sz="1600" dirty="0">
              <a:effectLst/>
              <a:latin typeface="Times New Roman" panose="02020603050405020304" pitchFamily="18" charset="0"/>
              <a:ea typeface="Calibri" panose="020F0502020204030204" pitchFamily="34" charset="0"/>
            </a:endParaRPr>
          </a:p>
          <a:p>
            <a:pPr algn="just">
              <a:lnSpc>
                <a:spcPct val="150000"/>
              </a:lnSpc>
              <a:spcAft>
                <a:spcPts val="600"/>
              </a:spcAft>
            </a:pPr>
            <a:r>
              <a:rPr lang="en-GB" sz="1600" dirty="0" err="1">
                <a:effectLst/>
                <a:latin typeface="Times New Roman" panose="02020603050405020304" pitchFamily="18" charset="0"/>
                <a:ea typeface="Calibri" panose="020F0502020204030204" pitchFamily="34" charset="0"/>
              </a:rPr>
              <a:t>Gursoy</a:t>
            </a:r>
            <a:r>
              <a:rPr lang="en-GB" sz="1600" dirty="0">
                <a:effectLst/>
                <a:latin typeface="Times New Roman" panose="02020603050405020304" pitchFamily="18" charset="0"/>
                <a:ea typeface="Calibri" panose="020F0502020204030204" pitchFamily="34" charset="0"/>
              </a:rPr>
              <a:t>, D., et al. (2019). Consumer acceptance of AI in hospitality. </a:t>
            </a:r>
            <a:r>
              <a:rPr lang="en-GB" sz="1600" i="1" dirty="0">
                <a:effectLst/>
                <a:latin typeface="Times New Roman" panose="02020603050405020304" pitchFamily="18" charset="0"/>
                <a:ea typeface="Calibri" panose="020F0502020204030204" pitchFamily="34" charset="0"/>
              </a:rPr>
              <a:t>International Journal of Contemporary Hospitality Management</a:t>
            </a:r>
            <a:r>
              <a:rPr lang="en-GB" sz="1600" dirty="0">
                <a:effectLst/>
                <a:latin typeface="Times New Roman" panose="02020603050405020304" pitchFamily="18" charset="0"/>
                <a:ea typeface="Calibri" panose="020F0502020204030204" pitchFamily="34" charset="0"/>
              </a:rPr>
              <a:t>, 31(7), 2828–2848. </a:t>
            </a:r>
            <a:endParaRPr lang="en-US" sz="1600" dirty="0">
              <a:effectLst/>
              <a:latin typeface="Times New Roman" panose="02020603050405020304" pitchFamily="18" charset="0"/>
              <a:ea typeface="Calibri" panose="020F0502020204030204" pitchFamily="34" charset="0"/>
            </a:endParaRPr>
          </a:p>
          <a:p>
            <a:pPr algn="just">
              <a:lnSpc>
                <a:spcPct val="150000"/>
              </a:lnSpc>
              <a:spcAft>
                <a:spcPts val="600"/>
              </a:spcAft>
            </a:pPr>
            <a:r>
              <a:rPr lang="en-GB" sz="1600" dirty="0">
                <a:effectLst/>
                <a:latin typeface="Times New Roman" panose="02020603050405020304" pitchFamily="18" charset="0"/>
                <a:ea typeface="Calibri" panose="020F0502020204030204" pitchFamily="34" charset="0"/>
              </a:rPr>
              <a:t>Hilton. (2023). Connie </a:t>
            </a:r>
            <a:r>
              <a:rPr lang="en-GB" sz="1600" dirty="0" err="1">
                <a:effectLst/>
                <a:latin typeface="Times New Roman" panose="02020603050405020304" pitchFamily="18" charset="0"/>
                <a:ea typeface="Calibri" panose="020F0502020204030204" pitchFamily="34" charset="0"/>
              </a:rPr>
              <a:t>Chatbot</a:t>
            </a:r>
            <a:r>
              <a:rPr lang="en-GB" sz="1600" dirty="0">
                <a:effectLst/>
                <a:latin typeface="Times New Roman" panose="02020603050405020304" pitchFamily="18" charset="0"/>
                <a:ea typeface="Calibri" panose="020F0502020204030204" pitchFamily="34" charset="0"/>
              </a:rPr>
              <a:t> Overview. Retrieved from </a:t>
            </a:r>
            <a:r>
              <a:rPr lang="en-GB" sz="1600" u="sng" dirty="0">
                <a:solidFill>
                  <a:srgbClr val="0563C1"/>
                </a:solidFill>
                <a:effectLst/>
                <a:latin typeface="Times New Roman" panose="02020603050405020304" pitchFamily="18" charset="0"/>
                <a:ea typeface="Calibri" panose="020F0502020204030204" pitchFamily="34" charset="0"/>
                <a:hlinkClick r:id="rId5"/>
              </a:rPr>
              <a:t>www.hilton.com</a:t>
            </a:r>
            <a:r>
              <a:rPr lang="en-GB" sz="1600" dirty="0">
                <a:effectLst/>
                <a:latin typeface="Times New Roman" panose="02020603050405020304" pitchFamily="18" charset="0"/>
                <a:ea typeface="Calibri" panose="020F0502020204030204" pitchFamily="34" charset="0"/>
              </a:rPr>
              <a:t>. </a:t>
            </a:r>
            <a:endParaRPr lang="en-US" sz="1600" dirty="0">
              <a:effectLst/>
              <a:latin typeface="Times New Roman" panose="02020603050405020304" pitchFamily="18" charset="0"/>
              <a:ea typeface="Calibri" panose="020F0502020204030204" pitchFamily="34" charset="0"/>
            </a:endParaRPr>
          </a:p>
          <a:p>
            <a:pPr algn="just">
              <a:lnSpc>
                <a:spcPct val="150000"/>
              </a:lnSpc>
              <a:spcAft>
                <a:spcPts val="600"/>
              </a:spcAft>
            </a:pPr>
            <a:r>
              <a:rPr lang="en-US" sz="1600" dirty="0">
                <a:effectLst/>
                <a:latin typeface="Times New Roman" panose="02020603050405020304" pitchFamily="18" charset="0"/>
                <a:ea typeface="Calibri" panose="020F0502020204030204" pitchFamily="34" charset="0"/>
              </a:rPr>
              <a:t>Ivanov, S. et al. (2019). </a:t>
            </a:r>
            <a:r>
              <a:rPr lang="en-US" sz="1600" i="1" dirty="0">
                <a:effectLst/>
                <a:latin typeface="Times New Roman" panose="02020603050405020304" pitchFamily="18" charset="0"/>
                <a:ea typeface="Calibri" panose="020F0502020204030204" pitchFamily="34" charset="0"/>
              </a:rPr>
              <a:t>Adoption of Service Robots</a:t>
            </a:r>
            <a:r>
              <a:rPr lang="en-US" sz="1600" dirty="0">
                <a:effectLst/>
                <a:latin typeface="Times New Roman" panose="02020603050405020304" pitchFamily="18" charset="0"/>
                <a:ea typeface="Calibri" panose="020F0502020204030204" pitchFamily="34" charset="0"/>
              </a:rPr>
              <a:t>. International Hospitality Review, 33(4), pp.1-18.</a:t>
            </a:r>
          </a:p>
        </p:txBody>
      </p:sp>
      <p:pic>
        <p:nvPicPr>
          <p:cNvPr id="15" name="Picture 14"/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12677775" y="7534275"/>
            <a:ext cx="1952625" cy="69532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421180529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1135</Words>
  <Application>Microsoft Office PowerPoint</Application>
  <PresentationFormat>Custom</PresentationFormat>
  <Paragraphs>128</Paragraphs>
  <Slides>12</Slides>
  <Notes>12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size="17" baseType="lpstr">
      <vt:lpstr>Times New Roman</vt:lpstr>
      <vt:lpstr>Arial</vt:lpstr>
      <vt:lpstr>Lora</vt:lpstr>
      <vt:lpstr>Alice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subject/>
  <dc:creator/>
  <cp:lastModifiedBy/>
  <cp:revision>1</cp:revision>
  <dcterms:created xsi:type="dcterms:W3CDTF">2025-05-08T13:31:15Z</dcterms:created>
  <dcterms:modified xsi:type="dcterms:W3CDTF">2025-05-15T10:29:48Z</dcterms:modified>
</cp:coreProperties>
</file>